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Lst>
  <p:notesMasterIdLst>
    <p:notesMasterId r:id="rId77"/>
  </p:notesMasterIdLst>
  <p:handoutMasterIdLst>
    <p:handoutMasterId r:id="rId78"/>
  </p:handoutMasterIdLst>
  <p:sldIdLst>
    <p:sldId id="295" r:id="rId2"/>
    <p:sldId id="256" r:id="rId3"/>
    <p:sldId id="257" r:id="rId4"/>
    <p:sldId id="292" r:id="rId5"/>
    <p:sldId id="291" r:id="rId6"/>
    <p:sldId id="275" r:id="rId7"/>
    <p:sldId id="276" r:id="rId8"/>
    <p:sldId id="278" r:id="rId9"/>
    <p:sldId id="277" r:id="rId10"/>
    <p:sldId id="279" r:id="rId11"/>
    <p:sldId id="280" r:id="rId12"/>
    <p:sldId id="283" r:id="rId13"/>
    <p:sldId id="281" r:id="rId14"/>
    <p:sldId id="282" r:id="rId15"/>
    <p:sldId id="296" r:id="rId16"/>
    <p:sldId id="297" r:id="rId17"/>
    <p:sldId id="298" r:id="rId18"/>
    <p:sldId id="299" r:id="rId19"/>
    <p:sldId id="300" r:id="rId20"/>
    <p:sldId id="301" r:id="rId21"/>
    <p:sldId id="302" r:id="rId22"/>
    <p:sldId id="303" r:id="rId23"/>
    <p:sldId id="304" r:id="rId24"/>
    <p:sldId id="305" r:id="rId25"/>
    <p:sldId id="306" r:id="rId26"/>
    <p:sldId id="307" r:id="rId27"/>
    <p:sldId id="308" r:id="rId28"/>
    <p:sldId id="309" r:id="rId29"/>
    <p:sldId id="310" r:id="rId30"/>
    <p:sldId id="311" r:id="rId31"/>
    <p:sldId id="312" r:id="rId32"/>
    <p:sldId id="313" r:id="rId33"/>
    <p:sldId id="314" r:id="rId34"/>
    <p:sldId id="315" r:id="rId35"/>
    <p:sldId id="316" r:id="rId36"/>
    <p:sldId id="317" r:id="rId37"/>
    <p:sldId id="318" r:id="rId38"/>
    <p:sldId id="319" r:id="rId39"/>
    <p:sldId id="320" r:id="rId40"/>
    <p:sldId id="321" r:id="rId41"/>
    <p:sldId id="322" r:id="rId42"/>
    <p:sldId id="323" r:id="rId43"/>
    <p:sldId id="324" r:id="rId44"/>
    <p:sldId id="325" r:id="rId45"/>
    <p:sldId id="326" r:id="rId46"/>
    <p:sldId id="327" r:id="rId47"/>
    <p:sldId id="328" r:id="rId48"/>
    <p:sldId id="329" r:id="rId49"/>
    <p:sldId id="330" r:id="rId50"/>
    <p:sldId id="331" r:id="rId51"/>
    <p:sldId id="332" r:id="rId52"/>
    <p:sldId id="333" r:id="rId53"/>
    <p:sldId id="334" r:id="rId54"/>
    <p:sldId id="335" r:id="rId55"/>
    <p:sldId id="336" r:id="rId56"/>
    <p:sldId id="337" r:id="rId57"/>
    <p:sldId id="338" r:id="rId58"/>
    <p:sldId id="339" r:id="rId59"/>
    <p:sldId id="340" r:id="rId60"/>
    <p:sldId id="341" r:id="rId61"/>
    <p:sldId id="342" r:id="rId62"/>
    <p:sldId id="343" r:id="rId63"/>
    <p:sldId id="344" r:id="rId64"/>
    <p:sldId id="345" r:id="rId65"/>
    <p:sldId id="346" r:id="rId66"/>
    <p:sldId id="347" r:id="rId67"/>
    <p:sldId id="348" r:id="rId68"/>
    <p:sldId id="349" r:id="rId69"/>
    <p:sldId id="350" r:id="rId70"/>
    <p:sldId id="351" r:id="rId71"/>
    <p:sldId id="352" r:id="rId72"/>
    <p:sldId id="353" r:id="rId73"/>
    <p:sldId id="354" r:id="rId74"/>
    <p:sldId id="355" r:id="rId75"/>
    <p:sldId id="356" r:id="rId7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4319">
          <p15:clr>
            <a:srgbClr val="A4A3A4"/>
          </p15:clr>
        </p15:guide>
        <p15:guide id="2" pos="57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284" y="38"/>
      </p:cViewPr>
      <p:guideLst>
        <p:guide orient="horz" pos="4319"/>
        <p:guide pos="575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81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ea typeface="+mn-ea"/>
              </a:defRPr>
            </a:lvl1pPr>
          </a:lstStyle>
          <a:p>
            <a:pPr>
              <a:defRPr/>
            </a:pPr>
            <a:endParaRPr lang="en-US"/>
          </a:p>
        </p:txBody>
      </p:sp>
      <p:sp>
        <p:nvSpPr>
          <p:cNvPr id="21811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ea typeface="+mn-ea"/>
              </a:defRPr>
            </a:lvl1pPr>
          </a:lstStyle>
          <a:p>
            <a:pPr>
              <a:defRPr/>
            </a:pPr>
            <a:endParaRPr lang="en-US"/>
          </a:p>
        </p:txBody>
      </p:sp>
      <p:sp>
        <p:nvSpPr>
          <p:cNvPr id="21811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ea typeface="+mn-ea"/>
              </a:defRPr>
            </a:lvl1pPr>
          </a:lstStyle>
          <a:p>
            <a:pPr>
              <a:defRPr/>
            </a:pPr>
            <a:endParaRPr lang="en-US"/>
          </a:p>
        </p:txBody>
      </p:sp>
      <p:sp>
        <p:nvSpPr>
          <p:cNvPr id="21811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517D058-3691-4642-B36C-30B678CE5C0D}" type="slidenum">
              <a:rPr lang="en-US" altLang="it-IT"/>
              <a:pPr/>
              <a:t>‹N›</a:t>
            </a:fld>
            <a:endParaRPr lang="en-US" altLang="it-IT"/>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ea typeface="+mn-ea"/>
              </a:defRPr>
            </a:lvl1pPr>
          </a:lstStyle>
          <a:p>
            <a:pPr>
              <a:defRPr/>
            </a:pPr>
            <a:endParaRPr lang="en-US"/>
          </a:p>
        </p:txBody>
      </p:sp>
      <p:sp>
        <p:nvSpPr>
          <p:cNvPr id="112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ea typeface="+mn-ea"/>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ea typeface="+mn-ea"/>
              </a:defRPr>
            </a:lvl1pPr>
          </a:lstStyle>
          <a:p>
            <a:pPr>
              <a:defRPr/>
            </a:pPr>
            <a:endParaRPr lang="en-US"/>
          </a:p>
        </p:txBody>
      </p:sp>
      <p:sp>
        <p:nvSpPr>
          <p:cNvPr id="112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2E05DDC-FF99-4722-A81A-796EE06B1629}" type="slidenum">
              <a:rPr lang="en-US" altLang="it-IT"/>
              <a:pPr/>
              <a:t>‹N›</a:t>
            </a:fld>
            <a:endParaRPr lang="en-US" altLang="it-IT"/>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a typeface="ＭＳ Ｐゴシック" panose="020B0600070205080204" pitchFamily="34" charset="-128"/>
            </a:endParaRPr>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564214BE-2A21-411D-B509-9ECD33930ADB}" type="slidenum">
              <a:rPr lang="en-US" altLang="it-IT" sz="1200"/>
              <a:pPr/>
              <a:t>1</a:t>
            </a:fld>
            <a:endParaRPr lang="en-US" altLang="it-IT"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a typeface="ＭＳ Ｐゴシック" panose="020B0600070205080204" pitchFamily="34" charset="-128"/>
            </a:endParaRP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6373BC5B-4C7D-4AD3-8535-898980F32355}" type="slidenum">
              <a:rPr lang="en-US" altLang="it-IT" sz="1200"/>
              <a:pPr/>
              <a:t>47</a:t>
            </a:fld>
            <a:endParaRPr lang="en-US" altLang="it-IT" sz="1200"/>
          </a:p>
        </p:txBody>
      </p:sp>
    </p:spTree>
    <p:extLst>
      <p:ext uri="{BB962C8B-B14F-4D97-AF65-F5344CB8AC3E}">
        <p14:creationId xmlns:p14="http://schemas.microsoft.com/office/powerpoint/2010/main" val="3465076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a typeface="ＭＳ Ｐゴシック" panose="020B0600070205080204" pitchFamily="34" charset="-128"/>
            </a:endParaRP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6F0078ED-3770-4F20-A970-E15F99EF74AF}" type="slidenum">
              <a:rPr lang="en-US" altLang="it-IT" sz="1200"/>
              <a:pPr/>
              <a:t>48</a:t>
            </a:fld>
            <a:endParaRPr lang="en-US" altLang="it-IT" sz="1200"/>
          </a:p>
        </p:txBody>
      </p:sp>
    </p:spTree>
    <p:extLst>
      <p:ext uri="{BB962C8B-B14F-4D97-AF65-F5344CB8AC3E}">
        <p14:creationId xmlns:p14="http://schemas.microsoft.com/office/powerpoint/2010/main" val="904658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a typeface="ＭＳ Ｐゴシック" panose="020B0600070205080204" pitchFamily="34" charset="-128"/>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FF8F392F-2F59-435B-99A8-BBCD4E77ABB1}" type="slidenum">
              <a:rPr lang="en-US" altLang="it-IT" sz="1200"/>
              <a:pPr/>
              <a:t>49</a:t>
            </a:fld>
            <a:endParaRPr lang="en-US" altLang="it-IT" sz="1200"/>
          </a:p>
        </p:txBody>
      </p:sp>
    </p:spTree>
    <p:extLst>
      <p:ext uri="{BB962C8B-B14F-4D97-AF65-F5344CB8AC3E}">
        <p14:creationId xmlns:p14="http://schemas.microsoft.com/office/powerpoint/2010/main" val="1161491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a typeface="ＭＳ Ｐゴシック" panose="020B0600070205080204" pitchFamily="34" charset="-128"/>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BB9ACD48-BDC1-4662-A7CB-F694E7D3E21C}" type="slidenum">
              <a:rPr lang="en-US" altLang="it-IT" sz="1200"/>
              <a:pPr/>
              <a:t>50</a:t>
            </a:fld>
            <a:endParaRPr lang="en-US" altLang="it-IT" sz="1200"/>
          </a:p>
        </p:txBody>
      </p:sp>
    </p:spTree>
    <p:extLst>
      <p:ext uri="{BB962C8B-B14F-4D97-AF65-F5344CB8AC3E}">
        <p14:creationId xmlns:p14="http://schemas.microsoft.com/office/powerpoint/2010/main" val="9083249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a typeface="ＭＳ Ｐゴシック" panose="020B0600070205080204" pitchFamily="34" charset="-128"/>
            </a:endParaRP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BF6D9376-43CF-4C6E-81FD-BE3495FD2D38}" type="slidenum">
              <a:rPr lang="en-US" altLang="it-IT" sz="1200"/>
              <a:pPr/>
              <a:t>51</a:t>
            </a:fld>
            <a:endParaRPr lang="en-US" altLang="it-IT" sz="1200"/>
          </a:p>
        </p:txBody>
      </p:sp>
    </p:spTree>
    <p:extLst>
      <p:ext uri="{BB962C8B-B14F-4D97-AF65-F5344CB8AC3E}">
        <p14:creationId xmlns:p14="http://schemas.microsoft.com/office/powerpoint/2010/main" val="28553923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a typeface="ＭＳ Ｐゴシック" panose="020B0600070205080204" pitchFamily="34" charset="-128"/>
            </a:endParaRP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15E2A468-F4AB-4789-9ED9-5098EB4430F1}" type="slidenum">
              <a:rPr lang="en-US" altLang="it-IT" sz="1200"/>
              <a:pPr/>
              <a:t>52</a:t>
            </a:fld>
            <a:endParaRPr lang="en-US" altLang="it-IT" sz="1200"/>
          </a:p>
        </p:txBody>
      </p:sp>
    </p:spTree>
    <p:extLst>
      <p:ext uri="{BB962C8B-B14F-4D97-AF65-F5344CB8AC3E}">
        <p14:creationId xmlns:p14="http://schemas.microsoft.com/office/powerpoint/2010/main" val="15842067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a typeface="ＭＳ Ｐゴシック" panose="020B0600070205080204" pitchFamily="34" charset="-128"/>
            </a:endParaRP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92015EE1-CDC6-47E5-B35B-8AF4ED8F4BCC}" type="slidenum">
              <a:rPr lang="en-US" altLang="it-IT" sz="1200"/>
              <a:pPr/>
              <a:t>53</a:t>
            </a:fld>
            <a:endParaRPr lang="en-US" altLang="it-IT" sz="1200"/>
          </a:p>
        </p:txBody>
      </p:sp>
    </p:spTree>
    <p:extLst>
      <p:ext uri="{BB962C8B-B14F-4D97-AF65-F5344CB8AC3E}">
        <p14:creationId xmlns:p14="http://schemas.microsoft.com/office/powerpoint/2010/main" val="29405463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a typeface="ＭＳ Ｐゴシック" panose="020B0600070205080204" pitchFamily="34" charset="-128"/>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02CC4D13-C6AF-4B64-BD92-B46525655F42}" type="slidenum">
              <a:rPr lang="en-US" altLang="it-IT" sz="1200"/>
              <a:pPr/>
              <a:t>54</a:t>
            </a:fld>
            <a:endParaRPr lang="en-US" altLang="it-IT" sz="1200"/>
          </a:p>
        </p:txBody>
      </p:sp>
    </p:spTree>
    <p:extLst>
      <p:ext uri="{BB962C8B-B14F-4D97-AF65-F5344CB8AC3E}">
        <p14:creationId xmlns:p14="http://schemas.microsoft.com/office/powerpoint/2010/main" val="38122047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a typeface="ＭＳ Ｐゴシック" panose="020B0600070205080204" pitchFamily="34" charset="-128"/>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0F93AEC8-F31B-44FF-8BF0-F035AF6625DE}" type="slidenum">
              <a:rPr lang="en-US" altLang="it-IT" sz="1200"/>
              <a:pPr/>
              <a:t>55</a:t>
            </a:fld>
            <a:endParaRPr lang="en-US" altLang="it-IT" sz="1200"/>
          </a:p>
        </p:txBody>
      </p:sp>
    </p:spTree>
    <p:extLst>
      <p:ext uri="{BB962C8B-B14F-4D97-AF65-F5344CB8AC3E}">
        <p14:creationId xmlns:p14="http://schemas.microsoft.com/office/powerpoint/2010/main" val="15720947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a typeface="ＭＳ Ｐゴシック" panose="020B0600070205080204" pitchFamily="34" charset="-128"/>
            </a:endParaRP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2423256F-D0CE-422D-9E75-EB5EFAB3F461}" type="slidenum">
              <a:rPr lang="en-US" altLang="it-IT" sz="1200"/>
              <a:pPr/>
              <a:t>56</a:t>
            </a:fld>
            <a:endParaRPr lang="en-US" altLang="it-IT" sz="1200"/>
          </a:p>
        </p:txBody>
      </p:sp>
    </p:spTree>
    <p:extLst>
      <p:ext uri="{BB962C8B-B14F-4D97-AF65-F5344CB8AC3E}">
        <p14:creationId xmlns:p14="http://schemas.microsoft.com/office/powerpoint/2010/main" val="59539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a typeface="ＭＳ Ｐゴシック" panose="020B0600070205080204" pitchFamily="34" charset="-128"/>
            </a:endParaRPr>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B592BC46-8E30-4CBF-832B-1A9199AA26DC}" type="slidenum">
              <a:rPr lang="en-US" altLang="it-IT" sz="1200"/>
              <a:pPr/>
              <a:t>15</a:t>
            </a:fld>
            <a:endParaRPr lang="en-US" altLang="it-IT" sz="1200"/>
          </a:p>
        </p:txBody>
      </p:sp>
    </p:spTree>
    <p:extLst>
      <p:ext uri="{BB962C8B-B14F-4D97-AF65-F5344CB8AC3E}">
        <p14:creationId xmlns:p14="http://schemas.microsoft.com/office/powerpoint/2010/main" val="9538052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a typeface="ＭＳ Ｐゴシック" panose="020B0600070205080204" pitchFamily="34" charset="-128"/>
            </a:endParaRPr>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DFDFAE0C-B41F-4CE7-8A87-F71D9222A7C7}" type="slidenum">
              <a:rPr lang="en-US" altLang="it-IT" sz="1200"/>
              <a:pPr/>
              <a:t>57</a:t>
            </a:fld>
            <a:endParaRPr lang="en-US" altLang="it-IT" sz="1200"/>
          </a:p>
        </p:txBody>
      </p:sp>
    </p:spTree>
    <p:extLst>
      <p:ext uri="{BB962C8B-B14F-4D97-AF65-F5344CB8AC3E}">
        <p14:creationId xmlns:p14="http://schemas.microsoft.com/office/powerpoint/2010/main" val="29920522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a typeface="ＭＳ Ｐゴシック" panose="020B0600070205080204" pitchFamily="34" charset="-128"/>
            </a:endParaRPr>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81E553E7-E931-4ED1-A430-32CDDEF98BDC}" type="slidenum">
              <a:rPr lang="en-US" altLang="it-IT" sz="1200"/>
              <a:pPr/>
              <a:t>58</a:t>
            </a:fld>
            <a:endParaRPr lang="en-US" altLang="it-IT" sz="1200"/>
          </a:p>
        </p:txBody>
      </p:sp>
    </p:spTree>
    <p:extLst>
      <p:ext uri="{BB962C8B-B14F-4D97-AF65-F5344CB8AC3E}">
        <p14:creationId xmlns:p14="http://schemas.microsoft.com/office/powerpoint/2010/main" val="31242311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a typeface="ＭＳ Ｐゴシック" panose="020B0600070205080204" pitchFamily="34" charset="-128"/>
            </a:endParaRPr>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D6B7C0BB-EC9D-4B69-A91F-6E02F18B9124}" type="slidenum">
              <a:rPr lang="en-US" altLang="it-IT" sz="1200"/>
              <a:pPr/>
              <a:t>59</a:t>
            </a:fld>
            <a:endParaRPr lang="en-US" altLang="it-IT" sz="1200"/>
          </a:p>
        </p:txBody>
      </p:sp>
    </p:spTree>
    <p:extLst>
      <p:ext uri="{BB962C8B-B14F-4D97-AF65-F5344CB8AC3E}">
        <p14:creationId xmlns:p14="http://schemas.microsoft.com/office/powerpoint/2010/main" val="28339628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a typeface="ＭＳ Ｐゴシック" panose="020B0600070205080204" pitchFamily="34" charset="-128"/>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5B5F3D71-1CC0-4BED-B098-5ED57511B920}" type="slidenum">
              <a:rPr lang="en-US" altLang="it-IT" sz="1200"/>
              <a:pPr/>
              <a:t>60</a:t>
            </a:fld>
            <a:endParaRPr lang="en-US" altLang="it-IT" sz="1200"/>
          </a:p>
        </p:txBody>
      </p:sp>
    </p:spTree>
    <p:extLst>
      <p:ext uri="{BB962C8B-B14F-4D97-AF65-F5344CB8AC3E}">
        <p14:creationId xmlns:p14="http://schemas.microsoft.com/office/powerpoint/2010/main" val="8781029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a typeface="ＭＳ Ｐゴシック" panose="020B0600070205080204" pitchFamily="34" charset="-128"/>
            </a:endParaRPr>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68F8FC87-D924-49A4-989A-5CD6B543EAC7}" type="slidenum">
              <a:rPr lang="en-US" altLang="it-IT" sz="1200"/>
              <a:pPr/>
              <a:t>61</a:t>
            </a:fld>
            <a:endParaRPr lang="en-US" altLang="it-IT" sz="1200"/>
          </a:p>
        </p:txBody>
      </p:sp>
    </p:spTree>
    <p:extLst>
      <p:ext uri="{BB962C8B-B14F-4D97-AF65-F5344CB8AC3E}">
        <p14:creationId xmlns:p14="http://schemas.microsoft.com/office/powerpoint/2010/main" val="22002546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a typeface="ＭＳ Ｐゴシック" panose="020B0600070205080204" pitchFamily="34" charset="-128"/>
            </a:endParaRP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75C2A399-8481-4458-A82C-0C0D892FCD9B}" type="slidenum">
              <a:rPr lang="en-US" altLang="it-IT" sz="1200"/>
              <a:pPr/>
              <a:t>62</a:t>
            </a:fld>
            <a:endParaRPr lang="en-US" altLang="it-IT" sz="1200"/>
          </a:p>
        </p:txBody>
      </p:sp>
    </p:spTree>
    <p:extLst>
      <p:ext uri="{BB962C8B-B14F-4D97-AF65-F5344CB8AC3E}">
        <p14:creationId xmlns:p14="http://schemas.microsoft.com/office/powerpoint/2010/main" val="17336531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a typeface="ＭＳ Ｐゴシック" panose="020B0600070205080204" pitchFamily="34" charset="-128"/>
            </a:endParaRP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ABBF8509-7B1D-451F-8CE8-A6FBED671453}" type="slidenum">
              <a:rPr lang="en-US" altLang="it-IT" sz="1200"/>
              <a:pPr/>
              <a:t>63</a:t>
            </a:fld>
            <a:endParaRPr lang="en-US" altLang="it-IT" sz="1200"/>
          </a:p>
        </p:txBody>
      </p:sp>
    </p:spTree>
    <p:extLst>
      <p:ext uri="{BB962C8B-B14F-4D97-AF65-F5344CB8AC3E}">
        <p14:creationId xmlns:p14="http://schemas.microsoft.com/office/powerpoint/2010/main" val="21796226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a typeface="ＭＳ Ｐゴシック" panose="020B0600070205080204" pitchFamily="34" charset="-128"/>
            </a:endParaRP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7400EAA7-3B15-4846-859A-7A89AE64E316}" type="slidenum">
              <a:rPr lang="en-US" altLang="it-IT" sz="1200"/>
              <a:pPr/>
              <a:t>64</a:t>
            </a:fld>
            <a:endParaRPr lang="en-US" altLang="it-IT" sz="1200"/>
          </a:p>
        </p:txBody>
      </p:sp>
    </p:spTree>
    <p:extLst>
      <p:ext uri="{BB962C8B-B14F-4D97-AF65-F5344CB8AC3E}">
        <p14:creationId xmlns:p14="http://schemas.microsoft.com/office/powerpoint/2010/main" val="5414425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a typeface="ＭＳ Ｐゴシック" panose="020B0600070205080204" pitchFamily="34" charset="-128"/>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EF960AB0-CD21-46AB-AF33-7000C5A639A3}" type="slidenum">
              <a:rPr lang="en-US" altLang="it-IT" sz="1200"/>
              <a:pPr/>
              <a:t>65</a:t>
            </a:fld>
            <a:endParaRPr lang="en-US" altLang="it-IT" sz="1200"/>
          </a:p>
        </p:txBody>
      </p:sp>
    </p:spTree>
    <p:extLst>
      <p:ext uri="{BB962C8B-B14F-4D97-AF65-F5344CB8AC3E}">
        <p14:creationId xmlns:p14="http://schemas.microsoft.com/office/powerpoint/2010/main" val="22775128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a typeface="ＭＳ Ｐゴシック" panose="020B0600070205080204" pitchFamily="34" charset="-128"/>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BEE31BD1-21E1-47B1-8635-0217DFFC6607}" type="slidenum">
              <a:rPr lang="en-US" altLang="it-IT" sz="1200"/>
              <a:pPr/>
              <a:t>66</a:t>
            </a:fld>
            <a:endParaRPr lang="en-US" altLang="it-IT" sz="1200"/>
          </a:p>
        </p:txBody>
      </p:sp>
    </p:spTree>
    <p:extLst>
      <p:ext uri="{BB962C8B-B14F-4D97-AF65-F5344CB8AC3E}">
        <p14:creationId xmlns:p14="http://schemas.microsoft.com/office/powerpoint/2010/main" val="350563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a typeface="ＭＳ Ｐゴシック" panose="020B0600070205080204" pitchFamily="34" charset="-128"/>
            </a:endParaRPr>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60106EF5-61CB-4A9C-902A-B93503DF1CFB}" type="slidenum">
              <a:rPr lang="en-US" altLang="it-IT" sz="1200"/>
              <a:pPr/>
              <a:t>28</a:t>
            </a:fld>
            <a:endParaRPr lang="en-US" altLang="it-IT" sz="1200"/>
          </a:p>
        </p:txBody>
      </p:sp>
    </p:spTree>
    <p:extLst>
      <p:ext uri="{BB962C8B-B14F-4D97-AF65-F5344CB8AC3E}">
        <p14:creationId xmlns:p14="http://schemas.microsoft.com/office/powerpoint/2010/main" val="16805884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a typeface="ＭＳ Ｐゴシック" panose="020B0600070205080204" pitchFamily="34" charset="-128"/>
            </a:endParaRP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2BEA8590-B2CE-4994-9F39-7F950C5DE2C0}" type="slidenum">
              <a:rPr lang="en-US" altLang="it-IT" sz="1200"/>
              <a:pPr/>
              <a:t>67</a:t>
            </a:fld>
            <a:endParaRPr lang="en-US" altLang="it-IT" sz="1200"/>
          </a:p>
        </p:txBody>
      </p:sp>
    </p:spTree>
    <p:extLst>
      <p:ext uri="{BB962C8B-B14F-4D97-AF65-F5344CB8AC3E}">
        <p14:creationId xmlns:p14="http://schemas.microsoft.com/office/powerpoint/2010/main" val="21910974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a typeface="ＭＳ Ｐゴシック" panose="020B0600070205080204" pitchFamily="34" charset="-128"/>
            </a:endParaRP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C089C614-F746-4443-8B45-D1D650E188FA}" type="slidenum">
              <a:rPr lang="en-US" altLang="it-IT" sz="1200"/>
              <a:pPr/>
              <a:t>68</a:t>
            </a:fld>
            <a:endParaRPr lang="en-US" altLang="it-IT" sz="1200"/>
          </a:p>
        </p:txBody>
      </p:sp>
    </p:spTree>
    <p:extLst>
      <p:ext uri="{BB962C8B-B14F-4D97-AF65-F5344CB8AC3E}">
        <p14:creationId xmlns:p14="http://schemas.microsoft.com/office/powerpoint/2010/main" val="22767868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a typeface="ＭＳ Ｐゴシック" panose="020B0600070205080204" pitchFamily="34" charset="-128"/>
            </a:endParaRP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C979F48B-8398-4F85-A1ED-1BCA5A21736F}" type="slidenum">
              <a:rPr lang="en-US" altLang="it-IT" sz="1200"/>
              <a:pPr/>
              <a:t>69</a:t>
            </a:fld>
            <a:endParaRPr lang="en-US" altLang="it-IT" sz="1200"/>
          </a:p>
        </p:txBody>
      </p:sp>
    </p:spTree>
    <p:extLst>
      <p:ext uri="{BB962C8B-B14F-4D97-AF65-F5344CB8AC3E}">
        <p14:creationId xmlns:p14="http://schemas.microsoft.com/office/powerpoint/2010/main" val="35588040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a typeface="ＭＳ Ｐゴシック" panose="020B0600070205080204" pitchFamily="34" charset="-128"/>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FF3D6FF6-7906-4143-A1F4-37C8AB56D51B}" type="slidenum">
              <a:rPr lang="en-US" altLang="it-IT" sz="1200"/>
              <a:pPr/>
              <a:t>70</a:t>
            </a:fld>
            <a:endParaRPr lang="en-US" altLang="it-IT" sz="1200"/>
          </a:p>
        </p:txBody>
      </p:sp>
    </p:spTree>
    <p:extLst>
      <p:ext uri="{BB962C8B-B14F-4D97-AF65-F5344CB8AC3E}">
        <p14:creationId xmlns:p14="http://schemas.microsoft.com/office/powerpoint/2010/main" val="11775401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a typeface="ＭＳ Ｐゴシック" panose="020B0600070205080204" pitchFamily="34" charset="-128"/>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EB97BA72-00CD-4FF5-A742-4632E798A24C}" type="slidenum">
              <a:rPr lang="en-US" altLang="it-IT" sz="1200"/>
              <a:pPr/>
              <a:t>71</a:t>
            </a:fld>
            <a:endParaRPr lang="en-US" altLang="it-IT" sz="1200"/>
          </a:p>
        </p:txBody>
      </p:sp>
    </p:spTree>
    <p:extLst>
      <p:ext uri="{BB962C8B-B14F-4D97-AF65-F5344CB8AC3E}">
        <p14:creationId xmlns:p14="http://schemas.microsoft.com/office/powerpoint/2010/main" val="10377369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a typeface="ＭＳ Ｐゴシック" panose="020B0600070205080204" pitchFamily="34" charset="-128"/>
            </a:endParaRP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A0ADA612-D3A6-4F71-ACB3-8B46424AD7A5}" type="slidenum">
              <a:rPr lang="en-US" altLang="it-IT" sz="1200"/>
              <a:pPr/>
              <a:t>72</a:t>
            </a:fld>
            <a:endParaRPr lang="en-US" altLang="it-IT" sz="1200"/>
          </a:p>
        </p:txBody>
      </p:sp>
    </p:spTree>
    <p:extLst>
      <p:ext uri="{BB962C8B-B14F-4D97-AF65-F5344CB8AC3E}">
        <p14:creationId xmlns:p14="http://schemas.microsoft.com/office/powerpoint/2010/main" val="23500681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a typeface="ＭＳ Ｐゴシック" panose="020B0600070205080204" pitchFamily="34" charset="-128"/>
            </a:endParaRP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DC00BC31-E0FC-4089-97C7-F6EE8DDBC638}" type="slidenum">
              <a:rPr lang="en-US" altLang="it-IT" sz="1200"/>
              <a:pPr/>
              <a:t>73</a:t>
            </a:fld>
            <a:endParaRPr lang="en-US" altLang="it-IT" sz="1200"/>
          </a:p>
        </p:txBody>
      </p:sp>
    </p:spTree>
    <p:extLst>
      <p:ext uri="{BB962C8B-B14F-4D97-AF65-F5344CB8AC3E}">
        <p14:creationId xmlns:p14="http://schemas.microsoft.com/office/powerpoint/2010/main" val="26134483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a typeface="ＭＳ Ｐゴシック" panose="020B0600070205080204" pitchFamily="34" charset="-128"/>
            </a:endParaRP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33BD080E-287F-4FAA-BB09-11C0586F5ECD}" type="slidenum">
              <a:rPr lang="en-US" altLang="it-IT" sz="1200"/>
              <a:pPr/>
              <a:t>74</a:t>
            </a:fld>
            <a:endParaRPr lang="en-US" altLang="it-IT" sz="1200"/>
          </a:p>
        </p:txBody>
      </p:sp>
    </p:spTree>
    <p:extLst>
      <p:ext uri="{BB962C8B-B14F-4D97-AF65-F5344CB8AC3E}">
        <p14:creationId xmlns:p14="http://schemas.microsoft.com/office/powerpoint/2010/main" val="18159217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a typeface="ＭＳ Ｐゴシック" panose="020B0600070205080204" pitchFamily="34" charset="-128"/>
            </a:endParaRP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2B42068B-938F-430B-8FCA-5A529A90F9D1}" type="slidenum">
              <a:rPr lang="en-US" altLang="it-IT" sz="1200"/>
              <a:pPr/>
              <a:t>75</a:t>
            </a:fld>
            <a:endParaRPr lang="en-US" altLang="it-IT" sz="1200"/>
          </a:p>
        </p:txBody>
      </p:sp>
    </p:spTree>
    <p:extLst>
      <p:ext uri="{BB962C8B-B14F-4D97-AF65-F5344CB8AC3E}">
        <p14:creationId xmlns:p14="http://schemas.microsoft.com/office/powerpoint/2010/main" val="227279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a typeface="ＭＳ Ｐゴシック" panose="020B0600070205080204" pitchFamily="34" charset="-128"/>
            </a:endParaRPr>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6B5697CD-1B66-4AFE-B68B-1F4D5662E10B}" type="slidenum">
              <a:rPr lang="en-US" altLang="it-IT" sz="1200"/>
              <a:pPr/>
              <a:t>41</a:t>
            </a:fld>
            <a:endParaRPr lang="en-US" altLang="it-IT" sz="1200"/>
          </a:p>
        </p:txBody>
      </p:sp>
    </p:spTree>
    <p:extLst>
      <p:ext uri="{BB962C8B-B14F-4D97-AF65-F5344CB8AC3E}">
        <p14:creationId xmlns:p14="http://schemas.microsoft.com/office/powerpoint/2010/main" val="3589517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a typeface="ＭＳ Ｐゴシック" panose="020B0600070205080204" pitchFamily="34" charset="-128"/>
            </a:endParaRPr>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4ED5CB3C-7480-40E9-B3DA-00FD84552FFA}" type="slidenum">
              <a:rPr lang="en-US" altLang="it-IT" sz="1200"/>
              <a:pPr/>
              <a:t>42</a:t>
            </a:fld>
            <a:endParaRPr lang="en-US" altLang="it-IT" sz="1200"/>
          </a:p>
        </p:txBody>
      </p:sp>
    </p:spTree>
    <p:extLst>
      <p:ext uri="{BB962C8B-B14F-4D97-AF65-F5344CB8AC3E}">
        <p14:creationId xmlns:p14="http://schemas.microsoft.com/office/powerpoint/2010/main" val="2708594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a typeface="ＭＳ Ｐゴシック" panose="020B0600070205080204" pitchFamily="34" charset="-128"/>
            </a:endParaRPr>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EB65EB74-8B31-48E8-B12A-2E8FE73A1DBB}" type="slidenum">
              <a:rPr lang="en-US" altLang="it-IT" sz="1200"/>
              <a:pPr/>
              <a:t>43</a:t>
            </a:fld>
            <a:endParaRPr lang="en-US" altLang="it-IT" sz="1200"/>
          </a:p>
        </p:txBody>
      </p:sp>
    </p:spTree>
    <p:extLst>
      <p:ext uri="{BB962C8B-B14F-4D97-AF65-F5344CB8AC3E}">
        <p14:creationId xmlns:p14="http://schemas.microsoft.com/office/powerpoint/2010/main" val="225396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a typeface="ＭＳ Ｐゴシック" panose="020B0600070205080204" pitchFamily="34" charset="-128"/>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15B94698-DC9A-4B88-B0C6-6E8DE0FA51CA}" type="slidenum">
              <a:rPr lang="en-US" altLang="it-IT" sz="1200"/>
              <a:pPr/>
              <a:t>44</a:t>
            </a:fld>
            <a:endParaRPr lang="en-US" altLang="it-IT" sz="1200"/>
          </a:p>
        </p:txBody>
      </p:sp>
    </p:spTree>
    <p:extLst>
      <p:ext uri="{BB962C8B-B14F-4D97-AF65-F5344CB8AC3E}">
        <p14:creationId xmlns:p14="http://schemas.microsoft.com/office/powerpoint/2010/main" val="1135935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a typeface="ＭＳ Ｐゴシック" panose="020B0600070205080204" pitchFamily="34" charset="-128"/>
            </a:endParaRPr>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B0E7E577-BCFB-43E7-A2D9-3613C571D939}" type="slidenum">
              <a:rPr lang="en-US" altLang="it-IT" sz="1200"/>
              <a:pPr/>
              <a:t>45</a:t>
            </a:fld>
            <a:endParaRPr lang="en-US" altLang="it-IT" sz="1200"/>
          </a:p>
        </p:txBody>
      </p:sp>
    </p:spTree>
    <p:extLst>
      <p:ext uri="{BB962C8B-B14F-4D97-AF65-F5344CB8AC3E}">
        <p14:creationId xmlns:p14="http://schemas.microsoft.com/office/powerpoint/2010/main" val="2542397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a typeface="ＭＳ Ｐゴシック" panose="020B0600070205080204" pitchFamily="34" charset="-128"/>
            </a:endParaRP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173CA89B-DF6E-432F-BC40-DFFBF546AEFC}" type="slidenum">
              <a:rPr lang="en-US" altLang="it-IT" sz="1200"/>
              <a:pPr/>
              <a:t>46</a:t>
            </a:fld>
            <a:endParaRPr lang="en-US" altLang="it-IT" sz="1200"/>
          </a:p>
        </p:txBody>
      </p:sp>
    </p:spTree>
    <p:extLst>
      <p:ext uri="{BB962C8B-B14F-4D97-AF65-F5344CB8AC3E}">
        <p14:creationId xmlns:p14="http://schemas.microsoft.com/office/powerpoint/2010/main" val="2449178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sldNum" sz="quarter" idx="10"/>
          </p:nvPr>
        </p:nvSpPr>
        <p:spPr>
          <a:ln/>
        </p:spPr>
        <p:txBody>
          <a:bodyPr/>
          <a:lstStyle>
            <a:lvl2pPr lvl="1">
              <a:defRPr/>
            </a:lvl2pPr>
          </a:lstStyle>
          <a:p>
            <a:pPr lvl="1"/>
            <a:fld id="{E6A54FA9-950C-4A43-B6E5-639016A72CB8}" type="slidenum">
              <a:rPr lang="es-ES" altLang="it-IT"/>
              <a:pPr lvl="1"/>
              <a:t>‹N›</a:t>
            </a:fld>
            <a:endParaRPr lang="es-ES" altLang="it-IT"/>
          </a:p>
        </p:txBody>
      </p:sp>
      <p:sp>
        <p:nvSpPr>
          <p:cNvPr id="5" name="Rectangle 7"/>
          <p:cNvSpPr>
            <a:spLocks noGrp="1" noChangeArrowheads="1"/>
          </p:cNvSpPr>
          <p:nvPr>
            <p:ph type="ftr" sz="quarter" idx="11"/>
          </p:nvPr>
        </p:nvSpPr>
        <p:spPr>
          <a:ln/>
        </p:spPr>
        <p:txBody>
          <a:bodyPr/>
          <a:lstStyle>
            <a:lvl1pPr>
              <a:defRPr/>
            </a:lvl1pPr>
          </a:lstStyle>
          <a:p>
            <a:r>
              <a:rPr lang="en-US" altLang="it-IT"/>
              <a:t>Angel and Shreiner: Interactive Computer Graphics 7E © Addison-Wesley 2015 </a:t>
            </a:r>
          </a:p>
        </p:txBody>
      </p:sp>
    </p:spTree>
    <p:extLst>
      <p:ext uri="{BB962C8B-B14F-4D97-AF65-F5344CB8AC3E}">
        <p14:creationId xmlns:p14="http://schemas.microsoft.com/office/powerpoint/2010/main" val="2305873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2pPr lvl="1">
              <a:defRPr/>
            </a:lvl2pPr>
          </a:lstStyle>
          <a:p>
            <a:pPr lvl="1"/>
            <a:fld id="{09D0F929-494B-4ACA-B596-1197319EA9E0}" type="slidenum">
              <a:rPr lang="es-ES" altLang="it-IT"/>
              <a:pPr lvl="1"/>
              <a:t>‹N›</a:t>
            </a:fld>
            <a:endParaRPr lang="es-ES" altLang="it-IT"/>
          </a:p>
        </p:txBody>
      </p:sp>
      <p:sp>
        <p:nvSpPr>
          <p:cNvPr id="5" name="Rectangle 7"/>
          <p:cNvSpPr>
            <a:spLocks noGrp="1" noChangeArrowheads="1"/>
          </p:cNvSpPr>
          <p:nvPr>
            <p:ph type="ftr" sz="quarter" idx="11"/>
          </p:nvPr>
        </p:nvSpPr>
        <p:spPr>
          <a:ln/>
        </p:spPr>
        <p:txBody>
          <a:bodyPr/>
          <a:lstStyle>
            <a:lvl1pPr>
              <a:defRPr/>
            </a:lvl1pPr>
          </a:lstStyle>
          <a:p>
            <a:r>
              <a:rPr lang="en-US" altLang="it-IT"/>
              <a:t>Angel and Shreiner: Interactive Computer Graphics 7E © Addison-Wesley 2015 </a:t>
            </a:r>
          </a:p>
        </p:txBody>
      </p:sp>
    </p:spTree>
    <p:extLst>
      <p:ext uri="{BB962C8B-B14F-4D97-AF65-F5344CB8AC3E}">
        <p14:creationId xmlns:p14="http://schemas.microsoft.com/office/powerpoint/2010/main" val="67766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228600"/>
            <a:ext cx="567690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2pPr lvl="1">
              <a:defRPr/>
            </a:lvl2pPr>
          </a:lstStyle>
          <a:p>
            <a:pPr lvl="1"/>
            <a:fld id="{52E83808-BEDD-46FD-828F-AD4DE5CFC18D}" type="slidenum">
              <a:rPr lang="es-ES" altLang="it-IT"/>
              <a:pPr lvl="1"/>
              <a:t>‹N›</a:t>
            </a:fld>
            <a:endParaRPr lang="es-ES" altLang="it-IT"/>
          </a:p>
        </p:txBody>
      </p:sp>
      <p:sp>
        <p:nvSpPr>
          <p:cNvPr id="5" name="Rectangle 7"/>
          <p:cNvSpPr>
            <a:spLocks noGrp="1" noChangeArrowheads="1"/>
          </p:cNvSpPr>
          <p:nvPr>
            <p:ph type="ftr" sz="quarter" idx="11"/>
          </p:nvPr>
        </p:nvSpPr>
        <p:spPr>
          <a:ln/>
        </p:spPr>
        <p:txBody>
          <a:bodyPr/>
          <a:lstStyle>
            <a:lvl1pPr>
              <a:defRPr/>
            </a:lvl1pPr>
          </a:lstStyle>
          <a:p>
            <a:r>
              <a:rPr lang="en-US" altLang="it-IT"/>
              <a:t>Angel and Shreiner: Interactive Computer Graphics 7E © Addison-Wesley 2015 </a:t>
            </a:r>
          </a:p>
        </p:txBody>
      </p:sp>
    </p:spTree>
    <p:extLst>
      <p:ext uri="{BB962C8B-B14F-4D97-AF65-F5344CB8AC3E}">
        <p14:creationId xmlns:p14="http://schemas.microsoft.com/office/powerpoint/2010/main" val="1678469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2pPr lvl="1">
              <a:defRPr/>
            </a:lvl2pPr>
          </a:lstStyle>
          <a:p>
            <a:pPr lvl="1"/>
            <a:fld id="{3C46DA6C-954E-4985-B9C7-8BE8263BF9D4}" type="slidenum">
              <a:rPr lang="es-ES" altLang="it-IT"/>
              <a:pPr lvl="1"/>
              <a:t>‹N›</a:t>
            </a:fld>
            <a:endParaRPr lang="es-ES" altLang="it-IT"/>
          </a:p>
        </p:txBody>
      </p:sp>
      <p:sp>
        <p:nvSpPr>
          <p:cNvPr id="5" name="Rectangle 7"/>
          <p:cNvSpPr>
            <a:spLocks noGrp="1" noChangeArrowheads="1"/>
          </p:cNvSpPr>
          <p:nvPr>
            <p:ph type="ftr" sz="quarter" idx="11"/>
          </p:nvPr>
        </p:nvSpPr>
        <p:spPr>
          <a:ln/>
        </p:spPr>
        <p:txBody>
          <a:bodyPr/>
          <a:lstStyle>
            <a:lvl1pPr>
              <a:defRPr/>
            </a:lvl1pPr>
          </a:lstStyle>
          <a:p>
            <a:r>
              <a:rPr lang="en-US" altLang="it-IT"/>
              <a:t>Angel and Shreiner: Interactive Computer Graphics 7E © Addison-Wesley 2015 </a:t>
            </a:r>
          </a:p>
        </p:txBody>
      </p:sp>
    </p:spTree>
    <p:extLst>
      <p:ext uri="{BB962C8B-B14F-4D97-AF65-F5344CB8AC3E}">
        <p14:creationId xmlns:p14="http://schemas.microsoft.com/office/powerpoint/2010/main" val="41341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sldNum" sz="quarter" idx="10"/>
          </p:nvPr>
        </p:nvSpPr>
        <p:spPr>
          <a:ln/>
        </p:spPr>
        <p:txBody>
          <a:bodyPr/>
          <a:lstStyle>
            <a:lvl2pPr lvl="1">
              <a:defRPr/>
            </a:lvl2pPr>
          </a:lstStyle>
          <a:p>
            <a:pPr lvl="1"/>
            <a:fld id="{762BD7E5-B54D-409B-995B-72964366FAC5}" type="slidenum">
              <a:rPr lang="es-ES" altLang="it-IT"/>
              <a:pPr lvl="1"/>
              <a:t>‹N›</a:t>
            </a:fld>
            <a:endParaRPr lang="es-ES" altLang="it-IT"/>
          </a:p>
        </p:txBody>
      </p:sp>
      <p:sp>
        <p:nvSpPr>
          <p:cNvPr id="5" name="Rectangle 7"/>
          <p:cNvSpPr>
            <a:spLocks noGrp="1" noChangeArrowheads="1"/>
          </p:cNvSpPr>
          <p:nvPr>
            <p:ph type="ftr" sz="quarter" idx="11"/>
          </p:nvPr>
        </p:nvSpPr>
        <p:spPr>
          <a:ln/>
        </p:spPr>
        <p:txBody>
          <a:bodyPr/>
          <a:lstStyle>
            <a:lvl1pPr>
              <a:defRPr/>
            </a:lvl1pPr>
          </a:lstStyle>
          <a:p>
            <a:r>
              <a:rPr lang="en-US" altLang="it-IT"/>
              <a:t>Angel and Shreiner: Interactive Computer Graphics 7E © Addison-Wesley 2015 </a:t>
            </a:r>
          </a:p>
        </p:txBody>
      </p:sp>
    </p:spTree>
    <p:extLst>
      <p:ext uri="{BB962C8B-B14F-4D97-AF65-F5344CB8AC3E}">
        <p14:creationId xmlns:p14="http://schemas.microsoft.com/office/powerpoint/2010/main" val="1709167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002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ln/>
        </p:spPr>
        <p:txBody>
          <a:bodyPr/>
          <a:lstStyle>
            <a:lvl2pPr lvl="1">
              <a:defRPr/>
            </a:lvl2pPr>
          </a:lstStyle>
          <a:p>
            <a:pPr lvl="1"/>
            <a:fld id="{9C6F54D5-A311-42A0-840B-8D261AB4427B}" type="slidenum">
              <a:rPr lang="es-ES" altLang="it-IT"/>
              <a:pPr lvl="1"/>
              <a:t>‹N›</a:t>
            </a:fld>
            <a:endParaRPr lang="es-ES" altLang="it-IT"/>
          </a:p>
        </p:txBody>
      </p:sp>
      <p:sp>
        <p:nvSpPr>
          <p:cNvPr id="6" name="Rectangle 7"/>
          <p:cNvSpPr>
            <a:spLocks noGrp="1" noChangeArrowheads="1"/>
          </p:cNvSpPr>
          <p:nvPr>
            <p:ph type="ftr" sz="quarter" idx="11"/>
          </p:nvPr>
        </p:nvSpPr>
        <p:spPr>
          <a:ln/>
        </p:spPr>
        <p:txBody>
          <a:bodyPr/>
          <a:lstStyle>
            <a:lvl1pPr>
              <a:defRPr/>
            </a:lvl1pPr>
          </a:lstStyle>
          <a:p>
            <a:r>
              <a:rPr lang="en-US" altLang="it-IT"/>
              <a:t>Angel and Shreiner: Interactive Computer Graphics 7E © Addison-Wesley 2015 </a:t>
            </a:r>
          </a:p>
        </p:txBody>
      </p:sp>
    </p:spTree>
    <p:extLst>
      <p:ext uri="{BB962C8B-B14F-4D97-AF65-F5344CB8AC3E}">
        <p14:creationId xmlns:p14="http://schemas.microsoft.com/office/powerpoint/2010/main" val="1834679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sldNum" sz="quarter" idx="10"/>
          </p:nvPr>
        </p:nvSpPr>
        <p:spPr>
          <a:ln/>
        </p:spPr>
        <p:txBody>
          <a:bodyPr/>
          <a:lstStyle>
            <a:lvl2pPr lvl="1">
              <a:defRPr/>
            </a:lvl2pPr>
          </a:lstStyle>
          <a:p>
            <a:pPr lvl="1"/>
            <a:fld id="{501F290E-FF2A-4E5C-AD0A-FC7AF330A315}" type="slidenum">
              <a:rPr lang="es-ES" altLang="it-IT"/>
              <a:pPr lvl="1"/>
              <a:t>‹N›</a:t>
            </a:fld>
            <a:endParaRPr lang="es-ES" altLang="it-IT"/>
          </a:p>
        </p:txBody>
      </p:sp>
      <p:sp>
        <p:nvSpPr>
          <p:cNvPr id="8" name="Rectangle 7"/>
          <p:cNvSpPr>
            <a:spLocks noGrp="1" noChangeArrowheads="1"/>
          </p:cNvSpPr>
          <p:nvPr>
            <p:ph type="ftr" sz="quarter" idx="11"/>
          </p:nvPr>
        </p:nvSpPr>
        <p:spPr>
          <a:ln/>
        </p:spPr>
        <p:txBody>
          <a:bodyPr/>
          <a:lstStyle>
            <a:lvl1pPr>
              <a:defRPr/>
            </a:lvl1pPr>
          </a:lstStyle>
          <a:p>
            <a:r>
              <a:rPr lang="en-US" altLang="it-IT"/>
              <a:t>Angel and Shreiner: Interactive Computer Graphics 7E © Addison-Wesley 2015 </a:t>
            </a:r>
          </a:p>
        </p:txBody>
      </p:sp>
    </p:spTree>
    <p:extLst>
      <p:ext uri="{BB962C8B-B14F-4D97-AF65-F5344CB8AC3E}">
        <p14:creationId xmlns:p14="http://schemas.microsoft.com/office/powerpoint/2010/main" val="88791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sz="quarter" idx="10"/>
          </p:nvPr>
        </p:nvSpPr>
        <p:spPr>
          <a:ln/>
        </p:spPr>
        <p:txBody>
          <a:bodyPr/>
          <a:lstStyle>
            <a:lvl2pPr lvl="1">
              <a:defRPr/>
            </a:lvl2pPr>
          </a:lstStyle>
          <a:p>
            <a:pPr lvl="1"/>
            <a:fld id="{A49E7D0C-09F1-450D-8B01-DE5E61AFB285}" type="slidenum">
              <a:rPr lang="es-ES" altLang="it-IT"/>
              <a:pPr lvl="1"/>
              <a:t>‹N›</a:t>
            </a:fld>
            <a:endParaRPr lang="es-ES" altLang="it-IT"/>
          </a:p>
        </p:txBody>
      </p:sp>
      <p:sp>
        <p:nvSpPr>
          <p:cNvPr id="4" name="Rectangle 7"/>
          <p:cNvSpPr>
            <a:spLocks noGrp="1" noChangeArrowheads="1"/>
          </p:cNvSpPr>
          <p:nvPr>
            <p:ph type="ftr" sz="quarter" idx="11"/>
          </p:nvPr>
        </p:nvSpPr>
        <p:spPr>
          <a:ln/>
        </p:spPr>
        <p:txBody>
          <a:bodyPr/>
          <a:lstStyle>
            <a:lvl1pPr>
              <a:defRPr/>
            </a:lvl1pPr>
          </a:lstStyle>
          <a:p>
            <a:r>
              <a:rPr lang="en-US" altLang="it-IT"/>
              <a:t>Angel and Shreiner: Interactive Computer Graphics 7E © Addison-Wesley 2015 </a:t>
            </a:r>
          </a:p>
        </p:txBody>
      </p:sp>
    </p:spTree>
    <p:extLst>
      <p:ext uri="{BB962C8B-B14F-4D97-AF65-F5344CB8AC3E}">
        <p14:creationId xmlns:p14="http://schemas.microsoft.com/office/powerpoint/2010/main" val="1680590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2pPr lvl="1">
              <a:defRPr/>
            </a:lvl2pPr>
          </a:lstStyle>
          <a:p>
            <a:pPr lvl="1"/>
            <a:fld id="{109CEDD5-99BB-4548-B74D-52B294FAFCF6}" type="slidenum">
              <a:rPr lang="es-ES" altLang="it-IT"/>
              <a:pPr lvl="1"/>
              <a:t>‹N›</a:t>
            </a:fld>
            <a:endParaRPr lang="es-ES" altLang="it-IT"/>
          </a:p>
        </p:txBody>
      </p:sp>
      <p:sp>
        <p:nvSpPr>
          <p:cNvPr id="3" name="Rectangle 7"/>
          <p:cNvSpPr>
            <a:spLocks noGrp="1" noChangeArrowheads="1"/>
          </p:cNvSpPr>
          <p:nvPr>
            <p:ph type="ftr" sz="quarter" idx="11"/>
          </p:nvPr>
        </p:nvSpPr>
        <p:spPr>
          <a:ln/>
        </p:spPr>
        <p:txBody>
          <a:bodyPr/>
          <a:lstStyle>
            <a:lvl1pPr>
              <a:defRPr/>
            </a:lvl1pPr>
          </a:lstStyle>
          <a:p>
            <a:r>
              <a:rPr lang="en-US" altLang="it-IT"/>
              <a:t>Angel and Shreiner: Interactive Computer Graphics 7E © Addison-Wesley 2015 </a:t>
            </a:r>
          </a:p>
        </p:txBody>
      </p:sp>
    </p:spTree>
    <p:extLst>
      <p:ext uri="{BB962C8B-B14F-4D97-AF65-F5344CB8AC3E}">
        <p14:creationId xmlns:p14="http://schemas.microsoft.com/office/powerpoint/2010/main" val="1567769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2pPr lvl="1">
              <a:defRPr/>
            </a:lvl2pPr>
          </a:lstStyle>
          <a:p>
            <a:pPr lvl="1"/>
            <a:fld id="{C1BDD590-876D-415F-A0E4-88ACA4424B9E}" type="slidenum">
              <a:rPr lang="es-ES" altLang="it-IT"/>
              <a:pPr lvl="1"/>
              <a:t>‹N›</a:t>
            </a:fld>
            <a:endParaRPr lang="es-ES" altLang="it-IT"/>
          </a:p>
        </p:txBody>
      </p:sp>
      <p:sp>
        <p:nvSpPr>
          <p:cNvPr id="6" name="Rectangle 7"/>
          <p:cNvSpPr>
            <a:spLocks noGrp="1" noChangeArrowheads="1"/>
          </p:cNvSpPr>
          <p:nvPr>
            <p:ph type="ftr" sz="quarter" idx="11"/>
          </p:nvPr>
        </p:nvSpPr>
        <p:spPr>
          <a:ln/>
        </p:spPr>
        <p:txBody>
          <a:bodyPr/>
          <a:lstStyle>
            <a:lvl1pPr>
              <a:defRPr/>
            </a:lvl1pPr>
          </a:lstStyle>
          <a:p>
            <a:r>
              <a:rPr lang="en-US" altLang="it-IT"/>
              <a:t>Angel and Shreiner: Interactive Computer Graphics 7E © Addison-Wesley 2015 </a:t>
            </a:r>
          </a:p>
        </p:txBody>
      </p:sp>
    </p:spTree>
    <p:extLst>
      <p:ext uri="{BB962C8B-B14F-4D97-AF65-F5344CB8AC3E}">
        <p14:creationId xmlns:p14="http://schemas.microsoft.com/office/powerpoint/2010/main" val="262364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2pPr lvl="1">
              <a:defRPr/>
            </a:lvl2pPr>
          </a:lstStyle>
          <a:p>
            <a:pPr lvl="1"/>
            <a:fld id="{DD911E69-9534-475F-82D3-7125B0C933A6}" type="slidenum">
              <a:rPr lang="es-ES" altLang="it-IT"/>
              <a:pPr lvl="1"/>
              <a:t>‹N›</a:t>
            </a:fld>
            <a:endParaRPr lang="es-ES" altLang="it-IT"/>
          </a:p>
        </p:txBody>
      </p:sp>
      <p:sp>
        <p:nvSpPr>
          <p:cNvPr id="6" name="Rectangle 7"/>
          <p:cNvSpPr>
            <a:spLocks noGrp="1" noChangeArrowheads="1"/>
          </p:cNvSpPr>
          <p:nvPr>
            <p:ph type="ftr" sz="quarter" idx="11"/>
          </p:nvPr>
        </p:nvSpPr>
        <p:spPr>
          <a:ln/>
        </p:spPr>
        <p:txBody>
          <a:bodyPr/>
          <a:lstStyle>
            <a:lvl1pPr>
              <a:defRPr/>
            </a:lvl1pPr>
          </a:lstStyle>
          <a:p>
            <a:r>
              <a:rPr lang="en-US" altLang="it-IT"/>
              <a:t>Angel and Shreiner: Interactive Computer Graphics 7E © Addison-Wesley 2015 </a:t>
            </a:r>
          </a:p>
        </p:txBody>
      </p:sp>
    </p:spTree>
    <p:extLst>
      <p:ext uri="{BB962C8B-B14F-4D97-AF65-F5344CB8AC3E}">
        <p14:creationId xmlns:p14="http://schemas.microsoft.com/office/powerpoint/2010/main" val="3123126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1371600" y="228600"/>
            <a:ext cx="6248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s-ES" altLang="it-IT"/>
              <a:t>D</a:t>
            </a:r>
          </a:p>
        </p:txBody>
      </p:sp>
      <p:sp>
        <p:nvSpPr>
          <p:cNvPr id="1028" name="Rectangle 3"/>
          <p:cNvSpPr>
            <a:spLocks noGrp="1" noChangeArrowheads="1"/>
          </p:cNvSpPr>
          <p:nvPr>
            <p:ph type="body" idx="1"/>
          </p:nvPr>
        </p:nvSpPr>
        <p:spPr bwMode="auto">
          <a:xfrm>
            <a:off x="685800" y="1600200"/>
            <a:ext cx="7772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s-ES" altLang="it-IT"/>
              <a:t>Click to Edit Master Text Styles</a:t>
            </a:r>
          </a:p>
          <a:p>
            <a:pPr lvl="1"/>
            <a:r>
              <a:rPr lang="es-ES" altLang="it-IT"/>
              <a:t>SECOND LEVEL</a:t>
            </a:r>
          </a:p>
          <a:p>
            <a:pPr lvl="2"/>
            <a:r>
              <a:rPr lang="es-ES" altLang="it-IT"/>
              <a:t>THIRD LEVEL</a:t>
            </a:r>
          </a:p>
        </p:txBody>
      </p:sp>
      <p:sp>
        <p:nvSpPr>
          <p:cNvPr id="3076" name="Rectangle 4"/>
          <p:cNvSpPr>
            <a:spLocks noGrp="1" noChangeArrowheads="1"/>
          </p:cNvSpPr>
          <p:nvPr>
            <p:ph type="sldNum" sz="quarter" idx="4"/>
          </p:nvPr>
        </p:nvSpPr>
        <p:spPr bwMode="auto">
          <a:xfrm>
            <a:off x="8077200" y="6324600"/>
            <a:ext cx="381000" cy="3810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2pPr lvl="1" algn="r">
              <a:defRPr sz="1000">
                <a:latin typeface="Arial" panose="020B0604020202020204" pitchFamily="34" charset="0"/>
              </a:defRPr>
            </a:lvl2pPr>
          </a:lstStyle>
          <a:p>
            <a:pPr lvl="1"/>
            <a:fld id="{1819A9F9-812F-4CFB-A522-13DDA4DD883B}" type="slidenum">
              <a:rPr lang="es-ES" altLang="it-IT"/>
              <a:pPr lvl="1"/>
              <a:t>‹N›</a:t>
            </a:fld>
            <a:endParaRPr lang="es-ES" altLang="it-IT"/>
          </a:p>
        </p:txBody>
      </p:sp>
      <p:sp>
        <p:nvSpPr>
          <p:cNvPr id="3077" name="Line 5"/>
          <p:cNvSpPr>
            <a:spLocks noChangeShapeType="1"/>
          </p:cNvSpPr>
          <p:nvPr/>
        </p:nvSpPr>
        <p:spPr bwMode="auto">
          <a:xfrm>
            <a:off x="609600" y="1447800"/>
            <a:ext cx="6172200" cy="0"/>
          </a:xfrm>
          <a:prstGeom prst="line">
            <a:avLst/>
          </a:prstGeom>
          <a:noFill/>
          <a:ln w="50800">
            <a:solidFill>
              <a:srgbClr val="FF0000"/>
            </a:solidFill>
            <a:round/>
            <a:headEnd type="none" w="sm" len="sm"/>
            <a:tailEnd type="none" w="sm" len="sm"/>
          </a:ln>
          <a:effectLst/>
        </p:spPr>
        <p:txBody>
          <a:bodyPr/>
          <a:lstStyle/>
          <a:p>
            <a:pPr>
              <a:defRPr/>
            </a:pPr>
            <a:endParaRPr lang="en-US">
              <a:latin typeface="Times New Roman" charset="0"/>
              <a:ea typeface="+mn-ea"/>
            </a:endParaRPr>
          </a:p>
        </p:txBody>
      </p:sp>
      <p:graphicFrame>
        <p:nvGraphicFramePr>
          <p:cNvPr id="1026" name="Object 2"/>
          <p:cNvGraphicFramePr>
            <a:graphicFrameLocks/>
          </p:cNvGraphicFramePr>
          <p:nvPr/>
        </p:nvGraphicFramePr>
        <p:xfrm>
          <a:off x="152400" y="228600"/>
          <a:ext cx="1371600" cy="990600"/>
        </p:xfrm>
        <a:graphic>
          <a:graphicData uri="http://schemas.openxmlformats.org/presentationml/2006/ole">
            <mc:AlternateContent xmlns:mc="http://schemas.openxmlformats.org/markup-compatibility/2006">
              <mc:Choice xmlns:v="urn:schemas-microsoft-com:vml" Requires="v">
                <p:oleObj spid="_x0000_s1033" name="ClipArt" r:id="rId14" imgW="2354040" imgH="1792080" progId="MS_ClipArt_Gallery.2">
                  <p:embed/>
                </p:oleObj>
              </mc:Choice>
              <mc:Fallback>
                <p:oleObj name="ClipArt" r:id="rId14" imgW="2354040" imgH="1792080" progId="MS_ClipArt_Gallery.2">
                  <p:embed/>
                  <p:pic>
                    <p:nvPicPr>
                      <p:cNvPr id="0" name="Object 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2400" y="228600"/>
                        <a:ext cx="1371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9" name="Rectangle 7"/>
          <p:cNvSpPr>
            <a:spLocks noGrp="1" noChangeArrowheads="1"/>
          </p:cNvSpPr>
          <p:nvPr>
            <p:ph type="ftr" sz="quarter" idx="3"/>
          </p:nvPr>
        </p:nvSpPr>
        <p:spPr bwMode="auto">
          <a:xfrm>
            <a:off x="457200" y="6400800"/>
            <a:ext cx="7010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n-US" altLang="it-IT"/>
              <a:t>Angel and Shreiner: Interactive Computer Graphics 7E © Addison-Wesley 2015 </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dt="0"/>
  <p:txStyles>
    <p:titleStyle>
      <a:lvl1pPr algn="ctr" rtl="0" eaLnBrk="0" fontAlgn="base" hangingPunct="0">
        <a:spcBef>
          <a:spcPct val="0"/>
        </a:spcBef>
        <a:spcAft>
          <a:spcPct val="0"/>
        </a:spcAft>
        <a:defRPr sz="3700" b="1">
          <a:solidFill>
            <a:schemeClr val="accent2"/>
          </a:solidFill>
          <a:latin typeface="+mj-lt"/>
          <a:ea typeface="ＭＳ Ｐゴシック" charset="-128"/>
          <a:cs typeface="ＭＳ Ｐゴシック" charset="-128"/>
        </a:defRPr>
      </a:lvl1pPr>
      <a:lvl2pPr algn="ctr" rtl="0" eaLnBrk="0" fontAlgn="base" hangingPunct="0">
        <a:spcBef>
          <a:spcPct val="0"/>
        </a:spcBef>
        <a:spcAft>
          <a:spcPct val="0"/>
        </a:spcAft>
        <a:defRPr sz="3700" b="1">
          <a:solidFill>
            <a:schemeClr val="accent2"/>
          </a:solidFill>
          <a:latin typeface="Arial" charset="0"/>
          <a:ea typeface="ＭＳ Ｐゴシック" charset="-128"/>
          <a:cs typeface="ＭＳ Ｐゴシック" charset="-128"/>
        </a:defRPr>
      </a:lvl2pPr>
      <a:lvl3pPr algn="ctr" rtl="0" eaLnBrk="0" fontAlgn="base" hangingPunct="0">
        <a:spcBef>
          <a:spcPct val="0"/>
        </a:spcBef>
        <a:spcAft>
          <a:spcPct val="0"/>
        </a:spcAft>
        <a:defRPr sz="3700" b="1">
          <a:solidFill>
            <a:schemeClr val="accent2"/>
          </a:solidFill>
          <a:latin typeface="Arial" charset="0"/>
          <a:ea typeface="ＭＳ Ｐゴシック" charset="-128"/>
          <a:cs typeface="ＭＳ Ｐゴシック" charset="-128"/>
        </a:defRPr>
      </a:lvl3pPr>
      <a:lvl4pPr algn="ctr" rtl="0" eaLnBrk="0" fontAlgn="base" hangingPunct="0">
        <a:spcBef>
          <a:spcPct val="0"/>
        </a:spcBef>
        <a:spcAft>
          <a:spcPct val="0"/>
        </a:spcAft>
        <a:defRPr sz="3700" b="1">
          <a:solidFill>
            <a:schemeClr val="accent2"/>
          </a:solidFill>
          <a:latin typeface="Arial" charset="0"/>
          <a:ea typeface="ＭＳ Ｐゴシック" charset="-128"/>
          <a:cs typeface="ＭＳ Ｐゴシック" charset="-128"/>
        </a:defRPr>
      </a:lvl4pPr>
      <a:lvl5pPr algn="ctr" rtl="0" eaLnBrk="0" fontAlgn="base" hangingPunct="0">
        <a:spcBef>
          <a:spcPct val="0"/>
        </a:spcBef>
        <a:spcAft>
          <a:spcPct val="0"/>
        </a:spcAft>
        <a:defRPr sz="3700" b="1">
          <a:solidFill>
            <a:schemeClr val="accent2"/>
          </a:solidFill>
          <a:latin typeface="Arial" charset="0"/>
          <a:ea typeface="ＭＳ Ｐゴシック" charset="-128"/>
          <a:cs typeface="ＭＳ Ｐゴシック" charset="-128"/>
        </a:defRPr>
      </a:lvl5pPr>
      <a:lvl6pPr marL="457200" algn="ctr" rtl="0" eaLnBrk="0" fontAlgn="base" hangingPunct="0">
        <a:spcBef>
          <a:spcPct val="0"/>
        </a:spcBef>
        <a:spcAft>
          <a:spcPct val="0"/>
        </a:spcAft>
        <a:defRPr sz="3700" b="1">
          <a:solidFill>
            <a:schemeClr val="accent2"/>
          </a:solidFill>
          <a:latin typeface="Arial" charset="0"/>
        </a:defRPr>
      </a:lvl6pPr>
      <a:lvl7pPr marL="914400" algn="ctr" rtl="0" eaLnBrk="0" fontAlgn="base" hangingPunct="0">
        <a:spcBef>
          <a:spcPct val="0"/>
        </a:spcBef>
        <a:spcAft>
          <a:spcPct val="0"/>
        </a:spcAft>
        <a:defRPr sz="3700" b="1">
          <a:solidFill>
            <a:schemeClr val="accent2"/>
          </a:solidFill>
          <a:latin typeface="Arial" charset="0"/>
        </a:defRPr>
      </a:lvl7pPr>
      <a:lvl8pPr marL="1371600" algn="ctr" rtl="0" eaLnBrk="0" fontAlgn="base" hangingPunct="0">
        <a:spcBef>
          <a:spcPct val="0"/>
        </a:spcBef>
        <a:spcAft>
          <a:spcPct val="0"/>
        </a:spcAft>
        <a:defRPr sz="3700" b="1">
          <a:solidFill>
            <a:schemeClr val="accent2"/>
          </a:solidFill>
          <a:latin typeface="Arial" charset="0"/>
        </a:defRPr>
      </a:lvl8pPr>
      <a:lvl9pPr marL="1828800" algn="ctr" rtl="0" eaLnBrk="0" fontAlgn="base" hangingPunct="0">
        <a:spcBef>
          <a:spcPct val="0"/>
        </a:spcBef>
        <a:spcAft>
          <a:spcPct val="0"/>
        </a:spcAft>
        <a:defRPr sz="3700" b="1">
          <a:solidFill>
            <a:schemeClr val="accent2"/>
          </a:solidFill>
          <a:latin typeface="Arial" charset="0"/>
        </a:defRPr>
      </a:lvl9pPr>
    </p:titleStyle>
    <p:bodyStyle>
      <a:lvl1pPr marL="190500" indent="-190500" algn="l" rtl="0" eaLnBrk="0" fontAlgn="base" hangingPunct="0">
        <a:spcBef>
          <a:spcPct val="20000"/>
        </a:spcBef>
        <a:spcAft>
          <a:spcPct val="0"/>
        </a:spcAft>
        <a:buChar char="•"/>
        <a:defRPr sz="3100">
          <a:solidFill>
            <a:schemeClr val="tx1"/>
          </a:solidFill>
          <a:latin typeface="+mn-lt"/>
          <a:ea typeface="ＭＳ Ｐゴシック" charset="-128"/>
          <a:cs typeface="ＭＳ Ｐゴシック" charset="-128"/>
        </a:defRPr>
      </a:lvl1pPr>
      <a:lvl2pPr marL="571500" indent="-190500" algn="l" rtl="0" eaLnBrk="0" fontAlgn="base" hangingPunct="0">
        <a:spcBef>
          <a:spcPct val="20000"/>
        </a:spcBef>
        <a:spcAft>
          <a:spcPct val="0"/>
        </a:spcAft>
        <a:buChar char="­"/>
        <a:defRPr sz="2600">
          <a:solidFill>
            <a:schemeClr val="tx1"/>
          </a:solidFill>
          <a:latin typeface="+mn-lt"/>
          <a:ea typeface="ＭＳ Ｐゴシック" charset="-128"/>
        </a:defRPr>
      </a:lvl2pPr>
      <a:lvl3pPr marL="952500" indent="-190500" algn="l" rtl="0" eaLnBrk="0" fontAlgn="base" hangingPunct="0">
        <a:spcBef>
          <a:spcPct val="20000"/>
        </a:spcBef>
        <a:spcAft>
          <a:spcPct val="0"/>
        </a:spcAft>
        <a:buClr>
          <a:schemeClr val="bg2"/>
        </a:buClr>
        <a:buChar char="•"/>
        <a:defRPr sz="20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b="1">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b="1">
          <a:solidFill>
            <a:schemeClr val="tx1"/>
          </a:solidFill>
          <a:latin typeface="+mn-lt"/>
          <a:ea typeface="ＭＳ Ｐゴシック" charset="-128"/>
        </a:defRPr>
      </a:lvl5pPr>
      <a:lvl6pPr marL="2514600" indent="-228600" algn="l" rtl="0" eaLnBrk="0" fontAlgn="base" hangingPunct="0">
        <a:spcBef>
          <a:spcPct val="20000"/>
        </a:spcBef>
        <a:spcAft>
          <a:spcPct val="0"/>
        </a:spcAft>
        <a:buChar char="•"/>
        <a:defRPr sz="2000" b="1">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b="1">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b="1">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b="1">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8.wmf"/></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1.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2.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4.wmf"/><Relationship Id="rId5" Type="http://schemas.openxmlformats.org/officeDocument/2006/relationships/oleObject" Target="../embeddings/oleObject9.bin"/><Relationship Id="rId4" Type="http://schemas.openxmlformats.org/officeDocument/2006/relationships/image" Target="../media/image13.wmf"/></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8.wmf"/><Relationship Id="rId5" Type="http://schemas.openxmlformats.org/officeDocument/2006/relationships/oleObject" Target="../embeddings/oleObject11.bin"/><Relationship Id="rId4" Type="http://schemas.openxmlformats.org/officeDocument/2006/relationships/image" Target="../media/image17.w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25.wmf"/><Relationship Id="rId4" Type="http://schemas.openxmlformats.org/officeDocument/2006/relationships/oleObject" Target="../embeddings/oleObject12.bin"/></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wmf"/><Relationship Id="rId5" Type="http://schemas.openxmlformats.org/officeDocument/2006/relationships/oleObject" Target="../embeddings/oleObject3.bin"/><Relationship Id="rId4" Type="http://schemas.openxmlformats.org/officeDocument/2006/relationships/image" Target="../media/image3.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4161750" indent="-24161750">
              <a:defRPr sz="2400">
                <a:solidFill>
                  <a:schemeClr val="tx1"/>
                </a:solidFill>
                <a:latin typeface="Times New Roman" panose="02020603050405020304" pitchFamily="18" charset="0"/>
                <a:ea typeface="ＭＳ Ｐゴシック" panose="020B0600070205080204" pitchFamily="34" charset="-128"/>
              </a:defRPr>
            </a:lvl1pPr>
            <a:lvl2pPr>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lvl="1"/>
            <a:fld id="{94A4723B-D488-4031-9195-8B5BF46DC470}" type="slidenum">
              <a:rPr lang="es-ES" altLang="it-IT" sz="1000">
                <a:latin typeface="Arial" panose="020B0604020202020204" pitchFamily="34" charset="0"/>
              </a:rPr>
              <a:pPr lvl="1"/>
              <a:t>1</a:t>
            </a:fld>
            <a:endParaRPr lang="es-ES" altLang="it-IT" sz="1000">
              <a:latin typeface="Arial" panose="020B0604020202020204" pitchFamily="34" charset="0"/>
            </a:endParaRPr>
          </a:p>
        </p:txBody>
      </p:sp>
      <p:sp>
        <p:nvSpPr>
          <p:cNvPr id="15363" name="Rectangle 2"/>
          <p:cNvSpPr>
            <a:spLocks noGrp="1" noChangeArrowheads="1"/>
          </p:cNvSpPr>
          <p:nvPr>
            <p:ph type="ctrTitle"/>
          </p:nvPr>
        </p:nvSpPr>
        <p:spPr>
          <a:xfrm>
            <a:off x="685800" y="228600"/>
            <a:ext cx="7772400" cy="1143000"/>
          </a:xfrm>
        </p:spPr>
        <p:txBody>
          <a:bodyPr/>
          <a:lstStyle/>
          <a:p>
            <a:r>
              <a:rPr lang="en-US" altLang="it-IT">
                <a:ea typeface="ＭＳ Ｐゴシック" panose="020B0600070205080204" pitchFamily="34" charset="-128"/>
              </a:rPr>
              <a:t>Introduction to Computer Graphics with WebGL</a:t>
            </a:r>
          </a:p>
        </p:txBody>
      </p:sp>
      <p:sp>
        <p:nvSpPr>
          <p:cNvPr id="15364" name="Rectangle 3"/>
          <p:cNvSpPr>
            <a:spLocks noGrp="1" noChangeArrowheads="1"/>
          </p:cNvSpPr>
          <p:nvPr>
            <p:ph type="subTitle" idx="1"/>
          </p:nvPr>
        </p:nvSpPr>
        <p:spPr>
          <a:xfrm>
            <a:off x="685800" y="1981200"/>
            <a:ext cx="7543800" cy="1752600"/>
          </a:xfrm>
        </p:spPr>
        <p:txBody>
          <a:bodyPr/>
          <a:lstStyle/>
          <a:p>
            <a:r>
              <a:rPr lang="en-US" altLang="it-IT">
                <a:ea typeface="ＭＳ Ｐゴシック" panose="020B0600070205080204" pitchFamily="34" charset="-128"/>
              </a:rPr>
              <a:t>Ed Angel</a:t>
            </a:r>
          </a:p>
          <a:p>
            <a:r>
              <a:rPr lang="en-US" altLang="it-IT">
                <a:ea typeface="ＭＳ Ｐゴシック" panose="020B0600070205080204" pitchFamily="34" charset="-128"/>
              </a:rPr>
              <a:t>Professor Emeritus of Computer Science</a:t>
            </a:r>
          </a:p>
          <a:p>
            <a:r>
              <a:rPr lang="en-US" altLang="it-IT">
                <a:ea typeface="ＭＳ Ｐゴシック" panose="020B0600070205080204" pitchFamily="34" charset="-128"/>
              </a:rPr>
              <a:t>Founding Director, Arts, Research, Technology and Science Laboratory</a:t>
            </a:r>
          </a:p>
          <a:p>
            <a:r>
              <a:rPr lang="en-US" altLang="it-IT">
                <a:ea typeface="ＭＳ Ｐゴシック" panose="020B0600070205080204" pitchFamily="34" charset="-128"/>
              </a:rPr>
              <a:t>University of New Mexico</a:t>
            </a:r>
          </a:p>
        </p:txBody>
      </p:sp>
      <p:sp>
        <p:nvSpPr>
          <p:cNvPr id="1536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sz="1400"/>
              <a:t>Angel and Shreiner: Interactive Computer Graphics 7E © Addison-Wesley 2015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4161750" indent="-24161750">
              <a:defRPr sz="2400">
                <a:solidFill>
                  <a:schemeClr val="tx1"/>
                </a:solidFill>
                <a:latin typeface="Times New Roman" panose="02020603050405020304" pitchFamily="18" charset="0"/>
                <a:ea typeface="ＭＳ Ｐゴシック" panose="020B0600070205080204" pitchFamily="34" charset="-128"/>
              </a:defRPr>
            </a:lvl1pPr>
            <a:lvl2pPr>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lvl="1"/>
            <a:fld id="{47F3198E-3543-4824-B806-66487DC62F46}" type="slidenum">
              <a:rPr lang="es-ES" altLang="it-IT" sz="1000">
                <a:latin typeface="Arial" panose="020B0604020202020204" pitchFamily="34" charset="0"/>
              </a:rPr>
              <a:pPr lvl="1"/>
              <a:t>10</a:t>
            </a:fld>
            <a:endParaRPr lang="es-ES" altLang="it-IT" sz="1000">
              <a:latin typeface="Arial" panose="020B0604020202020204" pitchFamily="34" charset="0"/>
            </a:endParaRPr>
          </a:p>
        </p:txBody>
      </p:sp>
      <p:sp>
        <p:nvSpPr>
          <p:cNvPr id="25603" name="Rectangle 2"/>
          <p:cNvSpPr>
            <a:spLocks noGrp="1" noChangeArrowheads="1"/>
          </p:cNvSpPr>
          <p:nvPr>
            <p:ph type="title"/>
          </p:nvPr>
        </p:nvSpPr>
        <p:spPr/>
        <p:txBody>
          <a:bodyPr/>
          <a:lstStyle/>
          <a:p>
            <a:r>
              <a:rPr lang="en-US" altLang="it-IT" sz="4100">
                <a:ea typeface="ＭＳ Ｐゴシック" panose="020B0600070205080204" pitchFamily="34" charset="-128"/>
              </a:rPr>
              <a:t>Oblique Projections</a:t>
            </a:r>
          </a:p>
        </p:txBody>
      </p:sp>
      <p:sp>
        <p:nvSpPr>
          <p:cNvPr id="25604" name="Rectangle 3"/>
          <p:cNvSpPr>
            <a:spLocks noGrp="1" noChangeArrowheads="1"/>
          </p:cNvSpPr>
          <p:nvPr>
            <p:ph type="body" idx="1"/>
          </p:nvPr>
        </p:nvSpPr>
        <p:spPr>
          <a:xfrm>
            <a:off x="381000" y="1524000"/>
            <a:ext cx="8458200" cy="4724400"/>
          </a:xfrm>
        </p:spPr>
        <p:txBody>
          <a:bodyPr/>
          <a:lstStyle/>
          <a:p>
            <a:pPr>
              <a:lnSpc>
                <a:spcPct val="90000"/>
              </a:lnSpc>
            </a:pPr>
            <a:r>
              <a:rPr lang="en-US" altLang="it-IT" sz="3200">
                <a:ea typeface="ＭＳ Ｐゴシック" panose="020B0600070205080204" pitchFamily="34" charset="-128"/>
              </a:rPr>
              <a:t>The OpenGL projection functions cannot produce general parallel projections such as</a:t>
            </a:r>
          </a:p>
          <a:p>
            <a:pPr>
              <a:lnSpc>
                <a:spcPct val="90000"/>
              </a:lnSpc>
            </a:pPr>
            <a:endParaRPr lang="en-US" altLang="it-IT" sz="3200">
              <a:ea typeface="ＭＳ Ｐゴシック" panose="020B0600070205080204" pitchFamily="34" charset="-128"/>
            </a:endParaRPr>
          </a:p>
          <a:p>
            <a:pPr>
              <a:lnSpc>
                <a:spcPct val="90000"/>
              </a:lnSpc>
            </a:pPr>
            <a:endParaRPr lang="en-US" altLang="it-IT" sz="3200">
              <a:ea typeface="ＭＳ Ｐゴシック" panose="020B0600070205080204" pitchFamily="34" charset="-128"/>
            </a:endParaRPr>
          </a:p>
          <a:p>
            <a:pPr>
              <a:lnSpc>
                <a:spcPct val="90000"/>
              </a:lnSpc>
            </a:pPr>
            <a:endParaRPr lang="en-US" altLang="it-IT" sz="3200">
              <a:ea typeface="ＭＳ Ｐゴシック" panose="020B0600070205080204" pitchFamily="34" charset="-128"/>
            </a:endParaRPr>
          </a:p>
          <a:p>
            <a:pPr>
              <a:lnSpc>
                <a:spcPct val="90000"/>
              </a:lnSpc>
            </a:pPr>
            <a:r>
              <a:rPr lang="en-US" altLang="it-IT" sz="3200">
                <a:ea typeface="ＭＳ Ｐゴシック" panose="020B0600070205080204" pitchFamily="34" charset="-128"/>
              </a:rPr>
              <a:t>However if we look at the example of the cube it appears that the cube has been sheared</a:t>
            </a:r>
          </a:p>
          <a:p>
            <a:pPr>
              <a:lnSpc>
                <a:spcPct val="90000"/>
              </a:lnSpc>
            </a:pPr>
            <a:r>
              <a:rPr lang="en-US" altLang="it-IT" sz="3200">
                <a:ea typeface="ＭＳ Ｐゴシック" panose="020B0600070205080204" pitchFamily="34" charset="-128"/>
              </a:rPr>
              <a:t>Oblique Projection = Shear + Orthogonal Projection</a:t>
            </a:r>
          </a:p>
        </p:txBody>
      </p:sp>
      <p:sp>
        <p:nvSpPr>
          <p:cNvPr id="25605" name="Rectangle 4"/>
          <p:cNvSpPr>
            <a:spLocks noChangeArrowheads="1"/>
          </p:cNvSpPr>
          <p:nvPr/>
        </p:nvSpPr>
        <p:spPr bwMode="auto">
          <a:xfrm>
            <a:off x="3429000" y="2667000"/>
            <a:ext cx="1447800" cy="1295400"/>
          </a:xfrm>
          <a:prstGeom prst="rect">
            <a:avLst/>
          </a:prstGeom>
          <a:solidFill>
            <a:schemeClr val="hlink"/>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hlink"/>
            </a:extrusionClr>
            <a:contourClr>
              <a:schemeClr val="hlink"/>
            </a:contourClr>
          </a:sp3d>
        </p:spPr>
        <p:txBody>
          <a:bodyPr wrap="none" anchor="ctr">
            <a:flatTx/>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it-IT" altLang="it-IT"/>
          </a:p>
        </p:txBody>
      </p:sp>
      <p:sp>
        <p:nvSpPr>
          <p:cNvPr id="25606"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sz="1400"/>
              <a:t>Angel and Shreiner: Interactive Computer Graphics 7E © Addison-Wesley 2015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4161750" indent="-24161750">
              <a:defRPr sz="2400">
                <a:solidFill>
                  <a:schemeClr val="tx1"/>
                </a:solidFill>
                <a:latin typeface="Times New Roman" panose="02020603050405020304" pitchFamily="18" charset="0"/>
                <a:ea typeface="ＭＳ Ｐゴシック" panose="020B0600070205080204" pitchFamily="34" charset="-128"/>
              </a:defRPr>
            </a:lvl1pPr>
            <a:lvl2pPr>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lvl="1"/>
            <a:fld id="{78FB5601-CCFF-425D-8AC8-59F91BEDB6A5}" type="slidenum">
              <a:rPr lang="es-ES" altLang="it-IT" sz="1000">
                <a:latin typeface="Arial" panose="020B0604020202020204" pitchFamily="34" charset="0"/>
              </a:rPr>
              <a:pPr lvl="1"/>
              <a:t>11</a:t>
            </a:fld>
            <a:endParaRPr lang="es-ES" altLang="it-IT" sz="1000">
              <a:latin typeface="Arial" panose="020B0604020202020204" pitchFamily="34" charset="0"/>
            </a:endParaRPr>
          </a:p>
        </p:txBody>
      </p:sp>
      <p:sp>
        <p:nvSpPr>
          <p:cNvPr id="26627" name="Rectangle 2"/>
          <p:cNvSpPr>
            <a:spLocks noGrp="1" noChangeArrowheads="1"/>
          </p:cNvSpPr>
          <p:nvPr>
            <p:ph type="title"/>
          </p:nvPr>
        </p:nvSpPr>
        <p:spPr/>
        <p:txBody>
          <a:bodyPr/>
          <a:lstStyle/>
          <a:p>
            <a:r>
              <a:rPr lang="en-US" altLang="it-IT" sz="4100">
                <a:ea typeface="ＭＳ Ｐゴシック" panose="020B0600070205080204" pitchFamily="34" charset="-128"/>
              </a:rPr>
              <a:t>General Shear</a:t>
            </a:r>
          </a:p>
        </p:txBody>
      </p:sp>
      <p:pic>
        <p:nvPicPr>
          <p:cNvPr id="26628" name="Picture 5" descr="C:\BOOK\OpenGL\Paul Final\Art\jpeg\AN05F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447800"/>
            <a:ext cx="4860925" cy="305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7" descr="C:\BOOK\OpenGL\Paul Final\Art\jpeg\AN05F3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4114800"/>
            <a:ext cx="4171950" cy="219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Text Box 8"/>
          <p:cNvSpPr txBox="1">
            <a:spLocks noChangeArrowheads="1"/>
          </p:cNvSpPr>
          <p:nvPr/>
        </p:nvSpPr>
        <p:spPr bwMode="auto">
          <a:xfrm>
            <a:off x="1219200" y="5257800"/>
            <a:ext cx="1241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a:t>top view</a:t>
            </a:r>
          </a:p>
        </p:txBody>
      </p:sp>
      <p:sp>
        <p:nvSpPr>
          <p:cNvPr id="26631" name="Text Box 10"/>
          <p:cNvSpPr>
            <a:spLocks noGrp="1" noChangeArrowheads="1"/>
          </p:cNvSpPr>
          <p:nvPr>
            <p:ph type="body" idx="1"/>
          </p:nvPr>
        </p:nvSpPr>
        <p:spPr>
          <a:xfrm>
            <a:off x="6477000" y="5486400"/>
            <a:ext cx="1447800" cy="457200"/>
          </a:xfrm>
          <a:noFill/>
        </p:spPr>
        <p:txBody>
          <a:bodyPr/>
          <a:lstStyle/>
          <a:p>
            <a:pPr>
              <a:spcBef>
                <a:spcPct val="0"/>
              </a:spcBef>
              <a:buFontTx/>
              <a:buNone/>
            </a:pPr>
            <a:r>
              <a:rPr lang="en-US" altLang="it-IT" sz="2400">
                <a:latin typeface="Times New Roman" panose="02020603050405020304" pitchFamily="18" charset="0"/>
                <a:ea typeface="ＭＳ Ｐゴシック" panose="020B0600070205080204" pitchFamily="34" charset="-128"/>
              </a:rPr>
              <a:t>side view</a:t>
            </a:r>
          </a:p>
        </p:txBody>
      </p:sp>
      <p:sp>
        <p:nvSpPr>
          <p:cNvPr id="26632" name="Footer Placehold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sz="1400"/>
              <a:t>Angel and Shreiner: Interactive Computer Graphics 7E © Addison-Wesley 2015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4161750" indent="-24161750">
              <a:defRPr sz="2400">
                <a:solidFill>
                  <a:schemeClr val="tx1"/>
                </a:solidFill>
                <a:latin typeface="Times New Roman" panose="02020603050405020304" pitchFamily="18" charset="0"/>
                <a:ea typeface="ＭＳ Ｐゴシック" panose="020B0600070205080204" pitchFamily="34" charset="-128"/>
              </a:defRPr>
            </a:lvl1pPr>
            <a:lvl2pPr>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lvl="1"/>
            <a:fld id="{D78E1A35-F9C3-4461-97E1-DFB639725151}" type="slidenum">
              <a:rPr lang="es-ES" altLang="it-IT" sz="1000">
                <a:latin typeface="Arial" panose="020B0604020202020204" pitchFamily="34" charset="0"/>
              </a:rPr>
              <a:pPr lvl="1"/>
              <a:t>12</a:t>
            </a:fld>
            <a:endParaRPr lang="es-ES" altLang="it-IT" sz="1000">
              <a:latin typeface="Arial" panose="020B0604020202020204" pitchFamily="34" charset="0"/>
            </a:endParaRPr>
          </a:p>
        </p:txBody>
      </p:sp>
      <p:sp>
        <p:nvSpPr>
          <p:cNvPr id="27652" name="Rectangle 2"/>
          <p:cNvSpPr>
            <a:spLocks noGrp="1" noChangeArrowheads="1"/>
          </p:cNvSpPr>
          <p:nvPr>
            <p:ph type="title"/>
          </p:nvPr>
        </p:nvSpPr>
        <p:spPr/>
        <p:txBody>
          <a:bodyPr/>
          <a:lstStyle/>
          <a:p>
            <a:r>
              <a:rPr lang="en-US" altLang="it-IT" sz="4100">
                <a:ea typeface="ＭＳ Ｐゴシック" panose="020B0600070205080204" pitchFamily="34" charset="-128"/>
              </a:rPr>
              <a:t>Shear Matrix</a:t>
            </a:r>
          </a:p>
        </p:txBody>
      </p:sp>
      <p:sp>
        <p:nvSpPr>
          <p:cNvPr id="27653" name="Rectangle 3"/>
          <p:cNvSpPr>
            <a:spLocks noGrp="1" noChangeArrowheads="1"/>
          </p:cNvSpPr>
          <p:nvPr>
            <p:ph type="body" idx="1"/>
          </p:nvPr>
        </p:nvSpPr>
        <p:spPr/>
        <p:txBody>
          <a:bodyPr/>
          <a:lstStyle/>
          <a:p>
            <a:pPr>
              <a:buFontTx/>
              <a:buNone/>
            </a:pPr>
            <a:r>
              <a:rPr lang="en-US" altLang="it-IT" i="1">
                <a:latin typeface="Times New Roman" panose="02020603050405020304" pitchFamily="18" charset="0"/>
                <a:ea typeface="ＭＳ Ｐゴシック" panose="020B0600070205080204" pitchFamily="34" charset="-128"/>
              </a:rPr>
              <a:t>xy </a:t>
            </a:r>
            <a:r>
              <a:rPr lang="en-US" altLang="it-IT">
                <a:ea typeface="ＭＳ Ｐゴシック" panose="020B0600070205080204" pitchFamily="34" charset="-128"/>
              </a:rPr>
              <a:t>shear (</a:t>
            </a:r>
            <a:r>
              <a:rPr lang="en-US" altLang="it-IT" i="1">
                <a:latin typeface="Times New Roman" panose="02020603050405020304" pitchFamily="18" charset="0"/>
                <a:ea typeface="ＭＳ Ｐゴシック" panose="020B0600070205080204" pitchFamily="34" charset="-128"/>
              </a:rPr>
              <a:t>z</a:t>
            </a:r>
            <a:r>
              <a:rPr lang="en-US" altLang="it-IT">
                <a:ea typeface="ＭＳ Ｐゴシック" panose="020B0600070205080204" pitchFamily="34" charset="-128"/>
              </a:rPr>
              <a:t> values unchanged)</a:t>
            </a:r>
          </a:p>
          <a:p>
            <a:pPr>
              <a:buFontTx/>
              <a:buNone/>
            </a:pPr>
            <a:endParaRPr lang="en-US" altLang="it-IT">
              <a:ea typeface="ＭＳ Ｐゴシック" panose="020B0600070205080204" pitchFamily="34" charset="-128"/>
            </a:endParaRPr>
          </a:p>
          <a:p>
            <a:pPr>
              <a:buFontTx/>
              <a:buNone/>
            </a:pPr>
            <a:endParaRPr lang="en-US" altLang="it-IT">
              <a:ea typeface="ＭＳ Ｐゴシック" panose="020B0600070205080204" pitchFamily="34" charset="-128"/>
            </a:endParaRPr>
          </a:p>
          <a:p>
            <a:pPr>
              <a:buFontTx/>
              <a:buNone/>
            </a:pPr>
            <a:endParaRPr lang="en-US" altLang="it-IT">
              <a:ea typeface="ＭＳ Ｐゴシック" panose="020B0600070205080204" pitchFamily="34" charset="-128"/>
            </a:endParaRPr>
          </a:p>
          <a:p>
            <a:pPr>
              <a:buFontTx/>
              <a:buNone/>
            </a:pPr>
            <a:endParaRPr lang="en-US" altLang="it-IT">
              <a:ea typeface="ＭＳ Ｐゴシック" panose="020B0600070205080204" pitchFamily="34" charset="-128"/>
            </a:endParaRPr>
          </a:p>
          <a:p>
            <a:pPr>
              <a:buFontTx/>
              <a:buNone/>
            </a:pPr>
            <a:r>
              <a:rPr lang="en-US" altLang="it-IT">
                <a:ea typeface="ＭＳ Ｐゴシック" panose="020B0600070205080204" pitchFamily="34" charset="-128"/>
              </a:rPr>
              <a:t>Projection matrix</a:t>
            </a:r>
          </a:p>
          <a:p>
            <a:pPr>
              <a:buFontTx/>
              <a:buNone/>
            </a:pPr>
            <a:endParaRPr lang="en-US" altLang="it-IT">
              <a:ea typeface="ＭＳ Ｐゴシック" panose="020B0600070205080204" pitchFamily="34" charset="-128"/>
            </a:endParaRPr>
          </a:p>
          <a:p>
            <a:pPr>
              <a:buFontTx/>
              <a:buNone/>
            </a:pPr>
            <a:r>
              <a:rPr lang="en-US" altLang="it-IT">
                <a:ea typeface="ＭＳ Ｐゴシック" panose="020B0600070205080204" pitchFamily="34" charset="-128"/>
              </a:rPr>
              <a:t>General case: </a:t>
            </a:r>
          </a:p>
        </p:txBody>
      </p:sp>
      <p:graphicFrame>
        <p:nvGraphicFramePr>
          <p:cNvPr id="27650" name="Object 2"/>
          <p:cNvGraphicFramePr>
            <a:graphicFrameLocks noChangeAspect="1"/>
          </p:cNvGraphicFramePr>
          <p:nvPr/>
        </p:nvGraphicFramePr>
        <p:xfrm>
          <a:off x="2819400" y="2209800"/>
          <a:ext cx="2673350" cy="1984375"/>
        </p:xfrm>
        <a:graphic>
          <a:graphicData uri="http://schemas.openxmlformats.org/presentationml/2006/ole">
            <mc:AlternateContent xmlns:mc="http://schemas.openxmlformats.org/markup-compatibility/2006">
              <mc:Choice xmlns:v="urn:schemas-microsoft-com:vml" Requires="v">
                <p:oleObj spid="_x0000_s27659" name="Equation" r:id="rId3" imgW="1231560" imgH="914400" progId="Equation.3">
                  <p:embed/>
                </p:oleObj>
              </mc:Choice>
              <mc:Fallback>
                <p:oleObj name="Equation" r:id="rId3" imgW="1231560" imgH="9144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2209800"/>
                        <a:ext cx="2673350" cy="198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7654" name="Text Box 5"/>
          <p:cNvSpPr txBox="1">
            <a:spLocks noChangeArrowheads="1"/>
          </p:cNvSpPr>
          <p:nvPr/>
        </p:nvSpPr>
        <p:spPr bwMode="auto">
          <a:xfrm>
            <a:off x="1393825" y="2778125"/>
            <a:ext cx="13414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b="1"/>
              <a:t>H</a:t>
            </a:r>
            <a:r>
              <a:rPr lang="en-US" altLang="it-IT"/>
              <a:t>(</a:t>
            </a:r>
            <a:r>
              <a:rPr lang="en-US" altLang="it-IT">
                <a:latin typeface="Symbol" panose="05050102010706020507" pitchFamily="18" charset="2"/>
              </a:rPr>
              <a:t>q</a:t>
            </a:r>
            <a:r>
              <a:rPr lang="en-US" altLang="it-IT"/>
              <a:t>,</a:t>
            </a:r>
            <a:r>
              <a:rPr lang="en-US" altLang="it-IT">
                <a:latin typeface="Symbol" panose="05050102010706020507" pitchFamily="18" charset="2"/>
              </a:rPr>
              <a:t>f</a:t>
            </a:r>
            <a:r>
              <a:rPr lang="en-US" altLang="it-IT"/>
              <a:t>) = </a:t>
            </a:r>
          </a:p>
        </p:txBody>
      </p:sp>
      <p:sp>
        <p:nvSpPr>
          <p:cNvPr id="27655" name="Text Box 6"/>
          <p:cNvSpPr txBox="1">
            <a:spLocks noChangeArrowheads="1"/>
          </p:cNvSpPr>
          <p:nvPr/>
        </p:nvSpPr>
        <p:spPr bwMode="auto">
          <a:xfrm>
            <a:off x="2506663" y="4953000"/>
            <a:ext cx="2295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b="1"/>
              <a:t>P</a:t>
            </a:r>
            <a:r>
              <a:rPr lang="en-US" altLang="it-IT"/>
              <a:t> = </a:t>
            </a:r>
            <a:r>
              <a:rPr lang="en-US" altLang="it-IT" b="1"/>
              <a:t>M</a:t>
            </a:r>
            <a:r>
              <a:rPr lang="en-US" altLang="it-IT" baseline="-25000"/>
              <a:t>orth</a:t>
            </a:r>
            <a:r>
              <a:rPr lang="en-US" altLang="it-IT"/>
              <a:t> </a:t>
            </a:r>
            <a:r>
              <a:rPr lang="en-US" altLang="it-IT" b="1"/>
              <a:t>H</a:t>
            </a:r>
            <a:r>
              <a:rPr lang="en-US" altLang="it-IT"/>
              <a:t>(</a:t>
            </a:r>
            <a:r>
              <a:rPr lang="en-US" altLang="it-IT">
                <a:latin typeface="Symbol" panose="05050102010706020507" pitchFamily="18" charset="2"/>
              </a:rPr>
              <a:t>q</a:t>
            </a:r>
            <a:r>
              <a:rPr lang="en-US" altLang="it-IT"/>
              <a:t>,</a:t>
            </a:r>
            <a:r>
              <a:rPr lang="en-US" altLang="it-IT">
                <a:latin typeface="Symbol" panose="05050102010706020507" pitchFamily="18" charset="2"/>
              </a:rPr>
              <a:t>f</a:t>
            </a:r>
            <a:r>
              <a:rPr lang="en-US" altLang="it-IT"/>
              <a:t>) </a:t>
            </a:r>
          </a:p>
        </p:txBody>
      </p:sp>
      <p:sp>
        <p:nvSpPr>
          <p:cNvPr id="27656" name="Text Box 7"/>
          <p:cNvSpPr txBox="1">
            <a:spLocks noChangeArrowheads="1"/>
          </p:cNvSpPr>
          <p:nvPr/>
        </p:nvSpPr>
        <p:spPr bwMode="auto">
          <a:xfrm>
            <a:off x="3319463" y="5562600"/>
            <a:ext cx="26685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b="1"/>
              <a:t>P</a:t>
            </a:r>
            <a:r>
              <a:rPr lang="en-US" altLang="it-IT"/>
              <a:t> = </a:t>
            </a:r>
            <a:r>
              <a:rPr lang="en-US" altLang="it-IT" b="1"/>
              <a:t>M</a:t>
            </a:r>
            <a:r>
              <a:rPr lang="en-US" altLang="it-IT" baseline="-25000"/>
              <a:t>orth</a:t>
            </a:r>
            <a:r>
              <a:rPr lang="en-US" altLang="it-IT"/>
              <a:t> </a:t>
            </a:r>
            <a:r>
              <a:rPr lang="en-US" altLang="it-IT" b="1"/>
              <a:t>STH</a:t>
            </a:r>
            <a:r>
              <a:rPr lang="en-US" altLang="it-IT"/>
              <a:t>(</a:t>
            </a:r>
            <a:r>
              <a:rPr lang="en-US" altLang="it-IT">
                <a:latin typeface="Symbol" panose="05050102010706020507" pitchFamily="18" charset="2"/>
              </a:rPr>
              <a:t>q</a:t>
            </a:r>
            <a:r>
              <a:rPr lang="en-US" altLang="it-IT"/>
              <a:t>,</a:t>
            </a:r>
            <a:r>
              <a:rPr lang="en-US" altLang="it-IT">
                <a:latin typeface="Symbol" panose="05050102010706020507" pitchFamily="18" charset="2"/>
              </a:rPr>
              <a:t>f</a:t>
            </a:r>
            <a:r>
              <a:rPr lang="en-US" altLang="it-IT"/>
              <a:t>) </a:t>
            </a:r>
          </a:p>
        </p:txBody>
      </p:sp>
      <p:sp>
        <p:nvSpPr>
          <p:cNvPr id="27657" name="Footer Placeholder 8"/>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sz="1400"/>
              <a:t>Angel and Shreiner: Interactive Computer Graphics 7E © Addison-Wesley 2015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4161750" indent="-24161750">
              <a:defRPr sz="2400">
                <a:solidFill>
                  <a:schemeClr val="tx1"/>
                </a:solidFill>
                <a:latin typeface="Times New Roman" panose="02020603050405020304" pitchFamily="18" charset="0"/>
                <a:ea typeface="ＭＳ Ｐゴシック" panose="020B0600070205080204" pitchFamily="34" charset="-128"/>
              </a:defRPr>
            </a:lvl1pPr>
            <a:lvl2pPr>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lvl="1"/>
            <a:fld id="{D589B9B3-788D-4D7E-8C12-D362BA1E37C0}" type="slidenum">
              <a:rPr lang="es-ES" altLang="it-IT" sz="1000">
                <a:latin typeface="Arial" panose="020B0604020202020204" pitchFamily="34" charset="0"/>
              </a:rPr>
              <a:pPr lvl="1"/>
              <a:t>13</a:t>
            </a:fld>
            <a:endParaRPr lang="es-ES" altLang="it-IT" sz="1000">
              <a:latin typeface="Arial" panose="020B0604020202020204" pitchFamily="34" charset="0"/>
            </a:endParaRPr>
          </a:p>
        </p:txBody>
      </p:sp>
      <p:sp>
        <p:nvSpPr>
          <p:cNvPr id="28675" name="Rectangle 2"/>
          <p:cNvSpPr>
            <a:spLocks noGrp="1" noChangeArrowheads="1"/>
          </p:cNvSpPr>
          <p:nvPr>
            <p:ph type="title"/>
          </p:nvPr>
        </p:nvSpPr>
        <p:spPr/>
        <p:txBody>
          <a:bodyPr/>
          <a:lstStyle/>
          <a:p>
            <a:r>
              <a:rPr lang="en-US" altLang="it-IT" sz="4100">
                <a:ea typeface="ＭＳ Ｐゴシック" panose="020B0600070205080204" pitchFamily="34" charset="-128"/>
              </a:rPr>
              <a:t>Equivalency</a:t>
            </a:r>
          </a:p>
        </p:txBody>
      </p:sp>
      <p:sp>
        <p:nvSpPr>
          <p:cNvPr id="28676" name="Rectangle 3"/>
          <p:cNvSpPr>
            <a:spLocks noGrp="1" noChangeArrowheads="1"/>
          </p:cNvSpPr>
          <p:nvPr>
            <p:ph type="body" idx="1"/>
          </p:nvPr>
        </p:nvSpPr>
        <p:spPr/>
        <p:txBody>
          <a:bodyPr/>
          <a:lstStyle/>
          <a:p>
            <a:endParaRPr lang="it-IT" altLang="it-IT">
              <a:ea typeface="ＭＳ Ｐゴシック" panose="020B0600070205080204" pitchFamily="34" charset="-128"/>
            </a:endParaRPr>
          </a:p>
        </p:txBody>
      </p:sp>
      <p:pic>
        <p:nvPicPr>
          <p:cNvPr id="28677" name="Picture 5" descr="C:\BOOK\OpenGL\Paul Final\Art\jpeg\AN05F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286000"/>
            <a:ext cx="4057650" cy="334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sz="1400"/>
              <a:t>Angel and Shreiner: Interactive Computer Graphics 7E © Addison-Wesley 2015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4161750" indent="-24161750">
              <a:defRPr sz="2400">
                <a:solidFill>
                  <a:schemeClr val="tx1"/>
                </a:solidFill>
                <a:latin typeface="Times New Roman" panose="02020603050405020304" pitchFamily="18" charset="0"/>
                <a:ea typeface="ＭＳ Ｐゴシック" panose="020B0600070205080204" pitchFamily="34" charset="-128"/>
              </a:defRPr>
            </a:lvl1pPr>
            <a:lvl2pPr>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lvl="1"/>
            <a:fld id="{233ADD8A-E4D4-4C53-9E2E-2966A505C632}" type="slidenum">
              <a:rPr lang="es-ES" altLang="it-IT" sz="1000">
                <a:latin typeface="Arial" panose="020B0604020202020204" pitchFamily="34" charset="0"/>
              </a:rPr>
              <a:pPr lvl="1"/>
              <a:t>14</a:t>
            </a:fld>
            <a:endParaRPr lang="es-ES" altLang="it-IT" sz="1000">
              <a:latin typeface="Arial" panose="020B0604020202020204" pitchFamily="34" charset="0"/>
            </a:endParaRPr>
          </a:p>
        </p:txBody>
      </p:sp>
      <p:sp>
        <p:nvSpPr>
          <p:cNvPr id="29699" name="Rectangle 2"/>
          <p:cNvSpPr>
            <a:spLocks noGrp="1" noChangeArrowheads="1"/>
          </p:cNvSpPr>
          <p:nvPr>
            <p:ph type="title"/>
          </p:nvPr>
        </p:nvSpPr>
        <p:spPr/>
        <p:txBody>
          <a:bodyPr/>
          <a:lstStyle/>
          <a:p>
            <a:r>
              <a:rPr lang="en-US" altLang="it-IT" sz="4100">
                <a:ea typeface="ＭＳ Ｐゴシック" panose="020B0600070205080204" pitchFamily="34" charset="-128"/>
              </a:rPr>
              <a:t>Effect on Clipping</a:t>
            </a:r>
          </a:p>
        </p:txBody>
      </p:sp>
      <p:sp>
        <p:nvSpPr>
          <p:cNvPr id="29700" name="Rectangle 3"/>
          <p:cNvSpPr>
            <a:spLocks noGrp="1" noChangeArrowheads="1"/>
          </p:cNvSpPr>
          <p:nvPr>
            <p:ph type="body" idx="1"/>
          </p:nvPr>
        </p:nvSpPr>
        <p:spPr/>
        <p:txBody>
          <a:bodyPr/>
          <a:lstStyle/>
          <a:p>
            <a:r>
              <a:rPr lang="en-US" altLang="it-IT">
                <a:ea typeface="ＭＳ Ｐゴシック" panose="020B0600070205080204" pitchFamily="34" charset="-128"/>
              </a:rPr>
              <a:t>The projection matrix </a:t>
            </a:r>
            <a:r>
              <a:rPr lang="en-US" altLang="it-IT" b="1">
                <a:latin typeface="Times New Roman" panose="02020603050405020304" pitchFamily="18" charset="0"/>
                <a:ea typeface="ＭＳ Ｐゴシック" panose="020B0600070205080204" pitchFamily="34" charset="-128"/>
              </a:rPr>
              <a:t>P</a:t>
            </a:r>
            <a:r>
              <a:rPr lang="en-US" altLang="it-IT">
                <a:latin typeface="Times New Roman" panose="02020603050405020304" pitchFamily="18" charset="0"/>
                <a:ea typeface="ＭＳ Ｐゴシック" panose="020B0600070205080204" pitchFamily="34" charset="-128"/>
              </a:rPr>
              <a:t> = </a:t>
            </a:r>
            <a:r>
              <a:rPr lang="en-US" altLang="it-IT" b="1">
                <a:latin typeface="Times New Roman" panose="02020603050405020304" pitchFamily="18" charset="0"/>
                <a:ea typeface="ＭＳ Ｐゴシック" panose="020B0600070205080204" pitchFamily="34" charset="-128"/>
              </a:rPr>
              <a:t>STH </a:t>
            </a:r>
            <a:r>
              <a:rPr lang="en-US" altLang="it-IT">
                <a:ea typeface="ＭＳ Ｐゴシック" panose="020B0600070205080204" pitchFamily="34" charset="-128"/>
              </a:rPr>
              <a:t>transforms the original clipping volume to the default clipping volume</a:t>
            </a:r>
            <a:endParaRPr lang="en-US" altLang="it-IT" b="1">
              <a:latin typeface="Times New Roman" panose="02020603050405020304" pitchFamily="18" charset="0"/>
              <a:ea typeface="ＭＳ Ｐゴシック" panose="020B0600070205080204" pitchFamily="34" charset="-128"/>
            </a:endParaRPr>
          </a:p>
        </p:txBody>
      </p:sp>
      <p:sp>
        <p:nvSpPr>
          <p:cNvPr id="29701" name="AutoShape 5"/>
          <p:cNvSpPr>
            <a:spLocks noChangeArrowheads="1"/>
          </p:cNvSpPr>
          <p:nvPr/>
        </p:nvSpPr>
        <p:spPr bwMode="auto">
          <a:xfrm>
            <a:off x="1371600" y="3657600"/>
            <a:ext cx="2438400" cy="1219200"/>
          </a:xfrm>
          <a:prstGeom prst="parallelogram">
            <a:avLst>
              <a:gd name="adj" fmla="val 50000"/>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it-IT" altLang="it-IT"/>
          </a:p>
        </p:txBody>
      </p:sp>
      <p:sp>
        <p:nvSpPr>
          <p:cNvPr id="29702" name="Line 6"/>
          <p:cNvSpPr>
            <a:spLocks noChangeShapeType="1"/>
          </p:cNvSpPr>
          <p:nvPr/>
        </p:nvSpPr>
        <p:spPr bwMode="auto">
          <a:xfrm>
            <a:off x="4267200" y="4191000"/>
            <a:ext cx="533400" cy="0"/>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it-IT"/>
          </a:p>
        </p:txBody>
      </p:sp>
      <p:sp>
        <p:nvSpPr>
          <p:cNvPr id="29703" name="Rectangle 7"/>
          <p:cNvSpPr>
            <a:spLocks noChangeArrowheads="1"/>
          </p:cNvSpPr>
          <p:nvPr/>
        </p:nvSpPr>
        <p:spPr bwMode="auto">
          <a:xfrm>
            <a:off x="5410200" y="3581400"/>
            <a:ext cx="1676400" cy="1676400"/>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it-IT" altLang="it-IT"/>
          </a:p>
        </p:txBody>
      </p:sp>
      <p:sp>
        <p:nvSpPr>
          <p:cNvPr id="29704" name="Rectangle 8"/>
          <p:cNvSpPr>
            <a:spLocks noChangeArrowheads="1"/>
          </p:cNvSpPr>
          <p:nvPr/>
        </p:nvSpPr>
        <p:spPr bwMode="auto">
          <a:xfrm>
            <a:off x="2362200" y="4114800"/>
            <a:ext cx="304800" cy="304800"/>
          </a:xfrm>
          <a:prstGeom prst="rect">
            <a:avLst/>
          </a:prstGeom>
          <a:solidFill>
            <a:schemeClr val="accent1"/>
          </a:solidFill>
          <a:ln w="12700">
            <a:solidFill>
              <a:schemeClr val="tx1"/>
            </a:solidFill>
            <a:miter lim="800000"/>
            <a:headEnd type="none" w="sm" len="sm"/>
            <a:tailEnd type="none" w="sm" len="sm"/>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it-IT" altLang="it-IT"/>
          </a:p>
        </p:txBody>
      </p:sp>
      <p:sp>
        <p:nvSpPr>
          <p:cNvPr id="29705" name="AutoShape 9"/>
          <p:cNvSpPr>
            <a:spLocks noChangeArrowheads="1"/>
          </p:cNvSpPr>
          <p:nvPr/>
        </p:nvSpPr>
        <p:spPr bwMode="auto">
          <a:xfrm rot="-6236451">
            <a:off x="5910262" y="3995738"/>
            <a:ext cx="677863" cy="611188"/>
          </a:xfrm>
          <a:prstGeom prst="parallelogram">
            <a:avLst>
              <a:gd name="adj" fmla="val 26228"/>
            </a:avLst>
          </a:prstGeom>
          <a:solidFill>
            <a:schemeClr val="accent1"/>
          </a:solidFill>
          <a:ln w="12700">
            <a:solidFill>
              <a:schemeClr val="tx1"/>
            </a:solidFill>
            <a:miter lim="800000"/>
            <a:headEnd type="none" w="sm" len="sm"/>
            <a:tailEnd type="none" w="sm" len="sm"/>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it-IT" altLang="it-IT"/>
          </a:p>
        </p:txBody>
      </p:sp>
      <p:sp>
        <p:nvSpPr>
          <p:cNvPr id="29706" name="Text Box 10"/>
          <p:cNvSpPr txBox="1">
            <a:spLocks noChangeArrowheads="1"/>
          </p:cNvSpPr>
          <p:nvPr/>
        </p:nvSpPr>
        <p:spPr bwMode="auto">
          <a:xfrm>
            <a:off x="3956050" y="3048000"/>
            <a:ext cx="1254125" cy="469900"/>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1">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a:t>top view</a:t>
            </a:r>
          </a:p>
        </p:txBody>
      </p:sp>
      <p:sp>
        <p:nvSpPr>
          <p:cNvPr id="29707" name="Line 11"/>
          <p:cNvSpPr>
            <a:spLocks noChangeShapeType="1"/>
          </p:cNvSpPr>
          <p:nvPr/>
        </p:nvSpPr>
        <p:spPr bwMode="auto">
          <a:xfrm flipH="1">
            <a:off x="914400" y="3581400"/>
            <a:ext cx="838200" cy="1676400"/>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it-IT"/>
          </a:p>
        </p:txBody>
      </p:sp>
      <p:sp>
        <p:nvSpPr>
          <p:cNvPr id="29708" name="Text Box 12"/>
          <p:cNvSpPr txBox="1">
            <a:spLocks noChangeArrowheads="1"/>
          </p:cNvSpPr>
          <p:nvPr/>
        </p:nvSpPr>
        <p:spPr bwMode="auto">
          <a:xfrm>
            <a:off x="685800" y="3733800"/>
            <a:ext cx="795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a:t>DOP</a:t>
            </a:r>
          </a:p>
        </p:txBody>
      </p:sp>
      <p:sp>
        <p:nvSpPr>
          <p:cNvPr id="29709" name="Text Box 13"/>
          <p:cNvSpPr txBox="1">
            <a:spLocks noChangeArrowheads="1"/>
          </p:cNvSpPr>
          <p:nvPr/>
        </p:nvSpPr>
        <p:spPr bwMode="auto">
          <a:xfrm>
            <a:off x="7162800" y="3886200"/>
            <a:ext cx="795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a:t>DOP</a:t>
            </a:r>
          </a:p>
        </p:txBody>
      </p:sp>
      <p:sp>
        <p:nvSpPr>
          <p:cNvPr id="29710" name="Line 14"/>
          <p:cNvSpPr>
            <a:spLocks noChangeShapeType="1"/>
          </p:cNvSpPr>
          <p:nvPr/>
        </p:nvSpPr>
        <p:spPr bwMode="auto">
          <a:xfrm>
            <a:off x="8077200" y="3352800"/>
            <a:ext cx="0" cy="1828800"/>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it-IT"/>
          </a:p>
        </p:txBody>
      </p:sp>
      <p:sp>
        <p:nvSpPr>
          <p:cNvPr id="29711" name="Line 15"/>
          <p:cNvSpPr>
            <a:spLocks noChangeShapeType="1"/>
          </p:cNvSpPr>
          <p:nvPr/>
        </p:nvSpPr>
        <p:spPr bwMode="auto">
          <a:xfrm flipH="1" flipV="1">
            <a:off x="2514600" y="4953000"/>
            <a:ext cx="457200" cy="685800"/>
          </a:xfrm>
          <a:prstGeom prst="line">
            <a:avLst/>
          </a:prstGeom>
          <a:noFill/>
          <a:ln w="12700">
            <a:solidFill>
              <a:srgbClr val="FF0000"/>
            </a:solidFill>
            <a:round/>
            <a:headEnd type="none" w="sm" len="sm"/>
            <a:tailEnd type="triangle" w="sm" len="sm"/>
          </a:ln>
          <a:extLst>
            <a:ext uri="{909E8E84-426E-40DD-AFC4-6F175D3DCCD1}">
              <a14:hiddenFill xmlns:a14="http://schemas.microsoft.com/office/drawing/2010/main">
                <a:noFill/>
              </a14:hiddenFill>
            </a:ext>
          </a:extLst>
        </p:spPr>
        <p:txBody>
          <a:bodyPr anchor="ctr" anchorCtr="1"/>
          <a:lstStyle/>
          <a:p>
            <a:endParaRPr lang="it-IT"/>
          </a:p>
        </p:txBody>
      </p:sp>
      <p:sp>
        <p:nvSpPr>
          <p:cNvPr id="29712" name="Text Box 16"/>
          <p:cNvSpPr txBox="1">
            <a:spLocks noChangeArrowheads="1"/>
          </p:cNvSpPr>
          <p:nvPr/>
        </p:nvSpPr>
        <p:spPr bwMode="auto">
          <a:xfrm>
            <a:off x="2251075" y="5603875"/>
            <a:ext cx="14430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a:t>near plane</a:t>
            </a:r>
          </a:p>
        </p:txBody>
      </p:sp>
      <p:sp>
        <p:nvSpPr>
          <p:cNvPr id="29713" name="Line 17"/>
          <p:cNvSpPr>
            <a:spLocks noChangeShapeType="1"/>
          </p:cNvSpPr>
          <p:nvPr/>
        </p:nvSpPr>
        <p:spPr bwMode="auto">
          <a:xfrm flipH="1" flipV="1">
            <a:off x="3276600" y="3733800"/>
            <a:ext cx="381000" cy="990600"/>
          </a:xfrm>
          <a:prstGeom prst="line">
            <a:avLst/>
          </a:prstGeom>
          <a:noFill/>
          <a:ln w="12700">
            <a:solidFill>
              <a:srgbClr val="FF0000"/>
            </a:solidFill>
            <a:round/>
            <a:headEnd type="none" w="sm" len="sm"/>
            <a:tailEnd type="triangle" w="sm" len="sm"/>
          </a:ln>
          <a:extLst>
            <a:ext uri="{909E8E84-426E-40DD-AFC4-6F175D3DCCD1}">
              <a14:hiddenFill xmlns:a14="http://schemas.microsoft.com/office/drawing/2010/main">
                <a:noFill/>
              </a14:hiddenFill>
            </a:ext>
          </a:extLst>
        </p:spPr>
        <p:txBody>
          <a:bodyPr anchor="ctr" anchorCtr="1"/>
          <a:lstStyle/>
          <a:p>
            <a:endParaRPr lang="it-IT"/>
          </a:p>
        </p:txBody>
      </p:sp>
      <p:sp>
        <p:nvSpPr>
          <p:cNvPr id="29714" name="Text Box 18"/>
          <p:cNvSpPr txBox="1">
            <a:spLocks noChangeArrowheads="1"/>
          </p:cNvSpPr>
          <p:nvPr/>
        </p:nvSpPr>
        <p:spPr bwMode="auto">
          <a:xfrm>
            <a:off x="3352800" y="4800600"/>
            <a:ext cx="1257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a:t>far plane</a:t>
            </a:r>
          </a:p>
        </p:txBody>
      </p:sp>
      <p:sp>
        <p:nvSpPr>
          <p:cNvPr id="29715" name="Line 19"/>
          <p:cNvSpPr>
            <a:spLocks noChangeShapeType="1"/>
          </p:cNvSpPr>
          <p:nvPr/>
        </p:nvSpPr>
        <p:spPr bwMode="auto">
          <a:xfrm>
            <a:off x="2514600" y="3429000"/>
            <a:ext cx="0" cy="609600"/>
          </a:xfrm>
          <a:prstGeom prst="line">
            <a:avLst/>
          </a:prstGeom>
          <a:noFill/>
          <a:ln w="12700">
            <a:solidFill>
              <a:srgbClr val="FF0000"/>
            </a:solidFill>
            <a:round/>
            <a:headEnd type="none" w="sm" len="sm"/>
            <a:tailEnd type="triangle" w="sm" len="sm"/>
          </a:ln>
          <a:extLst>
            <a:ext uri="{909E8E84-426E-40DD-AFC4-6F175D3DCCD1}">
              <a14:hiddenFill xmlns:a14="http://schemas.microsoft.com/office/drawing/2010/main">
                <a:noFill/>
              </a14:hiddenFill>
            </a:ext>
          </a:extLst>
        </p:spPr>
        <p:txBody>
          <a:bodyPr anchor="ctr" anchorCtr="1"/>
          <a:lstStyle/>
          <a:p>
            <a:endParaRPr lang="it-IT"/>
          </a:p>
        </p:txBody>
      </p:sp>
      <p:sp>
        <p:nvSpPr>
          <p:cNvPr id="29716" name="Text Box 20"/>
          <p:cNvSpPr txBox="1">
            <a:spLocks noChangeArrowheads="1"/>
          </p:cNvSpPr>
          <p:nvPr/>
        </p:nvSpPr>
        <p:spPr bwMode="auto">
          <a:xfrm>
            <a:off x="2057400" y="2971800"/>
            <a:ext cx="927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a:t>object</a:t>
            </a:r>
          </a:p>
        </p:txBody>
      </p:sp>
      <p:sp>
        <p:nvSpPr>
          <p:cNvPr id="29717" name="Line 22"/>
          <p:cNvSpPr>
            <a:spLocks noChangeShapeType="1"/>
          </p:cNvSpPr>
          <p:nvPr/>
        </p:nvSpPr>
        <p:spPr bwMode="auto">
          <a:xfrm flipV="1">
            <a:off x="1295400" y="4953000"/>
            <a:ext cx="609600" cy="609600"/>
          </a:xfrm>
          <a:prstGeom prst="line">
            <a:avLst/>
          </a:prstGeom>
          <a:noFill/>
          <a:ln w="12700">
            <a:solidFill>
              <a:srgbClr val="FF0000"/>
            </a:solidFill>
            <a:round/>
            <a:headEnd type="none" w="sm" len="sm"/>
            <a:tailEnd type="triangle" w="sm" len="sm"/>
          </a:ln>
          <a:extLst>
            <a:ext uri="{909E8E84-426E-40DD-AFC4-6F175D3DCCD1}">
              <a14:hiddenFill xmlns:a14="http://schemas.microsoft.com/office/drawing/2010/main">
                <a:noFill/>
              </a14:hiddenFill>
            </a:ext>
          </a:extLst>
        </p:spPr>
        <p:txBody>
          <a:bodyPr anchor="ctr" anchorCtr="1"/>
          <a:lstStyle/>
          <a:p>
            <a:endParaRPr lang="it-IT"/>
          </a:p>
        </p:txBody>
      </p:sp>
      <p:sp>
        <p:nvSpPr>
          <p:cNvPr id="29718" name="Text Box 23"/>
          <p:cNvSpPr txBox="1">
            <a:spLocks noChangeArrowheads="1"/>
          </p:cNvSpPr>
          <p:nvPr/>
        </p:nvSpPr>
        <p:spPr bwMode="auto">
          <a:xfrm>
            <a:off x="762000" y="5486400"/>
            <a:ext cx="11811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a:t>clipping</a:t>
            </a:r>
          </a:p>
          <a:p>
            <a:r>
              <a:rPr lang="en-US" altLang="it-IT"/>
              <a:t>volume</a:t>
            </a:r>
          </a:p>
        </p:txBody>
      </p:sp>
      <p:sp>
        <p:nvSpPr>
          <p:cNvPr id="29719" name="Text Box 24"/>
          <p:cNvSpPr txBox="1">
            <a:spLocks noChangeArrowheads="1"/>
          </p:cNvSpPr>
          <p:nvPr/>
        </p:nvSpPr>
        <p:spPr bwMode="auto">
          <a:xfrm>
            <a:off x="5791200" y="5257800"/>
            <a:ext cx="881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i="1"/>
              <a:t>z</a:t>
            </a:r>
            <a:r>
              <a:rPr lang="en-US" altLang="it-IT"/>
              <a:t> = -1</a:t>
            </a:r>
          </a:p>
        </p:txBody>
      </p:sp>
      <p:sp>
        <p:nvSpPr>
          <p:cNvPr id="29720" name="Text Box 25"/>
          <p:cNvSpPr txBox="1">
            <a:spLocks noChangeArrowheads="1"/>
          </p:cNvSpPr>
          <p:nvPr/>
        </p:nvSpPr>
        <p:spPr bwMode="auto">
          <a:xfrm>
            <a:off x="5880100" y="3048000"/>
            <a:ext cx="8556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i="1"/>
              <a:t>z</a:t>
            </a:r>
            <a:r>
              <a:rPr lang="en-US" altLang="it-IT"/>
              <a:t> =  1</a:t>
            </a:r>
          </a:p>
        </p:txBody>
      </p:sp>
      <p:sp>
        <p:nvSpPr>
          <p:cNvPr id="29721" name="Text Box 26"/>
          <p:cNvSpPr txBox="1">
            <a:spLocks noChangeArrowheads="1"/>
          </p:cNvSpPr>
          <p:nvPr/>
        </p:nvSpPr>
        <p:spPr bwMode="auto">
          <a:xfrm>
            <a:off x="4487863" y="4343400"/>
            <a:ext cx="8969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i="1"/>
              <a:t>x</a:t>
            </a:r>
            <a:r>
              <a:rPr lang="en-US" altLang="it-IT"/>
              <a:t> = -1</a:t>
            </a:r>
          </a:p>
        </p:txBody>
      </p:sp>
      <p:sp>
        <p:nvSpPr>
          <p:cNvPr id="29722" name="Text Box 27"/>
          <p:cNvSpPr txBox="1">
            <a:spLocks noChangeArrowheads="1"/>
          </p:cNvSpPr>
          <p:nvPr/>
        </p:nvSpPr>
        <p:spPr bwMode="auto">
          <a:xfrm>
            <a:off x="7162800" y="4648200"/>
            <a:ext cx="795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i="1"/>
              <a:t>x</a:t>
            </a:r>
            <a:r>
              <a:rPr lang="en-US" altLang="it-IT"/>
              <a:t> = 1</a:t>
            </a:r>
          </a:p>
        </p:txBody>
      </p:sp>
      <p:sp>
        <p:nvSpPr>
          <p:cNvPr id="29723" name="Line 28"/>
          <p:cNvSpPr>
            <a:spLocks noChangeShapeType="1"/>
          </p:cNvSpPr>
          <p:nvPr/>
        </p:nvSpPr>
        <p:spPr bwMode="auto">
          <a:xfrm flipH="1" flipV="1">
            <a:off x="6553200" y="4648200"/>
            <a:ext cx="381000" cy="1219200"/>
          </a:xfrm>
          <a:prstGeom prst="line">
            <a:avLst/>
          </a:prstGeom>
          <a:noFill/>
          <a:ln w="12700">
            <a:solidFill>
              <a:srgbClr val="FF0000"/>
            </a:solidFill>
            <a:round/>
            <a:headEnd type="none" w="sm" len="sm"/>
            <a:tailEnd type="triangle" w="sm" len="sm"/>
          </a:ln>
          <a:extLst>
            <a:ext uri="{909E8E84-426E-40DD-AFC4-6F175D3DCCD1}">
              <a14:hiddenFill xmlns:a14="http://schemas.microsoft.com/office/drawing/2010/main">
                <a:noFill/>
              </a14:hiddenFill>
            </a:ext>
          </a:extLst>
        </p:spPr>
        <p:txBody>
          <a:bodyPr anchor="ctr" anchorCtr="1"/>
          <a:lstStyle/>
          <a:p>
            <a:endParaRPr lang="it-IT"/>
          </a:p>
        </p:txBody>
      </p:sp>
      <p:sp>
        <p:nvSpPr>
          <p:cNvPr id="29724" name="Text Box 29"/>
          <p:cNvSpPr txBox="1">
            <a:spLocks noChangeArrowheads="1"/>
          </p:cNvSpPr>
          <p:nvPr/>
        </p:nvSpPr>
        <p:spPr bwMode="auto">
          <a:xfrm>
            <a:off x="5743575" y="5715000"/>
            <a:ext cx="25082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a:t>   distorted object</a:t>
            </a:r>
          </a:p>
          <a:p>
            <a:r>
              <a:rPr lang="en-US" altLang="it-IT"/>
              <a:t>(projects correctly)</a:t>
            </a:r>
          </a:p>
        </p:txBody>
      </p:sp>
      <p:sp>
        <p:nvSpPr>
          <p:cNvPr id="29725" name="Footer Placeholder 28"/>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sz="1400"/>
              <a:t>Angel and Shreiner: Interactive Computer Graphics 7E © Addison-Wesley 2015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4161750" indent="-24161750">
              <a:defRPr sz="2400">
                <a:solidFill>
                  <a:schemeClr val="tx1"/>
                </a:solidFill>
                <a:latin typeface="Times New Roman" panose="02020603050405020304" pitchFamily="18" charset="0"/>
                <a:ea typeface="ＭＳ Ｐゴシック" panose="020B0600070205080204" pitchFamily="34" charset="-128"/>
              </a:defRPr>
            </a:lvl1pPr>
            <a:lvl2pPr>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lvl="1"/>
            <a:fld id="{D684F19C-A389-4A25-8608-33374CD804C1}" type="slidenum">
              <a:rPr lang="es-ES" altLang="it-IT" sz="1000">
                <a:latin typeface="Arial" panose="020B0604020202020204" pitchFamily="34" charset="0"/>
              </a:rPr>
              <a:pPr lvl="1"/>
              <a:t>15</a:t>
            </a:fld>
            <a:endParaRPr lang="es-ES" altLang="it-IT" sz="1000">
              <a:latin typeface="Arial" panose="020B0604020202020204" pitchFamily="34" charset="0"/>
            </a:endParaRPr>
          </a:p>
        </p:txBody>
      </p:sp>
      <p:sp>
        <p:nvSpPr>
          <p:cNvPr id="15363" name="Rectangle 2"/>
          <p:cNvSpPr>
            <a:spLocks noGrp="1" noChangeArrowheads="1"/>
          </p:cNvSpPr>
          <p:nvPr>
            <p:ph type="ctrTitle"/>
          </p:nvPr>
        </p:nvSpPr>
        <p:spPr>
          <a:xfrm>
            <a:off x="685800" y="228600"/>
            <a:ext cx="7772400" cy="1143000"/>
          </a:xfrm>
        </p:spPr>
        <p:txBody>
          <a:bodyPr/>
          <a:lstStyle/>
          <a:p>
            <a:r>
              <a:rPr lang="en-US" altLang="it-IT">
                <a:ea typeface="ＭＳ Ｐゴシック" panose="020B0600070205080204" pitchFamily="34" charset="-128"/>
              </a:rPr>
              <a:t>Introduction to Computer Graphics with WebGL</a:t>
            </a:r>
          </a:p>
        </p:txBody>
      </p:sp>
      <p:sp>
        <p:nvSpPr>
          <p:cNvPr id="15364" name="Rectangle 3"/>
          <p:cNvSpPr>
            <a:spLocks noGrp="1" noChangeArrowheads="1"/>
          </p:cNvSpPr>
          <p:nvPr>
            <p:ph type="subTitle" idx="1"/>
          </p:nvPr>
        </p:nvSpPr>
        <p:spPr>
          <a:xfrm>
            <a:off x="685800" y="1981200"/>
            <a:ext cx="7543800" cy="1752600"/>
          </a:xfrm>
        </p:spPr>
        <p:txBody>
          <a:bodyPr/>
          <a:lstStyle/>
          <a:p>
            <a:r>
              <a:rPr lang="en-US" altLang="it-IT">
                <a:ea typeface="ＭＳ Ｐゴシック" panose="020B0600070205080204" pitchFamily="34" charset="-128"/>
              </a:rPr>
              <a:t>Ed Angel</a:t>
            </a:r>
          </a:p>
          <a:p>
            <a:r>
              <a:rPr lang="en-US" altLang="it-IT">
                <a:ea typeface="ＭＳ Ｐゴシック" panose="020B0600070205080204" pitchFamily="34" charset="-128"/>
              </a:rPr>
              <a:t>Professor Emeritus of Computer Science</a:t>
            </a:r>
          </a:p>
          <a:p>
            <a:r>
              <a:rPr lang="en-US" altLang="it-IT">
                <a:ea typeface="ＭＳ Ｐゴシック" panose="020B0600070205080204" pitchFamily="34" charset="-128"/>
              </a:rPr>
              <a:t>Founding Director, Arts, Research, Technology and Science Laboratory</a:t>
            </a:r>
          </a:p>
          <a:p>
            <a:r>
              <a:rPr lang="en-US" altLang="it-IT">
                <a:ea typeface="ＭＳ Ｐゴシック" panose="020B0600070205080204" pitchFamily="34" charset="-128"/>
              </a:rPr>
              <a:t>University of New Mexico</a:t>
            </a:r>
          </a:p>
        </p:txBody>
      </p:sp>
      <p:sp>
        <p:nvSpPr>
          <p:cNvPr id="1536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sz="1400"/>
              <a:t>Angel and Shreiner: Interactive Computer Graphics 7E © Addison-Wesley 2015 </a:t>
            </a:r>
          </a:p>
        </p:txBody>
      </p:sp>
    </p:spTree>
    <p:extLst>
      <p:ext uri="{BB962C8B-B14F-4D97-AF65-F5344CB8AC3E}">
        <p14:creationId xmlns:p14="http://schemas.microsoft.com/office/powerpoint/2010/main" val="3227493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4161750" indent="-24161750">
              <a:defRPr sz="2400">
                <a:solidFill>
                  <a:schemeClr val="tx1"/>
                </a:solidFill>
                <a:latin typeface="Times New Roman" panose="02020603050405020304" pitchFamily="18" charset="0"/>
                <a:ea typeface="ＭＳ Ｐゴシック" panose="020B0600070205080204" pitchFamily="34" charset="-128"/>
              </a:defRPr>
            </a:lvl1pPr>
            <a:lvl2pPr>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lvl="1"/>
            <a:fld id="{8DCECF8D-DD1E-4BFE-8AF9-76F0C5013503}" type="slidenum">
              <a:rPr lang="es-ES" altLang="it-IT" sz="1000">
                <a:latin typeface="Arial" panose="020B0604020202020204" pitchFamily="34" charset="0"/>
              </a:rPr>
              <a:pPr lvl="1"/>
              <a:t>16</a:t>
            </a:fld>
            <a:endParaRPr lang="es-ES" altLang="it-IT" sz="1000">
              <a:latin typeface="Arial" panose="020B0604020202020204" pitchFamily="34" charset="0"/>
            </a:endParaRPr>
          </a:p>
        </p:txBody>
      </p:sp>
      <p:sp>
        <p:nvSpPr>
          <p:cNvPr id="17411" name="Rectangle 2"/>
          <p:cNvSpPr>
            <a:spLocks noGrp="1" noChangeArrowheads="1"/>
          </p:cNvSpPr>
          <p:nvPr>
            <p:ph type="ctrTitle"/>
          </p:nvPr>
        </p:nvSpPr>
        <p:spPr>
          <a:xfrm>
            <a:off x="838200" y="1752600"/>
            <a:ext cx="7772400" cy="1143000"/>
          </a:xfrm>
        </p:spPr>
        <p:txBody>
          <a:bodyPr/>
          <a:lstStyle/>
          <a:p>
            <a:r>
              <a:rPr lang="en-US" altLang="it-IT">
                <a:ea typeface="ＭＳ Ｐゴシック" panose="020B0600070205080204" pitchFamily="34" charset="-128"/>
              </a:rPr>
              <a:t>Perspective Projection Matrices</a:t>
            </a:r>
          </a:p>
        </p:txBody>
      </p:sp>
      <p:sp>
        <p:nvSpPr>
          <p:cNvPr id="17412" name="Rectangle 3"/>
          <p:cNvSpPr>
            <a:spLocks noGrp="1" noChangeArrowheads="1"/>
          </p:cNvSpPr>
          <p:nvPr>
            <p:ph type="subTitle" idx="1"/>
          </p:nvPr>
        </p:nvSpPr>
        <p:spPr>
          <a:xfrm>
            <a:off x="990600" y="3276600"/>
            <a:ext cx="7391400" cy="1752600"/>
          </a:xfrm>
        </p:spPr>
        <p:txBody>
          <a:bodyPr/>
          <a:lstStyle/>
          <a:p>
            <a:r>
              <a:rPr lang="en-US" altLang="it-IT">
                <a:ea typeface="ＭＳ Ｐゴシック" panose="020B0600070205080204" pitchFamily="34" charset="-128"/>
              </a:rPr>
              <a:t>Ed Angel</a:t>
            </a:r>
          </a:p>
          <a:p>
            <a:r>
              <a:rPr lang="en-US" altLang="it-IT">
                <a:ea typeface="ＭＳ Ｐゴシック" panose="020B0600070205080204" pitchFamily="34" charset="-128"/>
              </a:rPr>
              <a:t>Professor Emeritus of Computer Science</a:t>
            </a:r>
          </a:p>
          <a:p>
            <a:r>
              <a:rPr lang="en-US" altLang="it-IT">
                <a:ea typeface="ＭＳ Ｐゴシック" panose="020B0600070205080204" pitchFamily="34" charset="-128"/>
              </a:rPr>
              <a:t>University of New Mexico</a:t>
            </a:r>
          </a:p>
        </p:txBody>
      </p:sp>
      <p:sp>
        <p:nvSpPr>
          <p:cNvPr id="1741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sz="1400"/>
              <a:t>Angel and Shreiner: Interactive Computer Graphics 7E © Addison-Wesley 2015 </a:t>
            </a:r>
          </a:p>
        </p:txBody>
      </p:sp>
    </p:spTree>
    <p:extLst>
      <p:ext uri="{BB962C8B-B14F-4D97-AF65-F5344CB8AC3E}">
        <p14:creationId xmlns:p14="http://schemas.microsoft.com/office/powerpoint/2010/main" val="707786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4161750" indent="-24161750">
              <a:defRPr sz="2400">
                <a:solidFill>
                  <a:schemeClr val="tx1"/>
                </a:solidFill>
                <a:latin typeface="Times New Roman" panose="02020603050405020304" pitchFamily="18" charset="0"/>
                <a:ea typeface="ＭＳ Ｐゴシック" panose="020B0600070205080204" pitchFamily="34" charset="-128"/>
              </a:defRPr>
            </a:lvl1pPr>
            <a:lvl2pPr>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lvl="1"/>
            <a:fld id="{0F30E2FD-69CF-419B-BC78-A5B534D5D3FB}" type="slidenum">
              <a:rPr lang="es-ES" altLang="it-IT" sz="1000">
                <a:latin typeface="Arial" panose="020B0604020202020204" pitchFamily="34" charset="0"/>
              </a:rPr>
              <a:pPr lvl="1"/>
              <a:t>17</a:t>
            </a:fld>
            <a:endParaRPr lang="es-ES" altLang="it-IT" sz="1000">
              <a:latin typeface="Arial" panose="020B0604020202020204" pitchFamily="34" charset="0"/>
            </a:endParaRPr>
          </a:p>
        </p:txBody>
      </p:sp>
      <p:sp>
        <p:nvSpPr>
          <p:cNvPr id="18435" name="Rectangle 2"/>
          <p:cNvSpPr>
            <a:spLocks noGrp="1" noChangeArrowheads="1"/>
          </p:cNvSpPr>
          <p:nvPr>
            <p:ph type="title"/>
          </p:nvPr>
        </p:nvSpPr>
        <p:spPr>
          <a:xfrm>
            <a:off x="1371600" y="152400"/>
            <a:ext cx="6248400" cy="1066800"/>
          </a:xfrm>
        </p:spPr>
        <p:txBody>
          <a:bodyPr/>
          <a:lstStyle/>
          <a:p>
            <a:r>
              <a:rPr lang="en-US" altLang="it-IT">
                <a:ea typeface="ＭＳ Ｐゴシック" panose="020B0600070205080204" pitchFamily="34" charset="-128"/>
              </a:rPr>
              <a:t>Objectives</a:t>
            </a:r>
          </a:p>
        </p:txBody>
      </p:sp>
      <p:sp>
        <p:nvSpPr>
          <p:cNvPr id="18436" name="Rectangle 3"/>
          <p:cNvSpPr>
            <a:spLocks noGrp="1" noChangeArrowheads="1"/>
          </p:cNvSpPr>
          <p:nvPr>
            <p:ph type="body" idx="1"/>
          </p:nvPr>
        </p:nvSpPr>
        <p:spPr>
          <a:xfrm>
            <a:off x="685800" y="1600200"/>
            <a:ext cx="7620000" cy="4724400"/>
          </a:xfrm>
        </p:spPr>
        <p:txBody>
          <a:bodyPr/>
          <a:lstStyle/>
          <a:p>
            <a:r>
              <a:rPr lang="en-US" altLang="it-IT">
                <a:ea typeface="ＭＳ Ｐゴシック" panose="020B0600070205080204" pitchFamily="34" charset="-128"/>
              </a:rPr>
              <a:t>Derive the perspective projection matrices used for standard WebGL projections</a:t>
            </a:r>
          </a:p>
        </p:txBody>
      </p:sp>
      <p:sp>
        <p:nvSpPr>
          <p:cNvPr id="1843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sz="1400"/>
              <a:t>Angel and Shreiner: Interactive Computer Graphics 7E © Addison-Wesley 2015 </a:t>
            </a:r>
          </a:p>
        </p:txBody>
      </p:sp>
    </p:spTree>
    <p:extLst>
      <p:ext uri="{BB962C8B-B14F-4D97-AF65-F5344CB8AC3E}">
        <p14:creationId xmlns:p14="http://schemas.microsoft.com/office/powerpoint/2010/main" val="30666114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4161750" indent="-24161750">
              <a:defRPr sz="2400">
                <a:solidFill>
                  <a:schemeClr val="tx1"/>
                </a:solidFill>
                <a:latin typeface="Times New Roman" panose="02020603050405020304" pitchFamily="18" charset="0"/>
                <a:ea typeface="ＭＳ Ｐゴシック" panose="020B0600070205080204" pitchFamily="34" charset="-128"/>
              </a:defRPr>
            </a:lvl1pPr>
            <a:lvl2pPr>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lvl="1"/>
            <a:fld id="{185A02FB-A8AD-41C2-B6C4-A0FC9136232A}" type="slidenum">
              <a:rPr lang="es-ES" altLang="it-IT" sz="1000">
                <a:latin typeface="Arial" panose="020B0604020202020204" pitchFamily="34" charset="0"/>
              </a:rPr>
              <a:pPr lvl="1"/>
              <a:t>18</a:t>
            </a:fld>
            <a:endParaRPr lang="es-ES" altLang="it-IT" sz="1000">
              <a:latin typeface="Arial" panose="020B0604020202020204" pitchFamily="34" charset="0"/>
            </a:endParaRPr>
          </a:p>
        </p:txBody>
      </p:sp>
      <p:sp>
        <p:nvSpPr>
          <p:cNvPr id="19459" name="Rectangle 2"/>
          <p:cNvSpPr>
            <a:spLocks noGrp="1" noChangeArrowheads="1"/>
          </p:cNvSpPr>
          <p:nvPr>
            <p:ph type="title"/>
          </p:nvPr>
        </p:nvSpPr>
        <p:spPr/>
        <p:txBody>
          <a:bodyPr/>
          <a:lstStyle/>
          <a:p>
            <a:r>
              <a:rPr lang="en-US" altLang="it-IT" sz="4100">
                <a:ea typeface="ＭＳ Ｐゴシック" panose="020B0600070205080204" pitchFamily="34" charset="-128"/>
              </a:rPr>
              <a:t>Simple Perspective</a:t>
            </a:r>
          </a:p>
        </p:txBody>
      </p:sp>
      <p:sp>
        <p:nvSpPr>
          <p:cNvPr id="19460" name="Rectangle 3"/>
          <p:cNvSpPr>
            <a:spLocks noGrp="1" noChangeArrowheads="1"/>
          </p:cNvSpPr>
          <p:nvPr>
            <p:ph type="body" idx="1"/>
          </p:nvPr>
        </p:nvSpPr>
        <p:spPr>
          <a:xfrm>
            <a:off x="685800" y="1524000"/>
            <a:ext cx="7924800" cy="4724400"/>
          </a:xfrm>
        </p:spPr>
        <p:txBody>
          <a:bodyPr/>
          <a:lstStyle/>
          <a:p>
            <a:pPr>
              <a:buFontTx/>
              <a:buNone/>
            </a:pPr>
            <a:r>
              <a:rPr lang="en-US" altLang="it-IT" sz="2700">
                <a:ea typeface="ＭＳ Ｐゴシック" panose="020B0600070205080204" pitchFamily="34" charset="-128"/>
              </a:rPr>
              <a:t>Consider a simple perspective with the COP at the origin, the near clipping plane at </a:t>
            </a:r>
            <a:r>
              <a:rPr lang="en-US" altLang="it-IT" sz="2700" i="1">
                <a:latin typeface="Times New Roman" panose="02020603050405020304" pitchFamily="18" charset="0"/>
                <a:ea typeface="ＭＳ Ｐゴシック" panose="020B0600070205080204" pitchFamily="34" charset="-128"/>
              </a:rPr>
              <a:t>z </a:t>
            </a:r>
            <a:r>
              <a:rPr lang="en-US" altLang="it-IT" sz="2700">
                <a:ea typeface="ＭＳ Ｐゴシック" panose="020B0600070205080204" pitchFamily="34" charset="-128"/>
              </a:rPr>
              <a:t>= -1, and a 90 degree field of view determined by the planes </a:t>
            </a:r>
          </a:p>
          <a:p>
            <a:pPr>
              <a:buFontTx/>
              <a:buNone/>
            </a:pPr>
            <a:r>
              <a:rPr lang="en-US" altLang="it-IT" sz="2700">
                <a:ea typeface="ＭＳ Ｐゴシック" panose="020B0600070205080204" pitchFamily="34" charset="-128"/>
              </a:rPr>
              <a:t>  </a:t>
            </a:r>
            <a:r>
              <a:rPr lang="en-US" altLang="it-IT" sz="2700" i="1">
                <a:latin typeface="Times New Roman" panose="02020603050405020304" pitchFamily="18" charset="0"/>
                <a:ea typeface="ＭＳ Ｐゴシック" panose="020B0600070205080204" pitchFamily="34" charset="-128"/>
              </a:rPr>
              <a:t>x =</a:t>
            </a:r>
            <a:r>
              <a:rPr lang="en-US" altLang="it-IT" sz="2700">
                <a:ea typeface="ＭＳ Ｐゴシック" panose="020B0600070205080204" pitchFamily="34" charset="-128"/>
              </a:rPr>
              <a:t> </a:t>
            </a:r>
            <a:r>
              <a:rPr lang="en-US" altLang="it-IT" sz="2700">
                <a:ea typeface="ＭＳ Ｐゴシック" panose="020B0600070205080204" pitchFamily="34" charset="-128"/>
                <a:sym typeface="Symbol" panose="05050102010706020507" pitchFamily="18" charset="2"/>
              </a:rPr>
              <a:t></a:t>
            </a:r>
            <a:r>
              <a:rPr lang="en-US" altLang="it-IT" sz="2700" i="1">
                <a:latin typeface="Times New Roman" panose="02020603050405020304" pitchFamily="18" charset="0"/>
                <a:ea typeface="ＭＳ Ｐゴシック" panose="020B0600070205080204" pitchFamily="34" charset="-128"/>
                <a:sym typeface="Symbol" panose="05050102010706020507" pitchFamily="18" charset="2"/>
              </a:rPr>
              <a:t>z</a:t>
            </a:r>
            <a:r>
              <a:rPr lang="en-US" altLang="it-IT" sz="2700">
                <a:ea typeface="ＭＳ Ｐゴシック" panose="020B0600070205080204" pitchFamily="34" charset="-128"/>
                <a:sym typeface="Symbol" panose="05050102010706020507" pitchFamily="18" charset="2"/>
              </a:rPr>
              <a:t>, </a:t>
            </a:r>
            <a:r>
              <a:rPr lang="en-US" altLang="it-IT" sz="2700" i="1">
                <a:latin typeface="Times New Roman" panose="02020603050405020304" pitchFamily="18" charset="0"/>
                <a:ea typeface="ＭＳ Ｐゴシック" panose="020B0600070205080204" pitchFamily="34" charset="-128"/>
                <a:sym typeface="Symbol" panose="05050102010706020507" pitchFamily="18" charset="2"/>
              </a:rPr>
              <a:t>y =</a:t>
            </a:r>
            <a:r>
              <a:rPr lang="en-US" altLang="it-IT" sz="2700">
                <a:ea typeface="ＭＳ Ｐゴシック" panose="020B0600070205080204" pitchFamily="34" charset="-128"/>
                <a:sym typeface="Symbol" panose="05050102010706020507" pitchFamily="18" charset="2"/>
              </a:rPr>
              <a:t> </a:t>
            </a:r>
            <a:r>
              <a:rPr lang="en-US" altLang="it-IT" sz="2700" i="1">
                <a:latin typeface="Times New Roman" panose="02020603050405020304" pitchFamily="18" charset="0"/>
                <a:ea typeface="ＭＳ Ｐゴシック" panose="020B0600070205080204" pitchFamily="34" charset="-128"/>
                <a:sym typeface="Symbol" panose="05050102010706020507" pitchFamily="18" charset="2"/>
              </a:rPr>
              <a:t>z</a:t>
            </a:r>
          </a:p>
        </p:txBody>
      </p:sp>
      <p:pic>
        <p:nvPicPr>
          <p:cNvPr id="19461" name="Picture 5" descr="C:\BOOK\OpenGL\Paul Final\Art\jpeg\AN05F3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2895600"/>
            <a:ext cx="3733800" cy="330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sz="1400"/>
              <a:t>Angel and Shreiner: Interactive Computer Graphics 7E © Addison-Wesley 2015 </a:t>
            </a:r>
          </a:p>
        </p:txBody>
      </p:sp>
    </p:spTree>
    <p:extLst>
      <p:ext uri="{BB962C8B-B14F-4D97-AF65-F5344CB8AC3E}">
        <p14:creationId xmlns:p14="http://schemas.microsoft.com/office/powerpoint/2010/main" val="17964917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4161750" indent="-24161750">
              <a:defRPr sz="2400">
                <a:solidFill>
                  <a:schemeClr val="tx1"/>
                </a:solidFill>
                <a:latin typeface="Times New Roman" panose="02020603050405020304" pitchFamily="18" charset="0"/>
                <a:ea typeface="ＭＳ Ｐゴシック" panose="020B0600070205080204" pitchFamily="34" charset="-128"/>
              </a:defRPr>
            </a:lvl1pPr>
            <a:lvl2pPr>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lvl="1"/>
            <a:fld id="{5EA25537-7222-4C74-BEC4-529303B3F204}" type="slidenum">
              <a:rPr lang="es-ES" altLang="it-IT" sz="1000">
                <a:latin typeface="Arial" panose="020B0604020202020204" pitchFamily="34" charset="0"/>
              </a:rPr>
              <a:pPr lvl="1"/>
              <a:t>19</a:t>
            </a:fld>
            <a:endParaRPr lang="es-ES" altLang="it-IT" sz="1000">
              <a:latin typeface="Arial" panose="020B0604020202020204" pitchFamily="34" charset="0"/>
            </a:endParaRPr>
          </a:p>
        </p:txBody>
      </p:sp>
      <p:sp>
        <p:nvSpPr>
          <p:cNvPr id="20484" name="Rectangle 2"/>
          <p:cNvSpPr>
            <a:spLocks noGrp="1" noChangeArrowheads="1"/>
          </p:cNvSpPr>
          <p:nvPr>
            <p:ph type="title"/>
          </p:nvPr>
        </p:nvSpPr>
        <p:spPr/>
        <p:txBody>
          <a:bodyPr/>
          <a:lstStyle/>
          <a:p>
            <a:r>
              <a:rPr lang="en-US" altLang="it-IT" sz="4100">
                <a:ea typeface="ＭＳ Ｐゴシック" panose="020B0600070205080204" pitchFamily="34" charset="-128"/>
              </a:rPr>
              <a:t>Perspective Matrices</a:t>
            </a:r>
          </a:p>
        </p:txBody>
      </p:sp>
      <p:sp>
        <p:nvSpPr>
          <p:cNvPr id="20485" name="Rectangle 3"/>
          <p:cNvSpPr>
            <a:spLocks noGrp="1" noChangeArrowheads="1"/>
          </p:cNvSpPr>
          <p:nvPr>
            <p:ph type="body" idx="1"/>
          </p:nvPr>
        </p:nvSpPr>
        <p:spPr/>
        <p:txBody>
          <a:bodyPr/>
          <a:lstStyle/>
          <a:p>
            <a:pPr>
              <a:buFontTx/>
              <a:buNone/>
            </a:pPr>
            <a:r>
              <a:rPr lang="en-US" altLang="it-IT">
                <a:ea typeface="ＭＳ Ｐゴシック" panose="020B0600070205080204" pitchFamily="34" charset="-128"/>
              </a:rPr>
              <a:t>Simple projection matrix in homogeneous coordinates</a:t>
            </a:r>
          </a:p>
          <a:p>
            <a:pPr>
              <a:buFontTx/>
              <a:buNone/>
            </a:pPr>
            <a:endParaRPr lang="en-US" altLang="it-IT">
              <a:ea typeface="ＭＳ Ｐゴシック" panose="020B0600070205080204" pitchFamily="34" charset="-128"/>
            </a:endParaRPr>
          </a:p>
          <a:p>
            <a:pPr>
              <a:buFontTx/>
              <a:buNone/>
            </a:pPr>
            <a:endParaRPr lang="en-US" altLang="it-IT">
              <a:ea typeface="ＭＳ Ｐゴシック" panose="020B0600070205080204" pitchFamily="34" charset="-128"/>
            </a:endParaRPr>
          </a:p>
          <a:p>
            <a:pPr>
              <a:buFontTx/>
              <a:buNone/>
            </a:pPr>
            <a:endParaRPr lang="en-US" altLang="it-IT">
              <a:ea typeface="ＭＳ Ｐゴシック" panose="020B0600070205080204" pitchFamily="34" charset="-128"/>
            </a:endParaRPr>
          </a:p>
          <a:p>
            <a:pPr>
              <a:buFontTx/>
              <a:buNone/>
            </a:pPr>
            <a:endParaRPr lang="en-US" altLang="it-IT">
              <a:ea typeface="ＭＳ Ｐゴシック" panose="020B0600070205080204" pitchFamily="34" charset="-128"/>
            </a:endParaRPr>
          </a:p>
          <a:p>
            <a:pPr>
              <a:buFontTx/>
              <a:buNone/>
            </a:pPr>
            <a:r>
              <a:rPr lang="en-US" altLang="it-IT">
                <a:ea typeface="ＭＳ Ｐゴシック" panose="020B0600070205080204" pitchFamily="34" charset="-128"/>
              </a:rPr>
              <a:t>Note that this matrix is independent of the far clipping plane</a:t>
            </a:r>
          </a:p>
        </p:txBody>
      </p:sp>
      <p:graphicFrame>
        <p:nvGraphicFramePr>
          <p:cNvPr id="20482" name="Object 2"/>
          <p:cNvGraphicFramePr>
            <a:graphicFrameLocks noChangeAspect="1"/>
          </p:cNvGraphicFramePr>
          <p:nvPr/>
        </p:nvGraphicFramePr>
        <p:xfrm>
          <a:off x="3733800" y="2590800"/>
          <a:ext cx="2171700" cy="2003425"/>
        </p:xfrm>
        <a:graphic>
          <a:graphicData uri="http://schemas.openxmlformats.org/presentationml/2006/ole">
            <mc:AlternateContent xmlns:mc="http://schemas.openxmlformats.org/markup-compatibility/2006">
              <mc:Choice xmlns:v="urn:schemas-microsoft-com:vml" Requires="v">
                <p:oleObj spid="_x0000_s30723" name="Equation" r:id="rId3" imgW="990360" imgH="914400" progId="Equation.3">
                  <p:embed/>
                </p:oleObj>
              </mc:Choice>
              <mc:Fallback>
                <p:oleObj name="Equation" r:id="rId3" imgW="990360" imgH="914400" progId="Equation.3">
                  <p:embed/>
                  <p:pic>
                    <p:nvPicPr>
                      <p:cNvPr id="20482"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2590800"/>
                        <a:ext cx="2171700" cy="2003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486" name="Text Box 6"/>
          <p:cNvSpPr txBox="1">
            <a:spLocks noChangeArrowheads="1"/>
          </p:cNvSpPr>
          <p:nvPr/>
        </p:nvSpPr>
        <p:spPr bwMode="auto">
          <a:xfrm>
            <a:off x="2819400" y="32766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b="1"/>
              <a:t>M</a:t>
            </a:r>
            <a:r>
              <a:rPr lang="en-US" altLang="it-IT"/>
              <a:t> =</a:t>
            </a:r>
          </a:p>
        </p:txBody>
      </p:sp>
      <p:sp>
        <p:nvSpPr>
          <p:cNvPr id="20487"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sz="1400"/>
              <a:t>Angel and Shreiner: Interactive Computer Graphics 7E © Addison-Wesley 2015 </a:t>
            </a:r>
          </a:p>
        </p:txBody>
      </p:sp>
    </p:spTree>
    <p:extLst>
      <p:ext uri="{BB962C8B-B14F-4D97-AF65-F5344CB8AC3E}">
        <p14:creationId xmlns:p14="http://schemas.microsoft.com/office/powerpoint/2010/main" val="1836466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4161750" indent="-24161750">
              <a:defRPr sz="2400">
                <a:solidFill>
                  <a:schemeClr val="tx1"/>
                </a:solidFill>
                <a:latin typeface="Times New Roman" panose="02020603050405020304" pitchFamily="18" charset="0"/>
                <a:ea typeface="ＭＳ Ｐゴシック" panose="020B0600070205080204" pitchFamily="34" charset="-128"/>
              </a:defRPr>
            </a:lvl1pPr>
            <a:lvl2pPr>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lvl="1"/>
            <a:fld id="{B33A9192-F60A-4530-A2A3-D60F73C94710}" type="slidenum">
              <a:rPr lang="es-ES" altLang="it-IT" sz="1000">
                <a:latin typeface="Arial" panose="020B0604020202020204" pitchFamily="34" charset="0"/>
              </a:rPr>
              <a:pPr lvl="1"/>
              <a:t>2</a:t>
            </a:fld>
            <a:endParaRPr lang="es-ES" altLang="it-IT" sz="1000">
              <a:latin typeface="Arial" panose="020B0604020202020204" pitchFamily="34" charset="0"/>
            </a:endParaRPr>
          </a:p>
        </p:txBody>
      </p:sp>
      <p:sp>
        <p:nvSpPr>
          <p:cNvPr id="17411" name="Rectangle 2"/>
          <p:cNvSpPr>
            <a:spLocks noGrp="1" noChangeArrowheads="1"/>
          </p:cNvSpPr>
          <p:nvPr>
            <p:ph type="ctrTitle"/>
          </p:nvPr>
        </p:nvSpPr>
        <p:spPr>
          <a:xfrm>
            <a:off x="838200" y="1752600"/>
            <a:ext cx="7772400" cy="1143000"/>
          </a:xfrm>
        </p:spPr>
        <p:txBody>
          <a:bodyPr/>
          <a:lstStyle/>
          <a:p>
            <a:r>
              <a:rPr lang="en-US" altLang="it-IT">
                <a:ea typeface="ＭＳ Ｐゴシック" panose="020B0600070205080204" pitchFamily="34" charset="-128"/>
              </a:rPr>
              <a:t>Orthogonal Projection Matrices</a:t>
            </a:r>
          </a:p>
        </p:txBody>
      </p:sp>
      <p:sp>
        <p:nvSpPr>
          <p:cNvPr id="17412" name="Rectangle 3"/>
          <p:cNvSpPr>
            <a:spLocks noGrp="1" noChangeArrowheads="1"/>
          </p:cNvSpPr>
          <p:nvPr>
            <p:ph type="subTitle" idx="1"/>
          </p:nvPr>
        </p:nvSpPr>
        <p:spPr>
          <a:xfrm>
            <a:off x="990600" y="3276600"/>
            <a:ext cx="7391400" cy="1752600"/>
          </a:xfrm>
        </p:spPr>
        <p:txBody>
          <a:bodyPr/>
          <a:lstStyle/>
          <a:p>
            <a:r>
              <a:rPr lang="en-US" altLang="it-IT">
                <a:ea typeface="ＭＳ Ｐゴシック" panose="020B0600070205080204" pitchFamily="34" charset="-128"/>
              </a:rPr>
              <a:t>Ed Angel</a:t>
            </a:r>
          </a:p>
          <a:p>
            <a:r>
              <a:rPr lang="en-US" altLang="it-IT">
                <a:ea typeface="ＭＳ Ｐゴシック" panose="020B0600070205080204" pitchFamily="34" charset="-128"/>
              </a:rPr>
              <a:t>Professor Emeritus of Computer Science</a:t>
            </a:r>
          </a:p>
          <a:p>
            <a:r>
              <a:rPr lang="en-US" altLang="it-IT">
                <a:ea typeface="ＭＳ Ｐゴシック" panose="020B0600070205080204" pitchFamily="34" charset="-128"/>
              </a:rPr>
              <a:t>University of New Mexico</a:t>
            </a:r>
          </a:p>
        </p:txBody>
      </p:sp>
      <p:sp>
        <p:nvSpPr>
          <p:cNvPr id="1741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sz="1400"/>
              <a:t>Angel and Shreiner: Interactive Computer Graphics 7E © Addison-Wesley 2015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4161750" indent="-24161750">
              <a:defRPr sz="2400">
                <a:solidFill>
                  <a:schemeClr val="tx1"/>
                </a:solidFill>
                <a:latin typeface="Times New Roman" panose="02020603050405020304" pitchFamily="18" charset="0"/>
                <a:ea typeface="ＭＳ Ｐゴシック" panose="020B0600070205080204" pitchFamily="34" charset="-128"/>
              </a:defRPr>
            </a:lvl1pPr>
            <a:lvl2pPr>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lvl="1"/>
            <a:fld id="{AA7732EA-0F00-40AC-8FBC-F3988B7ACEE0}" type="slidenum">
              <a:rPr lang="es-ES" altLang="it-IT" sz="1000">
                <a:latin typeface="Arial" panose="020B0604020202020204" pitchFamily="34" charset="0"/>
              </a:rPr>
              <a:pPr lvl="1"/>
              <a:t>20</a:t>
            </a:fld>
            <a:endParaRPr lang="es-ES" altLang="it-IT" sz="1000">
              <a:latin typeface="Arial" panose="020B0604020202020204" pitchFamily="34" charset="0"/>
            </a:endParaRPr>
          </a:p>
        </p:txBody>
      </p:sp>
      <p:sp>
        <p:nvSpPr>
          <p:cNvPr id="21508" name="Rectangle 2"/>
          <p:cNvSpPr>
            <a:spLocks noGrp="1" noChangeArrowheads="1"/>
          </p:cNvSpPr>
          <p:nvPr>
            <p:ph type="title"/>
          </p:nvPr>
        </p:nvSpPr>
        <p:spPr/>
        <p:txBody>
          <a:bodyPr/>
          <a:lstStyle/>
          <a:p>
            <a:r>
              <a:rPr lang="en-US" altLang="it-IT" sz="4100">
                <a:ea typeface="ＭＳ Ｐゴシック" panose="020B0600070205080204" pitchFamily="34" charset="-128"/>
              </a:rPr>
              <a:t>Generalization</a:t>
            </a:r>
          </a:p>
        </p:txBody>
      </p:sp>
      <p:graphicFrame>
        <p:nvGraphicFramePr>
          <p:cNvPr id="21506" name="Object 2"/>
          <p:cNvGraphicFramePr>
            <a:graphicFrameLocks noChangeAspect="1"/>
          </p:cNvGraphicFramePr>
          <p:nvPr/>
        </p:nvGraphicFramePr>
        <p:xfrm>
          <a:off x="3486150" y="1600200"/>
          <a:ext cx="2171700" cy="2003425"/>
        </p:xfrm>
        <a:graphic>
          <a:graphicData uri="http://schemas.openxmlformats.org/presentationml/2006/ole">
            <mc:AlternateContent xmlns:mc="http://schemas.openxmlformats.org/markup-compatibility/2006">
              <mc:Choice xmlns:v="urn:schemas-microsoft-com:vml" Requires="v">
                <p:oleObj spid="_x0000_s31747" name="Equation" r:id="rId3" imgW="990360" imgH="914400" progId="Equation.3">
                  <p:embed/>
                </p:oleObj>
              </mc:Choice>
              <mc:Fallback>
                <p:oleObj name="Equation" r:id="rId3" imgW="990360" imgH="914400" progId="Equation.3">
                  <p:embed/>
                  <p:pic>
                    <p:nvPicPr>
                      <p:cNvPr id="2150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6150" y="1600200"/>
                        <a:ext cx="2171700" cy="2003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509" name="Text Box 6"/>
          <p:cNvSpPr>
            <a:spLocks noGrp="1" noChangeArrowheads="1"/>
          </p:cNvSpPr>
          <p:nvPr>
            <p:ph type="body" idx="1"/>
          </p:nvPr>
        </p:nvSpPr>
        <p:spPr>
          <a:xfrm>
            <a:off x="2743200" y="2362200"/>
            <a:ext cx="609600" cy="381000"/>
          </a:xfrm>
          <a:noFill/>
        </p:spPr>
        <p:txBody>
          <a:bodyPr/>
          <a:lstStyle/>
          <a:p>
            <a:pPr>
              <a:lnSpc>
                <a:spcPct val="90000"/>
              </a:lnSpc>
              <a:spcBef>
                <a:spcPct val="0"/>
              </a:spcBef>
              <a:buFontTx/>
              <a:buNone/>
            </a:pPr>
            <a:r>
              <a:rPr lang="en-US" altLang="it-IT" sz="2000" b="1">
                <a:latin typeface="Times New Roman" panose="02020603050405020304" pitchFamily="18" charset="0"/>
                <a:ea typeface="ＭＳ Ｐゴシック" panose="020B0600070205080204" pitchFamily="34" charset="-128"/>
              </a:rPr>
              <a:t>N</a:t>
            </a:r>
            <a:r>
              <a:rPr lang="en-US" altLang="it-IT" sz="2000">
                <a:latin typeface="Times New Roman" panose="02020603050405020304" pitchFamily="18" charset="0"/>
                <a:ea typeface="ＭＳ Ｐゴシック" panose="020B0600070205080204" pitchFamily="34" charset="-128"/>
              </a:rPr>
              <a:t> =</a:t>
            </a:r>
          </a:p>
        </p:txBody>
      </p:sp>
      <p:sp>
        <p:nvSpPr>
          <p:cNvPr id="21510" name="Text Box 7"/>
          <p:cNvSpPr txBox="1">
            <a:spLocks noChangeArrowheads="1"/>
          </p:cNvSpPr>
          <p:nvPr/>
        </p:nvSpPr>
        <p:spPr bwMode="auto">
          <a:xfrm>
            <a:off x="1216025" y="3810000"/>
            <a:ext cx="671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a:t>after perspective division, the point (</a:t>
            </a:r>
            <a:r>
              <a:rPr lang="en-US" altLang="it-IT" i="1"/>
              <a:t>x, y, z</a:t>
            </a:r>
            <a:r>
              <a:rPr lang="en-US" altLang="it-IT"/>
              <a:t>, 1) goes to</a:t>
            </a:r>
          </a:p>
        </p:txBody>
      </p:sp>
      <p:sp>
        <p:nvSpPr>
          <p:cNvPr id="21511" name="Text Box 8"/>
          <p:cNvSpPr txBox="1">
            <a:spLocks noChangeArrowheads="1"/>
          </p:cNvSpPr>
          <p:nvPr/>
        </p:nvSpPr>
        <p:spPr bwMode="auto">
          <a:xfrm>
            <a:off x="1631950" y="4384675"/>
            <a:ext cx="191928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i="1"/>
              <a:t>x’’</a:t>
            </a:r>
            <a:r>
              <a:rPr lang="en-US" altLang="it-IT"/>
              <a:t> = </a:t>
            </a:r>
            <a:r>
              <a:rPr lang="en-US" altLang="it-IT" i="1"/>
              <a:t>x/z</a:t>
            </a:r>
          </a:p>
          <a:p>
            <a:r>
              <a:rPr lang="en-US" altLang="it-IT" i="1"/>
              <a:t>y’’ = y/z</a:t>
            </a:r>
          </a:p>
          <a:p>
            <a:r>
              <a:rPr lang="en-US" altLang="it-IT" i="1"/>
              <a:t>Z’’</a:t>
            </a:r>
            <a:r>
              <a:rPr lang="en-US" altLang="it-IT"/>
              <a:t> = -(</a:t>
            </a:r>
            <a:r>
              <a:rPr lang="en-US" altLang="it-IT">
                <a:latin typeface="Symbol" panose="05050102010706020507" pitchFamily="18" charset="2"/>
              </a:rPr>
              <a:t>a</a:t>
            </a:r>
            <a:r>
              <a:rPr lang="en-US" altLang="it-IT"/>
              <a:t>+</a:t>
            </a:r>
            <a:r>
              <a:rPr lang="en-US" altLang="it-IT">
                <a:latin typeface="Symbol" panose="05050102010706020507" pitchFamily="18" charset="2"/>
              </a:rPr>
              <a:t>b</a:t>
            </a:r>
            <a:r>
              <a:rPr lang="en-US" altLang="it-IT"/>
              <a:t>/</a:t>
            </a:r>
            <a:r>
              <a:rPr lang="en-US" altLang="it-IT" i="1"/>
              <a:t>z</a:t>
            </a:r>
            <a:r>
              <a:rPr lang="en-US" altLang="it-IT"/>
              <a:t>)</a:t>
            </a:r>
          </a:p>
        </p:txBody>
      </p:sp>
      <p:sp>
        <p:nvSpPr>
          <p:cNvPr id="21512" name="Text Box 9"/>
          <p:cNvSpPr txBox="1">
            <a:spLocks noChangeArrowheads="1"/>
          </p:cNvSpPr>
          <p:nvPr/>
        </p:nvSpPr>
        <p:spPr bwMode="auto">
          <a:xfrm>
            <a:off x="1295400" y="5562600"/>
            <a:ext cx="60944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a:t>which projects orthogonally to the desired point </a:t>
            </a:r>
          </a:p>
          <a:p>
            <a:r>
              <a:rPr lang="en-US" altLang="it-IT"/>
              <a:t>regardless of </a:t>
            </a:r>
            <a:r>
              <a:rPr lang="en-US" altLang="it-IT">
                <a:latin typeface="Symbol" panose="05050102010706020507" pitchFamily="18" charset="2"/>
              </a:rPr>
              <a:t>a </a:t>
            </a:r>
            <a:r>
              <a:rPr lang="en-US" altLang="it-IT"/>
              <a:t>and </a:t>
            </a:r>
            <a:r>
              <a:rPr lang="en-US" altLang="it-IT">
                <a:latin typeface="Symbol" panose="05050102010706020507" pitchFamily="18" charset="2"/>
              </a:rPr>
              <a:t>b</a:t>
            </a:r>
          </a:p>
        </p:txBody>
      </p:sp>
      <p:sp>
        <p:nvSpPr>
          <p:cNvPr id="21513" name="Footer Placeholder 8"/>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sz="1400"/>
              <a:t>Angel and Shreiner: Interactive Computer Graphics 7E © Addison-Wesley 2015 </a:t>
            </a:r>
          </a:p>
        </p:txBody>
      </p:sp>
    </p:spTree>
    <p:extLst>
      <p:ext uri="{BB962C8B-B14F-4D97-AF65-F5344CB8AC3E}">
        <p14:creationId xmlns:p14="http://schemas.microsoft.com/office/powerpoint/2010/main" val="39249691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4161750" indent="-24161750">
              <a:defRPr sz="2400">
                <a:solidFill>
                  <a:schemeClr val="tx1"/>
                </a:solidFill>
                <a:latin typeface="Times New Roman" panose="02020603050405020304" pitchFamily="18" charset="0"/>
                <a:ea typeface="ＭＳ Ｐゴシック" panose="020B0600070205080204" pitchFamily="34" charset="-128"/>
              </a:defRPr>
            </a:lvl1pPr>
            <a:lvl2pPr>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lvl="1"/>
            <a:fld id="{D0A651C5-87D3-4850-9993-DAAFB7E2A5F4}" type="slidenum">
              <a:rPr lang="es-ES" altLang="it-IT" sz="1000">
                <a:latin typeface="Arial" panose="020B0604020202020204" pitchFamily="34" charset="0"/>
              </a:rPr>
              <a:pPr lvl="1"/>
              <a:t>21</a:t>
            </a:fld>
            <a:endParaRPr lang="es-ES" altLang="it-IT" sz="1000">
              <a:latin typeface="Arial" panose="020B0604020202020204" pitchFamily="34" charset="0"/>
            </a:endParaRPr>
          </a:p>
        </p:txBody>
      </p:sp>
      <p:sp>
        <p:nvSpPr>
          <p:cNvPr id="22533" name="Rectangle 2"/>
          <p:cNvSpPr>
            <a:spLocks noGrp="1" noChangeArrowheads="1"/>
          </p:cNvSpPr>
          <p:nvPr>
            <p:ph type="title"/>
          </p:nvPr>
        </p:nvSpPr>
        <p:spPr/>
        <p:txBody>
          <a:bodyPr/>
          <a:lstStyle/>
          <a:p>
            <a:r>
              <a:rPr lang="en-US" altLang="it-IT" sz="4100">
                <a:ea typeface="ＭＳ Ｐゴシック" panose="020B0600070205080204" pitchFamily="34" charset="-128"/>
              </a:rPr>
              <a:t>Picking </a:t>
            </a:r>
            <a:r>
              <a:rPr lang="en-US" altLang="it-IT" sz="4100">
                <a:latin typeface="Symbol" panose="05050102010706020507" pitchFamily="18" charset="2"/>
                <a:ea typeface="ＭＳ Ｐゴシック" panose="020B0600070205080204" pitchFamily="34" charset="-128"/>
              </a:rPr>
              <a:t>a</a:t>
            </a:r>
            <a:r>
              <a:rPr lang="en-US" altLang="it-IT" sz="4100">
                <a:ea typeface="ＭＳ Ｐゴシック" panose="020B0600070205080204" pitchFamily="34" charset="-128"/>
              </a:rPr>
              <a:t> and </a:t>
            </a:r>
            <a:r>
              <a:rPr lang="en-US" altLang="it-IT" sz="4100">
                <a:latin typeface="Symbol" panose="05050102010706020507" pitchFamily="18" charset="2"/>
                <a:ea typeface="ＭＳ Ｐゴシック" panose="020B0600070205080204" pitchFamily="34" charset="-128"/>
              </a:rPr>
              <a:t>b</a:t>
            </a:r>
          </a:p>
        </p:txBody>
      </p:sp>
      <p:sp>
        <p:nvSpPr>
          <p:cNvPr id="22534" name="Text Box 4"/>
          <p:cNvSpPr txBox="1">
            <a:spLocks noChangeArrowheads="1"/>
          </p:cNvSpPr>
          <p:nvPr/>
        </p:nvSpPr>
        <p:spPr bwMode="auto">
          <a:xfrm>
            <a:off x="838200" y="1676400"/>
            <a:ext cx="145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a:latin typeface="Arial" panose="020B0604020202020204" pitchFamily="34" charset="0"/>
              </a:rPr>
              <a:t>If we pick</a:t>
            </a:r>
          </a:p>
        </p:txBody>
      </p:sp>
      <p:sp>
        <p:nvSpPr>
          <p:cNvPr id="22535" name="Text Box 5"/>
          <p:cNvSpPr txBox="1">
            <a:spLocks noChangeArrowheads="1"/>
          </p:cNvSpPr>
          <p:nvPr/>
        </p:nvSpPr>
        <p:spPr bwMode="auto">
          <a:xfrm>
            <a:off x="1905000" y="2286000"/>
            <a:ext cx="700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a:latin typeface="Symbol" panose="05050102010706020507" pitchFamily="18" charset="2"/>
              </a:rPr>
              <a:t>a</a:t>
            </a:r>
            <a:r>
              <a:rPr lang="en-US" altLang="it-IT"/>
              <a:t> = </a:t>
            </a:r>
          </a:p>
        </p:txBody>
      </p:sp>
      <p:sp>
        <p:nvSpPr>
          <p:cNvPr id="22536" name="Text Box 6"/>
          <p:cNvSpPr txBox="1">
            <a:spLocks noChangeArrowheads="1"/>
          </p:cNvSpPr>
          <p:nvPr/>
        </p:nvSpPr>
        <p:spPr bwMode="auto">
          <a:xfrm>
            <a:off x="1981200" y="3200400"/>
            <a:ext cx="674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a:latin typeface="Symbol" panose="05050102010706020507" pitchFamily="18" charset="2"/>
              </a:rPr>
              <a:t>b</a:t>
            </a:r>
            <a:r>
              <a:rPr lang="en-US" altLang="it-IT"/>
              <a:t> = </a:t>
            </a:r>
          </a:p>
        </p:txBody>
      </p:sp>
      <p:graphicFrame>
        <p:nvGraphicFramePr>
          <p:cNvPr id="22530" name="Object 2"/>
          <p:cNvGraphicFramePr>
            <a:graphicFrameLocks noChangeAspect="1"/>
          </p:cNvGraphicFramePr>
          <p:nvPr/>
        </p:nvGraphicFramePr>
        <p:xfrm>
          <a:off x="2514600" y="2133600"/>
          <a:ext cx="1371600" cy="833438"/>
        </p:xfrm>
        <a:graphic>
          <a:graphicData uri="http://schemas.openxmlformats.org/presentationml/2006/ole">
            <mc:AlternateContent xmlns:mc="http://schemas.openxmlformats.org/markup-compatibility/2006">
              <mc:Choice xmlns:v="urn:schemas-microsoft-com:vml" Requires="v">
                <p:oleObj spid="_x0000_s32772" name="Equation" r:id="rId3" imgW="647640" imgH="393480" progId="Equation.3">
                  <p:embed/>
                </p:oleObj>
              </mc:Choice>
              <mc:Fallback>
                <p:oleObj name="Equation" r:id="rId3" imgW="647640" imgH="393480" progId="Equation.3">
                  <p:embed/>
                  <p:pic>
                    <p:nvPicPr>
                      <p:cNvPr id="2253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2133600"/>
                        <a:ext cx="1371600" cy="833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31" name="Object 3"/>
          <p:cNvGraphicFramePr>
            <a:graphicFrameLocks noChangeAspect="1"/>
          </p:cNvGraphicFramePr>
          <p:nvPr/>
        </p:nvGraphicFramePr>
        <p:xfrm>
          <a:off x="2590800" y="2998788"/>
          <a:ext cx="1524000" cy="858837"/>
        </p:xfrm>
        <a:graphic>
          <a:graphicData uri="http://schemas.openxmlformats.org/presentationml/2006/ole">
            <mc:AlternateContent xmlns:mc="http://schemas.openxmlformats.org/markup-compatibility/2006">
              <mc:Choice xmlns:v="urn:schemas-microsoft-com:vml" Requires="v">
                <p:oleObj spid="_x0000_s32773" name="Equation" r:id="rId5" imgW="698400" imgH="393480" progId="Equation.3">
                  <p:embed/>
                </p:oleObj>
              </mc:Choice>
              <mc:Fallback>
                <p:oleObj name="Equation" r:id="rId5" imgW="698400" imgH="393480" progId="Equation.3">
                  <p:embed/>
                  <p:pic>
                    <p:nvPicPr>
                      <p:cNvPr id="22531"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800" y="2998788"/>
                        <a:ext cx="1524000" cy="858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537" name="Text Box 9"/>
          <p:cNvSpPr txBox="1">
            <a:spLocks noChangeArrowheads="1"/>
          </p:cNvSpPr>
          <p:nvPr/>
        </p:nvSpPr>
        <p:spPr bwMode="auto">
          <a:xfrm>
            <a:off x="881063" y="4191000"/>
            <a:ext cx="598646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a:latin typeface="Arial" panose="020B0604020202020204" pitchFamily="34" charset="0"/>
              </a:rPr>
              <a:t>the near plane is mapped to</a:t>
            </a:r>
            <a:r>
              <a:rPr lang="en-US" altLang="it-IT"/>
              <a:t> </a:t>
            </a:r>
            <a:r>
              <a:rPr lang="en-US" altLang="it-IT" i="1"/>
              <a:t>z</a:t>
            </a:r>
            <a:r>
              <a:rPr lang="en-US" altLang="it-IT"/>
              <a:t> = -1</a:t>
            </a:r>
          </a:p>
          <a:p>
            <a:r>
              <a:rPr lang="en-US" altLang="it-IT">
                <a:latin typeface="Arial" panose="020B0604020202020204" pitchFamily="34" charset="0"/>
              </a:rPr>
              <a:t>the far plane is mapped to</a:t>
            </a:r>
            <a:r>
              <a:rPr lang="en-US" altLang="it-IT"/>
              <a:t> </a:t>
            </a:r>
            <a:r>
              <a:rPr lang="en-US" altLang="it-IT" i="1"/>
              <a:t>z</a:t>
            </a:r>
            <a:r>
              <a:rPr lang="en-US" altLang="it-IT"/>
              <a:t> =1</a:t>
            </a:r>
          </a:p>
          <a:p>
            <a:r>
              <a:rPr lang="en-US" altLang="it-IT">
                <a:latin typeface="Arial" panose="020B0604020202020204" pitchFamily="34" charset="0"/>
              </a:rPr>
              <a:t>and the sides are mapped to</a:t>
            </a:r>
            <a:r>
              <a:rPr lang="en-US" altLang="it-IT"/>
              <a:t> </a:t>
            </a:r>
            <a:r>
              <a:rPr lang="en-US" altLang="it-IT" i="1"/>
              <a:t>x</a:t>
            </a:r>
            <a:r>
              <a:rPr lang="en-US" altLang="it-IT"/>
              <a:t> = </a:t>
            </a:r>
            <a:r>
              <a:rPr lang="en-US" altLang="it-IT">
                <a:sym typeface="Symbol" panose="05050102010706020507" pitchFamily="18" charset="2"/>
              </a:rPr>
              <a:t> 1, </a:t>
            </a:r>
            <a:r>
              <a:rPr lang="en-US" altLang="it-IT" i="1">
                <a:sym typeface="Symbol" panose="05050102010706020507" pitchFamily="18" charset="2"/>
              </a:rPr>
              <a:t>y</a:t>
            </a:r>
            <a:r>
              <a:rPr lang="en-US" altLang="it-IT">
                <a:sym typeface="Symbol" panose="05050102010706020507" pitchFamily="18" charset="2"/>
              </a:rPr>
              <a:t> =  1</a:t>
            </a:r>
          </a:p>
        </p:txBody>
      </p:sp>
      <p:sp>
        <p:nvSpPr>
          <p:cNvPr id="22538" name="Text Box 10"/>
          <p:cNvSpPr txBox="1">
            <a:spLocks noChangeArrowheads="1"/>
          </p:cNvSpPr>
          <p:nvPr/>
        </p:nvSpPr>
        <p:spPr bwMode="auto">
          <a:xfrm>
            <a:off x="533400" y="5562600"/>
            <a:ext cx="8410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a:latin typeface="Arial" panose="020B0604020202020204" pitchFamily="34" charset="0"/>
              </a:rPr>
              <a:t>Hence the new clipping volume is the default clipping volume</a:t>
            </a:r>
          </a:p>
        </p:txBody>
      </p:sp>
      <p:sp>
        <p:nvSpPr>
          <p:cNvPr id="22539" name="Footer Placeholder 10"/>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sz="1400"/>
              <a:t>Angel and Shreiner: Interactive Computer Graphics 7E © Addison-Wesley 2015 </a:t>
            </a:r>
          </a:p>
        </p:txBody>
      </p:sp>
    </p:spTree>
    <p:extLst>
      <p:ext uri="{BB962C8B-B14F-4D97-AF65-F5344CB8AC3E}">
        <p14:creationId xmlns:p14="http://schemas.microsoft.com/office/powerpoint/2010/main" val="10617123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4161750" indent="-24161750">
              <a:defRPr sz="2400">
                <a:solidFill>
                  <a:schemeClr val="tx1"/>
                </a:solidFill>
                <a:latin typeface="Times New Roman" panose="02020603050405020304" pitchFamily="18" charset="0"/>
                <a:ea typeface="ＭＳ Ｐゴシック" panose="020B0600070205080204" pitchFamily="34" charset="-128"/>
              </a:defRPr>
            </a:lvl1pPr>
            <a:lvl2pPr>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lvl="1"/>
            <a:fld id="{B7B3D472-582B-426C-889D-D3533A15F9D7}" type="slidenum">
              <a:rPr lang="es-ES" altLang="it-IT" sz="1000">
                <a:latin typeface="Arial" panose="020B0604020202020204" pitchFamily="34" charset="0"/>
              </a:rPr>
              <a:pPr lvl="1"/>
              <a:t>22</a:t>
            </a:fld>
            <a:endParaRPr lang="es-ES" altLang="it-IT" sz="1000">
              <a:latin typeface="Arial" panose="020B0604020202020204" pitchFamily="34" charset="0"/>
            </a:endParaRPr>
          </a:p>
        </p:txBody>
      </p:sp>
      <p:sp>
        <p:nvSpPr>
          <p:cNvPr id="23555" name="Rectangle 2"/>
          <p:cNvSpPr>
            <a:spLocks noGrp="1" noChangeArrowheads="1"/>
          </p:cNvSpPr>
          <p:nvPr>
            <p:ph type="title"/>
          </p:nvPr>
        </p:nvSpPr>
        <p:spPr/>
        <p:txBody>
          <a:bodyPr/>
          <a:lstStyle/>
          <a:p>
            <a:r>
              <a:rPr lang="en-US" altLang="it-IT" sz="4100">
                <a:ea typeface="ＭＳ Ｐゴシック" panose="020B0600070205080204" pitchFamily="34" charset="-128"/>
              </a:rPr>
              <a:t>Normalization Transformation</a:t>
            </a:r>
          </a:p>
        </p:txBody>
      </p:sp>
      <p:pic>
        <p:nvPicPr>
          <p:cNvPr id="23556" name="Picture 5" descr="C:\BOOK\OpenGL\Paul Final\Art\jpeg\AN05F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475" y="2362200"/>
            <a:ext cx="8401050" cy="284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Line 6"/>
          <p:cNvSpPr>
            <a:spLocks noChangeShapeType="1"/>
          </p:cNvSpPr>
          <p:nvPr/>
        </p:nvSpPr>
        <p:spPr bwMode="auto">
          <a:xfrm flipV="1">
            <a:off x="1295400" y="3657600"/>
            <a:ext cx="533400" cy="1143000"/>
          </a:xfrm>
          <a:prstGeom prst="line">
            <a:avLst/>
          </a:prstGeom>
          <a:noFill/>
          <a:ln w="12700">
            <a:solidFill>
              <a:srgbClr val="FF0000"/>
            </a:solidFill>
            <a:round/>
            <a:headEnd type="none" w="sm" len="sm"/>
            <a:tailEnd type="triangle" w="sm" len="sm"/>
          </a:ln>
          <a:extLst>
            <a:ext uri="{909E8E84-426E-40DD-AFC4-6F175D3DCCD1}">
              <a14:hiddenFill xmlns:a14="http://schemas.microsoft.com/office/drawing/2010/main">
                <a:noFill/>
              </a14:hiddenFill>
            </a:ext>
          </a:extLst>
        </p:spPr>
        <p:txBody>
          <a:bodyPr anchor="ctr" anchorCtr="1"/>
          <a:lstStyle/>
          <a:p>
            <a:endParaRPr lang="it-IT"/>
          </a:p>
        </p:txBody>
      </p:sp>
      <p:sp>
        <p:nvSpPr>
          <p:cNvPr id="23558" name="Line 7"/>
          <p:cNvSpPr>
            <a:spLocks noChangeShapeType="1"/>
          </p:cNvSpPr>
          <p:nvPr/>
        </p:nvSpPr>
        <p:spPr bwMode="auto">
          <a:xfrm flipH="1" flipV="1">
            <a:off x="2743200" y="4114800"/>
            <a:ext cx="533400" cy="914400"/>
          </a:xfrm>
          <a:prstGeom prst="line">
            <a:avLst/>
          </a:prstGeom>
          <a:noFill/>
          <a:ln w="12700">
            <a:solidFill>
              <a:srgbClr val="FF0000"/>
            </a:solidFill>
            <a:round/>
            <a:headEnd type="none" w="sm" len="sm"/>
            <a:tailEnd type="triangle" w="sm" len="sm"/>
          </a:ln>
          <a:extLst>
            <a:ext uri="{909E8E84-426E-40DD-AFC4-6F175D3DCCD1}">
              <a14:hiddenFill xmlns:a14="http://schemas.microsoft.com/office/drawing/2010/main">
                <a:noFill/>
              </a14:hiddenFill>
            </a:ext>
          </a:extLst>
        </p:spPr>
        <p:txBody>
          <a:bodyPr anchor="ctr" anchorCtr="1"/>
          <a:lstStyle/>
          <a:p>
            <a:endParaRPr lang="it-IT"/>
          </a:p>
        </p:txBody>
      </p:sp>
      <p:sp>
        <p:nvSpPr>
          <p:cNvPr id="23559" name="Text Box 9"/>
          <p:cNvSpPr>
            <a:spLocks noGrp="1" noChangeArrowheads="1"/>
          </p:cNvSpPr>
          <p:nvPr>
            <p:ph type="body" idx="1"/>
          </p:nvPr>
        </p:nvSpPr>
        <p:spPr>
          <a:xfrm>
            <a:off x="0" y="4648200"/>
            <a:ext cx="2286000" cy="533400"/>
          </a:xfrm>
          <a:noFill/>
        </p:spPr>
        <p:txBody>
          <a:bodyPr/>
          <a:lstStyle/>
          <a:p>
            <a:pPr>
              <a:lnSpc>
                <a:spcPct val="90000"/>
              </a:lnSpc>
              <a:spcBef>
                <a:spcPct val="0"/>
              </a:spcBef>
              <a:buFontTx/>
              <a:buNone/>
            </a:pPr>
            <a:r>
              <a:rPr lang="en-US" altLang="it-IT" sz="2400">
                <a:latin typeface="Times New Roman" panose="02020603050405020304" pitchFamily="18" charset="0"/>
                <a:ea typeface="ＭＳ Ｐゴシック" panose="020B0600070205080204" pitchFamily="34" charset="-128"/>
              </a:rPr>
              <a:t>original clipping</a:t>
            </a:r>
          </a:p>
          <a:p>
            <a:pPr>
              <a:lnSpc>
                <a:spcPct val="90000"/>
              </a:lnSpc>
              <a:spcBef>
                <a:spcPct val="0"/>
              </a:spcBef>
              <a:buFontTx/>
              <a:buNone/>
            </a:pPr>
            <a:r>
              <a:rPr lang="en-US" altLang="it-IT" sz="2400">
                <a:latin typeface="Times New Roman" panose="02020603050405020304" pitchFamily="18" charset="0"/>
                <a:ea typeface="ＭＳ Ｐゴシック" panose="020B0600070205080204" pitchFamily="34" charset="-128"/>
              </a:rPr>
              <a:t>     volume</a:t>
            </a:r>
          </a:p>
        </p:txBody>
      </p:sp>
      <p:sp>
        <p:nvSpPr>
          <p:cNvPr id="23560" name="Text Box 10"/>
          <p:cNvSpPr txBox="1">
            <a:spLocks noChangeArrowheads="1"/>
          </p:cNvSpPr>
          <p:nvPr/>
        </p:nvSpPr>
        <p:spPr bwMode="auto">
          <a:xfrm>
            <a:off x="2622550" y="5029200"/>
            <a:ext cx="1949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a:t>original object</a:t>
            </a:r>
          </a:p>
        </p:txBody>
      </p:sp>
      <p:sp>
        <p:nvSpPr>
          <p:cNvPr id="23561" name="Line 12"/>
          <p:cNvSpPr>
            <a:spLocks noChangeShapeType="1"/>
          </p:cNvSpPr>
          <p:nvPr/>
        </p:nvSpPr>
        <p:spPr bwMode="auto">
          <a:xfrm flipV="1">
            <a:off x="5943600" y="4267200"/>
            <a:ext cx="685800" cy="762000"/>
          </a:xfrm>
          <a:prstGeom prst="line">
            <a:avLst/>
          </a:prstGeom>
          <a:noFill/>
          <a:ln w="12700">
            <a:solidFill>
              <a:srgbClr val="FF0000"/>
            </a:solidFill>
            <a:round/>
            <a:headEnd type="none" w="sm" len="sm"/>
            <a:tailEnd type="triangle" w="sm" len="sm"/>
          </a:ln>
          <a:extLst>
            <a:ext uri="{909E8E84-426E-40DD-AFC4-6F175D3DCCD1}">
              <a14:hiddenFill xmlns:a14="http://schemas.microsoft.com/office/drawing/2010/main">
                <a:noFill/>
              </a14:hiddenFill>
            </a:ext>
          </a:extLst>
        </p:spPr>
        <p:txBody>
          <a:bodyPr anchor="ctr" anchorCtr="1"/>
          <a:lstStyle/>
          <a:p>
            <a:endParaRPr lang="it-IT"/>
          </a:p>
        </p:txBody>
      </p:sp>
      <p:sp>
        <p:nvSpPr>
          <p:cNvPr id="23562" name="Text Box 13"/>
          <p:cNvSpPr txBox="1">
            <a:spLocks noChangeArrowheads="1"/>
          </p:cNvSpPr>
          <p:nvPr/>
        </p:nvSpPr>
        <p:spPr bwMode="auto">
          <a:xfrm>
            <a:off x="5029200" y="5105400"/>
            <a:ext cx="2286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2075" tIns="46038" rIns="92075" bIns="46038"/>
          <a:lstStyle>
            <a:lvl1pPr marL="190500" indent="-190500">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nSpc>
                <a:spcPct val="90000"/>
              </a:lnSpc>
            </a:pPr>
            <a:r>
              <a:rPr lang="en-US" altLang="it-IT"/>
              <a:t>new clipping</a:t>
            </a:r>
          </a:p>
          <a:p>
            <a:pPr>
              <a:lnSpc>
                <a:spcPct val="90000"/>
              </a:lnSpc>
            </a:pPr>
            <a:r>
              <a:rPr lang="en-US" altLang="it-IT"/>
              <a:t>   volume</a:t>
            </a:r>
          </a:p>
        </p:txBody>
      </p:sp>
      <p:sp>
        <p:nvSpPr>
          <p:cNvPr id="23563" name="Line 15"/>
          <p:cNvSpPr>
            <a:spLocks noChangeShapeType="1"/>
          </p:cNvSpPr>
          <p:nvPr/>
        </p:nvSpPr>
        <p:spPr bwMode="auto">
          <a:xfrm>
            <a:off x="6705600" y="2667000"/>
            <a:ext cx="457200" cy="1066800"/>
          </a:xfrm>
          <a:prstGeom prst="line">
            <a:avLst/>
          </a:prstGeom>
          <a:noFill/>
          <a:ln w="12700">
            <a:solidFill>
              <a:srgbClr val="FF0000"/>
            </a:solidFill>
            <a:round/>
            <a:headEnd type="none" w="sm" len="sm"/>
            <a:tailEnd type="triangle" w="sm" len="sm"/>
          </a:ln>
          <a:extLst>
            <a:ext uri="{909E8E84-426E-40DD-AFC4-6F175D3DCCD1}">
              <a14:hiddenFill xmlns:a14="http://schemas.microsoft.com/office/drawing/2010/main">
                <a:noFill/>
              </a14:hiddenFill>
            </a:ext>
          </a:extLst>
        </p:spPr>
        <p:txBody>
          <a:bodyPr anchor="ctr" anchorCtr="1"/>
          <a:lstStyle/>
          <a:p>
            <a:endParaRPr lang="it-IT"/>
          </a:p>
        </p:txBody>
      </p:sp>
      <p:sp>
        <p:nvSpPr>
          <p:cNvPr id="23564" name="Text Box 16"/>
          <p:cNvSpPr txBox="1">
            <a:spLocks noChangeArrowheads="1"/>
          </p:cNvSpPr>
          <p:nvPr/>
        </p:nvSpPr>
        <p:spPr bwMode="auto">
          <a:xfrm>
            <a:off x="5562600" y="1905000"/>
            <a:ext cx="23050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a:t>distorted object</a:t>
            </a:r>
          </a:p>
          <a:p>
            <a:r>
              <a:rPr lang="en-US" altLang="it-IT"/>
              <a:t>projects correctly</a:t>
            </a:r>
          </a:p>
        </p:txBody>
      </p:sp>
      <p:sp>
        <p:nvSpPr>
          <p:cNvPr id="23565" name="Footer Placeholder 1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sz="1400"/>
              <a:t>Angel and Shreiner: Interactive Computer Graphics 7E © Addison-Wesley 2015 </a:t>
            </a:r>
          </a:p>
        </p:txBody>
      </p:sp>
    </p:spTree>
    <p:extLst>
      <p:ext uri="{BB962C8B-B14F-4D97-AF65-F5344CB8AC3E}">
        <p14:creationId xmlns:p14="http://schemas.microsoft.com/office/powerpoint/2010/main" val="10519024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4161750" indent="-24161750">
              <a:defRPr sz="2400">
                <a:solidFill>
                  <a:schemeClr val="tx1"/>
                </a:solidFill>
                <a:latin typeface="Times New Roman" panose="02020603050405020304" pitchFamily="18" charset="0"/>
                <a:ea typeface="ＭＳ Ｐゴシック" panose="020B0600070205080204" pitchFamily="34" charset="-128"/>
              </a:defRPr>
            </a:lvl1pPr>
            <a:lvl2pPr>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lvl="1"/>
            <a:fld id="{5FA50401-67DA-4CE7-A774-6944DF43CF48}" type="slidenum">
              <a:rPr lang="es-ES" altLang="it-IT" sz="1000">
                <a:latin typeface="Arial" panose="020B0604020202020204" pitchFamily="34" charset="0"/>
              </a:rPr>
              <a:pPr lvl="1"/>
              <a:t>23</a:t>
            </a:fld>
            <a:endParaRPr lang="es-ES" altLang="it-IT" sz="1000">
              <a:latin typeface="Arial" panose="020B0604020202020204" pitchFamily="34" charset="0"/>
            </a:endParaRPr>
          </a:p>
        </p:txBody>
      </p:sp>
      <p:sp>
        <p:nvSpPr>
          <p:cNvPr id="24579" name="Rectangle 2"/>
          <p:cNvSpPr>
            <a:spLocks noGrp="1" noChangeArrowheads="1"/>
          </p:cNvSpPr>
          <p:nvPr>
            <p:ph type="title"/>
          </p:nvPr>
        </p:nvSpPr>
        <p:spPr>
          <a:xfrm>
            <a:off x="1371600" y="228600"/>
            <a:ext cx="6629400" cy="1066800"/>
          </a:xfrm>
        </p:spPr>
        <p:txBody>
          <a:bodyPr/>
          <a:lstStyle/>
          <a:p>
            <a:r>
              <a:rPr lang="en-US" altLang="it-IT" sz="4100">
                <a:ea typeface="ＭＳ Ｐゴシック" panose="020B0600070205080204" pitchFamily="34" charset="-128"/>
              </a:rPr>
              <a:t>Normalization and Hidden-Surface Removal</a:t>
            </a:r>
          </a:p>
        </p:txBody>
      </p:sp>
      <p:sp>
        <p:nvSpPr>
          <p:cNvPr id="24580" name="Rectangle 3"/>
          <p:cNvSpPr>
            <a:spLocks noGrp="1" noChangeArrowheads="1"/>
          </p:cNvSpPr>
          <p:nvPr>
            <p:ph type="body" idx="1"/>
          </p:nvPr>
        </p:nvSpPr>
        <p:spPr>
          <a:xfrm>
            <a:off x="685800" y="1524000"/>
            <a:ext cx="7924800" cy="4724400"/>
          </a:xfrm>
        </p:spPr>
        <p:txBody>
          <a:bodyPr/>
          <a:lstStyle/>
          <a:p>
            <a:pPr>
              <a:lnSpc>
                <a:spcPct val="90000"/>
              </a:lnSpc>
            </a:pPr>
            <a:r>
              <a:rPr lang="en-US" altLang="it-IT" sz="2700">
                <a:ea typeface="ＭＳ Ｐゴシック" panose="020B0600070205080204" pitchFamily="34" charset="-128"/>
              </a:rPr>
              <a:t>Although our selection of the form of the perspective matrices may appear somewhat arbitrary, it was chosen so that if </a:t>
            </a:r>
            <a:r>
              <a:rPr lang="en-US" altLang="it-IT" sz="2700" i="1">
                <a:latin typeface="Times New Roman" panose="02020603050405020304" pitchFamily="18" charset="0"/>
                <a:ea typeface="ＭＳ Ｐゴシック" panose="020B0600070205080204" pitchFamily="34" charset="-128"/>
              </a:rPr>
              <a:t>z</a:t>
            </a:r>
            <a:r>
              <a:rPr lang="en-US" altLang="it-IT" sz="2700" baseline="-25000">
                <a:latin typeface="Times New Roman" panose="02020603050405020304" pitchFamily="18" charset="0"/>
                <a:ea typeface="ＭＳ Ｐゴシック" panose="020B0600070205080204" pitchFamily="34" charset="-128"/>
              </a:rPr>
              <a:t>1</a:t>
            </a:r>
            <a:r>
              <a:rPr lang="en-US" altLang="it-IT" sz="2700">
                <a:latin typeface="Times New Roman" panose="02020603050405020304" pitchFamily="18" charset="0"/>
                <a:ea typeface="ＭＳ Ｐゴシック" panose="020B0600070205080204" pitchFamily="34" charset="-128"/>
              </a:rPr>
              <a:t> &gt; </a:t>
            </a:r>
            <a:r>
              <a:rPr lang="en-US" altLang="it-IT" sz="2700" i="1">
                <a:latin typeface="Times New Roman" panose="02020603050405020304" pitchFamily="18" charset="0"/>
                <a:ea typeface="ＭＳ Ｐゴシック" panose="020B0600070205080204" pitchFamily="34" charset="-128"/>
              </a:rPr>
              <a:t>z</a:t>
            </a:r>
            <a:r>
              <a:rPr lang="en-US" altLang="it-IT" sz="2700" baseline="-25000">
                <a:latin typeface="Times New Roman" panose="02020603050405020304" pitchFamily="18" charset="0"/>
                <a:ea typeface="ＭＳ Ｐゴシック" panose="020B0600070205080204" pitchFamily="34" charset="-128"/>
              </a:rPr>
              <a:t>2</a:t>
            </a:r>
            <a:r>
              <a:rPr lang="en-US" altLang="it-IT" sz="2700">
                <a:ea typeface="ＭＳ Ｐゴシック" panose="020B0600070205080204" pitchFamily="34" charset="-128"/>
              </a:rPr>
              <a:t> in the original clipping volume then the for the transformed points </a:t>
            </a:r>
            <a:r>
              <a:rPr lang="en-US" altLang="it-IT" sz="2700" i="1">
                <a:ea typeface="ＭＳ Ｐゴシック" panose="020B0600070205080204" pitchFamily="34" charset="-128"/>
              </a:rPr>
              <a:t>z</a:t>
            </a:r>
            <a:r>
              <a:rPr lang="en-US" altLang="it-IT" sz="2700" baseline="-25000">
                <a:latin typeface="Times New Roman" panose="02020603050405020304" pitchFamily="18" charset="0"/>
                <a:ea typeface="ＭＳ Ｐゴシック" panose="020B0600070205080204" pitchFamily="34" charset="-128"/>
              </a:rPr>
              <a:t>1</a:t>
            </a:r>
            <a:r>
              <a:rPr lang="en-US" altLang="it-IT" sz="2700">
                <a:ea typeface="ＭＳ Ｐゴシック" panose="020B0600070205080204" pitchFamily="34" charset="-128"/>
              </a:rPr>
              <a:t>’ &gt; </a:t>
            </a:r>
            <a:r>
              <a:rPr lang="en-US" altLang="it-IT" sz="2700" i="1">
                <a:ea typeface="ＭＳ Ｐゴシック" panose="020B0600070205080204" pitchFamily="34" charset="-128"/>
              </a:rPr>
              <a:t>z</a:t>
            </a:r>
            <a:r>
              <a:rPr lang="en-US" altLang="it-IT" sz="2700" baseline="-25000">
                <a:latin typeface="Times New Roman" panose="02020603050405020304" pitchFamily="18" charset="0"/>
                <a:ea typeface="ＭＳ Ｐゴシック" panose="020B0600070205080204" pitchFamily="34" charset="-128"/>
              </a:rPr>
              <a:t>2</a:t>
            </a:r>
            <a:r>
              <a:rPr lang="en-US" altLang="it-IT" sz="2700">
                <a:ea typeface="ＭＳ Ｐゴシック" panose="020B0600070205080204" pitchFamily="34" charset="-128"/>
              </a:rPr>
              <a:t>’</a:t>
            </a:r>
          </a:p>
          <a:p>
            <a:pPr>
              <a:lnSpc>
                <a:spcPct val="90000"/>
              </a:lnSpc>
            </a:pPr>
            <a:r>
              <a:rPr lang="en-US" altLang="it-IT" sz="2700">
                <a:ea typeface="ＭＳ Ｐゴシック" panose="020B0600070205080204" pitchFamily="34" charset="-128"/>
              </a:rPr>
              <a:t>Thus hidden surface removal works if we first apply the normalization transformation</a:t>
            </a:r>
          </a:p>
          <a:p>
            <a:pPr>
              <a:lnSpc>
                <a:spcPct val="90000"/>
              </a:lnSpc>
            </a:pPr>
            <a:r>
              <a:rPr lang="en-US" altLang="it-IT" sz="2700">
                <a:ea typeface="ＭＳ Ｐゴシック" panose="020B0600070205080204" pitchFamily="34" charset="-128"/>
              </a:rPr>
              <a:t>However, the formula </a:t>
            </a:r>
            <a:r>
              <a:rPr lang="en-US" altLang="it-IT" sz="2400" i="1">
                <a:latin typeface="Times New Roman" panose="02020603050405020304" pitchFamily="18" charset="0"/>
                <a:ea typeface="ＭＳ Ｐゴシック" panose="020B0600070205080204" pitchFamily="34" charset="-128"/>
              </a:rPr>
              <a:t>z</a:t>
            </a:r>
            <a:r>
              <a:rPr lang="en-US" altLang="it-IT" sz="2400">
                <a:latin typeface="Times New Roman" panose="02020603050405020304" pitchFamily="18" charset="0"/>
                <a:ea typeface="ＭＳ Ｐゴシック" panose="020B0600070205080204" pitchFamily="34" charset="-128"/>
              </a:rPr>
              <a:t>’’ = -(</a:t>
            </a:r>
            <a:r>
              <a:rPr lang="en-US" altLang="it-IT" sz="2400">
                <a:latin typeface="Symbol" panose="05050102010706020507" pitchFamily="18" charset="2"/>
                <a:ea typeface="ＭＳ Ｐゴシック" panose="020B0600070205080204" pitchFamily="34" charset="-128"/>
              </a:rPr>
              <a:t>a</a:t>
            </a:r>
            <a:r>
              <a:rPr lang="en-US" altLang="it-IT" sz="2400">
                <a:latin typeface="Times New Roman" panose="02020603050405020304" pitchFamily="18" charset="0"/>
                <a:ea typeface="ＭＳ Ｐゴシック" panose="020B0600070205080204" pitchFamily="34" charset="-128"/>
              </a:rPr>
              <a:t>+</a:t>
            </a:r>
            <a:r>
              <a:rPr lang="en-US" altLang="it-IT" sz="2400">
                <a:latin typeface="Symbol" panose="05050102010706020507" pitchFamily="18" charset="2"/>
                <a:ea typeface="ＭＳ Ｐゴシック" panose="020B0600070205080204" pitchFamily="34" charset="-128"/>
              </a:rPr>
              <a:t>b</a:t>
            </a:r>
            <a:r>
              <a:rPr lang="en-US" altLang="it-IT" sz="2400">
                <a:latin typeface="Times New Roman" panose="02020603050405020304" pitchFamily="18" charset="0"/>
                <a:ea typeface="ＭＳ Ｐゴシック" panose="020B0600070205080204" pitchFamily="34" charset="-128"/>
              </a:rPr>
              <a:t>/</a:t>
            </a:r>
            <a:r>
              <a:rPr lang="en-US" altLang="it-IT" sz="2400" i="1">
                <a:latin typeface="Times New Roman" panose="02020603050405020304" pitchFamily="18" charset="0"/>
                <a:ea typeface="ＭＳ Ｐゴシック" panose="020B0600070205080204" pitchFamily="34" charset="-128"/>
              </a:rPr>
              <a:t>z</a:t>
            </a:r>
            <a:r>
              <a:rPr lang="en-US" altLang="it-IT" sz="2400">
                <a:latin typeface="Times New Roman" panose="02020603050405020304" pitchFamily="18" charset="0"/>
                <a:ea typeface="ＭＳ Ｐゴシック" panose="020B0600070205080204" pitchFamily="34" charset="-128"/>
              </a:rPr>
              <a:t>) </a:t>
            </a:r>
            <a:r>
              <a:rPr lang="en-US" altLang="it-IT" sz="2700">
                <a:ea typeface="ＭＳ Ｐゴシック" panose="020B0600070205080204" pitchFamily="34" charset="-128"/>
              </a:rPr>
              <a:t>implies that the distances are distorted by the normalization which can cause numerical problems especially if the near distance is small</a:t>
            </a:r>
          </a:p>
          <a:p>
            <a:pPr>
              <a:lnSpc>
                <a:spcPct val="90000"/>
              </a:lnSpc>
            </a:pPr>
            <a:endParaRPr lang="en-US" altLang="it-IT" sz="2700">
              <a:ea typeface="ＭＳ Ｐゴシック" panose="020B0600070205080204" pitchFamily="34" charset="-128"/>
            </a:endParaRPr>
          </a:p>
        </p:txBody>
      </p:sp>
      <p:sp>
        <p:nvSpPr>
          <p:cNvPr id="2458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sz="1400"/>
              <a:t>Angel and Shreiner: Interactive Computer Graphics 7E © Addison-Wesley 2015 </a:t>
            </a:r>
          </a:p>
        </p:txBody>
      </p:sp>
    </p:spTree>
    <p:extLst>
      <p:ext uri="{BB962C8B-B14F-4D97-AF65-F5344CB8AC3E}">
        <p14:creationId xmlns:p14="http://schemas.microsoft.com/office/powerpoint/2010/main" val="14893889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4161750" indent="-24161750">
              <a:defRPr sz="2400">
                <a:solidFill>
                  <a:schemeClr val="tx1"/>
                </a:solidFill>
                <a:latin typeface="Times New Roman" panose="02020603050405020304" pitchFamily="18" charset="0"/>
                <a:ea typeface="ＭＳ Ｐゴシック" panose="020B0600070205080204" pitchFamily="34" charset="-128"/>
              </a:defRPr>
            </a:lvl1pPr>
            <a:lvl2pPr>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lvl="1"/>
            <a:fld id="{9D74236F-948F-4DE5-9FDD-D9094FBDBDD1}" type="slidenum">
              <a:rPr lang="es-ES" altLang="it-IT" sz="1000">
                <a:latin typeface="Arial" panose="020B0604020202020204" pitchFamily="34" charset="0"/>
              </a:rPr>
              <a:pPr lvl="1"/>
              <a:t>24</a:t>
            </a:fld>
            <a:endParaRPr lang="es-ES" altLang="it-IT" sz="1000">
              <a:latin typeface="Arial" panose="020B0604020202020204" pitchFamily="34" charset="0"/>
            </a:endParaRPr>
          </a:p>
        </p:txBody>
      </p:sp>
      <p:sp>
        <p:nvSpPr>
          <p:cNvPr id="25603" name="Rectangle 2"/>
          <p:cNvSpPr>
            <a:spLocks noGrp="1" noChangeArrowheads="1"/>
          </p:cNvSpPr>
          <p:nvPr>
            <p:ph type="title"/>
          </p:nvPr>
        </p:nvSpPr>
        <p:spPr/>
        <p:txBody>
          <a:bodyPr/>
          <a:lstStyle/>
          <a:p>
            <a:r>
              <a:rPr lang="en-US" altLang="it-IT" sz="4100">
                <a:ea typeface="ＭＳ Ｐゴシック" panose="020B0600070205080204" pitchFamily="34" charset="-128"/>
              </a:rPr>
              <a:t>WebGL Perspective</a:t>
            </a:r>
          </a:p>
        </p:txBody>
      </p:sp>
      <p:sp>
        <p:nvSpPr>
          <p:cNvPr id="25604" name="Rectangle 3"/>
          <p:cNvSpPr>
            <a:spLocks noGrp="1" noChangeArrowheads="1"/>
          </p:cNvSpPr>
          <p:nvPr>
            <p:ph type="body" idx="1"/>
          </p:nvPr>
        </p:nvSpPr>
        <p:spPr>
          <a:xfrm>
            <a:off x="685800" y="1524000"/>
            <a:ext cx="8001000" cy="4724400"/>
          </a:xfrm>
        </p:spPr>
        <p:txBody>
          <a:bodyPr/>
          <a:lstStyle/>
          <a:p>
            <a:r>
              <a:rPr lang="en-US" altLang="it-IT" sz="2700" b="1">
                <a:latin typeface="Courier New" panose="02070309020205020404" pitchFamily="49" charset="0"/>
                <a:ea typeface="ＭＳ Ｐゴシック" panose="020B0600070205080204" pitchFamily="34" charset="-128"/>
              </a:rPr>
              <a:t>gl.frustum</a:t>
            </a:r>
            <a:r>
              <a:rPr lang="en-US" altLang="it-IT">
                <a:ea typeface="ＭＳ Ｐゴシック" panose="020B0600070205080204" pitchFamily="34" charset="-128"/>
              </a:rPr>
              <a:t> allows for an unsymmetric viewing frustum (although </a:t>
            </a:r>
            <a:r>
              <a:rPr lang="en-US" altLang="it-IT" sz="2700" b="1">
                <a:latin typeface="Courier New" panose="02070309020205020404" pitchFamily="49" charset="0"/>
                <a:ea typeface="ＭＳ Ｐゴシック" panose="020B0600070205080204" pitchFamily="34" charset="-128"/>
              </a:rPr>
              <a:t>gl.perspective</a:t>
            </a:r>
            <a:r>
              <a:rPr lang="en-US" altLang="it-IT">
                <a:ea typeface="ＭＳ Ｐゴシック" panose="020B0600070205080204" pitchFamily="34" charset="-128"/>
              </a:rPr>
              <a:t> does not)</a:t>
            </a:r>
          </a:p>
        </p:txBody>
      </p:sp>
      <p:pic>
        <p:nvPicPr>
          <p:cNvPr id="25605" name="Picture 5" descr="C:\BOOK\OpenGL\Paul Final\Art\jpeg\AN05F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075" y="2946400"/>
            <a:ext cx="7172325" cy="33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sz="1400"/>
              <a:t>Angel and Shreiner: Interactive Computer Graphics 7E © Addison-Wesley 2015 </a:t>
            </a:r>
          </a:p>
        </p:txBody>
      </p:sp>
    </p:spTree>
    <p:extLst>
      <p:ext uri="{BB962C8B-B14F-4D97-AF65-F5344CB8AC3E}">
        <p14:creationId xmlns:p14="http://schemas.microsoft.com/office/powerpoint/2010/main" val="9154330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4161750" indent="-24161750">
              <a:defRPr sz="2400">
                <a:solidFill>
                  <a:schemeClr val="tx1"/>
                </a:solidFill>
                <a:latin typeface="Times New Roman" panose="02020603050405020304" pitchFamily="18" charset="0"/>
                <a:ea typeface="ＭＳ Ｐゴシック" panose="020B0600070205080204" pitchFamily="34" charset="-128"/>
              </a:defRPr>
            </a:lvl1pPr>
            <a:lvl2pPr>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lvl="1"/>
            <a:fld id="{3A6A103B-C690-4E08-A9DC-6731E00F6A5F}" type="slidenum">
              <a:rPr lang="es-ES" altLang="it-IT" sz="1000">
                <a:latin typeface="Arial" panose="020B0604020202020204" pitchFamily="34" charset="0"/>
              </a:rPr>
              <a:pPr lvl="1"/>
              <a:t>25</a:t>
            </a:fld>
            <a:endParaRPr lang="es-ES" altLang="it-IT" sz="1000">
              <a:latin typeface="Arial" panose="020B0604020202020204" pitchFamily="34" charset="0"/>
            </a:endParaRPr>
          </a:p>
        </p:txBody>
      </p:sp>
      <p:sp>
        <p:nvSpPr>
          <p:cNvPr id="26627" name="Rectangle 2"/>
          <p:cNvSpPr>
            <a:spLocks noGrp="1" noChangeArrowheads="1"/>
          </p:cNvSpPr>
          <p:nvPr>
            <p:ph type="title"/>
          </p:nvPr>
        </p:nvSpPr>
        <p:spPr>
          <a:xfrm>
            <a:off x="1371600" y="228600"/>
            <a:ext cx="6629400" cy="1066800"/>
          </a:xfrm>
        </p:spPr>
        <p:txBody>
          <a:bodyPr/>
          <a:lstStyle/>
          <a:p>
            <a:r>
              <a:rPr lang="en-US" altLang="it-IT">
                <a:ea typeface="ＭＳ Ｐゴシック" panose="020B0600070205080204" pitchFamily="34" charset="-128"/>
              </a:rPr>
              <a:t>OpenGL Perspective Matrix</a:t>
            </a:r>
          </a:p>
        </p:txBody>
      </p:sp>
      <p:sp>
        <p:nvSpPr>
          <p:cNvPr id="26628" name="Rectangle 3"/>
          <p:cNvSpPr>
            <a:spLocks noGrp="1" noChangeArrowheads="1"/>
          </p:cNvSpPr>
          <p:nvPr>
            <p:ph type="body" idx="1"/>
          </p:nvPr>
        </p:nvSpPr>
        <p:spPr/>
        <p:txBody>
          <a:bodyPr/>
          <a:lstStyle/>
          <a:p>
            <a:r>
              <a:rPr lang="en-US" altLang="it-IT">
                <a:ea typeface="ＭＳ Ｐゴシック" panose="020B0600070205080204" pitchFamily="34" charset="-128"/>
              </a:rPr>
              <a:t>The normalization in </a:t>
            </a:r>
            <a:r>
              <a:rPr lang="en-US" altLang="it-IT" sz="2700" b="1">
                <a:latin typeface="Courier New" panose="02070309020205020404" pitchFamily="49" charset="0"/>
                <a:ea typeface="ＭＳ Ｐゴシック" panose="020B0600070205080204" pitchFamily="34" charset="-128"/>
              </a:rPr>
              <a:t>Frustum </a:t>
            </a:r>
            <a:r>
              <a:rPr lang="en-US" altLang="it-IT">
                <a:ea typeface="ＭＳ Ｐゴシック" panose="020B0600070205080204" pitchFamily="34" charset="-128"/>
              </a:rPr>
              <a:t>requires an initial shear to form a right viewing pyramid, followed by a scaling to get the normalized perspective volume. Finally, the perspective matrix results in needing only a final orthogonal transformation</a:t>
            </a:r>
          </a:p>
        </p:txBody>
      </p:sp>
      <p:sp>
        <p:nvSpPr>
          <p:cNvPr id="26629" name="Text Box 4"/>
          <p:cNvSpPr txBox="1">
            <a:spLocks noChangeArrowheads="1"/>
          </p:cNvSpPr>
          <p:nvPr/>
        </p:nvSpPr>
        <p:spPr bwMode="auto">
          <a:xfrm>
            <a:off x="3251200" y="4724400"/>
            <a:ext cx="132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b="1"/>
              <a:t>P</a:t>
            </a:r>
            <a:r>
              <a:rPr lang="en-US" altLang="it-IT"/>
              <a:t> = </a:t>
            </a:r>
            <a:r>
              <a:rPr lang="en-US" altLang="it-IT" b="1"/>
              <a:t>NSH</a:t>
            </a:r>
          </a:p>
        </p:txBody>
      </p:sp>
      <p:sp>
        <p:nvSpPr>
          <p:cNvPr id="26630" name="Line 5"/>
          <p:cNvSpPr>
            <a:spLocks noChangeShapeType="1"/>
          </p:cNvSpPr>
          <p:nvPr/>
        </p:nvSpPr>
        <p:spPr bwMode="auto">
          <a:xfrm flipV="1">
            <a:off x="2895600" y="5105400"/>
            <a:ext cx="1066800" cy="457200"/>
          </a:xfrm>
          <a:prstGeom prst="line">
            <a:avLst/>
          </a:prstGeom>
          <a:noFill/>
          <a:ln w="12700">
            <a:solidFill>
              <a:srgbClr val="FF0000"/>
            </a:solidFill>
            <a:round/>
            <a:headEnd type="none" w="sm" len="sm"/>
            <a:tailEnd type="triangle" w="sm" len="sm"/>
          </a:ln>
          <a:extLst>
            <a:ext uri="{909E8E84-426E-40DD-AFC4-6F175D3DCCD1}">
              <a14:hiddenFill xmlns:a14="http://schemas.microsoft.com/office/drawing/2010/main">
                <a:noFill/>
              </a14:hiddenFill>
            </a:ext>
          </a:extLst>
        </p:spPr>
        <p:txBody>
          <a:bodyPr anchor="ctr" anchorCtr="1"/>
          <a:lstStyle/>
          <a:p>
            <a:endParaRPr lang="it-IT"/>
          </a:p>
        </p:txBody>
      </p:sp>
      <p:sp>
        <p:nvSpPr>
          <p:cNvPr id="26631" name="Text Box 6"/>
          <p:cNvSpPr txBox="1">
            <a:spLocks noChangeArrowheads="1"/>
          </p:cNvSpPr>
          <p:nvPr/>
        </p:nvSpPr>
        <p:spPr bwMode="auto">
          <a:xfrm>
            <a:off x="1219200" y="5562600"/>
            <a:ext cx="29416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a:t>our previously defined</a:t>
            </a:r>
          </a:p>
          <a:p>
            <a:r>
              <a:rPr lang="en-US" altLang="it-IT"/>
              <a:t> perspective matrix</a:t>
            </a:r>
          </a:p>
        </p:txBody>
      </p:sp>
      <p:sp>
        <p:nvSpPr>
          <p:cNvPr id="26632" name="Line 7"/>
          <p:cNvSpPr>
            <a:spLocks noChangeShapeType="1"/>
          </p:cNvSpPr>
          <p:nvPr/>
        </p:nvSpPr>
        <p:spPr bwMode="auto">
          <a:xfrm flipH="1" flipV="1">
            <a:off x="4343400" y="5105400"/>
            <a:ext cx="914400" cy="609600"/>
          </a:xfrm>
          <a:prstGeom prst="line">
            <a:avLst/>
          </a:prstGeom>
          <a:noFill/>
          <a:ln w="12700">
            <a:solidFill>
              <a:srgbClr val="FF0000"/>
            </a:solidFill>
            <a:round/>
            <a:headEnd type="none" w="sm" len="sm"/>
            <a:tailEnd type="triangle" w="sm" len="sm"/>
          </a:ln>
          <a:extLst>
            <a:ext uri="{909E8E84-426E-40DD-AFC4-6F175D3DCCD1}">
              <a14:hiddenFill xmlns:a14="http://schemas.microsoft.com/office/drawing/2010/main">
                <a:noFill/>
              </a14:hiddenFill>
            </a:ext>
          </a:extLst>
        </p:spPr>
        <p:txBody>
          <a:bodyPr anchor="ctr" anchorCtr="1"/>
          <a:lstStyle/>
          <a:p>
            <a:endParaRPr lang="it-IT"/>
          </a:p>
        </p:txBody>
      </p:sp>
      <p:sp>
        <p:nvSpPr>
          <p:cNvPr id="26633" name="Text Box 8"/>
          <p:cNvSpPr txBox="1">
            <a:spLocks noChangeArrowheads="1"/>
          </p:cNvSpPr>
          <p:nvPr/>
        </p:nvSpPr>
        <p:spPr bwMode="auto">
          <a:xfrm>
            <a:off x="4244975" y="5680075"/>
            <a:ext cx="20272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a:t>shear and scale</a:t>
            </a:r>
          </a:p>
        </p:txBody>
      </p:sp>
      <p:sp>
        <p:nvSpPr>
          <p:cNvPr id="26634" name="Footer Placeholder 9"/>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sz="1400"/>
              <a:t>Angel and Shreiner: Interactive Computer Graphics 7E © Addison-Wesley 2015 </a:t>
            </a:r>
          </a:p>
        </p:txBody>
      </p:sp>
    </p:spTree>
    <p:extLst>
      <p:ext uri="{BB962C8B-B14F-4D97-AF65-F5344CB8AC3E}">
        <p14:creationId xmlns:p14="http://schemas.microsoft.com/office/powerpoint/2010/main" val="12403419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4161750" indent="-24161750">
              <a:defRPr sz="2400">
                <a:solidFill>
                  <a:schemeClr val="tx1"/>
                </a:solidFill>
                <a:latin typeface="Times New Roman" panose="02020603050405020304" pitchFamily="18" charset="0"/>
                <a:ea typeface="ＭＳ Ｐゴシック" panose="020B0600070205080204" pitchFamily="34" charset="-128"/>
              </a:defRPr>
            </a:lvl1pPr>
            <a:lvl2pPr>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lvl="1"/>
            <a:fld id="{D390DA10-5EC8-4570-9D54-BB5C5277604D}" type="slidenum">
              <a:rPr lang="es-ES" altLang="it-IT" sz="1000">
                <a:latin typeface="Arial" panose="020B0604020202020204" pitchFamily="34" charset="0"/>
              </a:rPr>
              <a:pPr lvl="1"/>
              <a:t>26</a:t>
            </a:fld>
            <a:endParaRPr lang="es-ES" altLang="it-IT" sz="1000">
              <a:latin typeface="Arial" panose="020B0604020202020204" pitchFamily="34" charset="0"/>
            </a:endParaRPr>
          </a:p>
        </p:txBody>
      </p:sp>
      <p:sp>
        <p:nvSpPr>
          <p:cNvPr id="27651" name="Rectangle 2"/>
          <p:cNvSpPr>
            <a:spLocks noGrp="1" noChangeArrowheads="1"/>
          </p:cNvSpPr>
          <p:nvPr>
            <p:ph type="title"/>
          </p:nvPr>
        </p:nvSpPr>
        <p:spPr/>
        <p:txBody>
          <a:bodyPr/>
          <a:lstStyle/>
          <a:p>
            <a:r>
              <a:rPr lang="en-US" altLang="it-IT">
                <a:ea typeface="ＭＳ Ｐゴシック" panose="020B0600070205080204" pitchFamily="34" charset="-128"/>
              </a:rPr>
              <a:t>Why do we do it this way?</a:t>
            </a:r>
          </a:p>
        </p:txBody>
      </p:sp>
      <p:sp>
        <p:nvSpPr>
          <p:cNvPr id="27652" name="Rectangle 3"/>
          <p:cNvSpPr>
            <a:spLocks noGrp="1" noChangeArrowheads="1"/>
          </p:cNvSpPr>
          <p:nvPr>
            <p:ph type="body" idx="1"/>
          </p:nvPr>
        </p:nvSpPr>
        <p:spPr/>
        <p:txBody>
          <a:bodyPr/>
          <a:lstStyle/>
          <a:p>
            <a:r>
              <a:rPr lang="en-US" altLang="it-IT">
                <a:ea typeface="ＭＳ Ｐゴシック" panose="020B0600070205080204" pitchFamily="34" charset="-128"/>
              </a:rPr>
              <a:t>Normalization allows for a single pipeline for both perspective and orthogonal viewing</a:t>
            </a:r>
          </a:p>
          <a:p>
            <a:r>
              <a:rPr lang="en-US" altLang="it-IT">
                <a:ea typeface="ＭＳ Ｐゴシック" panose="020B0600070205080204" pitchFamily="34" charset="-128"/>
              </a:rPr>
              <a:t>We stay in four dimensional homogeneous coordinates as long as possible to retain three-dimensional information needed for hidden-surface removal and shading</a:t>
            </a:r>
          </a:p>
          <a:p>
            <a:r>
              <a:rPr lang="en-US" altLang="it-IT">
                <a:ea typeface="ＭＳ Ｐゴシック" panose="020B0600070205080204" pitchFamily="34" charset="-128"/>
              </a:rPr>
              <a:t>We simplify clipping</a:t>
            </a:r>
          </a:p>
        </p:txBody>
      </p:sp>
      <p:sp>
        <p:nvSpPr>
          <p:cNvPr id="2765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sz="1400"/>
              <a:t>Angel and Shreiner: Interactive Computer Graphics 7E © Addison-Wesley 2015 </a:t>
            </a:r>
          </a:p>
        </p:txBody>
      </p:sp>
    </p:spTree>
    <p:extLst>
      <p:ext uri="{BB962C8B-B14F-4D97-AF65-F5344CB8AC3E}">
        <p14:creationId xmlns:p14="http://schemas.microsoft.com/office/powerpoint/2010/main" val="37895047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Title 1"/>
          <p:cNvSpPr>
            <a:spLocks noGrp="1"/>
          </p:cNvSpPr>
          <p:nvPr>
            <p:ph type="title"/>
          </p:nvPr>
        </p:nvSpPr>
        <p:spPr/>
        <p:txBody>
          <a:bodyPr/>
          <a:lstStyle/>
          <a:p>
            <a:r>
              <a:rPr lang="en-US" altLang="it-IT">
                <a:ea typeface="ＭＳ Ｐゴシック" panose="020B0600070205080204" pitchFamily="34" charset="-128"/>
              </a:rPr>
              <a:t>Perspective Matrices</a:t>
            </a:r>
          </a:p>
        </p:txBody>
      </p:sp>
      <p:sp>
        <p:nvSpPr>
          <p:cNvPr id="2867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4161750" indent="-24161750">
              <a:defRPr sz="2400">
                <a:solidFill>
                  <a:schemeClr val="tx1"/>
                </a:solidFill>
                <a:latin typeface="Times New Roman" panose="02020603050405020304" pitchFamily="18" charset="0"/>
                <a:ea typeface="ＭＳ Ｐゴシック" panose="020B0600070205080204" pitchFamily="34" charset="-128"/>
              </a:defRPr>
            </a:lvl1pPr>
            <a:lvl2pPr>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lvl="1"/>
            <a:fld id="{6833E974-A8C2-46A4-AC3F-467674013688}" type="slidenum">
              <a:rPr lang="es-ES" altLang="it-IT" sz="1000">
                <a:latin typeface="Arial" panose="020B0604020202020204" pitchFamily="34" charset="0"/>
              </a:rPr>
              <a:pPr lvl="1"/>
              <a:t>27</a:t>
            </a:fld>
            <a:endParaRPr lang="es-ES" altLang="it-IT" sz="1000">
              <a:latin typeface="Arial" panose="020B0604020202020204" pitchFamily="34" charset="0"/>
            </a:endParaRPr>
          </a:p>
        </p:txBody>
      </p:sp>
      <p:graphicFrame>
        <p:nvGraphicFramePr>
          <p:cNvPr id="28674" name="Object 2"/>
          <p:cNvGraphicFramePr>
            <a:graphicFrameLocks noChangeAspect="1"/>
          </p:cNvGraphicFramePr>
          <p:nvPr/>
        </p:nvGraphicFramePr>
        <p:xfrm>
          <a:off x="1660525" y="1828800"/>
          <a:ext cx="5886450" cy="1987550"/>
        </p:xfrm>
        <a:graphic>
          <a:graphicData uri="http://schemas.openxmlformats.org/presentationml/2006/ole">
            <mc:AlternateContent xmlns:mc="http://schemas.openxmlformats.org/markup-compatibility/2006">
              <mc:Choice xmlns:v="urn:schemas-microsoft-com:vml" Requires="v">
                <p:oleObj spid="_x0000_s33796" name="Equation" r:id="rId3" imgW="4025900" imgH="1358900" progId="Equation.3">
                  <p:embed/>
                </p:oleObj>
              </mc:Choice>
              <mc:Fallback>
                <p:oleObj name="Equation" r:id="rId3" imgW="4025900" imgH="1358900" progId="Equation.3">
                  <p:embed/>
                  <p:pic>
                    <p:nvPicPr>
                      <p:cNvPr id="28674"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0525" y="1828800"/>
                        <a:ext cx="5886450" cy="1987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675" name="Object 3"/>
          <p:cNvGraphicFramePr>
            <a:graphicFrameLocks noChangeAspect="1"/>
          </p:cNvGraphicFramePr>
          <p:nvPr/>
        </p:nvGraphicFramePr>
        <p:xfrm>
          <a:off x="2298700" y="4114800"/>
          <a:ext cx="4641850" cy="1987550"/>
        </p:xfrm>
        <a:graphic>
          <a:graphicData uri="http://schemas.openxmlformats.org/presentationml/2006/ole">
            <mc:AlternateContent xmlns:mc="http://schemas.openxmlformats.org/markup-compatibility/2006">
              <mc:Choice xmlns:v="urn:schemas-microsoft-com:vml" Requires="v">
                <p:oleObj spid="_x0000_s33797" name="Equation" r:id="rId5" imgW="3175000" imgH="1358900" progId="Equation.3">
                  <p:embed/>
                </p:oleObj>
              </mc:Choice>
              <mc:Fallback>
                <p:oleObj name="Equation" r:id="rId5" imgW="3175000" imgH="1358900" progId="Equation.3">
                  <p:embed/>
                  <p:pic>
                    <p:nvPicPr>
                      <p:cNvPr id="28675"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98700" y="4114800"/>
                        <a:ext cx="4641850" cy="1987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679" name="TextBox 6"/>
          <p:cNvSpPr txBox="1">
            <a:spLocks noChangeArrowheads="1"/>
          </p:cNvSpPr>
          <p:nvPr/>
        </p:nvSpPr>
        <p:spPr bwMode="auto">
          <a:xfrm>
            <a:off x="457200" y="2057400"/>
            <a:ext cx="1219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a:t>frustum</a:t>
            </a:r>
          </a:p>
        </p:txBody>
      </p:sp>
      <p:sp>
        <p:nvSpPr>
          <p:cNvPr id="28680" name="TextBox 7"/>
          <p:cNvSpPr txBox="1">
            <a:spLocks noChangeArrowheads="1"/>
          </p:cNvSpPr>
          <p:nvPr/>
        </p:nvSpPr>
        <p:spPr bwMode="auto">
          <a:xfrm>
            <a:off x="457200" y="4038600"/>
            <a:ext cx="2133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a:t>perspective</a:t>
            </a:r>
          </a:p>
        </p:txBody>
      </p:sp>
      <p:sp>
        <p:nvSpPr>
          <p:cNvPr id="28681" name="Footer Placeholder 8"/>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sz="1400"/>
              <a:t>Angel and Shreiner: Interactive Computer Graphics 7E © Addison-Wesley 2015 </a:t>
            </a:r>
          </a:p>
        </p:txBody>
      </p:sp>
    </p:spTree>
    <p:extLst>
      <p:ext uri="{BB962C8B-B14F-4D97-AF65-F5344CB8AC3E}">
        <p14:creationId xmlns:p14="http://schemas.microsoft.com/office/powerpoint/2010/main" val="1695546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4161750" indent="-24161750" eaLnBrk="0" hangingPunct="0">
              <a:defRPr sz="2400">
                <a:solidFill>
                  <a:schemeClr val="tx1"/>
                </a:solidFill>
                <a:latin typeface="Times New Roman" panose="02020603050405020304" pitchFamily="18" charset="0"/>
                <a:ea typeface="ＭＳ Ｐゴシック" panose="020B0600070205080204" pitchFamily="34" charset="-128"/>
              </a:defRPr>
            </a:lvl1pPr>
            <a:lvl2pPr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lvl="1"/>
            <a:fld id="{5A47BAD5-7BD3-4B74-9A72-1DCE3C6A0767}" type="slidenum">
              <a:rPr lang="es-ES" altLang="it-IT" sz="1000">
                <a:latin typeface="Arial" panose="020B0604020202020204" pitchFamily="34" charset="0"/>
              </a:rPr>
              <a:pPr lvl="1"/>
              <a:t>28</a:t>
            </a:fld>
            <a:endParaRPr lang="es-ES" altLang="it-IT" sz="1000">
              <a:latin typeface="Arial" panose="020B0604020202020204" pitchFamily="34" charset="0"/>
            </a:endParaRPr>
          </a:p>
        </p:txBody>
      </p:sp>
      <p:sp>
        <p:nvSpPr>
          <p:cNvPr id="15363" name="Rectangle 2"/>
          <p:cNvSpPr>
            <a:spLocks noGrp="1" noChangeArrowheads="1"/>
          </p:cNvSpPr>
          <p:nvPr>
            <p:ph type="ctrTitle"/>
          </p:nvPr>
        </p:nvSpPr>
        <p:spPr>
          <a:xfrm>
            <a:off x="685800" y="228600"/>
            <a:ext cx="7772400" cy="1143000"/>
          </a:xfrm>
        </p:spPr>
        <p:txBody>
          <a:bodyPr/>
          <a:lstStyle/>
          <a:p>
            <a:r>
              <a:rPr lang="en-US" altLang="it-IT">
                <a:ea typeface="ＭＳ Ｐゴシック" panose="020B0600070205080204" pitchFamily="34" charset="-128"/>
              </a:rPr>
              <a:t>Introduction to Computer Graphics with WebGL</a:t>
            </a:r>
          </a:p>
        </p:txBody>
      </p:sp>
      <p:sp>
        <p:nvSpPr>
          <p:cNvPr id="15364" name="Rectangle 3"/>
          <p:cNvSpPr>
            <a:spLocks noGrp="1" noChangeArrowheads="1"/>
          </p:cNvSpPr>
          <p:nvPr>
            <p:ph type="subTitle" idx="1"/>
          </p:nvPr>
        </p:nvSpPr>
        <p:spPr>
          <a:xfrm>
            <a:off x="685800" y="1981200"/>
            <a:ext cx="7543800" cy="1752600"/>
          </a:xfrm>
        </p:spPr>
        <p:txBody>
          <a:bodyPr/>
          <a:lstStyle/>
          <a:p>
            <a:r>
              <a:rPr lang="en-US" altLang="it-IT">
                <a:ea typeface="ＭＳ Ｐゴシック" panose="020B0600070205080204" pitchFamily="34" charset="-128"/>
              </a:rPr>
              <a:t>Ed Angel</a:t>
            </a:r>
          </a:p>
          <a:p>
            <a:r>
              <a:rPr lang="en-US" altLang="it-IT">
                <a:ea typeface="ＭＳ Ｐゴシック" panose="020B0600070205080204" pitchFamily="34" charset="-128"/>
              </a:rPr>
              <a:t>Professor Emeritus of Computer Science</a:t>
            </a:r>
          </a:p>
          <a:p>
            <a:r>
              <a:rPr lang="en-US" altLang="it-IT">
                <a:ea typeface="ＭＳ Ｐゴシック" panose="020B0600070205080204" pitchFamily="34" charset="-128"/>
              </a:rPr>
              <a:t>Founding Director, Arts, Research, Technology and Science Laboratory</a:t>
            </a:r>
          </a:p>
          <a:p>
            <a:r>
              <a:rPr lang="en-US" altLang="it-IT">
                <a:ea typeface="ＭＳ Ｐゴシック" panose="020B0600070205080204" pitchFamily="34" charset="-128"/>
              </a:rPr>
              <a:t>University of New Mexico</a:t>
            </a:r>
          </a:p>
        </p:txBody>
      </p:sp>
      <p:sp>
        <p:nvSpPr>
          <p:cNvPr id="5" name="Footer Placeholder 4"/>
          <p:cNvSpPr>
            <a:spLocks noGrp="1"/>
          </p:cNvSpPr>
          <p:nvPr>
            <p:ph type="ftr" sz="quarter" idx="11"/>
          </p:nvPr>
        </p:nvSpPr>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sz="1400"/>
              <a:t>Angel and Shreiner: Interactive Computer Graphics 7E © Addison-Wesley 2015 </a:t>
            </a:r>
          </a:p>
        </p:txBody>
      </p:sp>
    </p:spTree>
    <p:extLst>
      <p:ext uri="{BB962C8B-B14F-4D97-AF65-F5344CB8AC3E}">
        <p14:creationId xmlns:p14="http://schemas.microsoft.com/office/powerpoint/2010/main" val="2979427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4161750" indent="-24161750" eaLnBrk="0" hangingPunct="0">
              <a:defRPr sz="2400">
                <a:solidFill>
                  <a:schemeClr val="tx1"/>
                </a:solidFill>
                <a:latin typeface="Times New Roman" panose="02020603050405020304" pitchFamily="18" charset="0"/>
                <a:ea typeface="ＭＳ Ｐゴシック" panose="020B0600070205080204" pitchFamily="34" charset="-128"/>
              </a:defRPr>
            </a:lvl1pPr>
            <a:lvl2pPr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lvl="1"/>
            <a:fld id="{6C866E37-C11C-4BDE-B80C-AFB17F4D3427}" type="slidenum">
              <a:rPr lang="es-ES" altLang="it-IT" sz="1000">
                <a:latin typeface="Arial" panose="020B0604020202020204" pitchFamily="34" charset="0"/>
              </a:rPr>
              <a:pPr lvl="1"/>
              <a:t>29</a:t>
            </a:fld>
            <a:endParaRPr lang="es-ES" altLang="it-IT" sz="1000">
              <a:latin typeface="Arial" panose="020B0604020202020204" pitchFamily="34" charset="0"/>
            </a:endParaRPr>
          </a:p>
        </p:txBody>
      </p:sp>
      <p:sp>
        <p:nvSpPr>
          <p:cNvPr id="17411" name="Rectangle 2"/>
          <p:cNvSpPr>
            <a:spLocks noGrp="1" noChangeArrowheads="1"/>
          </p:cNvSpPr>
          <p:nvPr>
            <p:ph type="ctrTitle"/>
          </p:nvPr>
        </p:nvSpPr>
        <p:spPr>
          <a:xfrm>
            <a:off x="838200" y="1752600"/>
            <a:ext cx="7772400" cy="1143000"/>
          </a:xfrm>
        </p:spPr>
        <p:txBody>
          <a:bodyPr/>
          <a:lstStyle/>
          <a:p>
            <a:r>
              <a:rPr lang="en-US" altLang="it-IT">
                <a:ea typeface="ＭＳ Ｐゴシック" panose="020B0600070205080204" pitchFamily="34" charset="-128"/>
              </a:rPr>
              <a:t>Meshes</a:t>
            </a:r>
          </a:p>
        </p:txBody>
      </p:sp>
      <p:sp>
        <p:nvSpPr>
          <p:cNvPr id="17412" name="Rectangle 3"/>
          <p:cNvSpPr>
            <a:spLocks noGrp="1" noChangeArrowheads="1"/>
          </p:cNvSpPr>
          <p:nvPr>
            <p:ph type="subTitle" idx="1"/>
          </p:nvPr>
        </p:nvSpPr>
        <p:spPr>
          <a:xfrm>
            <a:off x="990600" y="3276600"/>
            <a:ext cx="7391400" cy="1752600"/>
          </a:xfrm>
        </p:spPr>
        <p:txBody>
          <a:bodyPr/>
          <a:lstStyle/>
          <a:p>
            <a:r>
              <a:rPr lang="en-US" altLang="it-IT">
                <a:ea typeface="ＭＳ Ｐゴシック" panose="020B0600070205080204" pitchFamily="34" charset="-128"/>
              </a:rPr>
              <a:t>Ed Angel</a:t>
            </a:r>
          </a:p>
          <a:p>
            <a:r>
              <a:rPr lang="en-US" altLang="it-IT">
                <a:ea typeface="ＭＳ Ｐゴシック" panose="020B0600070205080204" pitchFamily="34" charset="-128"/>
              </a:rPr>
              <a:t>Professor Emeritus of Computer Science</a:t>
            </a:r>
          </a:p>
          <a:p>
            <a:r>
              <a:rPr lang="en-US" altLang="it-IT">
                <a:ea typeface="ＭＳ Ｐゴシック" panose="020B0600070205080204" pitchFamily="34" charset="-128"/>
              </a:rPr>
              <a:t>University of New Mexico</a:t>
            </a:r>
          </a:p>
        </p:txBody>
      </p:sp>
      <p:sp>
        <p:nvSpPr>
          <p:cNvPr id="5" name="Footer Placeholder 4"/>
          <p:cNvSpPr>
            <a:spLocks noGrp="1"/>
          </p:cNvSpPr>
          <p:nvPr>
            <p:ph type="ftr" sz="quarter" idx="11"/>
          </p:nvPr>
        </p:nvSpPr>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sz="1400"/>
              <a:t>Angel and Shreiner: Interactive Computer Graphics 7E © Addison-Wesley 2015 </a:t>
            </a:r>
          </a:p>
        </p:txBody>
      </p:sp>
    </p:spTree>
    <p:extLst>
      <p:ext uri="{BB962C8B-B14F-4D97-AF65-F5344CB8AC3E}">
        <p14:creationId xmlns:p14="http://schemas.microsoft.com/office/powerpoint/2010/main" val="3545342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4161750" indent="-24161750">
              <a:defRPr sz="2400">
                <a:solidFill>
                  <a:schemeClr val="tx1"/>
                </a:solidFill>
                <a:latin typeface="Times New Roman" panose="02020603050405020304" pitchFamily="18" charset="0"/>
                <a:ea typeface="ＭＳ Ｐゴシック" panose="020B0600070205080204" pitchFamily="34" charset="-128"/>
              </a:defRPr>
            </a:lvl1pPr>
            <a:lvl2pPr>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lvl="1"/>
            <a:fld id="{E0767D1D-4BBA-4B50-A88F-E9EB886EDB11}" type="slidenum">
              <a:rPr lang="es-ES" altLang="it-IT" sz="1000">
                <a:latin typeface="Arial" panose="020B0604020202020204" pitchFamily="34" charset="0"/>
              </a:rPr>
              <a:pPr lvl="1"/>
              <a:t>3</a:t>
            </a:fld>
            <a:endParaRPr lang="es-ES" altLang="it-IT" sz="1000">
              <a:latin typeface="Arial" panose="020B0604020202020204" pitchFamily="34" charset="0"/>
            </a:endParaRPr>
          </a:p>
        </p:txBody>
      </p:sp>
      <p:sp>
        <p:nvSpPr>
          <p:cNvPr id="18435" name="Rectangle 2"/>
          <p:cNvSpPr>
            <a:spLocks noGrp="1" noChangeArrowheads="1"/>
          </p:cNvSpPr>
          <p:nvPr>
            <p:ph type="title"/>
          </p:nvPr>
        </p:nvSpPr>
        <p:spPr>
          <a:xfrm>
            <a:off x="1371600" y="152400"/>
            <a:ext cx="6248400" cy="1066800"/>
          </a:xfrm>
        </p:spPr>
        <p:txBody>
          <a:bodyPr/>
          <a:lstStyle/>
          <a:p>
            <a:r>
              <a:rPr lang="en-US" altLang="it-IT">
                <a:ea typeface="ＭＳ Ｐゴシック" panose="020B0600070205080204" pitchFamily="34" charset="-128"/>
              </a:rPr>
              <a:t>Objectives</a:t>
            </a:r>
          </a:p>
        </p:txBody>
      </p:sp>
      <p:sp>
        <p:nvSpPr>
          <p:cNvPr id="18436" name="Rectangle 3"/>
          <p:cNvSpPr>
            <a:spLocks noGrp="1" noChangeArrowheads="1"/>
          </p:cNvSpPr>
          <p:nvPr>
            <p:ph type="body" idx="1"/>
          </p:nvPr>
        </p:nvSpPr>
        <p:spPr>
          <a:xfrm>
            <a:off x="685800" y="1600200"/>
            <a:ext cx="7620000" cy="4724400"/>
          </a:xfrm>
        </p:spPr>
        <p:txBody>
          <a:bodyPr/>
          <a:lstStyle/>
          <a:p>
            <a:r>
              <a:rPr lang="en-US" altLang="it-IT">
                <a:ea typeface="ＭＳ Ｐゴシック" panose="020B0600070205080204" pitchFamily="34" charset="-128"/>
              </a:rPr>
              <a:t>Derive the projection matrices used for standard orthogonal projections</a:t>
            </a:r>
          </a:p>
          <a:p>
            <a:r>
              <a:rPr lang="en-US" altLang="it-IT">
                <a:ea typeface="ＭＳ Ｐゴシック" panose="020B0600070205080204" pitchFamily="34" charset="-128"/>
              </a:rPr>
              <a:t>Introduce oblique projections</a:t>
            </a:r>
          </a:p>
          <a:p>
            <a:r>
              <a:rPr lang="en-US" altLang="it-IT">
                <a:ea typeface="ＭＳ Ｐゴシック" panose="020B0600070205080204" pitchFamily="34" charset="-128"/>
              </a:rPr>
              <a:t>Introduce projection normalization</a:t>
            </a:r>
          </a:p>
        </p:txBody>
      </p:sp>
      <p:sp>
        <p:nvSpPr>
          <p:cNvPr id="1843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sz="1400"/>
              <a:t>Angel and Shreiner: Interactive Computer Graphics 7E © Addison-Wesley 2015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4161750" indent="-24161750" eaLnBrk="0" hangingPunct="0">
              <a:defRPr sz="2400">
                <a:solidFill>
                  <a:schemeClr val="tx1"/>
                </a:solidFill>
                <a:latin typeface="Times New Roman" panose="02020603050405020304" pitchFamily="18" charset="0"/>
                <a:ea typeface="ＭＳ Ｐゴシック" panose="020B0600070205080204" pitchFamily="34" charset="-128"/>
              </a:defRPr>
            </a:lvl1pPr>
            <a:lvl2pPr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lvl="1"/>
            <a:fld id="{5662AFF2-5B47-4A53-B267-462E2CD13285}" type="slidenum">
              <a:rPr lang="es-ES" altLang="it-IT" sz="1000">
                <a:latin typeface="Arial" panose="020B0604020202020204" pitchFamily="34" charset="0"/>
              </a:rPr>
              <a:pPr lvl="1"/>
              <a:t>30</a:t>
            </a:fld>
            <a:endParaRPr lang="es-ES" altLang="it-IT" sz="1000">
              <a:latin typeface="Arial" panose="020B0604020202020204" pitchFamily="34" charset="0"/>
            </a:endParaRPr>
          </a:p>
        </p:txBody>
      </p:sp>
      <p:sp>
        <p:nvSpPr>
          <p:cNvPr id="18435" name="Rectangle 2"/>
          <p:cNvSpPr>
            <a:spLocks noGrp="1" noChangeArrowheads="1"/>
          </p:cNvSpPr>
          <p:nvPr>
            <p:ph type="title"/>
          </p:nvPr>
        </p:nvSpPr>
        <p:spPr>
          <a:xfrm>
            <a:off x="1371600" y="152400"/>
            <a:ext cx="6248400" cy="1066800"/>
          </a:xfrm>
        </p:spPr>
        <p:txBody>
          <a:bodyPr/>
          <a:lstStyle/>
          <a:p>
            <a:r>
              <a:rPr lang="en-US" altLang="it-IT">
                <a:ea typeface="ＭＳ Ｐゴシック" panose="020B0600070205080204" pitchFamily="34" charset="-128"/>
              </a:rPr>
              <a:t>Objective</a:t>
            </a:r>
          </a:p>
        </p:txBody>
      </p:sp>
      <p:sp>
        <p:nvSpPr>
          <p:cNvPr id="18436" name="Rectangle 3"/>
          <p:cNvSpPr>
            <a:spLocks noGrp="1" noChangeArrowheads="1"/>
          </p:cNvSpPr>
          <p:nvPr>
            <p:ph type="body" idx="1"/>
          </p:nvPr>
        </p:nvSpPr>
        <p:spPr>
          <a:xfrm>
            <a:off x="685800" y="1600200"/>
            <a:ext cx="7620000" cy="4724400"/>
          </a:xfrm>
        </p:spPr>
        <p:txBody>
          <a:bodyPr/>
          <a:lstStyle/>
          <a:p>
            <a:pPr>
              <a:buFontTx/>
              <a:buNone/>
            </a:pPr>
            <a:r>
              <a:rPr lang="en-US" altLang="it-IT">
                <a:ea typeface="ＭＳ Ｐゴシック" panose="020B0600070205080204" pitchFamily="34" charset="-128"/>
              </a:rPr>
              <a:t>Introduce techniques for displaying polygonal meshes</a:t>
            </a:r>
          </a:p>
        </p:txBody>
      </p:sp>
      <p:sp>
        <p:nvSpPr>
          <p:cNvPr id="5" name="Footer Placeholder 4"/>
          <p:cNvSpPr>
            <a:spLocks noGrp="1"/>
          </p:cNvSpPr>
          <p:nvPr>
            <p:ph type="ftr" sz="quarter" idx="11"/>
          </p:nvPr>
        </p:nvSpPr>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sz="1400"/>
              <a:t>Angel and Shreiner: Interactive Computer Graphics 7E © Addison-Wesley 2015 </a:t>
            </a:r>
          </a:p>
        </p:txBody>
      </p:sp>
    </p:spTree>
    <p:extLst>
      <p:ext uri="{BB962C8B-B14F-4D97-AF65-F5344CB8AC3E}">
        <p14:creationId xmlns:p14="http://schemas.microsoft.com/office/powerpoint/2010/main" val="42386139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it-IT">
                <a:ea typeface="ＭＳ Ｐゴシック" panose="020B0600070205080204" pitchFamily="34" charset="-128"/>
              </a:rPr>
              <a:t>Meshes</a:t>
            </a:r>
          </a:p>
        </p:txBody>
      </p:sp>
      <p:sp>
        <p:nvSpPr>
          <p:cNvPr id="19459" name="Content Placeholder 2"/>
          <p:cNvSpPr>
            <a:spLocks noGrp="1"/>
          </p:cNvSpPr>
          <p:nvPr>
            <p:ph idx="1"/>
          </p:nvPr>
        </p:nvSpPr>
        <p:spPr/>
        <p:txBody>
          <a:bodyPr/>
          <a:lstStyle/>
          <a:p>
            <a:r>
              <a:rPr lang="en-US" altLang="it-IT">
                <a:ea typeface="ＭＳ Ｐゴシック" panose="020B0600070205080204" pitchFamily="34" charset="-128"/>
              </a:rPr>
              <a:t>Polygonal meshes are the standard method for defining and displaying surfaces</a:t>
            </a:r>
          </a:p>
          <a:p>
            <a:pPr lvl="1"/>
            <a:r>
              <a:rPr lang="en-US" altLang="it-IT">
                <a:ea typeface="ＭＳ Ｐゴシック" panose="020B0600070205080204" pitchFamily="34" charset="-128"/>
              </a:rPr>
              <a:t>Approximations to curved surfaces</a:t>
            </a:r>
          </a:p>
          <a:p>
            <a:pPr lvl="1"/>
            <a:r>
              <a:rPr lang="en-US" altLang="it-IT">
                <a:ea typeface="ＭＳ Ｐゴシック" panose="020B0600070205080204" pitchFamily="34" charset="-128"/>
              </a:rPr>
              <a:t>Directly from CAD packages</a:t>
            </a:r>
          </a:p>
          <a:p>
            <a:pPr lvl="1"/>
            <a:r>
              <a:rPr lang="en-US" altLang="it-IT">
                <a:ea typeface="ＭＳ Ｐゴシック" panose="020B0600070205080204" pitchFamily="34" charset="-128"/>
              </a:rPr>
              <a:t>Subdivision</a:t>
            </a:r>
          </a:p>
          <a:p>
            <a:r>
              <a:rPr lang="en-US" altLang="it-IT">
                <a:ea typeface="ＭＳ Ｐゴシック" panose="020B0600070205080204" pitchFamily="34" charset="-128"/>
              </a:rPr>
              <a:t>Most common are quadrilateral and triangular meshes</a:t>
            </a:r>
          </a:p>
          <a:p>
            <a:pPr lvl="1"/>
            <a:r>
              <a:rPr lang="en-US" altLang="it-IT">
                <a:ea typeface="ＭＳ Ｐゴシック" panose="020B0600070205080204" pitchFamily="34" charset="-128"/>
              </a:rPr>
              <a:t>Triangle strips and fans</a:t>
            </a:r>
          </a:p>
        </p:txBody>
      </p:sp>
      <p:sp>
        <p:nvSpPr>
          <p:cNvPr id="1946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4161750" indent="-24161750" eaLnBrk="0" hangingPunct="0">
              <a:defRPr sz="2400">
                <a:solidFill>
                  <a:schemeClr val="tx1"/>
                </a:solidFill>
                <a:latin typeface="Times New Roman" panose="02020603050405020304" pitchFamily="18" charset="0"/>
                <a:ea typeface="ＭＳ Ｐゴシック" panose="020B0600070205080204" pitchFamily="34" charset="-128"/>
              </a:defRPr>
            </a:lvl1pPr>
            <a:lvl2pPr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lvl="1"/>
            <a:fld id="{A163B5DA-BB73-41D2-A6DA-DB80A99B5AFC}" type="slidenum">
              <a:rPr lang="es-ES" altLang="it-IT" sz="1000">
                <a:latin typeface="Arial" panose="020B0604020202020204" pitchFamily="34" charset="0"/>
              </a:rPr>
              <a:pPr lvl="1"/>
              <a:t>31</a:t>
            </a:fld>
            <a:endParaRPr lang="es-ES" altLang="it-IT" sz="1000">
              <a:latin typeface="Arial" panose="020B0604020202020204" pitchFamily="34" charset="0"/>
            </a:endParaRPr>
          </a:p>
        </p:txBody>
      </p:sp>
      <p:sp>
        <p:nvSpPr>
          <p:cNvPr id="5" name="Footer Placeholder 4"/>
          <p:cNvSpPr>
            <a:spLocks noGrp="1"/>
          </p:cNvSpPr>
          <p:nvPr>
            <p:ph type="ftr" sz="quarter" idx="11"/>
          </p:nvPr>
        </p:nvSpPr>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sz="1400"/>
              <a:t>Angel and Shreiner: Interactive Computer Graphics 7E © Addison-Wesley 2015 </a:t>
            </a:r>
          </a:p>
        </p:txBody>
      </p:sp>
    </p:spTree>
    <p:extLst>
      <p:ext uri="{BB962C8B-B14F-4D97-AF65-F5344CB8AC3E}">
        <p14:creationId xmlns:p14="http://schemas.microsoft.com/office/powerpoint/2010/main" val="19481194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it-IT">
                <a:ea typeface="ＭＳ Ｐゴシック" panose="020B0600070205080204" pitchFamily="34" charset="-128"/>
              </a:rPr>
              <a:t>Height Fields</a:t>
            </a:r>
          </a:p>
        </p:txBody>
      </p:sp>
      <p:sp>
        <p:nvSpPr>
          <p:cNvPr id="20483" name="Content Placeholder 2"/>
          <p:cNvSpPr>
            <a:spLocks noGrp="1"/>
          </p:cNvSpPr>
          <p:nvPr>
            <p:ph idx="1"/>
          </p:nvPr>
        </p:nvSpPr>
        <p:spPr>
          <a:xfrm>
            <a:off x="685800" y="1600200"/>
            <a:ext cx="4114800" cy="4648200"/>
          </a:xfrm>
        </p:spPr>
        <p:txBody>
          <a:bodyPr/>
          <a:lstStyle/>
          <a:p>
            <a:r>
              <a:rPr lang="en-US" altLang="it-IT">
                <a:ea typeface="ＭＳ Ｐゴシック" panose="020B0600070205080204" pitchFamily="34" charset="-128"/>
              </a:rPr>
              <a:t>For each (x, z) there is a unique y</a:t>
            </a:r>
          </a:p>
          <a:p>
            <a:r>
              <a:rPr lang="en-US" altLang="it-IT">
                <a:ea typeface="ＭＳ Ｐゴシック" panose="020B0600070205080204" pitchFamily="34" charset="-128"/>
              </a:rPr>
              <a:t>Sampling leads to an array of y values</a:t>
            </a:r>
          </a:p>
          <a:p>
            <a:r>
              <a:rPr lang="en-US" altLang="it-IT">
                <a:ea typeface="ＭＳ Ｐゴシック" panose="020B0600070205080204" pitchFamily="34" charset="-128"/>
              </a:rPr>
              <a:t>Display as quadrilateral or triangular mesh using strips</a:t>
            </a:r>
          </a:p>
        </p:txBody>
      </p:sp>
      <p:sp>
        <p:nvSpPr>
          <p:cNvPr id="2048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4161750" indent="-24161750" eaLnBrk="0" hangingPunct="0">
              <a:defRPr sz="2400">
                <a:solidFill>
                  <a:schemeClr val="tx1"/>
                </a:solidFill>
                <a:latin typeface="Times New Roman" panose="02020603050405020304" pitchFamily="18" charset="0"/>
                <a:ea typeface="ＭＳ Ｐゴシック" panose="020B0600070205080204" pitchFamily="34" charset="-128"/>
              </a:defRPr>
            </a:lvl1pPr>
            <a:lvl2pPr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lvl="1"/>
            <a:fld id="{DAF1B789-54E8-465D-B1F5-74E2F97D9303}" type="slidenum">
              <a:rPr lang="es-ES" altLang="it-IT" sz="1000">
                <a:latin typeface="Arial" panose="020B0604020202020204" pitchFamily="34" charset="0"/>
              </a:rPr>
              <a:pPr lvl="1"/>
              <a:t>32</a:t>
            </a:fld>
            <a:endParaRPr lang="es-ES" altLang="it-IT" sz="1000">
              <a:latin typeface="Arial" panose="020B0604020202020204" pitchFamily="34" charset="0"/>
            </a:endParaRPr>
          </a:p>
        </p:txBody>
      </p:sp>
      <p:pic>
        <p:nvPicPr>
          <p:cNvPr id="20485" name="Picture 4" descr="an05f43.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286000"/>
            <a:ext cx="3776663"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5"/>
          <p:cNvSpPr>
            <a:spLocks noGrp="1"/>
          </p:cNvSpPr>
          <p:nvPr>
            <p:ph type="ftr" sz="quarter" idx="11"/>
          </p:nvPr>
        </p:nvSpPr>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sz="1400"/>
              <a:t>Angel and Shreiner: Interactive Computer Graphics 7E © Addison-Wesley 2015 </a:t>
            </a:r>
          </a:p>
        </p:txBody>
      </p:sp>
    </p:spTree>
    <p:extLst>
      <p:ext uri="{BB962C8B-B14F-4D97-AF65-F5344CB8AC3E}">
        <p14:creationId xmlns:p14="http://schemas.microsoft.com/office/powerpoint/2010/main" val="4597138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371600" y="228600"/>
            <a:ext cx="7391400" cy="1066800"/>
          </a:xfrm>
        </p:spPr>
        <p:txBody>
          <a:bodyPr/>
          <a:lstStyle/>
          <a:p>
            <a:r>
              <a:rPr lang="en-US" altLang="it-IT">
                <a:ea typeface="ＭＳ Ｐゴシック" panose="020B0600070205080204" pitchFamily="34" charset="-128"/>
              </a:rPr>
              <a:t>Honolulu Plot Using Line Strips</a:t>
            </a:r>
          </a:p>
        </p:txBody>
      </p:sp>
      <p:pic>
        <p:nvPicPr>
          <p:cNvPr id="21507" name="Content Placeholder 4" descr="an05f44.eps"/>
          <p:cNvPicPr>
            <a:picLocks noGrp="1" noChangeAspect="1"/>
          </p:cNvPicPr>
          <p:nvPr>
            <p:ph idx="1"/>
          </p:nvPr>
        </p:nvPicPr>
        <p:blipFill>
          <a:blip r:embed="rId2">
            <a:extLst>
              <a:ext uri="{28A0092B-C50C-407E-A947-70E740481C1C}">
                <a14:useLocalDpi xmlns:a14="http://schemas.microsoft.com/office/drawing/2010/main" val="0"/>
              </a:ext>
            </a:extLst>
          </a:blip>
          <a:srcRect t="-9377" b="-9377"/>
          <a:stretch>
            <a:fillRect/>
          </a:stretch>
        </p:blipFill>
        <p:spPr/>
      </p:pic>
      <p:sp>
        <p:nvSpPr>
          <p:cNvPr id="2150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4161750" indent="-24161750" eaLnBrk="0" hangingPunct="0">
              <a:defRPr sz="2400">
                <a:solidFill>
                  <a:schemeClr val="tx1"/>
                </a:solidFill>
                <a:latin typeface="Times New Roman" panose="02020603050405020304" pitchFamily="18" charset="0"/>
                <a:ea typeface="ＭＳ Ｐゴシック" panose="020B0600070205080204" pitchFamily="34" charset="-128"/>
              </a:defRPr>
            </a:lvl1pPr>
            <a:lvl2pPr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lvl="1"/>
            <a:fld id="{722918B4-7B50-477D-BF09-028206874460}" type="slidenum">
              <a:rPr lang="es-ES" altLang="it-IT" sz="1000">
                <a:latin typeface="Arial" panose="020B0604020202020204" pitchFamily="34" charset="0"/>
              </a:rPr>
              <a:pPr lvl="1"/>
              <a:t>33</a:t>
            </a:fld>
            <a:endParaRPr lang="es-ES" altLang="it-IT" sz="1000">
              <a:latin typeface="Arial" panose="020B0604020202020204" pitchFamily="34" charset="0"/>
            </a:endParaRPr>
          </a:p>
        </p:txBody>
      </p:sp>
      <p:sp>
        <p:nvSpPr>
          <p:cNvPr id="5" name="Footer Placeholder 4"/>
          <p:cNvSpPr>
            <a:spLocks noGrp="1"/>
          </p:cNvSpPr>
          <p:nvPr>
            <p:ph type="ftr" sz="quarter" idx="11"/>
          </p:nvPr>
        </p:nvSpPr>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sz="1400"/>
              <a:t>Angel and Shreiner: Interactive Computer Graphics 7E © Addison-Wesley 2015 </a:t>
            </a:r>
          </a:p>
        </p:txBody>
      </p:sp>
    </p:spTree>
    <p:extLst>
      <p:ext uri="{BB962C8B-B14F-4D97-AF65-F5344CB8AC3E}">
        <p14:creationId xmlns:p14="http://schemas.microsoft.com/office/powerpoint/2010/main" val="2071054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it-IT">
                <a:ea typeface="ＭＳ Ｐゴシック" panose="020B0600070205080204" pitchFamily="34" charset="-128"/>
              </a:rPr>
              <a:t>Plot 3D</a:t>
            </a:r>
          </a:p>
        </p:txBody>
      </p:sp>
      <p:sp>
        <p:nvSpPr>
          <p:cNvPr id="22531" name="Content Placeholder 2"/>
          <p:cNvSpPr>
            <a:spLocks noGrp="1"/>
          </p:cNvSpPr>
          <p:nvPr>
            <p:ph idx="1"/>
          </p:nvPr>
        </p:nvSpPr>
        <p:spPr/>
        <p:txBody>
          <a:bodyPr/>
          <a:lstStyle/>
          <a:p>
            <a:r>
              <a:rPr lang="en-US" altLang="it-IT">
                <a:ea typeface="ＭＳ Ｐゴシック" panose="020B0600070205080204" pitchFamily="34" charset="-128"/>
              </a:rPr>
              <a:t>Old 2D method uses fact that data are ordered and we can render front to back</a:t>
            </a:r>
          </a:p>
          <a:p>
            <a:r>
              <a:rPr lang="en-US" altLang="it-IT">
                <a:ea typeface="ＭＳ Ｐゴシック" panose="020B0600070205080204" pitchFamily="34" charset="-128"/>
              </a:rPr>
              <a:t>Regard each plane of constant z as a flat surface that can block (parts of) planes behind it</a:t>
            </a:r>
          </a:p>
          <a:p>
            <a:r>
              <a:rPr lang="en-US" altLang="it-IT">
                <a:ea typeface="ＭＳ Ｐゴシック" panose="020B0600070205080204" pitchFamily="34" charset="-128"/>
              </a:rPr>
              <a:t>Can proceed iteratively maintaining a visible top and visible bottom </a:t>
            </a:r>
          </a:p>
          <a:p>
            <a:pPr lvl="1"/>
            <a:r>
              <a:rPr lang="en-US" altLang="it-IT">
                <a:ea typeface="ＭＳ Ｐゴシック" panose="020B0600070205080204" pitchFamily="34" charset="-128"/>
              </a:rPr>
              <a:t>Lots of little line intersections</a:t>
            </a:r>
          </a:p>
          <a:p>
            <a:r>
              <a:rPr lang="en-US" altLang="it-IT">
                <a:ea typeface="ＭＳ Ｐゴシック" panose="020B0600070205080204" pitchFamily="34" charset="-128"/>
              </a:rPr>
              <a:t>Lots of code but avoids all 3D</a:t>
            </a:r>
          </a:p>
        </p:txBody>
      </p:sp>
      <p:sp>
        <p:nvSpPr>
          <p:cNvPr id="2253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4161750" indent="-24161750" eaLnBrk="0" hangingPunct="0">
              <a:defRPr sz="2400">
                <a:solidFill>
                  <a:schemeClr val="tx1"/>
                </a:solidFill>
                <a:latin typeface="Times New Roman" panose="02020603050405020304" pitchFamily="18" charset="0"/>
                <a:ea typeface="ＭＳ Ｐゴシック" panose="020B0600070205080204" pitchFamily="34" charset="-128"/>
              </a:defRPr>
            </a:lvl1pPr>
            <a:lvl2pPr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lvl="1"/>
            <a:fld id="{CBEEAB74-F80C-4098-B2EB-2AC961C261B3}" type="slidenum">
              <a:rPr lang="es-ES" altLang="it-IT" sz="1000">
                <a:latin typeface="Arial" panose="020B0604020202020204" pitchFamily="34" charset="0"/>
              </a:rPr>
              <a:pPr lvl="1"/>
              <a:t>34</a:t>
            </a:fld>
            <a:endParaRPr lang="es-ES" altLang="it-IT" sz="1000">
              <a:latin typeface="Arial" panose="020B0604020202020204" pitchFamily="34" charset="0"/>
            </a:endParaRPr>
          </a:p>
        </p:txBody>
      </p:sp>
      <p:sp>
        <p:nvSpPr>
          <p:cNvPr id="5" name="Footer Placeholder 4"/>
          <p:cNvSpPr>
            <a:spLocks noGrp="1"/>
          </p:cNvSpPr>
          <p:nvPr>
            <p:ph type="ftr" sz="quarter" idx="11"/>
          </p:nvPr>
        </p:nvSpPr>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sz="1400"/>
              <a:t>Angel and Shreiner: Interactive Computer Graphics 7E © Addison-Wesley 2015 </a:t>
            </a:r>
          </a:p>
        </p:txBody>
      </p:sp>
    </p:spTree>
    <p:extLst>
      <p:ext uri="{BB962C8B-B14F-4D97-AF65-F5344CB8AC3E}">
        <p14:creationId xmlns:p14="http://schemas.microsoft.com/office/powerpoint/2010/main" val="31040342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371600" y="228600"/>
            <a:ext cx="7315200" cy="1066800"/>
          </a:xfrm>
        </p:spPr>
        <p:txBody>
          <a:bodyPr/>
          <a:lstStyle/>
          <a:p>
            <a:r>
              <a:rPr lang="en-US" altLang="it-IT">
                <a:ea typeface="ＭＳ Ｐゴシック" panose="020B0600070205080204" pitchFamily="34" charset="-128"/>
              </a:rPr>
              <a:t>Lines on Back and Hidden Faces</a:t>
            </a:r>
          </a:p>
        </p:txBody>
      </p:sp>
      <p:pic>
        <p:nvPicPr>
          <p:cNvPr id="23555" name="Content Placeholder 4" descr="mesh1.tiff"/>
          <p:cNvPicPr>
            <a:picLocks noGrp="1" noChangeAspect="1"/>
          </p:cNvPicPr>
          <p:nvPr>
            <p:ph idx="1"/>
          </p:nvPr>
        </p:nvPicPr>
        <p:blipFill>
          <a:blip r:embed="rId2">
            <a:extLst>
              <a:ext uri="{28A0092B-C50C-407E-A947-70E740481C1C}">
                <a14:useLocalDpi xmlns:a14="http://schemas.microsoft.com/office/drawing/2010/main" val="0"/>
              </a:ext>
            </a:extLst>
          </a:blip>
          <a:srcRect l="-13081" r="-13081"/>
          <a:stretch>
            <a:fillRect/>
          </a:stretch>
        </p:blipFill>
        <p:spPr/>
      </p:pic>
      <p:sp>
        <p:nvSpPr>
          <p:cNvPr id="2355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4161750" indent="-24161750" eaLnBrk="0" hangingPunct="0">
              <a:defRPr sz="2400">
                <a:solidFill>
                  <a:schemeClr val="tx1"/>
                </a:solidFill>
                <a:latin typeface="Times New Roman" panose="02020603050405020304" pitchFamily="18" charset="0"/>
                <a:ea typeface="ＭＳ Ｐゴシック" panose="020B0600070205080204" pitchFamily="34" charset="-128"/>
              </a:defRPr>
            </a:lvl1pPr>
            <a:lvl2pPr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lvl="1"/>
            <a:fld id="{A97081AF-787A-4192-A9BA-BCF7BBC76089}" type="slidenum">
              <a:rPr lang="es-ES" altLang="it-IT" sz="1000">
                <a:latin typeface="Arial" panose="020B0604020202020204" pitchFamily="34" charset="0"/>
              </a:rPr>
              <a:pPr lvl="1"/>
              <a:t>35</a:t>
            </a:fld>
            <a:endParaRPr lang="es-ES" altLang="it-IT" sz="1000">
              <a:latin typeface="Arial" panose="020B0604020202020204" pitchFamily="34" charset="0"/>
            </a:endParaRPr>
          </a:p>
        </p:txBody>
      </p:sp>
      <p:sp>
        <p:nvSpPr>
          <p:cNvPr id="23557" name="TextBox 5"/>
          <p:cNvSpPr txBox="1">
            <a:spLocks noChangeArrowheads="1"/>
          </p:cNvSpPr>
          <p:nvPr/>
        </p:nvSpPr>
        <p:spPr bwMode="auto">
          <a:xfrm>
            <a:off x="1676400" y="5715000"/>
            <a:ext cx="59134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a:t>sombrero or Mexican hat function (sin πr)/(πr)</a:t>
            </a:r>
          </a:p>
        </p:txBody>
      </p:sp>
      <p:sp>
        <p:nvSpPr>
          <p:cNvPr id="6" name="Footer Placeholder 5"/>
          <p:cNvSpPr>
            <a:spLocks noGrp="1"/>
          </p:cNvSpPr>
          <p:nvPr>
            <p:ph type="ftr" sz="quarter" idx="11"/>
          </p:nvPr>
        </p:nvSpPr>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sz="1400"/>
              <a:t>Angel and Shreiner: Interactive Computer Graphics 7E © Addison-Wesley 2015 </a:t>
            </a:r>
          </a:p>
        </p:txBody>
      </p:sp>
    </p:spTree>
    <p:extLst>
      <p:ext uri="{BB962C8B-B14F-4D97-AF65-F5344CB8AC3E}">
        <p14:creationId xmlns:p14="http://schemas.microsoft.com/office/powerpoint/2010/main" val="42286253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it-IT">
                <a:ea typeface="ＭＳ Ｐゴシック" panose="020B0600070205080204" pitchFamily="34" charset="-128"/>
              </a:rPr>
              <a:t>Using Polygons</a:t>
            </a:r>
          </a:p>
        </p:txBody>
      </p:sp>
      <p:sp>
        <p:nvSpPr>
          <p:cNvPr id="24579" name="Content Placeholder 2"/>
          <p:cNvSpPr>
            <a:spLocks noGrp="1"/>
          </p:cNvSpPr>
          <p:nvPr>
            <p:ph idx="1"/>
          </p:nvPr>
        </p:nvSpPr>
        <p:spPr/>
        <p:txBody>
          <a:bodyPr/>
          <a:lstStyle/>
          <a:p>
            <a:r>
              <a:rPr lang="en-US" altLang="it-IT">
                <a:ea typeface="ＭＳ Ｐゴシック" panose="020B0600070205080204" pitchFamily="34" charset="-128"/>
              </a:rPr>
              <a:t>We can use four adjacent data points to form a quadrilateral and thus two triangles which can be shaded</a:t>
            </a:r>
          </a:p>
          <a:p>
            <a:r>
              <a:rPr lang="en-US" altLang="it-IT">
                <a:ea typeface="ＭＳ Ｐゴシック" panose="020B0600070205080204" pitchFamily="34" charset="-128"/>
              </a:rPr>
              <a:t>But what if we want to see the grid?</a:t>
            </a:r>
          </a:p>
          <a:p>
            <a:r>
              <a:rPr lang="en-US" altLang="it-IT">
                <a:ea typeface="ＭＳ Ｐゴシック" panose="020B0600070205080204" pitchFamily="34" charset="-128"/>
              </a:rPr>
              <a:t>We can display each quadrilateral twice</a:t>
            </a:r>
          </a:p>
          <a:p>
            <a:pPr lvl="1"/>
            <a:r>
              <a:rPr lang="en-US" altLang="it-IT">
                <a:ea typeface="ＭＳ Ｐゴシック" panose="020B0600070205080204" pitchFamily="34" charset="-128"/>
              </a:rPr>
              <a:t>First as two filled white triangles</a:t>
            </a:r>
          </a:p>
          <a:p>
            <a:pPr lvl="1"/>
            <a:r>
              <a:rPr lang="en-US" altLang="it-IT">
                <a:ea typeface="ＭＳ Ｐゴシック" panose="020B0600070205080204" pitchFamily="34" charset="-128"/>
              </a:rPr>
              <a:t>Second as a black line loop</a:t>
            </a:r>
          </a:p>
          <a:p>
            <a:pPr lvl="1"/>
            <a:endParaRPr lang="en-US" altLang="it-IT">
              <a:ea typeface="ＭＳ Ｐゴシック" panose="020B0600070205080204" pitchFamily="34" charset="-128"/>
            </a:endParaRPr>
          </a:p>
        </p:txBody>
      </p:sp>
      <p:sp>
        <p:nvSpPr>
          <p:cNvPr id="2458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4161750" indent="-24161750" eaLnBrk="0" hangingPunct="0">
              <a:defRPr sz="2400">
                <a:solidFill>
                  <a:schemeClr val="tx1"/>
                </a:solidFill>
                <a:latin typeface="Times New Roman" panose="02020603050405020304" pitchFamily="18" charset="0"/>
                <a:ea typeface="ＭＳ Ｐゴシック" panose="020B0600070205080204" pitchFamily="34" charset="-128"/>
              </a:defRPr>
            </a:lvl1pPr>
            <a:lvl2pPr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lvl="1"/>
            <a:fld id="{77AB10DD-5CCC-4FDB-9E87-C1610AF3383A}" type="slidenum">
              <a:rPr lang="es-ES" altLang="it-IT" sz="1000">
                <a:latin typeface="Arial" panose="020B0604020202020204" pitchFamily="34" charset="0"/>
              </a:rPr>
              <a:pPr lvl="1"/>
              <a:t>36</a:t>
            </a:fld>
            <a:endParaRPr lang="es-ES" altLang="it-IT" sz="1000">
              <a:latin typeface="Arial" panose="020B0604020202020204" pitchFamily="34" charset="0"/>
            </a:endParaRPr>
          </a:p>
        </p:txBody>
      </p:sp>
      <p:sp>
        <p:nvSpPr>
          <p:cNvPr id="5" name="Footer Placeholder 4"/>
          <p:cNvSpPr>
            <a:spLocks noGrp="1"/>
          </p:cNvSpPr>
          <p:nvPr>
            <p:ph type="ftr" sz="quarter" idx="11"/>
          </p:nvPr>
        </p:nvSpPr>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sz="1400"/>
              <a:t>Angel and Shreiner: Interactive Computer Graphics 7E © Addison-Wesley 2015 </a:t>
            </a:r>
          </a:p>
        </p:txBody>
      </p:sp>
    </p:spTree>
    <p:extLst>
      <p:ext uri="{BB962C8B-B14F-4D97-AF65-F5344CB8AC3E}">
        <p14:creationId xmlns:p14="http://schemas.microsoft.com/office/powerpoint/2010/main" val="31833838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371600" y="228600"/>
            <a:ext cx="7086600" cy="1066800"/>
          </a:xfrm>
        </p:spPr>
        <p:txBody>
          <a:bodyPr/>
          <a:lstStyle/>
          <a:p>
            <a:r>
              <a:rPr lang="en-US" altLang="it-IT">
                <a:ea typeface="ＭＳ Ｐゴシック" panose="020B0600070205080204" pitchFamily="34" charset="-128"/>
              </a:rPr>
              <a:t>Hat Using Triangles and Lines</a:t>
            </a:r>
          </a:p>
        </p:txBody>
      </p:sp>
      <p:pic>
        <p:nvPicPr>
          <p:cNvPr id="25603" name="Content Placeholder 4" descr="mesh2.tiff"/>
          <p:cNvPicPr>
            <a:picLocks noGrp="1" noChangeAspect="1"/>
          </p:cNvPicPr>
          <p:nvPr>
            <p:ph idx="1"/>
          </p:nvPr>
        </p:nvPicPr>
        <p:blipFill>
          <a:blip r:embed="rId2">
            <a:extLst>
              <a:ext uri="{28A0092B-C50C-407E-A947-70E740481C1C}">
                <a14:useLocalDpi xmlns:a14="http://schemas.microsoft.com/office/drawing/2010/main" val="0"/>
              </a:ext>
            </a:extLst>
          </a:blip>
          <a:srcRect l="-14290" r="-14290"/>
          <a:stretch>
            <a:fillRect/>
          </a:stretch>
        </p:blipFill>
        <p:spPr/>
      </p:pic>
      <p:sp>
        <p:nvSpPr>
          <p:cNvPr id="2560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4161750" indent="-24161750" eaLnBrk="0" hangingPunct="0">
              <a:defRPr sz="2400">
                <a:solidFill>
                  <a:schemeClr val="tx1"/>
                </a:solidFill>
                <a:latin typeface="Times New Roman" panose="02020603050405020304" pitchFamily="18" charset="0"/>
                <a:ea typeface="ＭＳ Ｐゴシック" panose="020B0600070205080204" pitchFamily="34" charset="-128"/>
              </a:defRPr>
            </a:lvl1pPr>
            <a:lvl2pPr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lvl="1"/>
            <a:fld id="{23BA9E65-1299-4F7C-A7FA-81265EDEE097}" type="slidenum">
              <a:rPr lang="es-ES" altLang="it-IT" sz="1000">
                <a:latin typeface="Arial" panose="020B0604020202020204" pitchFamily="34" charset="0"/>
              </a:rPr>
              <a:pPr lvl="1"/>
              <a:t>37</a:t>
            </a:fld>
            <a:endParaRPr lang="es-ES" altLang="it-IT" sz="1000">
              <a:latin typeface="Arial" panose="020B0604020202020204" pitchFamily="34" charset="0"/>
            </a:endParaRPr>
          </a:p>
        </p:txBody>
      </p:sp>
      <p:sp>
        <p:nvSpPr>
          <p:cNvPr id="5" name="Footer Placeholder 4"/>
          <p:cNvSpPr>
            <a:spLocks noGrp="1"/>
          </p:cNvSpPr>
          <p:nvPr>
            <p:ph type="ftr" sz="quarter" idx="11"/>
          </p:nvPr>
        </p:nvSpPr>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sz="1400"/>
              <a:t>Angel and Shreiner: Interactive Computer Graphics 7E © Addison-Wesley 2015 </a:t>
            </a:r>
          </a:p>
        </p:txBody>
      </p:sp>
    </p:spTree>
    <p:extLst>
      <p:ext uri="{BB962C8B-B14F-4D97-AF65-F5344CB8AC3E}">
        <p14:creationId xmlns:p14="http://schemas.microsoft.com/office/powerpoint/2010/main" val="23444332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it-IT">
                <a:ea typeface="ＭＳ Ｐゴシック" panose="020B0600070205080204" pitchFamily="34" charset="-128"/>
              </a:rPr>
              <a:t>Polygon Offset</a:t>
            </a:r>
          </a:p>
        </p:txBody>
      </p:sp>
      <p:sp>
        <p:nvSpPr>
          <p:cNvPr id="26627" name="Content Placeholder 2"/>
          <p:cNvSpPr>
            <a:spLocks noGrp="1"/>
          </p:cNvSpPr>
          <p:nvPr>
            <p:ph idx="1"/>
          </p:nvPr>
        </p:nvSpPr>
        <p:spPr/>
        <p:txBody>
          <a:bodyPr/>
          <a:lstStyle/>
          <a:p>
            <a:r>
              <a:rPr lang="en-US" altLang="it-IT">
                <a:ea typeface="ＭＳ Ｐゴシック" panose="020B0600070205080204" pitchFamily="34" charset="-128"/>
              </a:rPr>
              <a:t>Even though we draw the polygon first followed by the lines, small numerical errors cause some of fragments on the line to be display behind the corresponding fragment on the triangle</a:t>
            </a:r>
          </a:p>
          <a:p>
            <a:r>
              <a:rPr lang="en-US" altLang="it-IT">
                <a:ea typeface="ＭＳ Ｐゴシック" panose="020B0600070205080204" pitchFamily="34" charset="-128"/>
              </a:rPr>
              <a:t>Polygon offset (gl.polygonOffset) moves fragments slight away from camera</a:t>
            </a:r>
          </a:p>
          <a:p>
            <a:r>
              <a:rPr lang="en-US" altLang="it-IT">
                <a:ea typeface="ＭＳ Ｐゴシック" panose="020B0600070205080204" pitchFamily="34" charset="-128"/>
              </a:rPr>
              <a:t>Apply to triangle rendering</a:t>
            </a:r>
          </a:p>
        </p:txBody>
      </p:sp>
      <p:sp>
        <p:nvSpPr>
          <p:cNvPr id="2662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4161750" indent="-24161750" eaLnBrk="0" hangingPunct="0">
              <a:defRPr sz="2400">
                <a:solidFill>
                  <a:schemeClr val="tx1"/>
                </a:solidFill>
                <a:latin typeface="Times New Roman" panose="02020603050405020304" pitchFamily="18" charset="0"/>
                <a:ea typeface="ＭＳ Ｐゴシック" panose="020B0600070205080204" pitchFamily="34" charset="-128"/>
              </a:defRPr>
            </a:lvl1pPr>
            <a:lvl2pPr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lvl="1"/>
            <a:fld id="{7F8CD2AA-2713-42D5-A85C-430AD0E12D44}" type="slidenum">
              <a:rPr lang="es-ES" altLang="it-IT" sz="1000">
                <a:latin typeface="Arial" panose="020B0604020202020204" pitchFamily="34" charset="0"/>
              </a:rPr>
              <a:pPr lvl="1"/>
              <a:t>38</a:t>
            </a:fld>
            <a:endParaRPr lang="es-ES" altLang="it-IT" sz="1000">
              <a:latin typeface="Arial" panose="020B0604020202020204" pitchFamily="34" charset="0"/>
            </a:endParaRPr>
          </a:p>
        </p:txBody>
      </p:sp>
      <p:sp>
        <p:nvSpPr>
          <p:cNvPr id="5" name="Footer Placeholder 4"/>
          <p:cNvSpPr>
            <a:spLocks noGrp="1"/>
          </p:cNvSpPr>
          <p:nvPr>
            <p:ph type="ftr" sz="quarter" idx="11"/>
          </p:nvPr>
        </p:nvSpPr>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sz="1400"/>
              <a:t>Angel and Shreiner: Interactive Computer Graphics 7E © Addison-Wesley 2015 </a:t>
            </a:r>
          </a:p>
        </p:txBody>
      </p:sp>
    </p:spTree>
    <p:extLst>
      <p:ext uri="{BB962C8B-B14F-4D97-AF65-F5344CB8AC3E}">
        <p14:creationId xmlns:p14="http://schemas.microsoft.com/office/powerpoint/2010/main" val="24618903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it-IT">
                <a:ea typeface="ＭＳ Ｐゴシック" panose="020B0600070205080204" pitchFamily="34" charset="-128"/>
              </a:rPr>
              <a:t>Hat with Polygon Offset</a:t>
            </a:r>
          </a:p>
        </p:txBody>
      </p:sp>
      <p:pic>
        <p:nvPicPr>
          <p:cNvPr id="27651" name="Content Placeholder 4" descr="mesh3.tiff"/>
          <p:cNvPicPr>
            <a:picLocks noGrp="1" noChangeAspect="1"/>
          </p:cNvPicPr>
          <p:nvPr>
            <p:ph idx="1"/>
          </p:nvPr>
        </p:nvPicPr>
        <p:blipFill>
          <a:blip r:embed="rId2">
            <a:extLst>
              <a:ext uri="{28A0092B-C50C-407E-A947-70E740481C1C}">
                <a14:useLocalDpi xmlns:a14="http://schemas.microsoft.com/office/drawing/2010/main" val="0"/>
              </a:ext>
            </a:extLst>
          </a:blip>
          <a:srcRect l="-7967" r="-7967"/>
          <a:stretch>
            <a:fillRect/>
          </a:stretch>
        </p:blipFill>
        <p:spPr/>
      </p:pic>
      <p:sp>
        <p:nvSpPr>
          <p:cNvPr id="2765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4161750" indent="-24161750" eaLnBrk="0" hangingPunct="0">
              <a:defRPr sz="2400">
                <a:solidFill>
                  <a:schemeClr val="tx1"/>
                </a:solidFill>
                <a:latin typeface="Times New Roman" panose="02020603050405020304" pitchFamily="18" charset="0"/>
                <a:ea typeface="ＭＳ Ｐゴシック" panose="020B0600070205080204" pitchFamily="34" charset="-128"/>
              </a:defRPr>
            </a:lvl1pPr>
            <a:lvl2pPr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lvl="1"/>
            <a:fld id="{4EBF33B1-CB52-455D-AA85-47614C7F2330}" type="slidenum">
              <a:rPr lang="es-ES" altLang="it-IT" sz="1000">
                <a:latin typeface="Arial" panose="020B0604020202020204" pitchFamily="34" charset="0"/>
              </a:rPr>
              <a:pPr lvl="1"/>
              <a:t>39</a:t>
            </a:fld>
            <a:endParaRPr lang="es-ES" altLang="it-IT" sz="1000">
              <a:latin typeface="Arial" panose="020B0604020202020204" pitchFamily="34" charset="0"/>
            </a:endParaRPr>
          </a:p>
        </p:txBody>
      </p:sp>
      <p:sp>
        <p:nvSpPr>
          <p:cNvPr id="5" name="Footer Placeholder 4"/>
          <p:cNvSpPr>
            <a:spLocks noGrp="1"/>
          </p:cNvSpPr>
          <p:nvPr>
            <p:ph type="ftr" sz="quarter" idx="11"/>
          </p:nvPr>
        </p:nvSpPr>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sz="1400"/>
              <a:t>Angel and Shreiner: Interactive Computer Graphics 7E © Addison-Wesley 2015 </a:t>
            </a:r>
          </a:p>
        </p:txBody>
      </p:sp>
    </p:spTree>
    <p:extLst>
      <p:ext uri="{BB962C8B-B14F-4D97-AF65-F5344CB8AC3E}">
        <p14:creationId xmlns:p14="http://schemas.microsoft.com/office/powerpoint/2010/main" val="3114422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4161750" indent="-24161750">
              <a:defRPr sz="2400">
                <a:solidFill>
                  <a:schemeClr val="tx1"/>
                </a:solidFill>
                <a:latin typeface="Times New Roman" panose="02020603050405020304" pitchFamily="18" charset="0"/>
                <a:ea typeface="ＭＳ Ｐゴシック" panose="020B0600070205080204" pitchFamily="34" charset="-128"/>
              </a:defRPr>
            </a:lvl1pPr>
            <a:lvl2pPr>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lvl="1"/>
            <a:fld id="{885AF5A9-1E3E-4E24-9835-EE3E76ADC5B7}" type="slidenum">
              <a:rPr lang="es-ES" altLang="it-IT" sz="1000">
                <a:latin typeface="Arial" panose="020B0604020202020204" pitchFamily="34" charset="0"/>
              </a:rPr>
              <a:pPr lvl="1"/>
              <a:t>4</a:t>
            </a:fld>
            <a:endParaRPr lang="es-ES" altLang="it-IT" sz="1000">
              <a:latin typeface="Arial" panose="020B0604020202020204" pitchFamily="34" charset="0"/>
            </a:endParaRPr>
          </a:p>
        </p:txBody>
      </p:sp>
      <p:sp>
        <p:nvSpPr>
          <p:cNvPr id="19459" name="Rectangle 1026"/>
          <p:cNvSpPr>
            <a:spLocks noGrp="1" noChangeArrowheads="1"/>
          </p:cNvSpPr>
          <p:nvPr>
            <p:ph type="title"/>
          </p:nvPr>
        </p:nvSpPr>
        <p:spPr/>
        <p:txBody>
          <a:bodyPr/>
          <a:lstStyle/>
          <a:p>
            <a:r>
              <a:rPr lang="en-US" altLang="it-IT" sz="4100">
                <a:ea typeface="ＭＳ Ｐゴシック" panose="020B0600070205080204" pitchFamily="34" charset="-128"/>
              </a:rPr>
              <a:t>Normalization</a:t>
            </a:r>
          </a:p>
        </p:txBody>
      </p:sp>
      <p:sp>
        <p:nvSpPr>
          <p:cNvPr id="19460" name="Rectangle 1027"/>
          <p:cNvSpPr>
            <a:spLocks noGrp="1" noChangeArrowheads="1"/>
          </p:cNvSpPr>
          <p:nvPr>
            <p:ph type="body" idx="1"/>
          </p:nvPr>
        </p:nvSpPr>
        <p:spPr/>
        <p:txBody>
          <a:bodyPr/>
          <a:lstStyle/>
          <a:p>
            <a:r>
              <a:rPr lang="en-US" altLang="it-IT">
                <a:ea typeface="ＭＳ Ｐゴシック" panose="020B0600070205080204" pitchFamily="34" charset="-128"/>
              </a:rPr>
              <a:t>Rather than derive a different projection matrix for each type of projection, we can convert all projections to orthogonal projections with the default view volume</a:t>
            </a:r>
          </a:p>
          <a:p>
            <a:r>
              <a:rPr lang="en-US" altLang="it-IT">
                <a:ea typeface="ＭＳ Ｐゴシック" panose="020B0600070205080204" pitchFamily="34" charset="-128"/>
              </a:rPr>
              <a:t>This strategy allows us to use standard transformations in the pipeline and makes for efficient clipping</a:t>
            </a:r>
          </a:p>
        </p:txBody>
      </p:sp>
      <p:sp>
        <p:nvSpPr>
          <p:cNvPr id="1946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sz="1400"/>
              <a:t>Angel and Shreiner: Interactive Computer Graphics 7E © Addison-Wesley 2015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it-IT">
                <a:ea typeface="ＭＳ Ｐゴシック" panose="020B0600070205080204" pitchFamily="34" charset="-128"/>
              </a:rPr>
              <a:t>Other Mesh Issues</a:t>
            </a:r>
          </a:p>
        </p:txBody>
      </p:sp>
      <p:sp>
        <p:nvSpPr>
          <p:cNvPr id="28675" name="Content Placeholder 2"/>
          <p:cNvSpPr>
            <a:spLocks noGrp="1"/>
          </p:cNvSpPr>
          <p:nvPr>
            <p:ph idx="1"/>
          </p:nvPr>
        </p:nvSpPr>
        <p:spPr/>
        <p:txBody>
          <a:bodyPr/>
          <a:lstStyle/>
          <a:p>
            <a:r>
              <a:rPr lang="en-US" altLang="it-IT">
                <a:ea typeface="ＭＳ Ｐゴシック" panose="020B0600070205080204" pitchFamily="34" charset="-128"/>
              </a:rPr>
              <a:t>How do we construct a mesh from disparate data (unstructured points)</a:t>
            </a:r>
          </a:p>
          <a:p>
            <a:r>
              <a:rPr lang="en-US" altLang="it-IT">
                <a:ea typeface="ＭＳ Ｐゴシック" panose="020B0600070205080204" pitchFamily="34" charset="-128"/>
              </a:rPr>
              <a:t>Technologies such as laser scans can produced tens of millions of such points</a:t>
            </a:r>
          </a:p>
          <a:p>
            <a:r>
              <a:rPr lang="en-US" altLang="it-IT">
                <a:ea typeface="ＭＳ Ｐゴシック" panose="020B0600070205080204" pitchFamily="34" charset="-128"/>
              </a:rPr>
              <a:t>Chapter 12: Delaunay triangulation</a:t>
            </a:r>
          </a:p>
          <a:p>
            <a:r>
              <a:rPr lang="en-US" altLang="it-IT">
                <a:ea typeface="ＭＳ Ｐゴシック" panose="020B0600070205080204" pitchFamily="34" charset="-128"/>
              </a:rPr>
              <a:t>Can we use one triangle strip for an entire 2D mesh?</a:t>
            </a:r>
          </a:p>
          <a:p>
            <a:r>
              <a:rPr lang="en-US" altLang="it-IT">
                <a:ea typeface="ＭＳ Ｐゴシック" panose="020B0600070205080204" pitchFamily="34" charset="-128"/>
              </a:rPr>
              <a:t>Mesh simplification</a:t>
            </a:r>
          </a:p>
        </p:txBody>
      </p:sp>
      <p:sp>
        <p:nvSpPr>
          <p:cNvPr id="2867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4161750" indent="-24161750" eaLnBrk="0" hangingPunct="0">
              <a:defRPr sz="2400">
                <a:solidFill>
                  <a:schemeClr val="tx1"/>
                </a:solidFill>
                <a:latin typeface="Times New Roman" panose="02020603050405020304" pitchFamily="18" charset="0"/>
                <a:ea typeface="ＭＳ Ｐゴシック" panose="020B0600070205080204" pitchFamily="34" charset="-128"/>
              </a:defRPr>
            </a:lvl1pPr>
            <a:lvl2pPr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lvl="1"/>
            <a:fld id="{0AAFFE13-E57A-4600-8007-CB16AB8944B7}" type="slidenum">
              <a:rPr lang="es-ES" altLang="it-IT" sz="1000">
                <a:latin typeface="Arial" panose="020B0604020202020204" pitchFamily="34" charset="0"/>
              </a:rPr>
              <a:pPr lvl="1"/>
              <a:t>40</a:t>
            </a:fld>
            <a:endParaRPr lang="es-ES" altLang="it-IT" sz="1000">
              <a:latin typeface="Arial" panose="020B0604020202020204" pitchFamily="34" charset="0"/>
            </a:endParaRPr>
          </a:p>
        </p:txBody>
      </p:sp>
      <p:sp>
        <p:nvSpPr>
          <p:cNvPr id="5" name="Footer Placeholder 4"/>
          <p:cNvSpPr>
            <a:spLocks noGrp="1"/>
          </p:cNvSpPr>
          <p:nvPr>
            <p:ph type="ftr" sz="quarter" idx="11"/>
          </p:nvPr>
        </p:nvSpPr>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sz="1400"/>
              <a:t>Angel and Shreiner: Interactive Computer Graphics 7E © Addison-Wesley 2015 </a:t>
            </a:r>
          </a:p>
        </p:txBody>
      </p:sp>
    </p:spTree>
    <p:extLst>
      <p:ext uri="{BB962C8B-B14F-4D97-AF65-F5344CB8AC3E}">
        <p14:creationId xmlns:p14="http://schemas.microsoft.com/office/powerpoint/2010/main" val="13566675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4161750" indent="-24161750">
              <a:defRPr sz="2400">
                <a:solidFill>
                  <a:schemeClr val="tx1"/>
                </a:solidFill>
                <a:latin typeface="Times New Roman" panose="02020603050405020304" pitchFamily="18" charset="0"/>
                <a:ea typeface="ＭＳ Ｐゴシック" panose="020B0600070205080204" pitchFamily="34" charset="-128"/>
              </a:defRPr>
            </a:lvl1pPr>
            <a:lvl2pPr>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lvl="1"/>
            <a:fld id="{5276A3FF-DDCB-4195-8FA6-8FE36727F2FE}" type="slidenum">
              <a:rPr lang="es-ES" altLang="it-IT" sz="1000">
                <a:latin typeface="Arial" panose="020B0604020202020204" pitchFamily="34" charset="0"/>
              </a:rPr>
              <a:pPr lvl="1"/>
              <a:t>41</a:t>
            </a:fld>
            <a:endParaRPr lang="es-ES" altLang="it-IT" sz="1000">
              <a:latin typeface="Arial" panose="020B0604020202020204" pitchFamily="34" charset="0"/>
            </a:endParaRPr>
          </a:p>
        </p:txBody>
      </p:sp>
      <p:sp>
        <p:nvSpPr>
          <p:cNvPr id="15363" name="Rectangle 2"/>
          <p:cNvSpPr>
            <a:spLocks noGrp="1" noChangeArrowheads="1"/>
          </p:cNvSpPr>
          <p:nvPr>
            <p:ph type="ctrTitle"/>
          </p:nvPr>
        </p:nvSpPr>
        <p:spPr>
          <a:xfrm>
            <a:off x="685800" y="228600"/>
            <a:ext cx="7772400" cy="1143000"/>
          </a:xfrm>
        </p:spPr>
        <p:txBody>
          <a:bodyPr/>
          <a:lstStyle/>
          <a:p>
            <a:r>
              <a:rPr lang="en-US" altLang="it-IT">
                <a:ea typeface="ＭＳ Ｐゴシック" panose="020B0600070205080204" pitchFamily="34" charset="-128"/>
              </a:rPr>
              <a:t>Introduction to Computer Graphics with WebGL</a:t>
            </a:r>
          </a:p>
        </p:txBody>
      </p:sp>
      <p:sp>
        <p:nvSpPr>
          <p:cNvPr id="15364" name="Rectangle 3"/>
          <p:cNvSpPr>
            <a:spLocks noGrp="1" noChangeArrowheads="1"/>
          </p:cNvSpPr>
          <p:nvPr>
            <p:ph type="subTitle" idx="1"/>
          </p:nvPr>
        </p:nvSpPr>
        <p:spPr>
          <a:xfrm>
            <a:off x="685800" y="1981200"/>
            <a:ext cx="7543800" cy="1752600"/>
          </a:xfrm>
        </p:spPr>
        <p:txBody>
          <a:bodyPr/>
          <a:lstStyle/>
          <a:p>
            <a:r>
              <a:rPr lang="en-US" altLang="it-IT">
                <a:ea typeface="ＭＳ Ｐゴシック" panose="020B0600070205080204" pitchFamily="34" charset="-128"/>
              </a:rPr>
              <a:t>Ed Angel</a:t>
            </a:r>
          </a:p>
          <a:p>
            <a:r>
              <a:rPr lang="en-US" altLang="it-IT">
                <a:ea typeface="ＭＳ Ｐゴシック" panose="020B0600070205080204" pitchFamily="34" charset="-128"/>
              </a:rPr>
              <a:t>Professor Emeritus of Computer Science</a:t>
            </a:r>
          </a:p>
          <a:p>
            <a:r>
              <a:rPr lang="en-US" altLang="it-IT">
                <a:ea typeface="ＭＳ Ｐゴシック" panose="020B0600070205080204" pitchFamily="34" charset="-128"/>
              </a:rPr>
              <a:t>Founding Director, Arts, Research, Technology and Science Laboratory</a:t>
            </a:r>
          </a:p>
          <a:p>
            <a:r>
              <a:rPr lang="en-US" altLang="it-IT">
                <a:ea typeface="ＭＳ Ｐゴシック" panose="020B0600070205080204" pitchFamily="34" charset="-128"/>
              </a:rPr>
              <a:t>University of New Mexico</a:t>
            </a:r>
          </a:p>
        </p:txBody>
      </p:sp>
      <p:sp>
        <p:nvSpPr>
          <p:cNvPr id="1536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sz="1400"/>
              <a:t>Angel and Shreiner: Interactive Computer Graphics 7E © Addison-Wesley 2015 </a:t>
            </a:r>
          </a:p>
        </p:txBody>
      </p:sp>
    </p:spTree>
    <p:extLst>
      <p:ext uri="{BB962C8B-B14F-4D97-AF65-F5344CB8AC3E}">
        <p14:creationId xmlns:p14="http://schemas.microsoft.com/office/powerpoint/2010/main" val="19496991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838200" y="1752600"/>
            <a:ext cx="7772400" cy="1143000"/>
          </a:xfrm>
        </p:spPr>
        <p:txBody>
          <a:bodyPr/>
          <a:lstStyle/>
          <a:p>
            <a:r>
              <a:rPr lang="en-US" altLang="it-IT">
                <a:ea typeface="ＭＳ Ｐゴシック" panose="020B0600070205080204" pitchFamily="34" charset="-128"/>
              </a:rPr>
              <a:t>Shadows</a:t>
            </a:r>
          </a:p>
        </p:txBody>
      </p:sp>
      <p:sp>
        <p:nvSpPr>
          <p:cNvPr id="17411" name="Rectangle 3"/>
          <p:cNvSpPr>
            <a:spLocks noGrp="1" noChangeArrowheads="1"/>
          </p:cNvSpPr>
          <p:nvPr>
            <p:ph type="subTitle" idx="1"/>
          </p:nvPr>
        </p:nvSpPr>
        <p:spPr>
          <a:xfrm>
            <a:off x="685800" y="3276600"/>
            <a:ext cx="7772400" cy="1676400"/>
          </a:xfrm>
        </p:spPr>
        <p:txBody>
          <a:bodyPr/>
          <a:lstStyle/>
          <a:p>
            <a:r>
              <a:rPr lang="en-US" altLang="it-IT">
                <a:ea typeface="ＭＳ Ｐゴシック" panose="020B0600070205080204" pitchFamily="34" charset="-128"/>
              </a:rPr>
              <a:t>Ed Angel</a:t>
            </a:r>
          </a:p>
          <a:p>
            <a:r>
              <a:rPr lang="en-US" altLang="it-IT">
                <a:ea typeface="ＭＳ Ｐゴシック" panose="020B0600070205080204" pitchFamily="34" charset="-128"/>
              </a:rPr>
              <a:t>Professor Emeritus of Computer Science</a:t>
            </a:r>
          </a:p>
          <a:p>
            <a:r>
              <a:rPr lang="en-US" altLang="it-IT">
                <a:ea typeface="ＭＳ Ｐゴシック" panose="020B0600070205080204" pitchFamily="34" charset="-128"/>
              </a:rPr>
              <a:t>University of New Mexico</a:t>
            </a:r>
          </a:p>
        </p:txBody>
      </p:sp>
      <p:sp>
        <p:nvSpPr>
          <p:cNvPr id="1741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4161750" indent="-24161750">
              <a:defRPr sz="2400">
                <a:solidFill>
                  <a:schemeClr val="tx1"/>
                </a:solidFill>
                <a:latin typeface="Times New Roman" panose="02020603050405020304" pitchFamily="18" charset="0"/>
                <a:ea typeface="ＭＳ Ｐゴシック" panose="020B0600070205080204" pitchFamily="34" charset="-128"/>
              </a:defRPr>
            </a:lvl1pPr>
            <a:lvl2pPr>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lvl="1"/>
            <a:fld id="{3A3347E1-C2E5-4F1E-9B85-C5E820CDF592}" type="slidenum">
              <a:rPr lang="es-ES" altLang="it-IT" sz="1000">
                <a:latin typeface="Arial" panose="020B0604020202020204" pitchFamily="34" charset="0"/>
              </a:rPr>
              <a:pPr lvl="1"/>
              <a:t>42</a:t>
            </a:fld>
            <a:endParaRPr lang="es-ES" altLang="it-IT" sz="1000">
              <a:latin typeface="Arial" panose="020B0604020202020204" pitchFamily="34" charset="0"/>
            </a:endParaRPr>
          </a:p>
        </p:txBody>
      </p:sp>
      <p:sp>
        <p:nvSpPr>
          <p:cNvPr id="1741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sz="1400"/>
              <a:t>Angel and Shreiner: Interactive Computer Graphics 7E © Addison-Wesley 2015 </a:t>
            </a:r>
          </a:p>
        </p:txBody>
      </p:sp>
    </p:spTree>
    <p:extLst>
      <p:ext uri="{BB962C8B-B14F-4D97-AF65-F5344CB8AC3E}">
        <p14:creationId xmlns:p14="http://schemas.microsoft.com/office/powerpoint/2010/main" val="36129257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4161750" indent="-24161750">
              <a:defRPr sz="2400">
                <a:solidFill>
                  <a:schemeClr val="tx1"/>
                </a:solidFill>
                <a:latin typeface="Times New Roman" panose="02020603050405020304" pitchFamily="18" charset="0"/>
                <a:ea typeface="ＭＳ Ｐゴシック" panose="020B0600070205080204" pitchFamily="34" charset="-128"/>
              </a:defRPr>
            </a:lvl1pPr>
            <a:lvl2pPr>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lvl="1"/>
            <a:fld id="{E64DE2B4-B93E-429A-87C0-720560C308ED}" type="slidenum">
              <a:rPr lang="es-ES" altLang="it-IT" sz="1000">
                <a:latin typeface="Arial" panose="020B0604020202020204" pitchFamily="34" charset="0"/>
              </a:rPr>
              <a:pPr lvl="1"/>
              <a:t>43</a:t>
            </a:fld>
            <a:endParaRPr lang="es-ES" altLang="it-IT" sz="1000">
              <a:latin typeface="Arial" panose="020B0604020202020204" pitchFamily="34" charset="0"/>
            </a:endParaRPr>
          </a:p>
        </p:txBody>
      </p:sp>
      <p:sp>
        <p:nvSpPr>
          <p:cNvPr id="19459" name="Rectangle 2"/>
          <p:cNvSpPr>
            <a:spLocks noGrp="1" noChangeArrowheads="1"/>
          </p:cNvSpPr>
          <p:nvPr>
            <p:ph type="title"/>
          </p:nvPr>
        </p:nvSpPr>
        <p:spPr/>
        <p:txBody>
          <a:bodyPr/>
          <a:lstStyle/>
          <a:p>
            <a:r>
              <a:rPr lang="en-US" altLang="it-IT">
                <a:ea typeface="ＭＳ Ｐゴシック" panose="020B0600070205080204" pitchFamily="34" charset="-128"/>
              </a:rPr>
              <a:t>Objectives</a:t>
            </a:r>
          </a:p>
        </p:txBody>
      </p:sp>
      <p:sp>
        <p:nvSpPr>
          <p:cNvPr id="19460" name="Rectangle 3"/>
          <p:cNvSpPr>
            <a:spLocks noGrp="1" noChangeArrowheads="1"/>
          </p:cNvSpPr>
          <p:nvPr>
            <p:ph type="body" idx="1"/>
          </p:nvPr>
        </p:nvSpPr>
        <p:spPr/>
        <p:txBody>
          <a:bodyPr/>
          <a:lstStyle/>
          <a:p>
            <a:r>
              <a:rPr lang="en-US" altLang="it-IT">
                <a:ea typeface="ＭＳ Ｐゴシック" panose="020B0600070205080204" pitchFamily="34" charset="-128"/>
              </a:rPr>
              <a:t>Introduce Shadow Algorithms</a:t>
            </a:r>
          </a:p>
          <a:p>
            <a:r>
              <a:rPr lang="en-US" altLang="it-IT">
                <a:ea typeface="ＭＳ Ｐゴシック" panose="020B0600070205080204" pitchFamily="34" charset="-128"/>
              </a:rPr>
              <a:t>Projective Shadows</a:t>
            </a:r>
          </a:p>
          <a:p>
            <a:r>
              <a:rPr lang="en-US" altLang="it-IT">
                <a:ea typeface="ＭＳ Ｐゴシック" panose="020B0600070205080204" pitchFamily="34" charset="-128"/>
              </a:rPr>
              <a:t>Shadow Maps</a:t>
            </a:r>
          </a:p>
          <a:p>
            <a:r>
              <a:rPr lang="en-US" altLang="it-IT">
                <a:ea typeface="ＭＳ Ｐゴシック" panose="020B0600070205080204" pitchFamily="34" charset="-128"/>
              </a:rPr>
              <a:t>Shadow Volumes</a:t>
            </a:r>
          </a:p>
        </p:txBody>
      </p:sp>
      <p:sp>
        <p:nvSpPr>
          <p:cNvPr id="1946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sz="1400"/>
              <a:t>Angel and Shreiner: Interactive Computer Graphics 7E © Addison-Wesley 2015 </a:t>
            </a:r>
          </a:p>
        </p:txBody>
      </p:sp>
    </p:spTree>
    <p:extLst>
      <p:ext uri="{BB962C8B-B14F-4D97-AF65-F5344CB8AC3E}">
        <p14:creationId xmlns:p14="http://schemas.microsoft.com/office/powerpoint/2010/main" val="5798170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371600" y="228600"/>
            <a:ext cx="7391400" cy="1066800"/>
          </a:xfrm>
        </p:spPr>
        <p:txBody>
          <a:bodyPr/>
          <a:lstStyle/>
          <a:p>
            <a:r>
              <a:rPr lang="en-US" altLang="it-IT">
                <a:ea typeface="ＭＳ Ｐゴシック" panose="020B0600070205080204" pitchFamily="34" charset="-128"/>
              </a:rPr>
              <a:t>Flashlight in the Eye Graphics</a:t>
            </a:r>
          </a:p>
        </p:txBody>
      </p:sp>
      <p:sp>
        <p:nvSpPr>
          <p:cNvPr id="21507" name="Content Placeholder 2"/>
          <p:cNvSpPr>
            <a:spLocks noGrp="1"/>
          </p:cNvSpPr>
          <p:nvPr>
            <p:ph idx="1"/>
          </p:nvPr>
        </p:nvSpPr>
        <p:spPr/>
        <p:txBody>
          <a:bodyPr/>
          <a:lstStyle/>
          <a:p>
            <a:r>
              <a:rPr lang="en-US" altLang="it-IT">
                <a:ea typeface="ＭＳ Ｐゴシック" panose="020B0600070205080204" pitchFamily="34" charset="-128"/>
              </a:rPr>
              <a:t>When do we not see shadows in a real scene?</a:t>
            </a:r>
          </a:p>
          <a:p>
            <a:r>
              <a:rPr lang="en-US" altLang="it-IT">
                <a:ea typeface="ＭＳ Ｐゴシック" panose="020B0600070205080204" pitchFamily="34" charset="-128"/>
              </a:rPr>
              <a:t>When the only light source is a point source at the eye or center of projection</a:t>
            </a:r>
          </a:p>
          <a:p>
            <a:pPr lvl="1"/>
            <a:r>
              <a:rPr lang="en-US" altLang="it-IT">
                <a:ea typeface="ＭＳ Ｐゴシック" panose="020B0600070205080204" pitchFamily="34" charset="-128"/>
              </a:rPr>
              <a:t>Shadows are behind objects and not visible</a:t>
            </a:r>
          </a:p>
          <a:p>
            <a:r>
              <a:rPr lang="en-US" altLang="it-IT">
                <a:ea typeface="ＭＳ Ｐゴシック" panose="020B0600070205080204" pitchFamily="34" charset="-128"/>
              </a:rPr>
              <a:t>Shadows are a global rendering issue</a:t>
            </a:r>
          </a:p>
          <a:p>
            <a:pPr lvl="1"/>
            <a:r>
              <a:rPr lang="en-US" altLang="it-IT">
                <a:ea typeface="ＭＳ Ｐゴシック" panose="020B0600070205080204" pitchFamily="34" charset="-128"/>
              </a:rPr>
              <a:t>Is a surface visible from a source</a:t>
            </a:r>
          </a:p>
          <a:p>
            <a:pPr lvl="1"/>
            <a:r>
              <a:rPr lang="en-US" altLang="it-IT">
                <a:ea typeface="ＭＳ Ｐゴシック" panose="020B0600070205080204" pitchFamily="34" charset="-128"/>
              </a:rPr>
              <a:t>May be obscured by other objects</a:t>
            </a:r>
          </a:p>
        </p:txBody>
      </p:sp>
      <p:sp>
        <p:nvSpPr>
          <p:cNvPr id="2150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4161750" indent="-24161750">
              <a:defRPr sz="2400">
                <a:solidFill>
                  <a:schemeClr val="tx1"/>
                </a:solidFill>
                <a:latin typeface="Times New Roman" panose="02020603050405020304" pitchFamily="18" charset="0"/>
                <a:ea typeface="ＭＳ Ｐゴシック" panose="020B0600070205080204" pitchFamily="34" charset="-128"/>
              </a:defRPr>
            </a:lvl1pPr>
            <a:lvl2pPr>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lvl="1"/>
            <a:fld id="{60E5B84F-6AAA-4E2F-8773-5D59000C6E93}" type="slidenum">
              <a:rPr lang="es-ES" altLang="it-IT" sz="1000">
                <a:latin typeface="Arial" panose="020B0604020202020204" pitchFamily="34" charset="0"/>
              </a:rPr>
              <a:pPr lvl="1"/>
              <a:t>44</a:t>
            </a:fld>
            <a:endParaRPr lang="es-ES" altLang="it-IT" sz="1000">
              <a:latin typeface="Arial" panose="020B0604020202020204" pitchFamily="34" charset="0"/>
            </a:endParaRPr>
          </a:p>
        </p:txBody>
      </p:sp>
      <p:sp>
        <p:nvSpPr>
          <p:cNvPr id="2150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sz="1400"/>
              <a:t>Angel and Shreiner: Interactive Computer Graphics 7E © Addison-Wesley 2015 </a:t>
            </a:r>
          </a:p>
        </p:txBody>
      </p:sp>
    </p:spTree>
    <p:extLst>
      <p:ext uri="{BB962C8B-B14F-4D97-AF65-F5344CB8AC3E}">
        <p14:creationId xmlns:p14="http://schemas.microsoft.com/office/powerpoint/2010/main" val="40979224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it-IT">
                <a:ea typeface="ＭＳ Ｐゴシック" panose="020B0600070205080204" pitchFamily="34" charset="-128"/>
              </a:rPr>
              <a:t>Shadows in Pipeline Renders</a:t>
            </a:r>
          </a:p>
        </p:txBody>
      </p:sp>
      <p:sp>
        <p:nvSpPr>
          <p:cNvPr id="23555" name="Content Placeholder 2"/>
          <p:cNvSpPr>
            <a:spLocks noGrp="1"/>
          </p:cNvSpPr>
          <p:nvPr>
            <p:ph idx="1"/>
          </p:nvPr>
        </p:nvSpPr>
        <p:spPr/>
        <p:txBody>
          <a:bodyPr/>
          <a:lstStyle/>
          <a:p>
            <a:r>
              <a:rPr lang="en-US" altLang="it-IT">
                <a:ea typeface="ＭＳ Ｐゴシック" panose="020B0600070205080204" pitchFamily="34" charset="-128"/>
              </a:rPr>
              <a:t>Note that shadows are generated automatically by a ray tracers</a:t>
            </a:r>
          </a:p>
          <a:p>
            <a:pPr lvl="1"/>
            <a:r>
              <a:rPr lang="en-US" altLang="it-IT">
                <a:ea typeface="ＭＳ Ｐゴシック" panose="020B0600070205080204" pitchFamily="34" charset="-128"/>
              </a:rPr>
              <a:t>feeler rays will detect if no light reaches a point</a:t>
            </a:r>
          </a:p>
          <a:p>
            <a:pPr lvl="1"/>
            <a:r>
              <a:rPr lang="en-US" altLang="it-IT">
                <a:ea typeface="ＭＳ Ｐゴシック" panose="020B0600070205080204" pitchFamily="34" charset="-128"/>
              </a:rPr>
              <a:t>need all objects to be available </a:t>
            </a:r>
          </a:p>
          <a:p>
            <a:r>
              <a:rPr lang="en-US" altLang="it-IT">
                <a:ea typeface="ＭＳ Ｐゴシック" panose="020B0600070205080204" pitchFamily="34" charset="-128"/>
              </a:rPr>
              <a:t>Pipeline renderers work an object at a time so shadows are not automatic</a:t>
            </a:r>
          </a:p>
          <a:p>
            <a:pPr lvl="1"/>
            <a:r>
              <a:rPr lang="en-US" altLang="it-IT">
                <a:ea typeface="ＭＳ Ｐゴシック" panose="020B0600070205080204" pitchFamily="34" charset="-128"/>
              </a:rPr>
              <a:t>can use some tricks: projective shadows</a:t>
            </a:r>
          </a:p>
          <a:p>
            <a:pPr lvl="1"/>
            <a:r>
              <a:rPr lang="en-US" altLang="it-IT">
                <a:ea typeface="ＭＳ Ｐゴシック" panose="020B0600070205080204" pitchFamily="34" charset="-128"/>
              </a:rPr>
              <a:t>multi-rendering: shadow maps and shadow volumes </a:t>
            </a:r>
          </a:p>
          <a:p>
            <a:pPr lvl="1"/>
            <a:endParaRPr lang="en-US" altLang="it-IT">
              <a:ea typeface="ＭＳ Ｐゴシック" panose="020B0600070205080204" pitchFamily="34" charset="-128"/>
            </a:endParaRPr>
          </a:p>
        </p:txBody>
      </p:sp>
      <p:sp>
        <p:nvSpPr>
          <p:cNvPr id="2355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4161750" indent="-24161750">
              <a:defRPr sz="2400">
                <a:solidFill>
                  <a:schemeClr val="tx1"/>
                </a:solidFill>
                <a:latin typeface="Times New Roman" panose="02020603050405020304" pitchFamily="18" charset="0"/>
                <a:ea typeface="ＭＳ Ｐゴシック" panose="020B0600070205080204" pitchFamily="34" charset="-128"/>
              </a:defRPr>
            </a:lvl1pPr>
            <a:lvl2pPr>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lvl="1"/>
            <a:fld id="{95C3C5DB-5BCD-4C71-8C9E-E7630F9A738D}" type="slidenum">
              <a:rPr lang="es-ES" altLang="it-IT" sz="1000">
                <a:latin typeface="Arial" panose="020B0604020202020204" pitchFamily="34" charset="0"/>
              </a:rPr>
              <a:pPr lvl="1"/>
              <a:t>45</a:t>
            </a:fld>
            <a:endParaRPr lang="es-ES" altLang="it-IT" sz="1000">
              <a:latin typeface="Arial" panose="020B0604020202020204" pitchFamily="34" charset="0"/>
            </a:endParaRPr>
          </a:p>
        </p:txBody>
      </p:sp>
      <p:sp>
        <p:nvSpPr>
          <p:cNvPr id="2355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sz="1400"/>
              <a:t>Angel and Shreiner: Interactive Computer Graphics 7E © Addison-Wesley 2015 </a:t>
            </a:r>
          </a:p>
        </p:txBody>
      </p:sp>
    </p:spTree>
    <p:extLst>
      <p:ext uri="{BB962C8B-B14F-4D97-AF65-F5344CB8AC3E}">
        <p14:creationId xmlns:p14="http://schemas.microsoft.com/office/powerpoint/2010/main" val="26307765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it-IT">
                <a:ea typeface="ＭＳ Ｐゴシック" panose="020B0600070205080204" pitchFamily="34" charset="-128"/>
              </a:rPr>
              <a:t>Projective Shadows</a:t>
            </a:r>
          </a:p>
        </p:txBody>
      </p:sp>
      <p:sp>
        <p:nvSpPr>
          <p:cNvPr id="25603" name="Content Placeholder 2"/>
          <p:cNvSpPr>
            <a:spLocks noGrp="1"/>
          </p:cNvSpPr>
          <p:nvPr>
            <p:ph idx="1"/>
          </p:nvPr>
        </p:nvSpPr>
        <p:spPr/>
        <p:txBody>
          <a:bodyPr/>
          <a:lstStyle/>
          <a:p>
            <a:r>
              <a:rPr lang="en-US" altLang="it-IT">
                <a:ea typeface="ＭＳ Ｐゴシック" panose="020B0600070205080204" pitchFamily="34" charset="-128"/>
              </a:rPr>
              <a:t>Oldest methods</a:t>
            </a:r>
          </a:p>
          <a:p>
            <a:pPr lvl="1"/>
            <a:r>
              <a:rPr lang="en-US" altLang="it-IT">
                <a:ea typeface="ＭＳ Ｐゴシック" panose="020B0600070205080204" pitchFamily="34" charset="-128"/>
              </a:rPr>
              <a:t>Used in flight simulators to provide visual clues</a:t>
            </a:r>
          </a:p>
          <a:p>
            <a:r>
              <a:rPr lang="en-US" altLang="it-IT">
                <a:ea typeface="ＭＳ Ｐゴシック" panose="020B0600070205080204" pitchFamily="34" charset="-128"/>
              </a:rPr>
              <a:t>Projection of a polygon is a polygon called a </a:t>
            </a:r>
            <a:r>
              <a:rPr lang="en-US" altLang="it-IT" b="1">
                <a:ea typeface="ＭＳ Ｐゴシック" panose="020B0600070205080204" pitchFamily="34" charset="-128"/>
              </a:rPr>
              <a:t>shadow polygon</a:t>
            </a:r>
          </a:p>
          <a:p>
            <a:r>
              <a:rPr lang="en-US" altLang="it-IT">
                <a:ea typeface="ＭＳ Ｐゴシック" panose="020B0600070205080204" pitchFamily="34" charset="-128"/>
              </a:rPr>
              <a:t>Given a point light source and a polygon, the vertices of the shadow polygon are the projections of the original polygon’s vertices from a point source onto a surface</a:t>
            </a:r>
          </a:p>
        </p:txBody>
      </p:sp>
      <p:sp>
        <p:nvSpPr>
          <p:cNvPr id="2560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4161750" indent="-24161750">
              <a:defRPr sz="2400">
                <a:solidFill>
                  <a:schemeClr val="tx1"/>
                </a:solidFill>
                <a:latin typeface="Times New Roman" panose="02020603050405020304" pitchFamily="18" charset="0"/>
                <a:ea typeface="ＭＳ Ｐゴシック" panose="020B0600070205080204" pitchFamily="34" charset="-128"/>
              </a:defRPr>
            </a:lvl1pPr>
            <a:lvl2pPr>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lvl="1"/>
            <a:fld id="{91087FFF-96AD-4A81-80BA-27DE52E58348}" type="slidenum">
              <a:rPr lang="es-ES" altLang="it-IT" sz="1000">
                <a:latin typeface="Arial" panose="020B0604020202020204" pitchFamily="34" charset="0"/>
              </a:rPr>
              <a:pPr lvl="1"/>
              <a:t>46</a:t>
            </a:fld>
            <a:endParaRPr lang="es-ES" altLang="it-IT" sz="1000">
              <a:latin typeface="Arial" panose="020B0604020202020204" pitchFamily="34" charset="0"/>
            </a:endParaRPr>
          </a:p>
        </p:txBody>
      </p:sp>
      <p:sp>
        <p:nvSpPr>
          <p:cNvPr id="2560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sz="1400"/>
              <a:t>Angel and Shreiner: Interactive Computer Graphics 7E © Addison-Wesley 2015 </a:t>
            </a:r>
          </a:p>
        </p:txBody>
      </p:sp>
    </p:spTree>
    <p:extLst>
      <p:ext uri="{BB962C8B-B14F-4D97-AF65-F5344CB8AC3E}">
        <p14:creationId xmlns:p14="http://schemas.microsoft.com/office/powerpoint/2010/main" val="35525540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it-IT">
                <a:ea typeface="ＭＳ Ｐゴシック" panose="020B0600070205080204" pitchFamily="34" charset="-128"/>
              </a:rPr>
              <a:t>Shadow Polygon</a:t>
            </a:r>
          </a:p>
        </p:txBody>
      </p:sp>
      <p:pic>
        <p:nvPicPr>
          <p:cNvPr id="27651" name="Content Placeholder 5" descr="AN04F45.jpg"/>
          <p:cNvPicPr>
            <a:picLocks noGrp="1" noChangeAspect="1"/>
          </p:cNvPicPr>
          <p:nvPr>
            <p:ph idx="1"/>
          </p:nvPr>
        </p:nvPicPr>
        <p:blipFill>
          <a:blip r:embed="rId3">
            <a:extLst>
              <a:ext uri="{28A0092B-C50C-407E-A947-70E740481C1C}">
                <a14:useLocalDpi xmlns:a14="http://schemas.microsoft.com/office/drawing/2010/main" val="0"/>
              </a:ext>
            </a:extLst>
          </a:blip>
          <a:srcRect l="-50700" r="-50700"/>
          <a:stretch>
            <a:fillRect/>
          </a:stretch>
        </p:blipFill>
        <p:spPr/>
      </p:pic>
      <p:sp>
        <p:nvSpPr>
          <p:cNvPr id="2765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4161750" indent="-24161750">
              <a:defRPr sz="2400">
                <a:solidFill>
                  <a:schemeClr val="tx1"/>
                </a:solidFill>
                <a:latin typeface="Times New Roman" panose="02020603050405020304" pitchFamily="18" charset="0"/>
                <a:ea typeface="ＭＳ Ｐゴシック" panose="020B0600070205080204" pitchFamily="34" charset="-128"/>
              </a:defRPr>
            </a:lvl1pPr>
            <a:lvl2pPr>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lvl="1"/>
            <a:fld id="{F6B5F3F6-AFA7-4B2B-9E60-D5A3351556C5}" type="slidenum">
              <a:rPr lang="es-ES" altLang="it-IT" sz="1000">
                <a:latin typeface="Arial" panose="020B0604020202020204" pitchFamily="34" charset="0"/>
              </a:rPr>
              <a:pPr lvl="1"/>
              <a:t>47</a:t>
            </a:fld>
            <a:endParaRPr lang="es-ES" altLang="it-IT" sz="1000">
              <a:latin typeface="Arial" panose="020B0604020202020204" pitchFamily="34" charset="0"/>
            </a:endParaRPr>
          </a:p>
        </p:txBody>
      </p:sp>
      <p:sp>
        <p:nvSpPr>
          <p:cNvPr id="2765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sz="1400"/>
              <a:t>Angel and Shreiner: Interactive Computer Graphics 7E © Addison-Wesley 2015 </a:t>
            </a:r>
          </a:p>
        </p:txBody>
      </p:sp>
    </p:spTree>
    <p:extLst>
      <p:ext uri="{BB962C8B-B14F-4D97-AF65-F5344CB8AC3E}">
        <p14:creationId xmlns:p14="http://schemas.microsoft.com/office/powerpoint/2010/main" val="27035442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itle 1"/>
          <p:cNvSpPr>
            <a:spLocks noGrp="1"/>
          </p:cNvSpPr>
          <p:nvPr>
            <p:ph type="title"/>
          </p:nvPr>
        </p:nvSpPr>
        <p:spPr/>
        <p:txBody>
          <a:bodyPr/>
          <a:lstStyle/>
          <a:p>
            <a:r>
              <a:rPr lang="en-US" altLang="it-IT">
                <a:ea typeface="ＭＳ Ｐゴシック" panose="020B0600070205080204" pitchFamily="34" charset="-128"/>
              </a:rPr>
              <a:t>Computing Shadow Vertex</a:t>
            </a:r>
          </a:p>
        </p:txBody>
      </p:sp>
      <p:sp>
        <p:nvSpPr>
          <p:cNvPr id="29700" name="Content Placeholder 2"/>
          <p:cNvSpPr>
            <a:spLocks noGrp="1"/>
          </p:cNvSpPr>
          <p:nvPr>
            <p:ph idx="1"/>
          </p:nvPr>
        </p:nvSpPr>
        <p:spPr>
          <a:xfrm>
            <a:off x="685800" y="1600200"/>
            <a:ext cx="8229600" cy="4724400"/>
          </a:xfrm>
        </p:spPr>
        <p:txBody>
          <a:bodyPr/>
          <a:lstStyle/>
          <a:p>
            <a:pPr marL="514350" indent="-514350">
              <a:buFontTx/>
              <a:buAutoNum type="arabicPeriod"/>
            </a:pPr>
            <a:r>
              <a:rPr lang="en-US" altLang="it-IT" sz="2800">
                <a:ea typeface="ＭＳ Ｐゴシック" panose="020B0600070205080204" pitchFamily="34" charset="-128"/>
              </a:rPr>
              <a:t>Source at (x</a:t>
            </a:r>
            <a:r>
              <a:rPr lang="en-US" altLang="it-IT" sz="2800" baseline="-25000">
                <a:ea typeface="ＭＳ Ｐゴシック" panose="020B0600070205080204" pitchFamily="34" charset="-128"/>
              </a:rPr>
              <a:t>l</a:t>
            </a:r>
            <a:r>
              <a:rPr lang="en-US" altLang="it-IT" sz="2800">
                <a:ea typeface="ＭＳ Ｐゴシック" panose="020B0600070205080204" pitchFamily="34" charset="-128"/>
              </a:rPr>
              <a:t>, y</a:t>
            </a:r>
            <a:r>
              <a:rPr lang="en-US" altLang="it-IT" sz="2800" baseline="-25000">
                <a:ea typeface="ＭＳ Ｐゴシック" panose="020B0600070205080204" pitchFamily="34" charset="-128"/>
              </a:rPr>
              <a:t>l</a:t>
            </a:r>
            <a:r>
              <a:rPr lang="en-US" altLang="it-IT" sz="2800">
                <a:ea typeface="ＭＳ Ｐゴシック" panose="020B0600070205080204" pitchFamily="34" charset="-128"/>
              </a:rPr>
              <a:t>, z</a:t>
            </a:r>
            <a:r>
              <a:rPr lang="en-US" altLang="it-IT" sz="2800" baseline="-25000">
                <a:ea typeface="ＭＳ Ｐゴシック" panose="020B0600070205080204" pitchFamily="34" charset="-128"/>
              </a:rPr>
              <a:t>l</a:t>
            </a:r>
            <a:r>
              <a:rPr lang="en-US" altLang="it-IT" sz="2800">
                <a:ea typeface="ＭＳ Ｐゴシック" panose="020B0600070205080204" pitchFamily="34" charset="-128"/>
              </a:rPr>
              <a:t>)</a:t>
            </a:r>
          </a:p>
          <a:p>
            <a:pPr marL="514350" indent="-514350">
              <a:buFontTx/>
              <a:buAutoNum type="arabicPeriod"/>
            </a:pPr>
            <a:r>
              <a:rPr lang="en-US" altLang="it-IT" sz="2800">
                <a:ea typeface="ＭＳ Ｐゴシック" panose="020B0600070205080204" pitchFamily="34" charset="-128"/>
              </a:rPr>
              <a:t>Vertex at (x, y, z)</a:t>
            </a:r>
          </a:p>
          <a:p>
            <a:pPr marL="514350" indent="-514350">
              <a:buFontTx/>
              <a:buAutoNum type="arabicPeriod"/>
            </a:pPr>
            <a:r>
              <a:rPr lang="en-US" altLang="it-IT" sz="2800">
                <a:ea typeface="ＭＳ Ｐゴシック" panose="020B0600070205080204" pitchFamily="34" charset="-128"/>
              </a:rPr>
              <a:t>Consider simple case of shadow projected onto ground at (x</a:t>
            </a:r>
            <a:r>
              <a:rPr lang="en-US" altLang="it-IT" sz="2800" baseline="-25000">
                <a:ea typeface="ＭＳ Ｐゴシック" panose="020B0600070205080204" pitchFamily="34" charset="-128"/>
              </a:rPr>
              <a:t>p</a:t>
            </a:r>
            <a:r>
              <a:rPr lang="en-US" altLang="it-IT" sz="2800">
                <a:ea typeface="ＭＳ Ｐゴシック" panose="020B0600070205080204" pitchFamily="34" charset="-128"/>
              </a:rPr>
              <a:t>, 0, z</a:t>
            </a:r>
            <a:r>
              <a:rPr lang="en-US" altLang="it-IT" sz="2800" baseline="-25000">
                <a:ea typeface="ＭＳ Ｐゴシック" panose="020B0600070205080204" pitchFamily="34" charset="-128"/>
              </a:rPr>
              <a:t>p</a:t>
            </a:r>
            <a:r>
              <a:rPr lang="en-US" altLang="it-IT" sz="2800">
                <a:ea typeface="ＭＳ Ｐゴシック" panose="020B0600070205080204" pitchFamily="34" charset="-128"/>
              </a:rPr>
              <a:t>)</a:t>
            </a:r>
          </a:p>
          <a:p>
            <a:pPr marL="514350" indent="-514350">
              <a:buFontTx/>
              <a:buAutoNum type="arabicPeriod"/>
            </a:pPr>
            <a:r>
              <a:rPr lang="en-US" altLang="it-IT" sz="2800">
                <a:ea typeface="ＭＳ Ｐゴシック" panose="020B0600070205080204" pitchFamily="34" charset="-128"/>
              </a:rPr>
              <a:t>Translate source to origin with T(-x</a:t>
            </a:r>
            <a:r>
              <a:rPr lang="en-US" altLang="it-IT" sz="2800" baseline="-25000">
                <a:ea typeface="ＭＳ Ｐゴシック" panose="020B0600070205080204" pitchFamily="34" charset="-128"/>
              </a:rPr>
              <a:t>l</a:t>
            </a:r>
            <a:r>
              <a:rPr lang="en-US" altLang="it-IT" sz="2800">
                <a:ea typeface="ＭＳ Ｐゴシック" panose="020B0600070205080204" pitchFamily="34" charset="-128"/>
              </a:rPr>
              <a:t>, -y</a:t>
            </a:r>
            <a:r>
              <a:rPr lang="en-US" altLang="it-IT" sz="2800" baseline="-25000">
                <a:ea typeface="ＭＳ Ｐゴシック" panose="020B0600070205080204" pitchFamily="34" charset="-128"/>
              </a:rPr>
              <a:t>l</a:t>
            </a:r>
            <a:r>
              <a:rPr lang="en-US" altLang="it-IT" sz="2800">
                <a:ea typeface="ＭＳ Ｐゴシック" panose="020B0600070205080204" pitchFamily="34" charset="-128"/>
              </a:rPr>
              <a:t>, -z</a:t>
            </a:r>
            <a:r>
              <a:rPr lang="en-US" altLang="it-IT" sz="2800" baseline="-25000">
                <a:ea typeface="ＭＳ Ｐゴシック" panose="020B0600070205080204" pitchFamily="34" charset="-128"/>
              </a:rPr>
              <a:t>l</a:t>
            </a:r>
            <a:r>
              <a:rPr lang="en-US" altLang="it-IT" sz="2800">
                <a:ea typeface="ＭＳ Ｐゴシック" panose="020B0600070205080204" pitchFamily="34" charset="-128"/>
              </a:rPr>
              <a:t>)</a:t>
            </a:r>
          </a:p>
          <a:p>
            <a:pPr marL="514350" indent="-514350">
              <a:buFontTx/>
              <a:buAutoNum type="arabicPeriod"/>
            </a:pPr>
            <a:r>
              <a:rPr lang="en-US" altLang="it-IT" sz="2800">
                <a:ea typeface="ＭＳ Ｐゴシック" panose="020B0600070205080204" pitchFamily="34" charset="-128"/>
              </a:rPr>
              <a:t>Perspective projection</a:t>
            </a:r>
          </a:p>
          <a:p>
            <a:pPr marL="514350" indent="-514350">
              <a:buFontTx/>
              <a:buAutoNum type="arabicPeriod"/>
            </a:pPr>
            <a:endParaRPr lang="en-US" altLang="it-IT" sz="2800">
              <a:ea typeface="ＭＳ Ｐゴシック" panose="020B0600070205080204" pitchFamily="34" charset="-128"/>
            </a:endParaRPr>
          </a:p>
          <a:p>
            <a:pPr marL="514350" indent="-514350">
              <a:buFontTx/>
              <a:buAutoNum type="arabicPeriod"/>
            </a:pPr>
            <a:endParaRPr lang="en-US" altLang="it-IT" sz="2800">
              <a:ea typeface="ＭＳ Ｐゴシック" panose="020B0600070205080204" pitchFamily="34" charset="-128"/>
            </a:endParaRPr>
          </a:p>
          <a:p>
            <a:pPr marL="514350" indent="-514350">
              <a:buFontTx/>
              <a:buAutoNum type="arabicPeriod"/>
            </a:pPr>
            <a:r>
              <a:rPr lang="en-US" altLang="it-IT" sz="2800">
                <a:ea typeface="ＭＳ Ｐゴシック" panose="020B0600070205080204" pitchFamily="34" charset="-128"/>
              </a:rPr>
              <a:t>Translate back </a:t>
            </a:r>
          </a:p>
        </p:txBody>
      </p:sp>
      <p:sp>
        <p:nvSpPr>
          <p:cNvPr id="29701"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4161750" indent="-24161750">
              <a:defRPr sz="2400">
                <a:solidFill>
                  <a:schemeClr val="tx1"/>
                </a:solidFill>
                <a:latin typeface="Times New Roman" panose="02020603050405020304" pitchFamily="18" charset="0"/>
                <a:ea typeface="ＭＳ Ｐゴシック" panose="020B0600070205080204" pitchFamily="34" charset="-128"/>
              </a:defRPr>
            </a:lvl1pPr>
            <a:lvl2pPr>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lvl="1"/>
            <a:fld id="{FD41AA53-CB25-45B0-BEB3-95817CCD414D}" type="slidenum">
              <a:rPr lang="es-ES" altLang="it-IT" sz="1000">
                <a:latin typeface="Arial" panose="020B0604020202020204" pitchFamily="34" charset="0"/>
              </a:rPr>
              <a:pPr lvl="1"/>
              <a:t>48</a:t>
            </a:fld>
            <a:endParaRPr lang="es-ES" altLang="it-IT" sz="1000">
              <a:latin typeface="Arial" panose="020B0604020202020204" pitchFamily="34" charset="0"/>
            </a:endParaRPr>
          </a:p>
        </p:txBody>
      </p:sp>
      <p:graphicFrame>
        <p:nvGraphicFramePr>
          <p:cNvPr id="29698" name="Object 2"/>
          <p:cNvGraphicFramePr>
            <a:graphicFrameLocks noChangeAspect="1"/>
          </p:cNvGraphicFramePr>
          <p:nvPr/>
        </p:nvGraphicFramePr>
        <p:xfrm>
          <a:off x="5105400" y="4267200"/>
          <a:ext cx="2438400" cy="1901825"/>
        </p:xfrm>
        <a:graphic>
          <a:graphicData uri="http://schemas.openxmlformats.org/presentationml/2006/ole">
            <mc:AlternateContent xmlns:mc="http://schemas.openxmlformats.org/markup-compatibility/2006">
              <mc:Choice xmlns:v="urn:schemas-microsoft-com:vml" Requires="v">
                <p:oleObj spid="_x0000_s34819" name="Equation" r:id="rId4" imgW="1384300" imgH="1079500" progId="Equation.3">
                  <p:embed/>
                </p:oleObj>
              </mc:Choice>
              <mc:Fallback>
                <p:oleObj name="Equation" r:id="rId4" imgW="1384300" imgH="1079500" progId="Equation.3">
                  <p:embed/>
                  <p:pic>
                    <p:nvPicPr>
                      <p:cNvPr id="29698"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4267200"/>
                        <a:ext cx="2438400" cy="1901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9702"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sz="1400"/>
              <a:t>Angel and Shreiner: Interactive Computer Graphics 7E © Addison-Wesley 2015 </a:t>
            </a:r>
          </a:p>
        </p:txBody>
      </p:sp>
    </p:spTree>
    <p:extLst>
      <p:ext uri="{BB962C8B-B14F-4D97-AF65-F5344CB8AC3E}">
        <p14:creationId xmlns:p14="http://schemas.microsoft.com/office/powerpoint/2010/main" val="7573087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it-IT">
                <a:ea typeface="ＭＳ Ｐゴシック" panose="020B0600070205080204" pitchFamily="34" charset="-128"/>
              </a:rPr>
              <a:t>Shadow Process</a:t>
            </a:r>
          </a:p>
        </p:txBody>
      </p:sp>
      <p:sp>
        <p:nvSpPr>
          <p:cNvPr id="31747" name="Content Placeholder 2"/>
          <p:cNvSpPr>
            <a:spLocks noGrp="1"/>
          </p:cNvSpPr>
          <p:nvPr>
            <p:ph idx="1"/>
          </p:nvPr>
        </p:nvSpPr>
        <p:spPr>
          <a:xfrm>
            <a:off x="609600" y="1524000"/>
            <a:ext cx="7772400" cy="4724400"/>
          </a:xfrm>
        </p:spPr>
        <p:txBody>
          <a:bodyPr/>
          <a:lstStyle/>
          <a:p>
            <a:pPr marL="895350" lvl="1" indent="-514350">
              <a:buFontTx/>
              <a:buAutoNum type="arabicPeriod"/>
            </a:pPr>
            <a:r>
              <a:rPr lang="en-US" altLang="it-IT">
                <a:ea typeface="ＭＳ Ｐゴシック" panose="020B0600070205080204" pitchFamily="34" charset="-128"/>
              </a:rPr>
              <a:t>Put two identical triangles and their colors on GPU (black for shadow triangle)</a:t>
            </a:r>
          </a:p>
          <a:p>
            <a:pPr marL="895350" lvl="1" indent="-514350">
              <a:buFontTx/>
              <a:buAutoNum type="arabicPeriod"/>
            </a:pPr>
            <a:r>
              <a:rPr lang="en-US" altLang="it-IT">
                <a:ea typeface="ＭＳ Ｐゴシック" panose="020B0600070205080204" pitchFamily="34" charset="-128"/>
              </a:rPr>
              <a:t>Compute two model view matrices as uniforms</a:t>
            </a:r>
          </a:p>
          <a:p>
            <a:pPr marL="895350" lvl="1" indent="-514350">
              <a:buFontTx/>
              <a:buAutoNum type="arabicPeriod"/>
            </a:pPr>
            <a:r>
              <a:rPr lang="en-US" altLang="it-IT">
                <a:ea typeface="ＭＳ Ｐゴシック" panose="020B0600070205080204" pitchFamily="34" charset="-128"/>
              </a:rPr>
              <a:t>Send model view matrix for original triangle</a:t>
            </a:r>
          </a:p>
          <a:p>
            <a:pPr marL="895350" lvl="1" indent="-514350">
              <a:buFontTx/>
              <a:buAutoNum type="arabicPeriod"/>
            </a:pPr>
            <a:r>
              <a:rPr lang="en-US" altLang="it-IT">
                <a:ea typeface="ＭＳ Ｐゴシック" panose="020B0600070205080204" pitchFamily="34" charset="-128"/>
              </a:rPr>
              <a:t>Render original triangle</a:t>
            </a:r>
          </a:p>
          <a:p>
            <a:pPr marL="895350" lvl="1" indent="-514350">
              <a:buFontTx/>
              <a:buAutoNum type="arabicPeriod"/>
            </a:pPr>
            <a:r>
              <a:rPr lang="en-US" altLang="it-IT">
                <a:ea typeface="ＭＳ Ｐゴシック" panose="020B0600070205080204" pitchFamily="34" charset="-128"/>
              </a:rPr>
              <a:t>Send second model view matrix</a:t>
            </a:r>
          </a:p>
          <a:p>
            <a:pPr marL="895350" lvl="1" indent="-514350">
              <a:buFontTx/>
              <a:buAutoNum type="arabicPeriod"/>
            </a:pPr>
            <a:r>
              <a:rPr lang="en-US" altLang="it-IT">
                <a:ea typeface="ＭＳ Ｐゴシック" panose="020B0600070205080204" pitchFamily="34" charset="-128"/>
              </a:rPr>
              <a:t>Render shadow triangle</a:t>
            </a:r>
          </a:p>
          <a:p>
            <a:pPr marL="895350" lvl="1" indent="-514350"/>
            <a:r>
              <a:rPr lang="en-US" altLang="it-IT" sz="2300">
                <a:ea typeface="ＭＳ Ｐゴシック" panose="020B0600070205080204" pitchFamily="34" charset="-128"/>
              </a:rPr>
              <a:t>Note shadow triangle undergoes two transformations</a:t>
            </a:r>
          </a:p>
          <a:p>
            <a:pPr marL="895350" lvl="1" indent="-514350"/>
            <a:r>
              <a:rPr lang="en-US" altLang="it-IT" sz="2300">
                <a:ea typeface="ＭＳ Ｐゴシック" panose="020B0600070205080204" pitchFamily="34" charset="-128"/>
              </a:rPr>
              <a:t>Note hidden surface removal takes care of depth issues</a:t>
            </a:r>
          </a:p>
          <a:p>
            <a:endParaRPr lang="en-US" altLang="it-IT" sz="2800">
              <a:ea typeface="ＭＳ Ｐゴシック" panose="020B0600070205080204" pitchFamily="34" charset="-128"/>
            </a:endParaRPr>
          </a:p>
        </p:txBody>
      </p:sp>
      <p:sp>
        <p:nvSpPr>
          <p:cNvPr id="3174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4161750" indent="-24161750">
              <a:defRPr sz="2400">
                <a:solidFill>
                  <a:schemeClr val="tx1"/>
                </a:solidFill>
                <a:latin typeface="Times New Roman" panose="02020603050405020304" pitchFamily="18" charset="0"/>
                <a:ea typeface="ＭＳ Ｐゴシック" panose="020B0600070205080204" pitchFamily="34" charset="-128"/>
              </a:defRPr>
            </a:lvl1pPr>
            <a:lvl2pPr>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lvl="1"/>
            <a:fld id="{449B8E83-2D5D-4E8B-9CA4-74927A061925}" type="slidenum">
              <a:rPr lang="es-ES" altLang="it-IT" sz="1000">
                <a:latin typeface="Arial" panose="020B0604020202020204" pitchFamily="34" charset="0"/>
              </a:rPr>
              <a:pPr lvl="1"/>
              <a:t>49</a:t>
            </a:fld>
            <a:endParaRPr lang="es-ES" altLang="it-IT" sz="1000">
              <a:latin typeface="Arial" panose="020B0604020202020204" pitchFamily="34" charset="0"/>
            </a:endParaRPr>
          </a:p>
        </p:txBody>
      </p:sp>
      <p:sp>
        <p:nvSpPr>
          <p:cNvPr id="3174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sz="1400"/>
              <a:t>Angel and Shreiner: Interactive Computer Graphics 7E © Addison-Wesley 2015 </a:t>
            </a:r>
          </a:p>
        </p:txBody>
      </p:sp>
    </p:spTree>
    <p:extLst>
      <p:ext uri="{BB962C8B-B14F-4D97-AF65-F5344CB8AC3E}">
        <p14:creationId xmlns:p14="http://schemas.microsoft.com/office/powerpoint/2010/main" val="2538449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4161750" indent="-24161750">
              <a:defRPr sz="2400">
                <a:solidFill>
                  <a:schemeClr val="tx1"/>
                </a:solidFill>
                <a:latin typeface="Times New Roman" panose="02020603050405020304" pitchFamily="18" charset="0"/>
                <a:ea typeface="ＭＳ Ｐゴシック" panose="020B0600070205080204" pitchFamily="34" charset="-128"/>
              </a:defRPr>
            </a:lvl1pPr>
            <a:lvl2pPr>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lvl="1"/>
            <a:fld id="{EB4ABB6F-49E8-472D-91F5-228DE3859735}" type="slidenum">
              <a:rPr lang="es-ES" altLang="it-IT" sz="1000">
                <a:latin typeface="Arial" panose="020B0604020202020204" pitchFamily="34" charset="0"/>
              </a:rPr>
              <a:pPr lvl="1"/>
              <a:t>5</a:t>
            </a:fld>
            <a:endParaRPr lang="es-ES" altLang="it-IT" sz="1000">
              <a:latin typeface="Arial" panose="020B0604020202020204" pitchFamily="34" charset="0"/>
            </a:endParaRPr>
          </a:p>
        </p:txBody>
      </p:sp>
      <p:sp>
        <p:nvSpPr>
          <p:cNvPr id="20483" name="Rectangle 2"/>
          <p:cNvSpPr>
            <a:spLocks noGrp="1" noChangeArrowheads="1"/>
          </p:cNvSpPr>
          <p:nvPr>
            <p:ph type="title"/>
          </p:nvPr>
        </p:nvSpPr>
        <p:spPr/>
        <p:txBody>
          <a:bodyPr/>
          <a:lstStyle/>
          <a:p>
            <a:r>
              <a:rPr lang="en-US" altLang="it-IT" sz="4100">
                <a:ea typeface="ＭＳ Ｐゴシック" panose="020B0600070205080204" pitchFamily="34" charset="-128"/>
              </a:rPr>
              <a:t>Pipeline View</a:t>
            </a:r>
          </a:p>
        </p:txBody>
      </p:sp>
      <p:sp>
        <p:nvSpPr>
          <p:cNvPr id="20484" name="Text Box 4"/>
          <p:cNvSpPr txBox="1">
            <a:spLocks noChangeArrowheads="1"/>
          </p:cNvSpPr>
          <p:nvPr/>
        </p:nvSpPr>
        <p:spPr bwMode="auto">
          <a:xfrm>
            <a:off x="838200" y="2286000"/>
            <a:ext cx="1989138" cy="835025"/>
          </a:xfrm>
          <a:prstGeom prst="rect">
            <a:avLst/>
          </a:prstGeom>
          <a:solidFill>
            <a:schemeClr val="hlink"/>
          </a:solidFill>
          <a:ln w="12700">
            <a:solidFill>
              <a:schemeClr val="tx1"/>
            </a:solidFill>
            <a:miter lim="800000"/>
            <a:headEnd type="none" w="sm" len="sm"/>
            <a:tailEnd type="none" w="sm" len="sm"/>
          </a:ln>
        </p:spPr>
        <p:txBody>
          <a:bodyPr wrap="none" anchorCtr="1">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a:t>  modelview</a:t>
            </a:r>
          </a:p>
          <a:p>
            <a:r>
              <a:rPr lang="en-US" altLang="it-IT"/>
              <a:t>transformation</a:t>
            </a:r>
          </a:p>
        </p:txBody>
      </p:sp>
      <p:sp>
        <p:nvSpPr>
          <p:cNvPr id="20485" name="Text Box 5"/>
          <p:cNvSpPr txBox="1">
            <a:spLocks noChangeArrowheads="1"/>
          </p:cNvSpPr>
          <p:nvPr/>
        </p:nvSpPr>
        <p:spPr bwMode="auto">
          <a:xfrm>
            <a:off x="3657600" y="2286000"/>
            <a:ext cx="1989138" cy="835025"/>
          </a:xfrm>
          <a:prstGeom prst="rect">
            <a:avLst/>
          </a:prstGeom>
          <a:solidFill>
            <a:schemeClr val="hlink"/>
          </a:solidFill>
          <a:ln w="12700">
            <a:solidFill>
              <a:schemeClr val="tx1"/>
            </a:solidFill>
            <a:miter lim="800000"/>
            <a:headEnd type="none" w="sm" len="sm"/>
            <a:tailEnd type="none" w="sm" len="sm"/>
          </a:ln>
        </p:spPr>
        <p:txBody>
          <a:bodyPr wrap="none" anchorCtr="1">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a:t>   projection</a:t>
            </a:r>
          </a:p>
          <a:p>
            <a:r>
              <a:rPr lang="en-US" altLang="it-IT"/>
              <a:t>transformation</a:t>
            </a:r>
          </a:p>
        </p:txBody>
      </p:sp>
      <p:sp>
        <p:nvSpPr>
          <p:cNvPr id="20486" name="Text Box 6"/>
          <p:cNvSpPr txBox="1">
            <a:spLocks noChangeArrowheads="1"/>
          </p:cNvSpPr>
          <p:nvPr/>
        </p:nvSpPr>
        <p:spPr bwMode="auto">
          <a:xfrm>
            <a:off x="6248400" y="2286000"/>
            <a:ext cx="1582738" cy="835025"/>
          </a:xfrm>
          <a:prstGeom prst="rect">
            <a:avLst/>
          </a:prstGeom>
          <a:solidFill>
            <a:schemeClr val="hlink"/>
          </a:solidFill>
          <a:ln w="12700">
            <a:solidFill>
              <a:schemeClr val="tx1"/>
            </a:solidFill>
            <a:miter lim="800000"/>
            <a:headEnd type="none" w="sm" len="sm"/>
            <a:tailEnd type="none" w="sm" len="sm"/>
          </a:ln>
        </p:spPr>
        <p:txBody>
          <a:bodyPr wrap="none" anchorCtr="1">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a:t>perspective</a:t>
            </a:r>
          </a:p>
          <a:p>
            <a:r>
              <a:rPr lang="en-US" altLang="it-IT"/>
              <a:t> division</a:t>
            </a:r>
          </a:p>
        </p:txBody>
      </p:sp>
      <p:sp>
        <p:nvSpPr>
          <p:cNvPr id="20487" name="Text Box 8"/>
          <p:cNvSpPr txBox="1">
            <a:spLocks noChangeArrowheads="1"/>
          </p:cNvSpPr>
          <p:nvPr/>
        </p:nvSpPr>
        <p:spPr bwMode="auto">
          <a:xfrm>
            <a:off x="2971800" y="4800600"/>
            <a:ext cx="1193800" cy="469900"/>
          </a:xfrm>
          <a:prstGeom prst="rect">
            <a:avLst/>
          </a:prstGeom>
          <a:solidFill>
            <a:schemeClr val="hlink"/>
          </a:solidFill>
          <a:ln w="12700">
            <a:solidFill>
              <a:schemeClr val="tx1"/>
            </a:solidFill>
            <a:miter lim="800000"/>
            <a:headEnd type="none" w="sm" len="sm"/>
            <a:tailEnd type="none" w="sm" len="sm"/>
          </a:ln>
        </p:spPr>
        <p:txBody>
          <a:bodyPr wrap="none" anchorCtr="1">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a:t>clipping</a:t>
            </a:r>
          </a:p>
        </p:txBody>
      </p:sp>
      <p:sp>
        <p:nvSpPr>
          <p:cNvPr id="20488" name="Text Box 9"/>
          <p:cNvSpPr txBox="1">
            <a:spLocks noChangeArrowheads="1"/>
          </p:cNvSpPr>
          <p:nvPr/>
        </p:nvSpPr>
        <p:spPr bwMode="auto">
          <a:xfrm>
            <a:off x="5181600" y="4800600"/>
            <a:ext cx="1430338" cy="469900"/>
          </a:xfrm>
          <a:prstGeom prst="rect">
            <a:avLst/>
          </a:prstGeom>
          <a:solidFill>
            <a:schemeClr val="hlink"/>
          </a:solidFill>
          <a:ln w="12700">
            <a:solidFill>
              <a:schemeClr val="tx1"/>
            </a:solidFill>
            <a:miter lim="800000"/>
            <a:headEnd type="none" w="sm" len="sm"/>
            <a:tailEnd type="none" w="sm" len="sm"/>
          </a:ln>
        </p:spPr>
        <p:txBody>
          <a:bodyPr wrap="none" anchorCtr="1">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a:t>projection</a:t>
            </a:r>
          </a:p>
        </p:txBody>
      </p:sp>
      <p:sp>
        <p:nvSpPr>
          <p:cNvPr id="20489" name="Line 10"/>
          <p:cNvSpPr>
            <a:spLocks noChangeShapeType="1"/>
          </p:cNvSpPr>
          <p:nvPr/>
        </p:nvSpPr>
        <p:spPr bwMode="auto">
          <a:xfrm>
            <a:off x="2819400" y="2667000"/>
            <a:ext cx="762000" cy="0"/>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it-IT"/>
          </a:p>
        </p:txBody>
      </p:sp>
      <p:sp>
        <p:nvSpPr>
          <p:cNvPr id="20490" name="Line 11"/>
          <p:cNvSpPr>
            <a:spLocks noChangeShapeType="1"/>
          </p:cNvSpPr>
          <p:nvPr/>
        </p:nvSpPr>
        <p:spPr bwMode="auto">
          <a:xfrm>
            <a:off x="5638800" y="2667000"/>
            <a:ext cx="609600" cy="0"/>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it-IT"/>
          </a:p>
        </p:txBody>
      </p:sp>
      <p:sp>
        <p:nvSpPr>
          <p:cNvPr id="20491" name="Line 12"/>
          <p:cNvSpPr>
            <a:spLocks noChangeShapeType="1"/>
          </p:cNvSpPr>
          <p:nvPr/>
        </p:nvSpPr>
        <p:spPr bwMode="auto">
          <a:xfrm>
            <a:off x="4191000" y="5029200"/>
            <a:ext cx="914400" cy="0"/>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it-IT"/>
          </a:p>
        </p:txBody>
      </p:sp>
      <p:sp>
        <p:nvSpPr>
          <p:cNvPr id="20492" name="Line 13"/>
          <p:cNvSpPr>
            <a:spLocks noChangeShapeType="1"/>
          </p:cNvSpPr>
          <p:nvPr/>
        </p:nvSpPr>
        <p:spPr bwMode="auto">
          <a:xfrm>
            <a:off x="7848600" y="2667000"/>
            <a:ext cx="22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nchor="ctr" anchorCtr="1"/>
          <a:lstStyle/>
          <a:p>
            <a:endParaRPr lang="it-IT"/>
          </a:p>
        </p:txBody>
      </p:sp>
      <p:sp>
        <p:nvSpPr>
          <p:cNvPr id="20493" name="Line 14"/>
          <p:cNvSpPr>
            <a:spLocks noChangeShapeType="1"/>
          </p:cNvSpPr>
          <p:nvPr/>
        </p:nvSpPr>
        <p:spPr bwMode="auto">
          <a:xfrm>
            <a:off x="8077200" y="2667000"/>
            <a:ext cx="0" cy="18288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nchor="ctr" anchorCtr="1"/>
          <a:lstStyle/>
          <a:p>
            <a:endParaRPr lang="it-IT"/>
          </a:p>
        </p:txBody>
      </p:sp>
      <p:sp>
        <p:nvSpPr>
          <p:cNvPr id="20494" name="Line 15"/>
          <p:cNvSpPr>
            <a:spLocks noChangeShapeType="1"/>
          </p:cNvSpPr>
          <p:nvPr/>
        </p:nvSpPr>
        <p:spPr bwMode="auto">
          <a:xfrm flipH="1">
            <a:off x="2133600" y="4495800"/>
            <a:ext cx="5943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nchor="ctr" anchorCtr="1"/>
          <a:lstStyle/>
          <a:p>
            <a:endParaRPr lang="it-IT"/>
          </a:p>
        </p:txBody>
      </p:sp>
      <p:sp>
        <p:nvSpPr>
          <p:cNvPr id="20495" name="Line 16"/>
          <p:cNvSpPr>
            <a:spLocks noChangeShapeType="1"/>
          </p:cNvSpPr>
          <p:nvPr/>
        </p:nvSpPr>
        <p:spPr bwMode="auto">
          <a:xfrm>
            <a:off x="2133600" y="4495800"/>
            <a:ext cx="0" cy="533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nchor="ctr" anchorCtr="1"/>
          <a:lstStyle/>
          <a:p>
            <a:endParaRPr lang="it-IT"/>
          </a:p>
        </p:txBody>
      </p:sp>
      <p:sp>
        <p:nvSpPr>
          <p:cNvPr id="20496" name="Line 17"/>
          <p:cNvSpPr>
            <a:spLocks noChangeShapeType="1"/>
          </p:cNvSpPr>
          <p:nvPr/>
        </p:nvSpPr>
        <p:spPr bwMode="auto">
          <a:xfrm>
            <a:off x="2133600" y="5029200"/>
            <a:ext cx="762000" cy="0"/>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it-IT"/>
          </a:p>
        </p:txBody>
      </p:sp>
      <p:sp>
        <p:nvSpPr>
          <p:cNvPr id="20497" name="Line 18"/>
          <p:cNvSpPr>
            <a:spLocks noChangeShapeType="1"/>
          </p:cNvSpPr>
          <p:nvPr/>
        </p:nvSpPr>
        <p:spPr bwMode="auto">
          <a:xfrm>
            <a:off x="6629400" y="5029200"/>
            <a:ext cx="304800" cy="0"/>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it-IT"/>
          </a:p>
        </p:txBody>
      </p:sp>
      <p:sp>
        <p:nvSpPr>
          <p:cNvPr id="20498" name="Line 19"/>
          <p:cNvSpPr>
            <a:spLocks noChangeShapeType="1"/>
          </p:cNvSpPr>
          <p:nvPr/>
        </p:nvSpPr>
        <p:spPr bwMode="auto">
          <a:xfrm flipH="1">
            <a:off x="2362200" y="3200400"/>
            <a:ext cx="1905000" cy="685800"/>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nchor="ctr" anchorCtr="1"/>
          <a:lstStyle/>
          <a:p>
            <a:endParaRPr lang="it-IT"/>
          </a:p>
        </p:txBody>
      </p:sp>
      <p:sp>
        <p:nvSpPr>
          <p:cNvPr id="20499" name="Line 20"/>
          <p:cNvSpPr>
            <a:spLocks noChangeShapeType="1"/>
          </p:cNvSpPr>
          <p:nvPr/>
        </p:nvSpPr>
        <p:spPr bwMode="auto">
          <a:xfrm flipH="1">
            <a:off x="2209800" y="3200400"/>
            <a:ext cx="152400" cy="457200"/>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nchor="ctr" anchorCtr="1"/>
          <a:lstStyle/>
          <a:p>
            <a:endParaRPr lang="it-IT"/>
          </a:p>
        </p:txBody>
      </p:sp>
      <p:sp>
        <p:nvSpPr>
          <p:cNvPr id="20500" name="Text Box 21"/>
          <p:cNvSpPr txBox="1">
            <a:spLocks noChangeArrowheads="1"/>
          </p:cNvSpPr>
          <p:nvPr/>
        </p:nvSpPr>
        <p:spPr bwMode="auto">
          <a:xfrm>
            <a:off x="838200" y="3657600"/>
            <a:ext cx="1622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a:t>nonsingular</a:t>
            </a:r>
          </a:p>
        </p:txBody>
      </p:sp>
      <p:sp>
        <p:nvSpPr>
          <p:cNvPr id="20501" name="Text Box 22"/>
          <p:cNvSpPr txBox="1">
            <a:spLocks noChangeArrowheads="1"/>
          </p:cNvSpPr>
          <p:nvPr/>
        </p:nvSpPr>
        <p:spPr bwMode="auto">
          <a:xfrm>
            <a:off x="6324600" y="3200400"/>
            <a:ext cx="1382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a:t>4D </a:t>
            </a:r>
            <a:r>
              <a:rPr lang="en-US" altLang="it-IT">
                <a:sym typeface="Symbol" panose="05050102010706020507" pitchFamily="18" charset="2"/>
              </a:rPr>
              <a:t></a:t>
            </a:r>
            <a:r>
              <a:rPr lang="en-US" altLang="it-IT"/>
              <a:t> 3D</a:t>
            </a:r>
          </a:p>
        </p:txBody>
      </p:sp>
      <p:sp>
        <p:nvSpPr>
          <p:cNvPr id="20502" name="Text Box 23"/>
          <p:cNvSpPr txBox="1">
            <a:spLocks noChangeArrowheads="1"/>
          </p:cNvSpPr>
          <p:nvPr/>
        </p:nvSpPr>
        <p:spPr bwMode="auto">
          <a:xfrm>
            <a:off x="1905000" y="5562600"/>
            <a:ext cx="26177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a:t>against default cube</a:t>
            </a:r>
          </a:p>
        </p:txBody>
      </p:sp>
      <p:sp>
        <p:nvSpPr>
          <p:cNvPr id="20503" name="Text Box 24"/>
          <p:cNvSpPr txBox="1">
            <a:spLocks noChangeArrowheads="1"/>
          </p:cNvSpPr>
          <p:nvPr/>
        </p:nvSpPr>
        <p:spPr bwMode="auto">
          <a:xfrm>
            <a:off x="5257800" y="5410200"/>
            <a:ext cx="1382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a:t>3D </a:t>
            </a:r>
            <a:r>
              <a:rPr lang="en-US" altLang="it-IT">
                <a:sym typeface="Symbol" panose="05050102010706020507" pitchFamily="18" charset="2"/>
              </a:rPr>
              <a:t></a:t>
            </a:r>
            <a:r>
              <a:rPr lang="en-US" altLang="it-IT"/>
              <a:t> 2D</a:t>
            </a:r>
          </a:p>
        </p:txBody>
      </p:sp>
      <p:sp>
        <p:nvSpPr>
          <p:cNvPr id="20504" name="Footer Placeholder 2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sz="1400"/>
              <a:t>Angel and Shreiner: Interactive Computer Graphics 7E © Addison-Wesley 2015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it-IT">
                <a:ea typeface="ＭＳ Ｐゴシック" panose="020B0600070205080204" pitchFamily="34" charset="-128"/>
              </a:rPr>
              <a:t>Generalized Shadows</a:t>
            </a:r>
          </a:p>
        </p:txBody>
      </p:sp>
      <p:sp>
        <p:nvSpPr>
          <p:cNvPr id="33795" name="Content Placeholder 2"/>
          <p:cNvSpPr>
            <a:spLocks noGrp="1"/>
          </p:cNvSpPr>
          <p:nvPr>
            <p:ph idx="1"/>
          </p:nvPr>
        </p:nvSpPr>
        <p:spPr>
          <a:xfrm>
            <a:off x="304800" y="1600200"/>
            <a:ext cx="8458200" cy="4724400"/>
          </a:xfrm>
        </p:spPr>
        <p:txBody>
          <a:bodyPr/>
          <a:lstStyle/>
          <a:p>
            <a:r>
              <a:rPr lang="en-US" altLang="it-IT" sz="2800">
                <a:ea typeface="ＭＳ Ｐゴシック" panose="020B0600070205080204" pitchFamily="34" charset="-128"/>
              </a:rPr>
              <a:t>Approach was OK for shadows on a single flat surface</a:t>
            </a:r>
          </a:p>
          <a:p>
            <a:r>
              <a:rPr lang="en-US" altLang="it-IT" sz="2800">
                <a:ea typeface="ＭＳ Ｐゴシック" panose="020B0600070205080204" pitchFamily="34" charset="-128"/>
              </a:rPr>
              <a:t>Note with geometry shader we can have the shader create the second triangle</a:t>
            </a:r>
          </a:p>
          <a:p>
            <a:r>
              <a:rPr lang="en-US" altLang="it-IT" sz="2800">
                <a:ea typeface="ＭＳ Ｐゴシック" panose="020B0600070205080204" pitchFamily="34" charset="-128"/>
              </a:rPr>
              <a:t>Cannot handle shadows on general objects</a:t>
            </a:r>
          </a:p>
          <a:p>
            <a:r>
              <a:rPr lang="en-US" altLang="it-IT" sz="2800">
                <a:ea typeface="ＭＳ Ｐゴシック" panose="020B0600070205080204" pitchFamily="34" charset="-128"/>
              </a:rPr>
              <a:t>Exist a variety of other methods based on same basic idea</a:t>
            </a:r>
          </a:p>
          <a:p>
            <a:r>
              <a:rPr lang="en-US" altLang="it-IT" sz="2800">
                <a:ea typeface="ＭＳ Ｐゴシック" panose="020B0600070205080204" pitchFamily="34" charset="-128"/>
              </a:rPr>
              <a:t>We’ll pursue methods based on projective textures</a:t>
            </a:r>
          </a:p>
        </p:txBody>
      </p:sp>
      <p:sp>
        <p:nvSpPr>
          <p:cNvPr id="3379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4161750" indent="-24161750">
              <a:defRPr sz="2400">
                <a:solidFill>
                  <a:schemeClr val="tx1"/>
                </a:solidFill>
                <a:latin typeface="Times New Roman" panose="02020603050405020304" pitchFamily="18" charset="0"/>
                <a:ea typeface="ＭＳ Ｐゴシック" panose="020B0600070205080204" pitchFamily="34" charset="-128"/>
              </a:defRPr>
            </a:lvl1pPr>
            <a:lvl2pPr>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lvl="1"/>
            <a:fld id="{1244962E-3331-47D4-AE5B-FFB31CBB4117}" type="slidenum">
              <a:rPr lang="es-ES" altLang="it-IT" sz="1000">
                <a:latin typeface="Arial" panose="020B0604020202020204" pitchFamily="34" charset="0"/>
              </a:rPr>
              <a:pPr lvl="1"/>
              <a:t>50</a:t>
            </a:fld>
            <a:endParaRPr lang="es-ES" altLang="it-IT" sz="1000">
              <a:latin typeface="Arial" panose="020B0604020202020204" pitchFamily="34" charset="0"/>
            </a:endParaRPr>
          </a:p>
        </p:txBody>
      </p:sp>
      <p:sp>
        <p:nvSpPr>
          <p:cNvPr id="3379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sz="1400"/>
              <a:t>Angel and Shreiner: Interactive Computer Graphics 7E © Addison-Wesley 2015 </a:t>
            </a:r>
          </a:p>
        </p:txBody>
      </p:sp>
    </p:spTree>
    <p:extLst>
      <p:ext uri="{BB962C8B-B14F-4D97-AF65-F5344CB8AC3E}">
        <p14:creationId xmlns:p14="http://schemas.microsoft.com/office/powerpoint/2010/main" val="37656090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it-IT">
                <a:ea typeface="ＭＳ Ｐゴシック" panose="020B0600070205080204" pitchFamily="34" charset="-128"/>
              </a:rPr>
              <a:t>Image Based Lighting</a:t>
            </a:r>
          </a:p>
        </p:txBody>
      </p:sp>
      <p:sp>
        <p:nvSpPr>
          <p:cNvPr id="35843" name="Content Placeholder 2"/>
          <p:cNvSpPr>
            <a:spLocks noGrp="1"/>
          </p:cNvSpPr>
          <p:nvPr>
            <p:ph idx="1"/>
          </p:nvPr>
        </p:nvSpPr>
        <p:spPr/>
        <p:txBody>
          <a:bodyPr/>
          <a:lstStyle/>
          <a:p>
            <a:r>
              <a:rPr lang="en-US" altLang="it-IT">
                <a:ea typeface="ＭＳ Ｐゴシック" panose="020B0600070205080204" pitchFamily="34" charset="-128"/>
              </a:rPr>
              <a:t>We can project a texture onto the surface in which case the are treating the texture as a “slide projector”</a:t>
            </a:r>
          </a:p>
          <a:p>
            <a:r>
              <a:rPr lang="en-US" altLang="it-IT">
                <a:ea typeface="ＭＳ Ｐゴシック" panose="020B0600070205080204" pitchFamily="34" charset="-128"/>
              </a:rPr>
              <a:t>This technique the basis of projective textures and image based lighting </a:t>
            </a:r>
          </a:p>
          <a:p>
            <a:r>
              <a:rPr lang="en-US" altLang="it-IT">
                <a:ea typeface="ＭＳ Ｐゴシック" panose="020B0600070205080204" pitchFamily="34" charset="-128"/>
              </a:rPr>
              <a:t>Supported in desktop OpenGL and GLSL through four dimensional texture coordinates</a:t>
            </a:r>
          </a:p>
          <a:p>
            <a:r>
              <a:rPr lang="en-US" altLang="it-IT">
                <a:ea typeface="ＭＳ Ｐゴシック" panose="020B0600070205080204" pitchFamily="34" charset="-128"/>
              </a:rPr>
              <a:t>Not yet in WebGL </a:t>
            </a:r>
          </a:p>
        </p:txBody>
      </p:sp>
      <p:sp>
        <p:nvSpPr>
          <p:cNvPr id="3584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4161750" indent="-24161750">
              <a:defRPr sz="2400">
                <a:solidFill>
                  <a:schemeClr val="tx1"/>
                </a:solidFill>
                <a:latin typeface="Times New Roman" panose="02020603050405020304" pitchFamily="18" charset="0"/>
                <a:ea typeface="ＭＳ Ｐゴシック" panose="020B0600070205080204" pitchFamily="34" charset="-128"/>
              </a:defRPr>
            </a:lvl1pPr>
            <a:lvl2pPr>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lvl="1"/>
            <a:fld id="{7BE680A5-8BE0-4986-AC1A-C27699729996}" type="slidenum">
              <a:rPr lang="es-ES" altLang="it-IT" sz="1000">
                <a:latin typeface="Arial" panose="020B0604020202020204" pitchFamily="34" charset="0"/>
              </a:rPr>
              <a:pPr lvl="1"/>
              <a:t>51</a:t>
            </a:fld>
            <a:endParaRPr lang="es-ES" altLang="it-IT" sz="1000">
              <a:latin typeface="Arial" panose="020B0604020202020204" pitchFamily="34" charset="0"/>
            </a:endParaRPr>
          </a:p>
        </p:txBody>
      </p:sp>
      <p:sp>
        <p:nvSpPr>
          <p:cNvPr id="3584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sz="1400"/>
              <a:t>Angel and Shreiner: Interactive Computer Graphics 7E © Addison-Wesley 2015 </a:t>
            </a:r>
          </a:p>
        </p:txBody>
      </p:sp>
    </p:spTree>
    <p:extLst>
      <p:ext uri="{BB962C8B-B14F-4D97-AF65-F5344CB8AC3E}">
        <p14:creationId xmlns:p14="http://schemas.microsoft.com/office/powerpoint/2010/main" val="6137498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it-IT">
                <a:ea typeface="ＭＳ Ｐゴシック" panose="020B0600070205080204" pitchFamily="34" charset="-128"/>
              </a:rPr>
              <a:t>Shadow Maps</a:t>
            </a:r>
          </a:p>
        </p:txBody>
      </p:sp>
      <p:sp>
        <p:nvSpPr>
          <p:cNvPr id="37891" name="Content Placeholder 2"/>
          <p:cNvSpPr>
            <a:spLocks noGrp="1"/>
          </p:cNvSpPr>
          <p:nvPr>
            <p:ph idx="1"/>
          </p:nvPr>
        </p:nvSpPr>
        <p:spPr/>
        <p:txBody>
          <a:bodyPr/>
          <a:lstStyle/>
          <a:p>
            <a:r>
              <a:rPr lang="en-US" altLang="it-IT" sz="2800">
                <a:ea typeface="ＭＳ Ｐゴシック" panose="020B0600070205080204" pitchFamily="34" charset="-128"/>
              </a:rPr>
              <a:t>If we render a scene from a light source, the depth buffer will contain the distances from the source to nearest lit fragment. </a:t>
            </a:r>
          </a:p>
          <a:p>
            <a:r>
              <a:rPr lang="en-US" altLang="it-IT" sz="2800">
                <a:ea typeface="ＭＳ Ｐゴシック" panose="020B0600070205080204" pitchFamily="34" charset="-128"/>
              </a:rPr>
              <a:t>We can store these depths in a texture called a </a:t>
            </a:r>
            <a:r>
              <a:rPr lang="en-US" altLang="it-IT" sz="2800" b="1">
                <a:ea typeface="ＭＳ Ｐゴシック" panose="020B0600070205080204" pitchFamily="34" charset="-128"/>
              </a:rPr>
              <a:t>depth map </a:t>
            </a:r>
            <a:r>
              <a:rPr lang="en-US" altLang="it-IT" sz="2800">
                <a:ea typeface="ＭＳ Ｐゴシック" panose="020B0600070205080204" pitchFamily="34" charset="-128"/>
              </a:rPr>
              <a:t>or </a:t>
            </a:r>
            <a:r>
              <a:rPr lang="en-US" altLang="it-IT" sz="2800" b="1">
                <a:ea typeface="ＭＳ Ｐゴシック" panose="020B0600070205080204" pitchFamily="34" charset="-128"/>
              </a:rPr>
              <a:t>shadow map</a:t>
            </a:r>
          </a:p>
          <a:p>
            <a:r>
              <a:rPr lang="en-US" altLang="it-IT" sz="2800">
                <a:ea typeface="ＭＳ Ｐゴシック" panose="020B0600070205080204" pitchFamily="34" charset="-128"/>
              </a:rPr>
              <a:t>Note that although we don’t care about the image in the shadow map, if we render with some light, anything lit is not in shadow.</a:t>
            </a:r>
          </a:p>
          <a:p>
            <a:r>
              <a:rPr lang="en-US" altLang="it-IT" sz="2800">
                <a:ea typeface="ＭＳ Ｐゴシック" panose="020B0600070205080204" pitchFamily="34" charset="-128"/>
              </a:rPr>
              <a:t>Form a shadow map for each source</a:t>
            </a:r>
          </a:p>
        </p:txBody>
      </p:sp>
      <p:sp>
        <p:nvSpPr>
          <p:cNvPr id="3789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4161750" indent="-24161750">
              <a:defRPr sz="2400">
                <a:solidFill>
                  <a:schemeClr val="tx1"/>
                </a:solidFill>
                <a:latin typeface="Times New Roman" panose="02020603050405020304" pitchFamily="18" charset="0"/>
                <a:ea typeface="ＭＳ Ｐゴシック" panose="020B0600070205080204" pitchFamily="34" charset="-128"/>
              </a:defRPr>
            </a:lvl1pPr>
            <a:lvl2pPr>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lvl="1"/>
            <a:fld id="{1DAC251D-4A4B-4D0A-AF9F-F7D2F3C70D07}" type="slidenum">
              <a:rPr lang="es-ES" altLang="it-IT" sz="1000">
                <a:latin typeface="Arial" panose="020B0604020202020204" pitchFamily="34" charset="0"/>
              </a:rPr>
              <a:pPr lvl="1"/>
              <a:t>52</a:t>
            </a:fld>
            <a:endParaRPr lang="es-ES" altLang="it-IT" sz="1000">
              <a:latin typeface="Arial" panose="020B0604020202020204" pitchFamily="34" charset="0"/>
            </a:endParaRPr>
          </a:p>
        </p:txBody>
      </p:sp>
      <p:sp>
        <p:nvSpPr>
          <p:cNvPr id="3789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sz="1400"/>
              <a:t>Angel and Shreiner: Interactive Computer Graphics 7E © Addison-Wesley 2015 </a:t>
            </a:r>
          </a:p>
        </p:txBody>
      </p:sp>
    </p:spTree>
    <p:extLst>
      <p:ext uri="{BB962C8B-B14F-4D97-AF65-F5344CB8AC3E}">
        <p14:creationId xmlns:p14="http://schemas.microsoft.com/office/powerpoint/2010/main" val="8472008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it-IT">
                <a:ea typeface="ＭＳ Ｐゴシック" panose="020B0600070205080204" pitchFamily="34" charset="-128"/>
              </a:rPr>
              <a:t>Shadow Mapping</a:t>
            </a:r>
          </a:p>
        </p:txBody>
      </p:sp>
      <p:pic>
        <p:nvPicPr>
          <p:cNvPr id="39939" name="Content Placeholder 4" descr="shadowmap.eps"/>
          <p:cNvPicPr>
            <a:picLocks noGrp="1" noChangeAspect="1"/>
          </p:cNvPicPr>
          <p:nvPr>
            <p:ph idx="1"/>
          </p:nvPr>
        </p:nvPicPr>
        <p:blipFill>
          <a:blip r:embed="rId3">
            <a:extLst>
              <a:ext uri="{28A0092B-C50C-407E-A947-70E740481C1C}">
                <a14:useLocalDpi xmlns:a14="http://schemas.microsoft.com/office/drawing/2010/main" val="0"/>
              </a:ext>
            </a:extLst>
          </a:blip>
          <a:srcRect l="-37550" r="-37550"/>
          <a:stretch>
            <a:fillRect/>
          </a:stretch>
        </p:blipFill>
        <p:spPr/>
      </p:pic>
      <p:sp>
        <p:nvSpPr>
          <p:cNvPr id="3994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4161750" indent="-24161750">
              <a:defRPr sz="2400">
                <a:solidFill>
                  <a:schemeClr val="tx1"/>
                </a:solidFill>
                <a:latin typeface="Times New Roman" panose="02020603050405020304" pitchFamily="18" charset="0"/>
                <a:ea typeface="ＭＳ Ｐゴシック" panose="020B0600070205080204" pitchFamily="34" charset="-128"/>
              </a:defRPr>
            </a:lvl1pPr>
            <a:lvl2pPr>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lvl="1"/>
            <a:fld id="{E3EDABBB-DB1D-4CC4-A1BD-9DB65D75700A}" type="slidenum">
              <a:rPr lang="es-ES" altLang="it-IT" sz="1000">
                <a:latin typeface="Arial" panose="020B0604020202020204" pitchFamily="34" charset="0"/>
              </a:rPr>
              <a:pPr lvl="1"/>
              <a:t>53</a:t>
            </a:fld>
            <a:endParaRPr lang="es-ES" altLang="it-IT" sz="1000">
              <a:latin typeface="Arial" panose="020B0604020202020204" pitchFamily="34" charset="0"/>
            </a:endParaRPr>
          </a:p>
        </p:txBody>
      </p:sp>
      <p:sp>
        <p:nvSpPr>
          <p:cNvPr id="3994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sz="1400"/>
              <a:t>Angel and Shreiner: Interactive Computer Graphics 7E © Addison-Wesley 2015 </a:t>
            </a:r>
          </a:p>
        </p:txBody>
      </p:sp>
    </p:spTree>
    <p:extLst>
      <p:ext uri="{BB962C8B-B14F-4D97-AF65-F5344CB8AC3E}">
        <p14:creationId xmlns:p14="http://schemas.microsoft.com/office/powerpoint/2010/main" val="40593926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it-IT">
                <a:ea typeface="ＭＳ Ｐゴシック" panose="020B0600070205080204" pitchFamily="34" charset="-128"/>
              </a:rPr>
              <a:t>Final Rendering</a:t>
            </a:r>
          </a:p>
        </p:txBody>
      </p:sp>
      <p:sp>
        <p:nvSpPr>
          <p:cNvPr id="41987" name="Content Placeholder 2"/>
          <p:cNvSpPr>
            <a:spLocks noGrp="1"/>
          </p:cNvSpPr>
          <p:nvPr>
            <p:ph idx="1"/>
          </p:nvPr>
        </p:nvSpPr>
        <p:spPr/>
        <p:txBody>
          <a:bodyPr/>
          <a:lstStyle/>
          <a:p>
            <a:r>
              <a:rPr lang="en-US" altLang="it-IT">
                <a:ea typeface="ＭＳ Ｐゴシック" panose="020B0600070205080204" pitchFamily="34" charset="-128"/>
              </a:rPr>
              <a:t>During the final rendering we compare the distance from the fragment to the light source with the distance in the shadow map</a:t>
            </a:r>
          </a:p>
          <a:p>
            <a:r>
              <a:rPr lang="en-US" altLang="it-IT">
                <a:ea typeface="ＭＳ Ｐゴシック" panose="020B0600070205080204" pitchFamily="34" charset="-128"/>
              </a:rPr>
              <a:t>If the depth in the shadow map is less than the distance from the fragment to the source the fragment is in shadow (from this source)</a:t>
            </a:r>
          </a:p>
          <a:p>
            <a:r>
              <a:rPr lang="en-US" altLang="it-IT">
                <a:ea typeface="ＭＳ Ｐゴシック" panose="020B0600070205080204" pitchFamily="34" charset="-128"/>
              </a:rPr>
              <a:t>Otherwise we use the rendered color</a:t>
            </a:r>
          </a:p>
        </p:txBody>
      </p:sp>
      <p:sp>
        <p:nvSpPr>
          <p:cNvPr id="4198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4161750" indent="-24161750">
              <a:defRPr sz="2400">
                <a:solidFill>
                  <a:schemeClr val="tx1"/>
                </a:solidFill>
                <a:latin typeface="Times New Roman" panose="02020603050405020304" pitchFamily="18" charset="0"/>
                <a:ea typeface="ＭＳ Ｐゴシック" panose="020B0600070205080204" pitchFamily="34" charset="-128"/>
              </a:defRPr>
            </a:lvl1pPr>
            <a:lvl2pPr>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lvl="1"/>
            <a:fld id="{1C4B1231-9B50-4C3D-ADF6-C3C6A9FD55A9}" type="slidenum">
              <a:rPr lang="es-ES" altLang="it-IT" sz="1000">
                <a:latin typeface="Arial" panose="020B0604020202020204" pitchFamily="34" charset="0"/>
              </a:rPr>
              <a:pPr lvl="1"/>
              <a:t>54</a:t>
            </a:fld>
            <a:endParaRPr lang="es-ES" altLang="it-IT" sz="1000">
              <a:latin typeface="Arial" panose="020B0604020202020204" pitchFamily="34" charset="0"/>
            </a:endParaRPr>
          </a:p>
        </p:txBody>
      </p:sp>
      <p:sp>
        <p:nvSpPr>
          <p:cNvPr id="4198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sz="1400"/>
              <a:t>Angel and Shreiner: Interactive Computer Graphics 7E © Addison-Wesley 2015 </a:t>
            </a:r>
          </a:p>
        </p:txBody>
      </p:sp>
    </p:spTree>
    <p:extLst>
      <p:ext uri="{BB962C8B-B14F-4D97-AF65-F5344CB8AC3E}">
        <p14:creationId xmlns:p14="http://schemas.microsoft.com/office/powerpoint/2010/main" val="38965279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it-IT">
                <a:ea typeface="ＭＳ Ｐゴシック" panose="020B0600070205080204" pitchFamily="34" charset="-128"/>
              </a:rPr>
              <a:t>Implementation</a:t>
            </a:r>
          </a:p>
        </p:txBody>
      </p:sp>
      <p:sp>
        <p:nvSpPr>
          <p:cNvPr id="44035" name="Content Placeholder 2"/>
          <p:cNvSpPr>
            <a:spLocks noGrp="1"/>
          </p:cNvSpPr>
          <p:nvPr>
            <p:ph idx="1"/>
          </p:nvPr>
        </p:nvSpPr>
        <p:spPr/>
        <p:txBody>
          <a:bodyPr/>
          <a:lstStyle/>
          <a:p>
            <a:r>
              <a:rPr lang="en-US" altLang="it-IT">
                <a:ea typeface="ＭＳ Ｐゴシック" panose="020B0600070205080204" pitchFamily="34" charset="-128"/>
              </a:rPr>
              <a:t>Requires multiple renderings </a:t>
            </a:r>
          </a:p>
          <a:p>
            <a:r>
              <a:rPr lang="en-US" altLang="it-IT">
                <a:ea typeface="ＭＳ Ｐゴシック" panose="020B0600070205080204" pitchFamily="34" charset="-128"/>
              </a:rPr>
              <a:t>We will look at render-to-texture later </a:t>
            </a:r>
          </a:p>
          <a:p>
            <a:pPr lvl="1"/>
            <a:r>
              <a:rPr lang="en-US" altLang="it-IT">
                <a:ea typeface="ＭＳ Ｐゴシック" panose="020B0600070205080204" pitchFamily="34" charset="-128"/>
              </a:rPr>
              <a:t>gives us a method to save the results of a rendering as a texture</a:t>
            </a:r>
          </a:p>
          <a:p>
            <a:pPr lvl="1"/>
            <a:r>
              <a:rPr lang="en-US" altLang="it-IT">
                <a:ea typeface="ＭＳ Ｐゴシック" panose="020B0600070205080204" pitchFamily="34" charset="-128"/>
              </a:rPr>
              <a:t>almost all work done in the shaders</a:t>
            </a:r>
          </a:p>
        </p:txBody>
      </p:sp>
      <p:sp>
        <p:nvSpPr>
          <p:cNvPr id="4403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4161750" indent="-24161750">
              <a:defRPr sz="2400">
                <a:solidFill>
                  <a:schemeClr val="tx1"/>
                </a:solidFill>
                <a:latin typeface="Times New Roman" panose="02020603050405020304" pitchFamily="18" charset="0"/>
                <a:ea typeface="ＭＳ Ｐゴシック" panose="020B0600070205080204" pitchFamily="34" charset="-128"/>
              </a:defRPr>
            </a:lvl1pPr>
            <a:lvl2pPr>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lvl="1"/>
            <a:fld id="{FFF7C52A-783B-4F47-9D55-261FB3AE4BC1}" type="slidenum">
              <a:rPr lang="es-ES" altLang="it-IT" sz="1000">
                <a:latin typeface="Arial" panose="020B0604020202020204" pitchFamily="34" charset="0"/>
              </a:rPr>
              <a:pPr lvl="1"/>
              <a:t>55</a:t>
            </a:fld>
            <a:endParaRPr lang="es-ES" altLang="it-IT" sz="1000">
              <a:latin typeface="Arial" panose="020B0604020202020204" pitchFamily="34" charset="0"/>
            </a:endParaRPr>
          </a:p>
        </p:txBody>
      </p:sp>
      <p:sp>
        <p:nvSpPr>
          <p:cNvPr id="4403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sz="1400"/>
              <a:t>Angel and Shreiner: Interactive Computer Graphics 7E © Addison-Wesley 2015 </a:t>
            </a:r>
          </a:p>
        </p:txBody>
      </p:sp>
    </p:spTree>
    <p:extLst>
      <p:ext uri="{BB962C8B-B14F-4D97-AF65-F5344CB8AC3E}">
        <p14:creationId xmlns:p14="http://schemas.microsoft.com/office/powerpoint/2010/main" val="11480131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it-IT">
                <a:ea typeface="ＭＳ Ｐゴシック" panose="020B0600070205080204" pitchFamily="34" charset="-128"/>
              </a:rPr>
              <a:t>Shadow Volumes</a:t>
            </a:r>
          </a:p>
        </p:txBody>
      </p:sp>
      <p:sp>
        <p:nvSpPr>
          <p:cNvPr id="46083"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4161750" indent="-24161750">
              <a:defRPr sz="2400">
                <a:solidFill>
                  <a:schemeClr val="tx1"/>
                </a:solidFill>
                <a:latin typeface="Times New Roman" panose="02020603050405020304" pitchFamily="18" charset="0"/>
                <a:ea typeface="ＭＳ Ｐゴシック" panose="020B0600070205080204" pitchFamily="34" charset="-128"/>
              </a:defRPr>
            </a:lvl1pPr>
            <a:lvl2pPr>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lvl="1"/>
            <a:fld id="{90B4815F-D669-41F8-9C79-BAAA35B00A23}" type="slidenum">
              <a:rPr lang="es-ES" altLang="it-IT" sz="1000">
                <a:latin typeface="Arial" panose="020B0604020202020204" pitchFamily="34" charset="0"/>
              </a:rPr>
              <a:pPr lvl="1"/>
              <a:t>56</a:t>
            </a:fld>
            <a:endParaRPr lang="es-ES" altLang="it-IT" sz="1000">
              <a:latin typeface="Arial" panose="020B0604020202020204" pitchFamily="34" charset="0"/>
            </a:endParaRPr>
          </a:p>
        </p:txBody>
      </p:sp>
      <p:cxnSp>
        <p:nvCxnSpPr>
          <p:cNvPr id="46084" name="Straight Connector 5"/>
          <p:cNvCxnSpPr>
            <a:cxnSpLocks noChangeShapeType="1"/>
          </p:cNvCxnSpPr>
          <p:nvPr/>
        </p:nvCxnSpPr>
        <p:spPr bwMode="auto">
          <a:xfrm flipV="1">
            <a:off x="3352800" y="2971800"/>
            <a:ext cx="3429000" cy="23622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6085" name="Straight Connector 6"/>
          <p:cNvCxnSpPr>
            <a:cxnSpLocks noChangeShapeType="1"/>
          </p:cNvCxnSpPr>
          <p:nvPr/>
        </p:nvCxnSpPr>
        <p:spPr bwMode="auto">
          <a:xfrm rot="5400000" flipH="1" flipV="1">
            <a:off x="2819400" y="2590800"/>
            <a:ext cx="3276600" cy="22098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6086" name="Straight Connector 7"/>
          <p:cNvCxnSpPr>
            <a:cxnSpLocks noChangeShapeType="1"/>
          </p:cNvCxnSpPr>
          <p:nvPr/>
        </p:nvCxnSpPr>
        <p:spPr bwMode="auto">
          <a:xfrm rot="5400000" flipH="1" flipV="1">
            <a:off x="3238500" y="2400300"/>
            <a:ext cx="3048000" cy="2819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6087" name="Straight Connector 8"/>
          <p:cNvCxnSpPr>
            <a:cxnSpLocks noChangeShapeType="1"/>
          </p:cNvCxnSpPr>
          <p:nvPr/>
        </p:nvCxnSpPr>
        <p:spPr bwMode="auto">
          <a:xfrm rot="5400000" flipH="1" flipV="1">
            <a:off x="2362200" y="2971800"/>
            <a:ext cx="3352800" cy="1371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46088" name="Rectangle 13"/>
          <p:cNvSpPr>
            <a:spLocks noChangeArrowheads="1"/>
          </p:cNvSpPr>
          <p:nvPr/>
        </p:nvSpPr>
        <p:spPr bwMode="auto">
          <a:xfrm>
            <a:off x="4114800" y="3505200"/>
            <a:ext cx="914400" cy="685800"/>
          </a:xfrm>
          <a:prstGeom prst="rect">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nchor="ctr" anchorCtr="1"/>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it-IT" altLang="it-IT"/>
          </a:p>
        </p:txBody>
      </p:sp>
      <p:sp>
        <p:nvSpPr>
          <p:cNvPr id="46089" name="Rectangle 16"/>
          <p:cNvSpPr>
            <a:spLocks noChangeArrowheads="1"/>
          </p:cNvSpPr>
          <p:nvPr/>
        </p:nvSpPr>
        <p:spPr bwMode="auto">
          <a:xfrm>
            <a:off x="4572000" y="2362200"/>
            <a:ext cx="1524000" cy="1066800"/>
          </a:xfrm>
          <a:prstGeom prst="rect">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nchor="ctr" anchorCtr="1"/>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it-IT" altLang="it-IT"/>
          </a:p>
        </p:txBody>
      </p:sp>
      <p:sp>
        <p:nvSpPr>
          <p:cNvPr id="46090" name="Right Triangle 17"/>
          <p:cNvSpPr>
            <a:spLocks noChangeArrowheads="1"/>
          </p:cNvSpPr>
          <p:nvPr/>
        </p:nvSpPr>
        <p:spPr bwMode="auto">
          <a:xfrm>
            <a:off x="3124200" y="2286000"/>
            <a:ext cx="457200" cy="533400"/>
          </a:xfrm>
          <a:prstGeom prst="rtTriangle">
            <a:avLst/>
          </a:prstGeom>
          <a:solidFill>
            <a:schemeClr val="accent1"/>
          </a:solidFill>
          <a:ln w="12700">
            <a:solidFill>
              <a:schemeClr val="tx1"/>
            </a:solidFill>
            <a:round/>
            <a:headEnd type="none" w="sm" len="sm"/>
            <a:tailEnd type="none" w="sm" len="sm"/>
          </a:ln>
        </p:spPr>
        <p:txBody>
          <a:bodyPr anchor="ctr" anchorCtr="1"/>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it-IT" altLang="it-IT"/>
          </a:p>
        </p:txBody>
      </p:sp>
      <p:cxnSp>
        <p:nvCxnSpPr>
          <p:cNvPr id="46091" name="Straight Connector 19"/>
          <p:cNvCxnSpPr>
            <a:cxnSpLocks noChangeShapeType="1"/>
          </p:cNvCxnSpPr>
          <p:nvPr/>
        </p:nvCxnSpPr>
        <p:spPr bwMode="auto">
          <a:xfrm>
            <a:off x="2514600" y="1981200"/>
            <a:ext cx="3276600" cy="1676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6092" name="Straight Connector 22"/>
          <p:cNvCxnSpPr>
            <a:cxnSpLocks noChangeShapeType="1"/>
          </p:cNvCxnSpPr>
          <p:nvPr/>
        </p:nvCxnSpPr>
        <p:spPr bwMode="auto">
          <a:xfrm rot="16200000" flipH="1">
            <a:off x="2209800" y="2286000"/>
            <a:ext cx="2590800" cy="19812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6093" name="Straight Connector 24"/>
          <p:cNvCxnSpPr>
            <a:cxnSpLocks noChangeShapeType="1"/>
          </p:cNvCxnSpPr>
          <p:nvPr/>
        </p:nvCxnSpPr>
        <p:spPr bwMode="auto">
          <a:xfrm>
            <a:off x="2514600" y="1981200"/>
            <a:ext cx="2667000" cy="2057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46094" name="TextBox 25"/>
          <p:cNvSpPr txBox="1">
            <a:spLocks noChangeArrowheads="1"/>
          </p:cNvSpPr>
          <p:nvPr/>
        </p:nvSpPr>
        <p:spPr bwMode="auto">
          <a:xfrm>
            <a:off x="762000" y="1676400"/>
            <a:ext cx="162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a:t>light source</a:t>
            </a:r>
          </a:p>
        </p:txBody>
      </p:sp>
      <p:sp>
        <p:nvSpPr>
          <p:cNvPr id="46095" name="TextBox 26"/>
          <p:cNvSpPr txBox="1">
            <a:spLocks noChangeArrowheads="1"/>
          </p:cNvSpPr>
          <p:nvPr/>
        </p:nvSpPr>
        <p:spPr bwMode="auto">
          <a:xfrm>
            <a:off x="2819400" y="5486400"/>
            <a:ext cx="774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a:t>COP</a:t>
            </a:r>
          </a:p>
        </p:txBody>
      </p:sp>
      <p:sp>
        <p:nvSpPr>
          <p:cNvPr id="46096" name="TextBox 27"/>
          <p:cNvSpPr txBox="1">
            <a:spLocks noChangeArrowheads="1"/>
          </p:cNvSpPr>
          <p:nvPr/>
        </p:nvSpPr>
        <p:spPr bwMode="auto">
          <a:xfrm>
            <a:off x="5486400" y="4038600"/>
            <a:ext cx="25431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a:t>near clipping plane</a:t>
            </a:r>
          </a:p>
        </p:txBody>
      </p:sp>
      <p:sp>
        <p:nvSpPr>
          <p:cNvPr id="46097" name="TextBox 28"/>
          <p:cNvSpPr txBox="1">
            <a:spLocks noChangeArrowheads="1"/>
          </p:cNvSpPr>
          <p:nvPr/>
        </p:nvSpPr>
        <p:spPr bwMode="auto">
          <a:xfrm>
            <a:off x="6400800" y="2438400"/>
            <a:ext cx="2355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a:t>far clipping plane</a:t>
            </a:r>
          </a:p>
        </p:txBody>
      </p:sp>
      <p:sp>
        <p:nvSpPr>
          <p:cNvPr id="46098" name="TextBox 29"/>
          <p:cNvSpPr txBox="1">
            <a:spLocks noChangeArrowheads="1"/>
          </p:cNvSpPr>
          <p:nvPr/>
        </p:nvSpPr>
        <p:spPr bwMode="auto">
          <a:xfrm>
            <a:off x="990600" y="3657600"/>
            <a:ext cx="21256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a:t>shadow volume</a:t>
            </a:r>
          </a:p>
        </p:txBody>
      </p:sp>
      <p:cxnSp>
        <p:nvCxnSpPr>
          <p:cNvPr id="46099" name="Straight Arrow Connector 31"/>
          <p:cNvCxnSpPr>
            <a:cxnSpLocks noChangeShapeType="1"/>
            <a:stCxn id="46098" idx="3"/>
          </p:cNvCxnSpPr>
          <p:nvPr/>
        </p:nvCxnSpPr>
        <p:spPr bwMode="auto">
          <a:xfrm flipV="1">
            <a:off x="3116263" y="3276600"/>
            <a:ext cx="846137" cy="611188"/>
          </a:xfrm>
          <a:prstGeom prst="straightConnector1">
            <a:avLst/>
          </a:prstGeom>
          <a:noFill/>
          <a:ln w="12700">
            <a:solidFill>
              <a:schemeClr val="tx1"/>
            </a:solidFill>
            <a:round/>
            <a:headEnd type="none" w="sm" len="sm"/>
            <a:tailEnd type="arrow" w="med" len="med"/>
          </a:ln>
          <a:extLst>
            <a:ext uri="{909E8E84-426E-40DD-AFC4-6F175D3DCCD1}">
              <a14:hiddenFill xmlns:a14="http://schemas.microsoft.com/office/drawing/2010/main">
                <a:noFill/>
              </a14:hiddenFill>
            </a:ext>
          </a:extLst>
        </p:spPr>
      </p:cxnSp>
      <p:sp>
        <p:nvSpPr>
          <p:cNvPr id="46100" name="Footer Placeholder 19"/>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sz="1400"/>
              <a:t>Angel and Shreiner: Interactive Computer Graphics 7E © Addison-Wesley 2015 </a:t>
            </a:r>
          </a:p>
        </p:txBody>
      </p:sp>
    </p:spTree>
    <p:extLst>
      <p:ext uri="{BB962C8B-B14F-4D97-AF65-F5344CB8AC3E}">
        <p14:creationId xmlns:p14="http://schemas.microsoft.com/office/powerpoint/2010/main" val="24086291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4161750" indent="-24161750">
              <a:defRPr sz="2400">
                <a:solidFill>
                  <a:schemeClr val="tx1"/>
                </a:solidFill>
                <a:latin typeface="Times New Roman" panose="02020603050405020304" pitchFamily="18" charset="0"/>
                <a:ea typeface="ＭＳ Ｐゴシック" panose="020B0600070205080204" pitchFamily="34" charset="-128"/>
              </a:defRPr>
            </a:lvl1pPr>
            <a:lvl2pPr>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lvl="1"/>
            <a:fld id="{8F547AEB-F704-472A-A24B-A179FF2B1503}" type="slidenum">
              <a:rPr lang="es-ES" altLang="it-IT" sz="1000">
                <a:latin typeface="Arial" panose="020B0604020202020204" pitchFamily="34" charset="0"/>
              </a:rPr>
              <a:pPr lvl="1"/>
              <a:t>57</a:t>
            </a:fld>
            <a:endParaRPr lang="es-ES" altLang="it-IT" sz="1000">
              <a:latin typeface="Arial" panose="020B0604020202020204" pitchFamily="34" charset="0"/>
            </a:endParaRPr>
          </a:p>
        </p:txBody>
      </p:sp>
      <p:sp>
        <p:nvSpPr>
          <p:cNvPr id="15363" name="Rectangle 2"/>
          <p:cNvSpPr>
            <a:spLocks noGrp="1" noChangeArrowheads="1"/>
          </p:cNvSpPr>
          <p:nvPr>
            <p:ph type="ctrTitle"/>
          </p:nvPr>
        </p:nvSpPr>
        <p:spPr>
          <a:xfrm>
            <a:off x="685800" y="228600"/>
            <a:ext cx="7772400" cy="1143000"/>
          </a:xfrm>
        </p:spPr>
        <p:txBody>
          <a:bodyPr/>
          <a:lstStyle/>
          <a:p>
            <a:r>
              <a:rPr lang="en-US" altLang="it-IT">
                <a:ea typeface="ＭＳ Ｐゴシック" panose="020B0600070205080204" pitchFamily="34" charset="-128"/>
              </a:rPr>
              <a:t>Introduction to Computer Graphics with WebGL</a:t>
            </a:r>
          </a:p>
        </p:txBody>
      </p:sp>
      <p:sp>
        <p:nvSpPr>
          <p:cNvPr id="15364" name="Rectangle 3"/>
          <p:cNvSpPr>
            <a:spLocks noGrp="1" noChangeArrowheads="1"/>
          </p:cNvSpPr>
          <p:nvPr>
            <p:ph type="subTitle" idx="1"/>
          </p:nvPr>
        </p:nvSpPr>
        <p:spPr>
          <a:xfrm>
            <a:off x="685800" y="1981200"/>
            <a:ext cx="7543800" cy="1752600"/>
          </a:xfrm>
        </p:spPr>
        <p:txBody>
          <a:bodyPr/>
          <a:lstStyle/>
          <a:p>
            <a:r>
              <a:rPr lang="en-US" altLang="it-IT">
                <a:ea typeface="ＭＳ Ｐゴシック" panose="020B0600070205080204" pitchFamily="34" charset="-128"/>
              </a:rPr>
              <a:t>Ed Angel</a:t>
            </a:r>
          </a:p>
          <a:p>
            <a:r>
              <a:rPr lang="en-US" altLang="it-IT">
                <a:ea typeface="ＭＳ Ｐゴシック" panose="020B0600070205080204" pitchFamily="34" charset="-128"/>
              </a:rPr>
              <a:t>Professor Emeritus of Computer Science</a:t>
            </a:r>
          </a:p>
          <a:p>
            <a:r>
              <a:rPr lang="en-US" altLang="it-IT">
                <a:ea typeface="ＭＳ Ｐゴシック" panose="020B0600070205080204" pitchFamily="34" charset="-128"/>
              </a:rPr>
              <a:t>Founding Director, Arts, Research, Technology and Science Laboratory</a:t>
            </a:r>
          </a:p>
          <a:p>
            <a:r>
              <a:rPr lang="en-US" altLang="it-IT">
                <a:ea typeface="ＭＳ Ｐゴシック" panose="020B0600070205080204" pitchFamily="34" charset="-128"/>
              </a:rPr>
              <a:t>University of New Mexico</a:t>
            </a:r>
          </a:p>
        </p:txBody>
      </p:sp>
      <p:sp>
        <p:nvSpPr>
          <p:cNvPr id="1536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sz="1400"/>
              <a:t>E. Angel and D. Shreiner: Interactive Computer Graphics 6E © Addison-Wesley 2012</a:t>
            </a:r>
          </a:p>
        </p:txBody>
      </p:sp>
    </p:spTree>
    <p:extLst>
      <p:ext uri="{BB962C8B-B14F-4D97-AF65-F5344CB8AC3E}">
        <p14:creationId xmlns:p14="http://schemas.microsoft.com/office/powerpoint/2010/main" val="16260297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4161750" indent="-24161750">
              <a:defRPr sz="2400">
                <a:solidFill>
                  <a:schemeClr val="tx1"/>
                </a:solidFill>
                <a:latin typeface="Times New Roman" panose="02020603050405020304" pitchFamily="18" charset="0"/>
                <a:ea typeface="ＭＳ Ｐゴシック" panose="020B0600070205080204" pitchFamily="34" charset="-128"/>
              </a:defRPr>
            </a:lvl1pPr>
            <a:lvl2pPr>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lvl="1"/>
            <a:fld id="{44756680-BB4D-4BA5-98B1-F921C28F7169}" type="slidenum">
              <a:rPr lang="es-ES" altLang="it-IT" sz="1000">
                <a:latin typeface="Arial" panose="020B0604020202020204" pitchFamily="34" charset="0"/>
              </a:rPr>
              <a:pPr lvl="1"/>
              <a:t>58</a:t>
            </a:fld>
            <a:endParaRPr lang="es-ES" altLang="it-IT" sz="1000">
              <a:latin typeface="Arial" panose="020B0604020202020204" pitchFamily="34" charset="0"/>
            </a:endParaRPr>
          </a:p>
        </p:txBody>
      </p:sp>
      <p:sp>
        <p:nvSpPr>
          <p:cNvPr id="17411" name="Rectangle 2"/>
          <p:cNvSpPr>
            <a:spLocks noGrp="1" noChangeArrowheads="1"/>
          </p:cNvSpPr>
          <p:nvPr>
            <p:ph type="ctrTitle"/>
          </p:nvPr>
        </p:nvSpPr>
        <p:spPr>
          <a:xfrm>
            <a:off x="838200" y="1752600"/>
            <a:ext cx="7772400" cy="1143000"/>
          </a:xfrm>
        </p:spPr>
        <p:txBody>
          <a:bodyPr/>
          <a:lstStyle/>
          <a:p>
            <a:r>
              <a:rPr lang="en-US" altLang="it-IT">
                <a:ea typeface="ＭＳ Ｐゴシック" panose="020B0600070205080204" pitchFamily="34" charset="-128"/>
              </a:rPr>
              <a:t>Lighting and Shading I</a:t>
            </a:r>
          </a:p>
        </p:txBody>
      </p:sp>
      <p:sp>
        <p:nvSpPr>
          <p:cNvPr id="17412" name="Rectangle 3"/>
          <p:cNvSpPr>
            <a:spLocks noGrp="1" noChangeArrowheads="1"/>
          </p:cNvSpPr>
          <p:nvPr>
            <p:ph type="subTitle" idx="1"/>
          </p:nvPr>
        </p:nvSpPr>
        <p:spPr>
          <a:xfrm>
            <a:off x="838200" y="3276600"/>
            <a:ext cx="7772400" cy="1752600"/>
          </a:xfrm>
        </p:spPr>
        <p:txBody>
          <a:bodyPr/>
          <a:lstStyle/>
          <a:p>
            <a:r>
              <a:rPr lang="en-US" altLang="it-IT">
                <a:ea typeface="ＭＳ Ｐゴシック" panose="020B0600070205080204" pitchFamily="34" charset="-128"/>
              </a:rPr>
              <a:t>Ed Angel</a:t>
            </a:r>
          </a:p>
          <a:p>
            <a:r>
              <a:rPr lang="en-US" altLang="it-IT">
                <a:ea typeface="ＭＳ Ｐゴシック" panose="020B0600070205080204" pitchFamily="34" charset="-128"/>
              </a:rPr>
              <a:t>Professor Emeritus of Computer Science</a:t>
            </a:r>
          </a:p>
          <a:p>
            <a:r>
              <a:rPr lang="en-US" altLang="it-IT">
                <a:ea typeface="ＭＳ Ｐゴシック" panose="020B0600070205080204" pitchFamily="34" charset="-128"/>
              </a:rPr>
              <a:t>University of New Mexico</a:t>
            </a:r>
          </a:p>
        </p:txBody>
      </p:sp>
      <p:sp>
        <p:nvSpPr>
          <p:cNvPr id="1741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sz="1400"/>
              <a:t>E. Angel and D. Shreiner: Interactive Computer Graphics 6E © Addison-Wesley 2012</a:t>
            </a:r>
          </a:p>
        </p:txBody>
      </p:sp>
    </p:spTree>
    <p:extLst>
      <p:ext uri="{BB962C8B-B14F-4D97-AF65-F5344CB8AC3E}">
        <p14:creationId xmlns:p14="http://schemas.microsoft.com/office/powerpoint/2010/main" val="4487343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4161750" indent="-24161750">
              <a:defRPr sz="2400">
                <a:solidFill>
                  <a:schemeClr val="tx1"/>
                </a:solidFill>
                <a:latin typeface="Times New Roman" panose="02020603050405020304" pitchFamily="18" charset="0"/>
                <a:ea typeface="ＭＳ Ｐゴシック" panose="020B0600070205080204" pitchFamily="34" charset="-128"/>
              </a:defRPr>
            </a:lvl1pPr>
            <a:lvl2pPr>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lvl="1"/>
            <a:fld id="{EF72C192-B368-44F0-A785-902A9D5A2D4A}" type="slidenum">
              <a:rPr lang="es-ES" altLang="it-IT" sz="1000">
                <a:latin typeface="Arial" panose="020B0604020202020204" pitchFamily="34" charset="0"/>
              </a:rPr>
              <a:pPr lvl="1"/>
              <a:t>59</a:t>
            </a:fld>
            <a:endParaRPr lang="es-ES" altLang="it-IT" sz="1000">
              <a:latin typeface="Arial" panose="020B0604020202020204" pitchFamily="34" charset="0"/>
            </a:endParaRPr>
          </a:p>
        </p:txBody>
      </p:sp>
      <p:sp>
        <p:nvSpPr>
          <p:cNvPr id="19459" name="Rectangle 2"/>
          <p:cNvSpPr>
            <a:spLocks noGrp="1" noChangeArrowheads="1"/>
          </p:cNvSpPr>
          <p:nvPr>
            <p:ph type="title"/>
          </p:nvPr>
        </p:nvSpPr>
        <p:spPr>
          <a:xfrm>
            <a:off x="1371600" y="152400"/>
            <a:ext cx="6248400" cy="1066800"/>
          </a:xfrm>
        </p:spPr>
        <p:txBody>
          <a:bodyPr/>
          <a:lstStyle/>
          <a:p>
            <a:r>
              <a:rPr lang="en-US" altLang="it-IT">
                <a:ea typeface="ＭＳ Ｐゴシック" panose="020B0600070205080204" pitchFamily="34" charset="-128"/>
              </a:rPr>
              <a:t>Objectives</a:t>
            </a:r>
          </a:p>
        </p:txBody>
      </p:sp>
      <p:sp>
        <p:nvSpPr>
          <p:cNvPr id="19460" name="Rectangle 3"/>
          <p:cNvSpPr>
            <a:spLocks noGrp="1" noChangeArrowheads="1"/>
          </p:cNvSpPr>
          <p:nvPr>
            <p:ph type="body" idx="1"/>
          </p:nvPr>
        </p:nvSpPr>
        <p:spPr>
          <a:xfrm>
            <a:off x="685800" y="1600200"/>
            <a:ext cx="7620000" cy="4724400"/>
          </a:xfrm>
        </p:spPr>
        <p:txBody>
          <a:bodyPr/>
          <a:lstStyle/>
          <a:p>
            <a:r>
              <a:rPr lang="en-US" altLang="it-IT">
                <a:ea typeface="ＭＳ Ｐゴシック" panose="020B0600070205080204" pitchFamily="34" charset="-128"/>
              </a:rPr>
              <a:t>Learn to shade objects so their images appear three-dimensional</a:t>
            </a:r>
          </a:p>
          <a:p>
            <a:r>
              <a:rPr lang="en-US" altLang="it-IT">
                <a:ea typeface="ＭＳ Ｐゴシック" panose="020B0600070205080204" pitchFamily="34" charset="-128"/>
              </a:rPr>
              <a:t>Introduce the types of light-material interactions</a:t>
            </a:r>
          </a:p>
          <a:p>
            <a:r>
              <a:rPr lang="en-US" altLang="it-IT">
                <a:ea typeface="ＭＳ Ｐゴシック" panose="020B0600070205080204" pitchFamily="34" charset="-128"/>
              </a:rPr>
              <a:t>Build a simple reflection model---the Phong model--- that can be used with real time graphics hardware</a:t>
            </a:r>
          </a:p>
        </p:txBody>
      </p:sp>
      <p:sp>
        <p:nvSpPr>
          <p:cNvPr id="1946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sz="1400"/>
              <a:t>E. Angel and D. Shreiner: Interactive Computer Graphics 6E © Addison-Wesley 2012</a:t>
            </a:r>
          </a:p>
        </p:txBody>
      </p:sp>
    </p:spTree>
    <p:extLst>
      <p:ext uri="{BB962C8B-B14F-4D97-AF65-F5344CB8AC3E}">
        <p14:creationId xmlns:p14="http://schemas.microsoft.com/office/powerpoint/2010/main" val="1517945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4161750" indent="-24161750">
              <a:defRPr sz="2400">
                <a:solidFill>
                  <a:schemeClr val="tx1"/>
                </a:solidFill>
                <a:latin typeface="Times New Roman" panose="02020603050405020304" pitchFamily="18" charset="0"/>
                <a:ea typeface="ＭＳ Ｐゴシック" panose="020B0600070205080204" pitchFamily="34" charset="-128"/>
              </a:defRPr>
            </a:lvl1pPr>
            <a:lvl2pPr>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lvl="1"/>
            <a:fld id="{F2A9713D-D0AD-4C91-BD8B-10A42602BDCC}" type="slidenum">
              <a:rPr lang="es-ES" altLang="it-IT" sz="1000">
                <a:latin typeface="Arial" panose="020B0604020202020204" pitchFamily="34" charset="0"/>
              </a:rPr>
              <a:pPr lvl="1"/>
              <a:t>6</a:t>
            </a:fld>
            <a:endParaRPr lang="es-ES" altLang="it-IT" sz="1000">
              <a:latin typeface="Arial" panose="020B0604020202020204" pitchFamily="34" charset="0"/>
            </a:endParaRPr>
          </a:p>
        </p:txBody>
      </p:sp>
      <p:sp>
        <p:nvSpPr>
          <p:cNvPr id="21507" name="Rectangle 2"/>
          <p:cNvSpPr>
            <a:spLocks noGrp="1" noChangeArrowheads="1"/>
          </p:cNvSpPr>
          <p:nvPr>
            <p:ph type="title"/>
          </p:nvPr>
        </p:nvSpPr>
        <p:spPr/>
        <p:txBody>
          <a:bodyPr/>
          <a:lstStyle/>
          <a:p>
            <a:r>
              <a:rPr lang="en-US" altLang="it-IT" sz="4100">
                <a:ea typeface="ＭＳ Ｐゴシック" panose="020B0600070205080204" pitchFamily="34" charset="-128"/>
              </a:rPr>
              <a:t>Notes</a:t>
            </a:r>
          </a:p>
        </p:txBody>
      </p:sp>
      <p:sp>
        <p:nvSpPr>
          <p:cNvPr id="21508" name="Rectangle 3"/>
          <p:cNvSpPr>
            <a:spLocks noGrp="1" noChangeArrowheads="1"/>
          </p:cNvSpPr>
          <p:nvPr>
            <p:ph type="body" idx="1"/>
          </p:nvPr>
        </p:nvSpPr>
        <p:spPr>
          <a:xfrm>
            <a:off x="685800" y="1524000"/>
            <a:ext cx="8153400" cy="4724400"/>
          </a:xfrm>
        </p:spPr>
        <p:txBody>
          <a:bodyPr/>
          <a:lstStyle/>
          <a:p>
            <a:pPr>
              <a:lnSpc>
                <a:spcPct val="90000"/>
              </a:lnSpc>
            </a:pPr>
            <a:r>
              <a:rPr lang="en-US" altLang="it-IT">
                <a:ea typeface="ＭＳ Ｐゴシック" panose="020B0600070205080204" pitchFamily="34" charset="-128"/>
              </a:rPr>
              <a:t>We stay in four-dimensional homogeneous coordinates through both the modelview and projection transformations</a:t>
            </a:r>
          </a:p>
          <a:p>
            <a:pPr lvl="1">
              <a:lnSpc>
                <a:spcPct val="90000"/>
              </a:lnSpc>
            </a:pPr>
            <a:r>
              <a:rPr lang="en-US" altLang="it-IT">
                <a:ea typeface="ＭＳ Ｐゴシック" panose="020B0600070205080204" pitchFamily="34" charset="-128"/>
              </a:rPr>
              <a:t>Both these transformations are nonsingular</a:t>
            </a:r>
          </a:p>
          <a:p>
            <a:pPr lvl="1">
              <a:lnSpc>
                <a:spcPct val="90000"/>
              </a:lnSpc>
            </a:pPr>
            <a:r>
              <a:rPr lang="en-US" altLang="it-IT">
                <a:ea typeface="ＭＳ Ｐゴシック" panose="020B0600070205080204" pitchFamily="34" charset="-128"/>
              </a:rPr>
              <a:t>Default to identity matrices (orthogonal view)</a:t>
            </a:r>
          </a:p>
          <a:p>
            <a:pPr>
              <a:lnSpc>
                <a:spcPct val="90000"/>
              </a:lnSpc>
            </a:pPr>
            <a:r>
              <a:rPr lang="en-US" altLang="it-IT">
                <a:ea typeface="ＭＳ Ｐゴシック" panose="020B0600070205080204" pitchFamily="34" charset="-128"/>
              </a:rPr>
              <a:t>Normalization lets us clip against simple cube regardless of type of projection</a:t>
            </a:r>
          </a:p>
          <a:p>
            <a:pPr>
              <a:lnSpc>
                <a:spcPct val="90000"/>
              </a:lnSpc>
            </a:pPr>
            <a:r>
              <a:rPr lang="en-US" altLang="it-IT">
                <a:ea typeface="ＭＳ Ｐゴシック" panose="020B0600070205080204" pitchFamily="34" charset="-128"/>
              </a:rPr>
              <a:t>Delay final projection until end</a:t>
            </a:r>
          </a:p>
          <a:p>
            <a:pPr lvl="1">
              <a:lnSpc>
                <a:spcPct val="90000"/>
              </a:lnSpc>
            </a:pPr>
            <a:r>
              <a:rPr lang="en-US" altLang="it-IT">
                <a:ea typeface="ＭＳ Ｐゴシック" panose="020B0600070205080204" pitchFamily="34" charset="-128"/>
              </a:rPr>
              <a:t>Important for hidden-surface removal to retain depth information as long as possible </a:t>
            </a:r>
          </a:p>
          <a:p>
            <a:pPr>
              <a:lnSpc>
                <a:spcPct val="90000"/>
              </a:lnSpc>
            </a:pPr>
            <a:endParaRPr lang="en-US" altLang="it-IT">
              <a:ea typeface="ＭＳ Ｐゴシック" panose="020B0600070205080204" pitchFamily="34" charset="-128"/>
            </a:endParaRPr>
          </a:p>
        </p:txBody>
      </p:sp>
      <p:sp>
        <p:nvSpPr>
          <p:cNvPr id="2150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sz="1400"/>
              <a:t>Angel and Shreiner: Interactive Computer Graphics 7E © Addison-Wesley 2015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4161750" indent="-24161750">
              <a:defRPr sz="2400">
                <a:solidFill>
                  <a:schemeClr val="tx1"/>
                </a:solidFill>
                <a:latin typeface="Times New Roman" panose="02020603050405020304" pitchFamily="18" charset="0"/>
                <a:ea typeface="ＭＳ Ｐゴシック" panose="020B0600070205080204" pitchFamily="34" charset="-128"/>
              </a:defRPr>
            </a:lvl1pPr>
            <a:lvl2pPr>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lvl="1"/>
            <a:fld id="{4A338A4D-3008-4AF2-8507-93C800D24153}" type="slidenum">
              <a:rPr lang="es-ES" altLang="it-IT" sz="1000">
                <a:latin typeface="Arial" panose="020B0604020202020204" pitchFamily="34" charset="0"/>
              </a:rPr>
              <a:pPr lvl="1"/>
              <a:t>60</a:t>
            </a:fld>
            <a:endParaRPr lang="es-ES" altLang="it-IT" sz="1000">
              <a:latin typeface="Arial" panose="020B0604020202020204" pitchFamily="34" charset="0"/>
            </a:endParaRPr>
          </a:p>
        </p:txBody>
      </p:sp>
      <p:sp>
        <p:nvSpPr>
          <p:cNvPr id="21507" name="Rectangle 2"/>
          <p:cNvSpPr>
            <a:spLocks noGrp="1" noChangeArrowheads="1"/>
          </p:cNvSpPr>
          <p:nvPr>
            <p:ph type="title"/>
          </p:nvPr>
        </p:nvSpPr>
        <p:spPr/>
        <p:txBody>
          <a:bodyPr/>
          <a:lstStyle/>
          <a:p>
            <a:r>
              <a:rPr lang="en-US" altLang="it-IT">
                <a:ea typeface="ＭＳ Ｐゴシック" panose="020B0600070205080204" pitchFamily="34" charset="-128"/>
              </a:rPr>
              <a:t>Why we need shading</a:t>
            </a:r>
          </a:p>
        </p:txBody>
      </p:sp>
      <p:sp>
        <p:nvSpPr>
          <p:cNvPr id="21508" name="Rectangle 3"/>
          <p:cNvSpPr>
            <a:spLocks noGrp="1" noChangeArrowheads="1"/>
          </p:cNvSpPr>
          <p:nvPr>
            <p:ph type="body" idx="1"/>
          </p:nvPr>
        </p:nvSpPr>
        <p:spPr/>
        <p:txBody>
          <a:bodyPr/>
          <a:lstStyle/>
          <a:p>
            <a:r>
              <a:rPr lang="en-US" altLang="it-IT">
                <a:ea typeface="ＭＳ Ｐゴシック" panose="020B0600070205080204" pitchFamily="34" charset="-128"/>
              </a:rPr>
              <a:t>Suppose we build a model of a sphere using many polygons and color it with </a:t>
            </a:r>
            <a:r>
              <a:rPr lang="en-US" altLang="it-IT" sz="2700" b="1">
                <a:latin typeface="Courier New" panose="02070309020205020404" pitchFamily="49" charset="0"/>
                <a:ea typeface="ＭＳ Ｐゴシック" panose="020B0600070205080204" pitchFamily="34" charset="-128"/>
              </a:rPr>
              <a:t>glColor</a:t>
            </a:r>
            <a:r>
              <a:rPr lang="en-US" altLang="it-IT">
                <a:ea typeface="ＭＳ Ｐゴシック" panose="020B0600070205080204" pitchFamily="34" charset="-128"/>
              </a:rPr>
              <a:t>. We get something like</a:t>
            </a:r>
          </a:p>
          <a:p>
            <a:endParaRPr lang="en-US" altLang="it-IT">
              <a:ea typeface="ＭＳ Ｐゴシック" panose="020B0600070205080204" pitchFamily="34" charset="-128"/>
            </a:endParaRPr>
          </a:p>
          <a:p>
            <a:endParaRPr lang="en-US" altLang="it-IT">
              <a:ea typeface="ＭＳ Ｐゴシック" panose="020B0600070205080204" pitchFamily="34" charset="-128"/>
            </a:endParaRPr>
          </a:p>
          <a:p>
            <a:r>
              <a:rPr lang="en-US" altLang="it-IT">
                <a:ea typeface="ＭＳ Ｐゴシック" panose="020B0600070205080204" pitchFamily="34" charset="-128"/>
              </a:rPr>
              <a:t>But we want</a:t>
            </a:r>
          </a:p>
        </p:txBody>
      </p:sp>
      <p:sp>
        <p:nvSpPr>
          <p:cNvPr id="21509" name="Oval 4"/>
          <p:cNvSpPr>
            <a:spLocks noChangeArrowheads="1"/>
          </p:cNvSpPr>
          <p:nvPr/>
        </p:nvSpPr>
        <p:spPr bwMode="auto">
          <a:xfrm>
            <a:off x="3276600" y="3124200"/>
            <a:ext cx="1371600" cy="1371600"/>
          </a:xfrm>
          <a:prstGeom prst="ellipse">
            <a:avLst/>
          </a:prstGeom>
          <a:solidFill>
            <a:schemeClr val="hlink"/>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it-IT" altLang="it-IT"/>
          </a:p>
        </p:txBody>
      </p:sp>
      <p:sp>
        <p:nvSpPr>
          <p:cNvPr id="347141" name="Oval 5"/>
          <p:cNvSpPr>
            <a:spLocks noChangeArrowheads="1"/>
          </p:cNvSpPr>
          <p:nvPr/>
        </p:nvSpPr>
        <p:spPr bwMode="auto">
          <a:xfrm>
            <a:off x="3352800" y="4876800"/>
            <a:ext cx="1371600" cy="1371600"/>
          </a:xfrm>
          <a:prstGeom prst="ellipse">
            <a:avLst/>
          </a:prstGeom>
          <a:gradFill rotWithShape="0">
            <a:gsLst>
              <a:gs pos="0">
                <a:schemeClr val="hlink">
                  <a:gamma/>
                  <a:shade val="46275"/>
                  <a:invGamma/>
                </a:schemeClr>
              </a:gs>
              <a:gs pos="100000">
                <a:schemeClr val="hlink"/>
              </a:gs>
            </a:gsLst>
            <a:lin ang="18900000" scaled="1"/>
          </a:gradFill>
          <a:ln w="12700">
            <a:noFill/>
            <a:round/>
            <a:headEnd type="none" w="sm" len="sm"/>
            <a:tailEnd type="none" w="sm" len="sm"/>
          </a:ln>
          <a:effectLst/>
        </p:spPr>
        <p:txBody>
          <a:bodyPr wrap="none" anchor="ctr"/>
          <a:lstStyle/>
          <a:p>
            <a:pPr>
              <a:defRPr/>
            </a:pPr>
            <a:endParaRPr lang="en-US">
              <a:latin typeface="Times New Roman" charset="0"/>
              <a:ea typeface="+mn-ea"/>
            </a:endParaRPr>
          </a:p>
        </p:txBody>
      </p:sp>
      <p:sp>
        <p:nvSpPr>
          <p:cNvPr id="21511"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sz="1400"/>
              <a:t>E. Angel and D. Shreiner: Interactive Computer Graphics 6E © Addison-Wesley 2012</a:t>
            </a:r>
          </a:p>
        </p:txBody>
      </p:sp>
    </p:spTree>
    <p:extLst>
      <p:ext uri="{BB962C8B-B14F-4D97-AF65-F5344CB8AC3E}">
        <p14:creationId xmlns:p14="http://schemas.microsoft.com/office/powerpoint/2010/main" val="19281657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4161750" indent="-24161750">
              <a:defRPr sz="2400">
                <a:solidFill>
                  <a:schemeClr val="tx1"/>
                </a:solidFill>
                <a:latin typeface="Times New Roman" panose="02020603050405020304" pitchFamily="18" charset="0"/>
                <a:ea typeface="ＭＳ Ｐゴシック" panose="020B0600070205080204" pitchFamily="34" charset="-128"/>
              </a:defRPr>
            </a:lvl1pPr>
            <a:lvl2pPr>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lvl="1"/>
            <a:fld id="{6FF2E064-4AF4-43D4-91D4-04B2EDE221D8}" type="slidenum">
              <a:rPr lang="es-ES" altLang="it-IT" sz="1000">
                <a:latin typeface="Arial" panose="020B0604020202020204" pitchFamily="34" charset="0"/>
              </a:rPr>
              <a:pPr lvl="1"/>
              <a:t>61</a:t>
            </a:fld>
            <a:endParaRPr lang="es-ES" altLang="it-IT" sz="1000">
              <a:latin typeface="Arial" panose="020B0604020202020204" pitchFamily="34" charset="0"/>
            </a:endParaRPr>
          </a:p>
        </p:txBody>
      </p:sp>
      <p:sp>
        <p:nvSpPr>
          <p:cNvPr id="23555" name="Rectangle 2"/>
          <p:cNvSpPr>
            <a:spLocks noGrp="1" noChangeArrowheads="1"/>
          </p:cNvSpPr>
          <p:nvPr>
            <p:ph type="title"/>
          </p:nvPr>
        </p:nvSpPr>
        <p:spPr/>
        <p:txBody>
          <a:bodyPr/>
          <a:lstStyle/>
          <a:p>
            <a:r>
              <a:rPr lang="en-US" altLang="it-IT">
                <a:ea typeface="ＭＳ Ｐゴシック" panose="020B0600070205080204" pitchFamily="34" charset="-128"/>
              </a:rPr>
              <a:t>Shading</a:t>
            </a:r>
          </a:p>
        </p:txBody>
      </p:sp>
      <p:sp>
        <p:nvSpPr>
          <p:cNvPr id="23556" name="Rectangle 3"/>
          <p:cNvSpPr>
            <a:spLocks noGrp="1" noChangeArrowheads="1"/>
          </p:cNvSpPr>
          <p:nvPr>
            <p:ph type="body" idx="1"/>
          </p:nvPr>
        </p:nvSpPr>
        <p:spPr/>
        <p:txBody>
          <a:bodyPr/>
          <a:lstStyle/>
          <a:p>
            <a:pPr>
              <a:lnSpc>
                <a:spcPct val="90000"/>
              </a:lnSpc>
            </a:pPr>
            <a:r>
              <a:rPr lang="en-US" altLang="it-IT" sz="2700">
                <a:ea typeface="ＭＳ Ｐゴシック" panose="020B0600070205080204" pitchFamily="34" charset="-128"/>
              </a:rPr>
              <a:t>Why does the image of a real sphere look like</a:t>
            </a:r>
          </a:p>
          <a:p>
            <a:pPr>
              <a:lnSpc>
                <a:spcPct val="90000"/>
              </a:lnSpc>
            </a:pPr>
            <a:endParaRPr lang="en-US" altLang="it-IT" sz="2700">
              <a:ea typeface="ＭＳ Ｐゴシック" panose="020B0600070205080204" pitchFamily="34" charset="-128"/>
            </a:endParaRPr>
          </a:p>
          <a:p>
            <a:pPr>
              <a:lnSpc>
                <a:spcPct val="90000"/>
              </a:lnSpc>
            </a:pPr>
            <a:endParaRPr lang="en-US" altLang="it-IT" sz="2700">
              <a:ea typeface="ＭＳ Ｐゴシック" panose="020B0600070205080204" pitchFamily="34" charset="-128"/>
            </a:endParaRPr>
          </a:p>
          <a:p>
            <a:pPr>
              <a:lnSpc>
                <a:spcPct val="90000"/>
              </a:lnSpc>
            </a:pPr>
            <a:endParaRPr lang="en-US" altLang="it-IT" sz="2700">
              <a:ea typeface="ＭＳ Ｐゴシック" panose="020B0600070205080204" pitchFamily="34" charset="-128"/>
            </a:endParaRPr>
          </a:p>
          <a:p>
            <a:pPr>
              <a:lnSpc>
                <a:spcPct val="90000"/>
              </a:lnSpc>
            </a:pPr>
            <a:r>
              <a:rPr lang="en-US" altLang="it-IT" sz="2700">
                <a:ea typeface="ＭＳ Ｐゴシック" panose="020B0600070205080204" pitchFamily="34" charset="-128"/>
              </a:rPr>
              <a:t>Light-material interactions cause each point to have a different color or shade</a:t>
            </a:r>
          </a:p>
          <a:p>
            <a:pPr>
              <a:lnSpc>
                <a:spcPct val="90000"/>
              </a:lnSpc>
            </a:pPr>
            <a:r>
              <a:rPr lang="en-US" altLang="it-IT" sz="2700">
                <a:ea typeface="ＭＳ Ｐゴシック" panose="020B0600070205080204" pitchFamily="34" charset="-128"/>
              </a:rPr>
              <a:t>Need to consider </a:t>
            </a:r>
          </a:p>
          <a:p>
            <a:pPr lvl="1">
              <a:lnSpc>
                <a:spcPct val="90000"/>
              </a:lnSpc>
            </a:pPr>
            <a:r>
              <a:rPr lang="en-US" altLang="it-IT" sz="2200">
                <a:ea typeface="ＭＳ Ｐゴシック" panose="020B0600070205080204" pitchFamily="34" charset="-128"/>
              </a:rPr>
              <a:t>Light sources</a:t>
            </a:r>
          </a:p>
          <a:p>
            <a:pPr lvl="1">
              <a:lnSpc>
                <a:spcPct val="90000"/>
              </a:lnSpc>
            </a:pPr>
            <a:r>
              <a:rPr lang="en-US" altLang="it-IT" sz="2200">
                <a:ea typeface="ＭＳ Ｐゴシック" panose="020B0600070205080204" pitchFamily="34" charset="-128"/>
              </a:rPr>
              <a:t>Material properties</a:t>
            </a:r>
          </a:p>
          <a:p>
            <a:pPr lvl="1">
              <a:lnSpc>
                <a:spcPct val="90000"/>
              </a:lnSpc>
            </a:pPr>
            <a:r>
              <a:rPr lang="en-US" altLang="it-IT" sz="2200">
                <a:ea typeface="ＭＳ Ｐゴシック" panose="020B0600070205080204" pitchFamily="34" charset="-128"/>
              </a:rPr>
              <a:t>Location of viewer</a:t>
            </a:r>
          </a:p>
          <a:p>
            <a:pPr lvl="1">
              <a:lnSpc>
                <a:spcPct val="90000"/>
              </a:lnSpc>
            </a:pPr>
            <a:r>
              <a:rPr lang="en-US" altLang="it-IT" sz="2200">
                <a:ea typeface="ＭＳ Ｐゴシック" panose="020B0600070205080204" pitchFamily="34" charset="-128"/>
              </a:rPr>
              <a:t>Surface orientation</a:t>
            </a:r>
          </a:p>
        </p:txBody>
      </p:sp>
      <p:sp>
        <p:nvSpPr>
          <p:cNvPr id="348164" name="Oval 4"/>
          <p:cNvSpPr>
            <a:spLocks noChangeArrowheads="1"/>
          </p:cNvSpPr>
          <p:nvPr/>
        </p:nvSpPr>
        <p:spPr bwMode="auto">
          <a:xfrm>
            <a:off x="3048000" y="2057400"/>
            <a:ext cx="1371600" cy="1371600"/>
          </a:xfrm>
          <a:prstGeom prst="ellipse">
            <a:avLst/>
          </a:prstGeom>
          <a:gradFill rotWithShape="0">
            <a:gsLst>
              <a:gs pos="0">
                <a:schemeClr val="hlink">
                  <a:gamma/>
                  <a:shade val="46275"/>
                  <a:invGamma/>
                </a:schemeClr>
              </a:gs>
              <a:gs pos="100000">
                <a:schemeClr val="hlink"/>
              </a:gs>
            </a:gsLst>
            <a:lin ang="18900000" scaled="1"/>
          </a:gradFill>
          <a:ln w="12700">
            <a:noFill/>
            <a:round/>
            <a:headEnd type="none" w="sm" len="sm"/>
            <a:tailEnd type="none" w="sm" len="sm"/>
          </a:ln>
          <a:effectLst/>
        </p:spPr>
        <p:txBody>
          <a:bodyPr wrap="none" anchor="ctr"/>
          <a:lstStyle/>
          <a:p>
            <a:pPr>
              <a:defRPr/>
            </a:pPr>
            <a:endParaRPr lang="en-US">
              <a:latin typeface="Times New Roman" charset="0"/>
              <a:ea typeface="+mn-ea"/>
            </a:endParaRPr>
          </a:p>
        </p:txBody>
      </p:sp>
      <p:sp>
        <p:nvSpPr>
          <p:cNvPr id="23558"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sz="1400"/>
              <a:t>E. Angel and D. Shreiner: Interactive Computer Graphics 6E © Addison-Wesley 2012</a:t>
            </a:r>
          </a:p>
        </p:txBody>
      </p:sp>
    </p:spTree>
    <p:extLst>
      <p:ext uri="{BB962C8B-B14F-4D97-AF65-F5344CB8AC3E}">
        <p14:creationId xmlns:p14="http://schemas.microsoft.com/office/powerpoint/2010/main" val="933999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4161750" indent="-24161750">
              <a:defRPr sz="2400">
                <a:solidFill>
                  <a:schemeClr val="tx1"/>
                </a:solidFill>
                <a:latin typeface="Times New Roman" panose="02020603050405020304" pitchFamily="18" charset="0"/>
                <a:ea typeface="ＭＳ Ｐゴシック" panose="020B0600070205080204" pitchFamily="34" charset="-128"/>
              </a:defRPr>
            </a:lvl1pPr>
            <a:lvl2pPr>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lvl="1"/>
            <a:fld id="{F8FED72C-2100-48B1-9ECB-8693CC907F9E}" type="slidenum">
              <a:rPr lang="es-ES" altLang="it-IT" sz="1000">
                <a:latin typeface="Arial" panose="020B0604020202020204" pitchFamily="34" charset="0"/>
              </a:rPr>
              <a:pPr lvl="1"/>
              <a:t>62</a:t>
            </a:fld>
            <a:endParaRPr lang="es-ES" altLang="it-IT" sz="1000">
              <a:latin typeface="Arial" panose="020B0604020202020204" pitchFamily="34" charset="0"/>
            </a:endParaRPr>
          </a:p>
        </p:txBody>
      </p:sp>
      <p:pic>
        <p:nvPicPr>
          <p:cNvPr id="25603" name="Picture 5" descr="AN06F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9313" y="3505200"/>
            <a:ext cx="3570287" cy="273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Rectangle 2"/>
          <p:cNvSpPr>
            <a:spLocks noGrp="1" noChangeArrowheads="1"/>
          </p:cNvSpPr>
          <p:nvPr>
            <p:ph type="title"/>
          </p:nvPr>
        </p:nvSpPr>
        <p:spPr/>
        <p:txBody>
          <a:bodyPr/>
          <a:lstStyle/>
          <a:p>
            <a:r>
              <a:rPr lang="en-US" altLang="it-IT">
                <a:ea typeface="ＭＳ Ｐゴシック" panose="020B0600070205080204" pitchFamily="34" charset="-128"/>
              </a:rPr>
              <a:t>Scattering </a:t>
            </a:r>
          </a:p>
        </p:txBody>
      </p:sp>
      <p:sp>
        <p:nvSpPr>
          <p:cNvPr id="25605" name="Rectangle 3"/>
          <p:cNvSpPr>
            <a:spLocks noGrp="1" noChangeArrowheads="1"/>
          </p:cNvSpPr>
          <p:nvPr>
            <p:ph type="body" idx="1"/>
          </p:nvPr>
        </p:nvSpPr>
        <p:spPr/>
        <p:txBody>
          <a:bodyPr/>
          <a:lstStyle/>
          <a:p>
            <a:pPr>
              <a:lnSpc>
                <a:spcPct val="90000"/>
              </a:lnSpc>
            </a:pPr>
            <a:r>
              <a:rPr lang="en-US" altLang="it-IT">
                <a:ea typeface="ＭＳ Ｐゴシック" panose="020B0600070205080204" pitchFamily="34" charset="-128"/>
              </a:rPr>
              <a:t>Light strikes A </a:t>
            </a:r>
          </a:p>
          <a:p>
            <a:pPr lvl="1">
              <a:lnSpc>
                <a:spcPct val="90000"/>
              </a:lnSpc>
            </a:pPr>
            <a:r>
              <a:rPr lang="en-US" altLang="it-IT">
                <a:ea typeface="ＭＳ Ｐゴシック" panose="020B0600070205080204" pitchFamily="34" charset="-128"/>
              </a:rPr>
              <a:t>Some scattered</a:t>
            </a:r>
          </a:p>
          <a:p>
            <a:pPr lvl="1">
              <a:lnSpc>
                <a:spcPct val="90000"/>
              </a:lnSpc>
            </a:pPr>
            <a:r>
              <a:rPr lang="en-US" altLang="it-IT">
                <a:ea typeface="ＭＳ Ｐゴシック" panose="020B0600070205080204" pitchFamily="34" charset="-128"/>
              </a:rPr>
              <a:t>Some absorbed</a:t>
            </a:r>
          </a:p>
          <a:p>
            <a:pPr>
              <a:lnSpc>
                <a:spcPct val="90000"/>
              </a:lnSpc>
            </a:pPr>
            <a:r>
              <a:rPr lang="en-US" altLang="it-IT">
                <a:ea typeface="ＭＳ Ｐゴシック" panose="020B0600070205080204" pitchFamily="34" charset="-128"/>
              </a:rPr>
              <a:t>Some of scattered light strikes B</a:t>
            </a:r>
          </a:p>
          <a:p>
            <a:pPr lvl="1">
              <a:lnSpc>
                <a:spcPct val="90000"/>
              </a:lnSpc>
            </a:pPr>
            <a:r>
              <a:rPr lang="en-US" altLang="it-IT">
                <a:ea typeface="ＭＳ Ｐゴシック" panose="020B0600070205080204" pitchFamily="34" charset="-128"/>
              </a:rPr>
              <a:t>Some scattered</a:t>
            </a:r>
          </a:p>
          <a:p>
            <a:pPr lvl="1">
              <a:lnSpc>
                <a:spcPct val="90000"/>
              </a:lnSpc>
            </a:pPr>
            <a:r>
              <a:rPr lang="en-US" altLang="it-IT">
                <a:ea typeface="ＭＳ Ｐゴシック" panose="020B0600070205080204" pitchFamily="34" charset="-128"/>
              </a:rPr>
              <a:t>Some absorbed</a:t>
            </a:r>
          </a:p>
          <a:p>
            <a:pPr>
              <a:lnSpc>
                <a:spcPct val="90000"/>
              </a:lnSpc>
            </a:pPr>
            <a:r>
              <a:rPr lang="en-US" altLang="it-IT">
                <a:ea typeface="ＭＳ Ｐゴシック" panose="020B0600070205080204" pitchFamily="34" charset="-128"/>
              </a:rPr>
              <a:t>Some of this scattered</a:t>
            </a:r>
          </a:p>
          <a:p>
            <a:pPr>
              <a:lnSpc>
                <a:spcPct val="90000"/>
              </a:lnSpc>
              <a:buFontTx/>
              <a:buNone/>
            </a:pPr>
            <a:r>
              <a:rPr lang="en-US" altLang="it-IT">
                <a:ea typeface="ＭＳ Ｐゴシック" panose="020B0600070205080204" pitchFamily="34" charset="-128"/>
              </a:rPr>
              <a:t>light strikes A</a:t>
            </a:r>
          </a:p>
          <a:p>
            <a:pPr>
              <a:lnSpc>
                <a:spcPct val="90000"/>
              </a:lnSpc>
              <a:buFontTx/>
              <a:buNone/>
            </a:pPr>
            <a:r>
              <a:rPr lang="en-US" altLang="it-IT">
                <a:ea typeface="ＭＳ Ｐゴシック" panose="020B0600070205080204" pitchFamily="34" charset="-128"/>
              </a:rPr>
              <a:t>	and so on</a:t>
            </a:r>
          </a:p>
        </p:txBody>
      </p:sp>
      <p:sp>
        <p:nvSpPr>
          <p:cNvPr id="25606"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sz="1400"/>
              <a:t>E. Angel and D. Shreiner: Interactive Computer Graphics 6E © Addison-Wesley 2012</a:t>
            </a:r>
          </a:p>
        </p:txBody>
      </p:sp>
    </p:spTree>
    <p:extLst>
      <p:ext uri="{BB962C8B-B14F-4D97-AF65-F5344CB8AC3E}">
        <p14:creationId xmlns:p14="http://schemas.microsoft.com/office/powerpoint/2010/main" val="375647503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4161750" indent="-24161750">
              <a:defRPr sz="2400">
                <a:solidFill>
                  <a:schemeClr val="tx1"/>
                </a:solidFill>
                <a:latin typeface="Times New Roman" panose="02020603050405020304" pitchFamily="18" charset="0"/>
                <a:ea typeface="ＭＳ Ｐゴシック" panose="020B0600070205080204" pitchFamily="34" charset="-128"/>
              </a:defRPr>
            </a:lvl1pPr>
            <a:lvl2pPr>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lvl="1"/>
            <a:fld id="{084BE8A9-86A3-44B3-97B1-E16674B3633B}" type="slidenum">
              <a:rPr lang="es-ES" altLang="it-IT" sz="1000">
                <a:latin typeface="Arial" panose="020B0604020202020204" pitchFamily="34" charset="0"/>
              </a:rPr>
              <a:pPr lvl="1"/>
              <a:t>63</a:t>
            </a:fld>
            <a:endParaRPr lang="es-ES" altLang="it-IT" sz="1000">
              <a:latin typeface="Arial" panose="020B0604020202020204" pitchFamily="34" charset="0"/>
            </a:endParaRPr>
          </a:p>
        </p:txBody>
      </p:sp>
      <p:sp>
        <p:nvSpPr>
          <p:cNvPr id="27651" name="Rectangle 2"/>
          <p:cNvSpPr>
            <a:spLocks noGrp="1" noChangeArrowheads="1"/>
          </p:cNvSpPr>
          <p:nvPr>
            <p:ph type="title"/>
          </p:nvPr>
        </p:nvSpPr>
        <p:spPr/>
        <p:txBody>
          <a:bodyPr/>
          <a:lstStyle/>
          <a:p>
            <a:r>
              <a:rPr lang="en-US" altLang="it-IT">
                <a:ea typeface="ＭＳ Ｐゴシック" panose="020B0600070205080204" pitchFamily="34" charset="-128"/>
              </a:rPr>
              <a:t>Rendering Equation</a:t>
            </a:r>
          </a:p>
        </p:txBody>
      </p:sp>
      <p:sp>
        <p:nvSpPr>
          <p:cNvPr id="27652" name="Rectangle 3"/>
          <p:cNvSpPr>
            <a:spLocks noGrp="1" noChangeArrowheads="1"/>
          </p:cNvSpPr>
          <p:nvPr>
            <p:ph type="body" idx="1"/>
          </p:nvPr>
        </p:nvSpPr>
        <p:spPr/>
        <p:txBody>
          <a:bodyPr/>
          <a:lstStyle/>
          <a:p>
            <a:r>
              <a:rPr lang="en-US" altLang="it-IT">
                <a:ea typeface="ＭＳ Ｐゴシック" panose="020B0600070205080204" pitchFamily="34" charset="-128"/>
              </a:rPr>
              <a:t>The infinite scattering and absorption of light can be described by the </a:t>
            </a:r>
            <a:r>
              <a:rPr lang="en-US" altLang="it-IT" i="1">
                <a:ea typeface="ＭＳ Ｐゴシック" panose="020B0600070205080204" pitchFamily="34" charset="-128"/>
              </a:rPr>
              <a:t>rendering equation </a:t>
            </a:r>
            <a:endParaRPr lang="en-US" altLang="it-IT">
              <a:ea typeface="ＭＳ Ｐゴシック" panose="020B0600070205080204" pitchFamily="34" charset="-128"/>
            </a:endParaRPr>
          </a:p>
          <a:p>
            <a:pPr lvl="1"/>
            <a:r>
              <a:rPr lang="en-US" altLang="it-IT">
                <a:ea typeface="ＭＳ Ｐゴシック" panose="020B0600070205080204" pitchFamily="34" charset="-128"/>
              </a:rPr>
              <a:t>Cannot</a:t>
            </a:r>
            <a:r>
              <a:rPr lang="en-US" altLang="it-IT" i="1">
                <a:ea typeface="ＭＳ Ｐゴシック" panose="020B0600070205080204" pitchFamily="34" charset="-128"/>
              </a:rPr>
              <a:t> </a:t>
            </a:r>
            <a:r>
              <a:rPr lang="en-US" altLang="it-IT">
                <a:ea typeface="ＭＳ Ｐゴシック" panose="020B0600070205080204" pitchFamily="34" charset="-128"/>
              </a:rPr>
              <a:t>be</a:t>
            </a:r>
            <a:r>
              <a:rPr lang="en-US" altLang="it-IT" i="1">
                <a:ea typeface="ＭＳ Ｐゴシック" panose="020B0600070205080204" pitchFamily="34" charset="-128"/>
              </a:rPr>
              <a:t> </a:t>
            </a:r>
            <a:r>
              <a:rPr lang="en-US" altLang="it-IT">
                <a:ea typeface="ＭＳ Ｐゴシック" panose="020B0600070205080204" pitchFamily="34" charset="-128"/>
              </a:rPr>
              <a:t>solved in general</a:t>
            </a:r>
          </a:p>
          <a:p>
            <a:pPr lvl="1"/>
            <a:r>
              <a:rPr lang="en-US" altLang="it-IT">
                <a:ea typeface="ＭＳ Ｐゴシック" panose="020B0600070205080204" pitchFamily="34" charset="-128"/>
              </a:rPr>
              <a:t>Ray tracing is a special case for perfectly reflecting surfaces</a:t>
            </a:r>
          </a:p>
          <a:p>
            <a:r>
              <a:rPr lang="en-US" altLang="it-IT">
                <a:ea typeface="ＭＳ Ｐゴシック" panose="020B0600070205080204" pitchFamily="34" charset="-128"/>
              </a:rPr>
              <a:t>Rendering equation is global and includes</a:t>
            </a:r>
          </a:p>
          <a:p>
            <a:pPr lvl="1"/>
            <a:r>
              <a:rPr lang="en-US" altLang="it-IT">
                <a:ea typeface="ＭＳ Ｐゴシック" panose="020B0600070205080204" pitchFamily="34" charset="-128"/>
              </a:rPr>
              <a:t>Shadows</a:t>
            </a:r>
          </a:p>
          <a:p>
            <a:pPr lvl="1"/>
            <a:r>
              <a:rPr lang="en-US" altLang="it-IT">
                <a:ea typeface="ＭＳ Ｐゴシック" panose="020B0600070205080204" pitchFamily="34" charset="-128"/>
              </a:rPr>
              <a:t>Multiple scattering from object to object</a:t>
            </a:r>
          </a:p>
        </p:txBody>
      </p:sp>
      <p:sp>
        <p:nvSpPr>
          <p:cNvPr id="2765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sz="1400"/>
              <a:t>E. Angel and D. Shreiner: Interactive Computer Graphics 6E © Addison-Wesley 2012</a:t>
            </a:r>
          </a:p>
        </p:txBody>
      </p:sp>
    </p:spTree>
    <p:extLst>
      <p:ext uri="{BB962C8B-B14F-4D97-AF65-F5344CB8AC3E}">
        <p14:creationId xmlns:p14="http://schemas.microsoft.com/office/powerpoint/2010/main" val="24208747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4161750" indent="-24161750">
              <a:defRPr sz="2400">
                <a:solidFill>
                  <a:schemeClr val="tx1"/>
                </a:solidFill>
                <a:latin typeface="Times New Roman" panose="02020603050405020304" pitchFamily="18" charset="0"/>
                <a:ea typeface="ＭＳ Ｐゴシック" panose="020B0600070205080204" pitchFamily="34" charset="-128"/>
              </a:defRPr>
            </a:lvl1pPr>
            <a:lvl2pPr>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lvl="1"/>
            <a:fld id="{97EEBAD0-C9CC-4B53-BBFF-E05C35F067DA}" type="slidenum">
              <a:rPr lang="es-ES" altLang="it-IT" sz="1000">
                <a:latin typeface="Arial" panose="020B0604020202020204" pitchFamily="34" charset="0"/>
              </a:rPr>
              <a:pPr lvl="1"/>
              <a:t>64</a:t>
            </a:fld>
            <a:endParaRPr lang="es-ES" altLang="it-IT" sz="1000">
              <a:latin typeface="Arial" panose="020B0604020202020204" pitchFamily="34" charset="0"/>
            </a:endParaRPr>
          </a:p>
        </p:txBody>
      </p:sp>
      <p:sp>
        <p:nvSpPr>
          <p:cNvPr id="29699" name="Rectangle 2"/>
          <p:cNvSpPr>
            <a:spLocks noGrp="1" noChangeArrowheads="1"/>
          </p:cNvSpPr>
          <p:nvPr>
            <p:ph type="title"/>
          </p:nvPr>
        </p:nvSpPr>
        <p:spPr/>
        <p:txBody>
          <a:bodyPr/>
          <a:lstStyle/>
          <a:p>
            <a:r>
              <a:rPr lang="en-US" altLang="it-IT">
                <a:ea typeface="ＭＳ Ｐゴシック" panose="020B0600070205080204" pitchFamily="34" charset="-128"/>
              </a:rPr>
              <a:t>Global Effects</a:t>
            </a:r>
          </a:p>
        </p:txBody>
      </p:sp>
      <p:pic>
        <p:nvPicPr>
          <p:cNvPr id="29700" name="Picture 5" descr="AN06F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981200"/>
            <a:ext cx="3846513" cy="418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Line 6"/>
          <p:cNvSpPr>
            <a:spLocks noChangeShapeType="1"/>
          </p:cNvSpPr>
          <p:nvPr/>
        </p:nvSpPr>
        <p:spPr bwMode="auto">
          <a:xfrm flipH="1" flipV="1">
            <a:off x="5410200" y="3200400"/>
            <a:ext cx="685800" cy="1676400"/>
          </a:xfrm>
          <a:prstGeom prst="line">
            <a:avLst/>
          </a:prstGeom>
          <a:noFill/>
          <a:ln w="12700">
            <a:solidFill>
              <a:srgbClr val="FF0000"/>
            </a:solidFill>
            <a:round/>
            <a:headEnd type="none" w="sm" len="sm"/>
            <a:tailEnd type="triangle" w="sm" len="sm"/>
          </a:ln>
          <a:extLst>
            <a:ext uri="{909E8E84-426E-40DD-AFC4-6F175D3DCCD1}">
              <a14:hiddenFill xmlns:a14="http://schemas.microsoft.com/office/drawing/2010/main">
                <a:noFill/>
              </a14:hiddenFill>
            </a:ext>
          </a:extLst>
        </p:spPr>
        <p:txBody>
          <a:bodyPr anchor="ctr" anchorCtr="1"/>
          <a:lstStyle/>
          <a:p>
            <a:endParaRPr lang="it-IT"/>
          </a:p>
        </p:txBody>
      </p:sp>
      <p:sp>
        <p:nvSpPr>
          <p:cNvPr id="29702" name="Text Box 7"/>
          <p:cNvSpPr txBox="1">
            <a:spLocks noChangeArrowheads="1"/>
          </p:cNvSpPr>
          <p:nvPr/>
        </p:nvSpPr>
        <p:spPr bwMode="auto">
          <a:xfrm>
            <a:off x="4783138" y="4918075"/>
            <a:ext cx="24749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a:t>translucent surface</a:t>
            </a:r>
          </a:p>
        </p:txBody>
      </p:sp>
      <p:sp>
        <p:nvSpPr>
          <p:cNvPr id="29703" name="Line 8"/>
          <p:cNvSpPr>
            <a:spLocks noChangeShapeType="1"/>
          </p:cNvSpPr>
          <p:nvPr/>
        </p:nvSpPr>
        <p:spPr bwMode="auto">
          <a:xfrm flipH="1">
            <a:off x="5638800" y="2133600"/>
            <a:ext cx="990600" cy="533400"/>
          </a:xfrm>
          <a:prstGeom prst="line">
            <a:avLst/>
          </a:prstGeom>
          <a:noFill/>
          <a:ln w="12700">
            <a:solidFill>
              <a:srgbClr val="FF0000"/>
            </a:solidFill>
            <a:round/>
            <a:headEnd type="none" w="sm" len="sm"/>
            <a:tailEnd type="triangle" w="sm" len="sm"/>
          </a:ln>
          <a:extLst>
            <a:ext uri="{909E8E84-426E-40DD-AFC4-6F175D3DCCD1}">
              <a14:hiddenFill xmlns:a14="http://schemas.microsoft.com/office/drawing/2010/main">
                <a:noFill/>
              </a14:hiddenFill>
            </a:ext>
          </a:extLst>
        </p:spPr>
        <p:txBody>
          <a:bodyPr anchor="ctr" anchorCtr="1"/>
          <a:lstStyle/>
          <a:p>
            <a:endParaRPr lang="it-IT"/>
          </a:p>
        </p:txBody>
      </p:sp>
      <p:sp>
        <p:nvSpPr>
          <p:cNvPr id="29704" name="Text Box 9"/>
          <p:cNvSpPr txBox="1">
            <a:spLocks noChangeArrowheads="1"/>
          </p:cNvSpPr>
          <p:nvPr/>
        </p:nvSpPr>
        <p:spPr bwMode="auto">
          <a:xfrm>
            <a:off x="6248400" y="1676400"/>
            <a:ext cx="1116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a:t>shadow</a:t>
            </a:r>
          </a:p>
        </p:txBody>
      </p:sp>
      <p:sp>
        <p:nvSpPr>
          <p:cNvPr id="29705" name="Line 11"/>
          <p:cNvSpPr>
            <a:spLocks noChangeShapeType="1"/>
          </p:cNvSpPr>
          <p:nvPr/>
        </p:nvSpPr>
        <p:spPr bwMode="auto">
          <a:xfrm>
            <a:off x="3505200" y="2286000"/>
            <a:ext cx="685800" cy="53340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nchor="ctr" anchorCtr="1"/>
          <a:lstStyle/>
          <a:p>
            <a:endParaRPr lang="it-IT"/>
          </a:p>
        </p:txBody>
      </p:sp>
      <p:sp>
        <p:nvSpPr>
          <p:cNvPr id="29706" name="Line 12"/>
          <p:cNvSpPr>
            <a:spLocks noChangeShapeType="1"/>
          </p:cNvSpPr>
          <p:nvPr/>
        </p:nvSpPr>
        <p:spPr bwMode="auto">
          <a:xfrm flipV="1">
            <a:off x="4495800" y="2590800"/>
            <a:ext cx="685800" cy="30480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nchor="ctr" anchorCtr="1"/>
          <a:lstStyle/>
          <a:p>
            <a:endParaRPr lang="it-IT"/>
          </a:p>
        </p:txBody>
      </p:sp>
      <p:sp>
        <p:nvSpPr>
          <p:cNvPr id="29707" name="Line 13"/>
          <p:cNvSpPr>
            <a:spLocks noChangeShapeType="1"/>
          </p:cNvSpPr>
          <p:nvPr/>
        </p:nvSpPr>
        <p:spPr bwMode="auto">
          <a:xfrm>
            <a:off x="5181600" y="2590800"/>
            <a:ext cx="1600200" cy="1066800"/>
          </a:xfrm>
          <a:prstGeom prst="line">
            <a:avLst/>
          </a:prstGeom>
          <a:noFill/>
          <a:ln w="2857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it-IT"/>
          </a:p>
        </p:txBody>
      </p:sp>
      <p:sp>
        <p:nvSpPr>
          <p:cNvPr id="29708" name="Line 14"/>
          <p:cNvSpPr>
            <a:spLocks noChangeShapeType="1"/>
          </p:cNvSpPr>
          <p:nvPr/>
        </p:nvSpPr>
        <p:spPr bwMode="auto">
          <a:xfrm flipH="1" flipV="1">
            <a:off x="6400800" y="3429000"/>
            <a:ext cx="457200" cy="990600"/>
          </a:xfrm>
          <a:prstGeom prst="line">
            <a:avLst/>
          </a:prstGeom>
          <a:noFill/>
          <a:ln w="12700">
            <a:solidFill>
              <a:srgbClr val="FF0000"/>
            </a:solidFill>
            <a:round/>
            <a:headEnd type="none" w="sm" len="sm"/>
            <a:tailEnd type="triangle" w="sm" len="sm"/>
          </a:ln>
          <a:extLst>
            <a:ext uri="{909E8E84-426E-40DD-AFC4-6F175D3DCCD1}">
              <a14:hiddenFill xmlns:a14="http://schemas.microsoft.com/office/drawing/2010/main">
                <a:noFill/>
              </a14:hiddenFill>
            </a:ext>
          </a:extLst>
        </p:spPr>
        <p:txBody>
          <a:bodyPr anchor="ctr" anchorCtr="1"/>
          <a:lstStyle/>
          <a:p>
            <a:endParaRPr lang="it-IT"/>
          </a:p>
        </p:txBody>
      </p:sp>
      <p:sp>
        <p:nvSpPr>
          <p:cNvPr id="29709" name="Text Box 15"/>
          <p:cNvSpPr txBox="1">
            <a:spLocks noChangeArrowheads="1"/>
          </p:cNvSpPr>
          <p:nvPr/>
        </p:nvSpPr>
        <p:spPr bwMode="auto">
          <a:xfrm>
            <a:off x="6172200" y="4343400"/>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a:t>multiple reflection</a:t>
            </a:r>
          </a:p>
        </p:txBody>
      </p:sp>
      <p:sp>
        <p:nvSpPr>
          <p:cNvPr id="29710" name="Footer Placeholder 1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sz="1400"/>
              <a:t>E. Angel and D. Shreiner: Interactive Computer Graphics 6E © Addison-Wesley 2012</a:t>
            </a:r>
          </a:p>
        </p:txBody>
      </p:sp>
    </p:spTree>
    <p:extLst>
      <p:ext uri="{BB962C8B-B14F-4D97-AF65-F5344CB8AC3E}">
        <p14:creationId xmlns:p14="http://schemas.microsoft.com/office/powerpoint/2010/main" val="23227556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4161750" indent="-24161750">
              <a:defRPr sz="2400">
                <a:solidFill>
                  <a:schemeClr val="tx1"/>
                </a:solidFill>
                <a:latin typeface="Times New Roman" panose="02020603050405020304" pitchFamily="18" charset="0"/>
                <a:ea typeface="ＭＳ Ｐゴシック" panose="020B0600070205080204" pitchFamily="34" charset="-128"/>
              </a:defRPr>
            </a:lvl1pPr>
            <a:lvl2pPr>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lvl="1"/>
            <a:fld id="{648F6232-5C64-4E53-A584-EAB193145F6C}" type="slidenum">
              <a:rPr lang="es-ES" altLang="it-IT" sz="1000">
                <a:latin typeface="Arial" panose="020B0604020202020204" pitchFamily="34" charset="0"/>
              </a:rPr>
              <a:pPr lvl="1"/>
              <a:t>65</a:t>
            </a:fld>
            <a:endParaRPr lang="es-ES" altLang="it-IT" sz="1000">
              <a:latin typeface="Arial" panose="020B0604020202020204" pitchFamily="34" charset="0"/>
            </a:endParaRPr>
          </a:p>
        </p:txBody>
      </p:sp>
      <p:sp>
        <p:nvSpPr>
          <p:cNvPr id="31747" name="Rectangle 2"/>
          <p:cNvSpPr>
            <a:spLocks noGrp="1" noChangeArrowheads="1"/>
          </p:cNvSpPr>
          <p:nvPr>
            <p:ph type="title"/>
          </p:nvPr>
        </p:nvSpPr>
        <p:spPr/>
        <p:txBody>
          <a:bodyPr/>
          <a:lstStyle/>
          <a:p>
            <a:r>
              <a:rPr lang="en-US" altLang="it-IT">
                <a:ea typeface="ＭＳ Ｐゴシック" panose="020B0600070205080204" pitchFamily="34" charset="-128"/>
              </a:rPr>
              <a:t>Local vs Global Rendering</a:t>
            </a:r>
          </a:p>
        </p:txBody>
      </p:sp>
      <p:sp>
        <p:nvSpPr>
          <p:cNvPr id="31748" name="Rectangle 3"/>
          <p:cNvSpPr>
            <a:spLocks noGrp="1" noChangeArrowheads="1"/>
          </p:cNvSpPr>
          <p:nvPr>
            <p:ph type="body" idx="1"/>
          </p:nvPr>
        </p:nvSpPr>
        <p:spPr/>
        <p:txBody>
          <a:bodyPr/>
          <a:lstStyle/>
          <a:p>
            <a:pPr>
              <a:lnSpc>
                <a:spcPct val="90000"/>
              </a:lnSpc>
            </a:pPr>
            <a:r>
              <a:rPr lang="en-US" altLang="it-IT">
                <a:ea typeface="ＭＳ Ｐゴシック" panose="020B0600070205080204" pitchFamily="34" charset="-128"/>
              </a:rPr>
              <a:t>Correct shading requires a global calculation involving all objects and light sources</a:t>
            </a:r>
          </a:p>
          <a:p>
            <a:pPr lvl="1">
              <a:lnSpc>
                <a:spcPct val="90000"/>
              </a:lnSpc>
            </a:pPr>
            <a:r>
              <a:rPr lang="en-US" altLang="it-IT">
                <a:ea typeface="ＭＳ Ｐゴシック" panose="020B0600070205080204" pitchFamily="34" charset="-128"/>
              </a:rPr>
              <a:t>Incompatible with pipeline model which shades each polygon independently (local rendering)</a:t>
            </a:r>
          </a:p>
          <a:p>
            <a:pPr>
              <a:lnSpc>
                <a:spcPct val="90000"/>
              </a:lnSpc>
            </a:pPr>
            <a:r>
              <a:rPr lang="en-US" altLang="it-IT">
                <a:ea typeface="ＭＳ Ｐゴシック" panose="020B0600070205080204" pitchFamily="34" charset="-128"/>
              </a:rPr>
              <a:t>However, in computer graphics, especially real time graphics, we are happy if things “look right”</a:t>
            </a:r>
          </a:p>
          <a:p>
            <a:pPr lvl="1">
              <a:lnSpc>
                <a:spcPct val="90000"/>
              </a:lnSpc>
            </a:pPr>
            <a:r>
              <a:rPr lang="en-US" altLang="it-IT">
                <a:ea typeface="ＭＳ Ｐゴシック" panose="020B0600070205080204" pitchFamily="34" charset="-128"/>
              </a:rPr>
              <a:t>Exist many techniques for approximating global effects</a:t>
            </a:r>
          </a:p>
        </p:txBody>
      </p:sp>
      <p:sp>
        <p:nvSpPr>
          <p:cNvPr id="3174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sz="1400"/>
              <a:t>E. Angel and D. Shreiner: Interactive Computer Graphics 6E © Addison-Wesley 2012</a:t>
            </a:r>
          </a:p>
        </p:txBody>
      </p:sp>
    </p:spTree>
    <p:extLst>
      <p:ext uri="{BB962C8B-B14F-4D97-AF65-F5344CB8AC3E}">
        <p14:creationId xmlns:p14="http://schemas.microsoft.com/office/powerpoint/2010/main" val="288663177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4161750" indent="-24161750">
              <a:defRPr sz="2400">
                <a:solidFill>
                  <a:schemeClr val="tx1"/>
                </a:solidFill>
                <a:latin typeface="Times New Roman" panose="02020603050405020304" pitchFamily="18" charset="0"/>
                <a:ea typeface="ＭＳ Ｐゴシック" panose="020B0600070205080204" pitchFamily="34" charset="-128"/>
              </a:defRPr>
            </a:lvl1pPr>
            <a:lvl2pPr>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lvl="1"/>
            <a:fld id="{8B24426D-A49B-4DDC-9101-52E836EBAC32}" type="slidenum">
              <a:rPr lang="es-ES" altLang="it-IT" sz="1000">
                <a:latin typeface="Arial" panose="020B0604020202020204" pitchFamily="34" charset="0"/>
              </a:rPr>
              <a:pPr lvl="1"/>
              <a:t>66</a:t>
            </a:fld>
            <a:endParaRPr lang="es-ES" altLang="it-IT" sz="1000">
              <a:latin typeface="Arial" panose="020B0604020202020204" pitchFamily="34" charset="0"/>
            </a:endParaRPr>
          </a:p>
        </p:txBody>
      </p:sp>
      <p:sp>
        <p:nvSpPr>
          <p:cNvPr id="33795" name="Rectangle 2"/>
          <p:cNvSpPr>
            <a:spLocks noGrp="1" noChangeArrowheads="1"/>
          </p:cNvSpPr>
          <p:nvPr>
            <p:ph type="title"/>
          </p:nvPr>
        </p:nvSpPr>
        <p:spPr/>
        <p:txBody>
          <a:bodyPr/>
          <a:lstStyle/>
          <a:p>
            <a:r>
              <a:rPr lang="en-US" altLang="it-IT">
                <a:ea typeface="ＭＳ Ｐゴシック" panose="020B0600070205080204" pitchFamily="34" charset="-128"/>
              </a:rPr>
              <a:t>Light-Material Interaction</a:t>
            </a:r>
          </a:p>
        </p:txBody>
      </p:sp>
      <p:sp>
        <p:nvSpPr>
          <p:cNvPr id="33796" name="Rectangle 3"/>
          <p:cNvSpPr>
            <a:spLocks noGrp="1" noChangeArrowheads="1"/>
          </p:cNvSpPr>
          <p:nvPr>
            <p:ph type="body" idx="1"/>
          </p:nvPr>
        </p:nvSpPr>
        <p:spPr>
          <a:xfrm>
            <a:off x="457200" y="1600200"/>
            <a:ext cx="8229600" cy="4724400"/>
          </a:xfrm>
        </p:spPr>
        <p:txBody>
          <a:bodyPr/>
          <a:lstStyle/>
          <a:p>
            <a:pPr>
              <a:lnSpc>
                <a:spcPct val="90000"/>
              </a:lnSpc>
            </a:pPr>
            <a:r>
              <a:rPr lang="en-US" altLang="it-IT" sz="3200">
                <a:ea typeface="ＭＳ Ｐゴシック" panose="020B0600070205080204" pitchFamily="34" charset="-128"/>
              </a:rPr>
              <a:t>Light that strikes an object is partially absorbed and partially scattered (reflected)</a:t>
            </a:r>
          </a:p>
          <a:p>
            <a:pPr>
              <a:lnSpc>
                <a:spcPct val="90000"/>
              </a:lnSpc>
            </a:pPr>
            <a:r>
              <a:rPr lang="en-US" altLang="it-IT" sz="3200">
                <a:ea typeface="ＭＳ Ｐゴシック" panose="020B0600070205080204" pitchFamily="34" charset="-128"/>
              </a:rPr>
              <a:t>The amount reflected determines the color and brightness of the object</a:t>
            </a:r>
          </a:p>
          <a:p>
            <a:pPr lvl="1">
              <a:lnSpc>
                <a:spcPct val="90000"/>
              </a:lnSpc>
            </a:pPr>
            <a:r>
              <a:rPr lang="en-US" altLang="it-IT">
                <a:ea typeface="ＭＳ Ｐゴシック" panose="020B0600070205080204" pitchFamily="34" charset="-128"/>
              </a:rPr>
              <a:t>A surface appears red under white light because the red component of the light is reflected and the rest is absorbed</a:t>
            </a:r>
          </a:p>
          <a:p>
            <a:pPr>
              <a:lnSpc>
                <a:spcPct val="90000"/>
              </a:lnSpc>
            </a:pPr>
            <a:r>
              <a:rPr lang="en-US" altLang="it-IT" sz="3200">
                <a:ea typeface="ＭＳ Ｐゴシック" panose="020B0600070205080204" pitchFamily="34" charset="-128"/>
              </a:rPr>
              <a:t>The reflected light is scattered in a manner that depends on the smoothness and orientation of the surface</a:t>
            </a:r>
          </a:p>
        </p:txBody>
      </p:sp>
      <p:sp>
        <p:nvSpPr>
          <p:cNvPr id="3379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sz="1400"/>
              <a:t>E. Angel and D. Shreiner: Interactive Computer Graphics 6E © Addison-Wesley 2012</a:t>
            </a:r>
          </a:p>
        </p:txBody>
      </p:sp>
    </p:spTree>
    <p:extLst>
      <p:ext uri="{BB962C8B-B14F-4D97-AF65-F5344CB8AC3E}">
        <p14:creationId xmlns:p14="http://schemas.microsoft.com/office/powerpoint/2010/main" val="178971001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4161750" indent="-24161750">
              <a:defRPr sz="2400">
                <a:solidFill>
                  <a:schemeClr val="tx1"/>
                </a:solidFill>
                <a:latin typeface="Times New Roman" panose="02020603050405020304" pitchFamily="18" charset="0"/>
                <a:ea typeface="ＭＳ Ｐゴシック" panose="020B0600070205080204" pitchFamily="34" charset="-128"/>
              </a:defRPr>
            </a:lvl1pPr>
            <a:lvl2pPr>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lvl="1"/>
            <a:fld id="{19770A37-2E63-429A-9260-EF87658DCC05}" type="slidenum">
              <a:rPr lang="es-ES" altLang="it-IT" sz="1000">
                <a:latin typeface="Arial" panose="020B0604020202020204" pitchFamily="34" charset="0"/>
              </a:rPr>
              <a:pPr lvl="1"/>
              <a:t>67</a:t>
            </a:fld>
            <a:endParaRPr lang="es-ES" altLang="it-IT" sz="1000">
              <a:latin typeface="Arial" panose="020B0604020202020204" pitchFamily="34" charset="0"/>
            </a:endParaRPr>
          </a:p>
        </p:txBody>
      </p:sp>
      <p:sp>
        <p:nvSpPr>
          <p:cNvPr id="35843" name="Rectangle 2"/>
          <p:cNvSpPr>
            <a:spLocks noGrp="1" noChangeArrowheads="1"/>
          </p:cNvSpPr>
          <p:nvPr>
            <p:ph type="title"/>
          </p:nvPr>
        </p:nvSpPr>
        <p:spPr/>
        <p:txBody>
          <a:bodyPr/>
          <a:lstStyle/>
          <a:p>
            <a:r>
              <a:rPr lang="en-US" altLang="it-IT">
                <a:ea typeface="ＭＳ Ｐゴシック" panose="020B0600070205080204" pitchFamily="34" charset="-128"/>
              </a:rPr>
              <a:t>Light Sources</a:t>
            </a:r>
          </a:p>
        </p:txBody>
      </p:sp>
      <p:sp>
        <p:nvSpPr>
          <p:cNvPr id="35844" name="Rectangle 3"/>
          <p:cNvSpPr>
            <a:spLocks noGrp="1" noChangeArrowheads="1"/>
          </p:cNvSpPr>
          <p:nvPr>
            <p:ph type="body" idx="1"/>
          </p:nvPr>
        </p:nvSpPr>
        <p:spPr/>
        <p:txBody>
          <a:bodyPr/>
          <a:lstStyle/>
          <a:p>
            <a:pPr>
              <a:buFontTx/>
              <a:buNone/>
            </a:pPr>
            <a:r>
              <a:rPr lang="en-US" altLang="it-IT">
                <a:ea typeface="ＭＳ Ｐゴシック" panose="020B0600070205080204" pitchFamily="34" charset="-128"/>
              </a:rPr>
              <a:t>General light sources are difficult to work with because we must integrate light coming from all points on the source </a:t>
            </a:r>
          </a:p>
        </p:txBody>
      </p:sp>
      <p:pic>
        <p:nvPicPr>
          <p:cNvPr id="35845" name="Picture 5" descr="AN06F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200400"/>
            <a:ext cx="4719638" cy="257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sz="1400"/>
              <a:t>E. Angel and D. Shreiner: Interactive Computer Graphics 6E © Addison-Wesley 2012</a:t>
            </a:r>
          </a:p>
        </p:txBody>
      </p:sp>
    </p:spTree>
    <p:extLst>
      <p:ext uri="{BB962C8B-B14F-4D97-AF65-F5344CB8AC3E}">
        <p14:creationId xmlns:p14="http://schemas.microsoft.com/office/powerpoint/2010/main" val="27010288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4161750" indent="-24161750">
              <a:defRPr sz="2400">
                <a:solidFill>
                  <a:schemeClr val="tx1"/>
                </a:solidFill>
                <a:latin typeface="Times New Roman" panose="02020603050405020304" pitchFamily="18" charset="0"/>
                <a:ea typeface="ＭＳ Ｐゴシック" panose="020B0600070205080204" pitchFamily="34" charset="-128"/>
              </a:defRPr>
            </a:lvl1pPr>
            <a:lvl2pPr>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lvl="1"/>
            <a:fld id="{2EF048B4-FDA5-44AD-A374-9E6006D838D4}" type="slidenum">
              <a:rPr lang="es-ES" altLang="it-IT" sz="1000">
                <a:latin typeface="Arial" panose="020B0604020202020204" pitchFamily="34" charset="0"/>
              </a:rPr>
              <a:pPr lvl="1"/>
              <a:t>68</a:t>
            </a:fld>
            <a:endParaRPr lang="es-ES" altLang="it-IT" sz="1000">
              <a:latin typeface="Arial" panose="020B0604020202020204" pitchFamily="34" charset="0"/>
            </a:endParaRPr>
          </a:p>
        </p:txBody>
      </p:sp>
      <p:sp>
        <p:nvSpPr>
          <p:cNvPr id="37891" name="Rectangle 2"/>
          <p:cNvSpPr>
            <a:spLocks noGrp="1" noChangeArrowheads="1"/>
          </p:cNvSpPr>
          <p:nvPr>
            <p:ph type="title"/>
          </p:nvPr>
        </p:nvSpPr>
        <p:spPr/>
        <p:txBody>
          <a:bodyPr/>
          <a:lstStyle/>
          <a:p>
            <a:r>
              <a:rPr lang="en-US" altLang="it-IT">
                <a:ea typeface="ＭＳ Ｐゴシック" panose="020B0600070205080204" pitchFamily="34" charset="-128"/>
              </a:rPr>
              <a:t>Simple Light Sources</a:t>
            </a:r>
          </a:p>
        </p:txBody>
      </p:sp>
      <p:sp>
        <p:nvSpPr>
          <p:cNvPr id="37892" name="Rectangle 3"/>
          <p:cNvSpPr>
            <a:spLocks noGrp="1" noChangeArrowheads="1"/>
          </p:cNvSpPr>
          <p:nvPr>
            <p:ph type="body" idx="1"/>
          </p:nvPr>
        </p:nvSpPr>
        <p:spPr/>
        <p:txBody>
          <a:bodyPr/>
          <a:lstStyle/>
          <a:p>
            <a:r>
              <a:rPr lang="en-US" altLang="it-IT">
                <a:ea typeface="ＭＳ Ｐゴシック" panose="020B0600070205080204" pitchFamily="34" charset="-128"/>
              </a:rPr>
              <a:t>Point source</a:t>
            </a:r>
          </a:p>
          <a:p>
            <a:pPr lvl="1"/>
            <a:r>
              <a:rPr lang="en-US" altLang="it-IT">
                <a:ea typeface="ＭＳ Ｐゴシック" panose="020B0600070205080204" pitchFamily="34" charset="-128"/>
              </a:rPr>
              <a:t>Model with position and color</a:t>
            </a:r>
          </a:p>
          <a:p>
            <a:pPr lvl="1"/>
            <a:r>
              <a:rPr lang="en-US" altLang="it-IT">
                <a:ea typeface="ＭＳ Ｐゴシック" panose="020B0600070205080204" pitchFamily="34" charset="-128"/>
              </a:rPr>
              <a:t>Distant source = infinite distance away (parallel)</a:t>
            </a:r>
          </a:p>
          <a:p>
            <a:r>
              <a:rPr lang="en-US" altLang="it-IT">
                <a:ea typeface="ＭＳ Ｐゴシック" panose="020B0600070205080204" pitchFamily="34" charset="-128"/>
              </a:rPr>
              <a:t>Spotlight</a:t>
            </a:r>
          </a:p>
          <a:p>
            <a:pPr lvl="1"/>
            <a:r>
              <a:rPr lang="en-US" altLang="it-IT">
                <a:ea typeface="ＭＳ Ｐゴシック" panose="020B0600070205080204" pitchFamily="34" charset="-128"/>
              </a:rPr>
              <a:t>Restrict light from ideal point source</a:t>
            </a:r>
          </a:p>
          <a:p>
            <a:r>
              <a:rPr lang="en-US" altLang="it-IT">
                <a:ea typeface="ＭＳ Ｐゴシック" panose="020B0600070205080204" pitchFamily="34" charset="-128"/>
              </a:rPr>
              <a:t>Ambient light</a:t>
            </a:r>
          </a:p>
          <a:p>
            <a:pPr lvl="1"/>
            <a:r>
              <a:rPr lang="en-US" altLang="it-IT">
                <a:ea typeface="ＭＳ Ｐゴシック" panose="020B0600070205080204" pitchFamily="34" charset="-128"/>
              </a:rPr>
              <a:t>Same amount of light everywhere in scene</a:t>
            </a:r>
          </a:p>
          <a:p>
            <a:pPr lvl="1"/>
            <a:r>
              <a:rPr lang="en-US" altLang="it-IT">
                <a:ea typeface="ＭＳ Ｐゴシック" panose="020B0600070205080204" pitchFamily="34" charset="-128"/>
              </a:rPr>
              <a:t>Can model contribution of many sources and reflecting surfaces</a:t>
            </a:r>
          </a:p>
        </p:txBody>
      </p:sp>
      <p:sp>
        <p:nvSpPr>
          <p:cNvPr id="3789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sz="1400"/>
              <a:t>E. Angel and D. Shreiner: Interactive Computer Graphics 6E © Addison-Wesley 2012</a:t>
            </a:r>
          </a:p>
        </p:txBody>
      </p:sp>
    </p:spTree>
    <p:extLst>
      <p:ext uri="{BB962C8B-B14F-4D97-AF65-F5344CB8AC3E}">
        <p14:creationId xmlns:p14="http://schemas.microsoft.com/office/powerpoint/2010/main" val="26563602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4161750" indent="-24161750">
              <a:defRPr sz="2400">
                <a:solidFill>
                  <a:schemeClr val="tx1"/>
                </a:solidFill>
                <a:latin typeface="Times New Roman" panose="02020603050405020304" pitchFamily="18" charset="0"/>
                <a:ea typeface="ＭＳ Ｐゴシック" panose="020B0600070205080204" pitchFamily="34" charset="-128"/>
              </a:defRPr>
            </a:lvl1pPr>
            <a:lvl2pPr>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lvl="1"/>
            <a:fld id="{979ACF77-2FDC-41D9-BF98-4DBD4ECE9AEE}" type="slidenum">
              <a:rPr lang="es-ES" altLang="it-IT" sz="1000">
                <a:latin typeface="Arial" panose="020B0604020202020204" pitchFamily="34" charset="0"/>
              </a:rPr>
              <a:pPr lvl="1"/>
              <a:t>69</a:t>
            </a:fld>
            <a:endParaRPr lang="es-ES" altLang="it-IT" sz="1000">
              <a:latin typeface="Arial" panose="020B0604020202020204" pitchFamily="34" charset="0"/>
            </a:endParaRPr>
          </a:p>
        </p:txBody>
      </p:sp>
      <p:sp>
        <p:nvSpPr>
          <p:cNvPr id="39939" name="Rectangle 2"/>
          <p:cNvSpPr>
            <a:spLocks noGrp="1" noChangeArrowheads="1"/>
          </p:cNvSpPr>
          <p:nvPr>
            <p:ph type="title"/>
          </p:nvPr>
        </p:nvSpPr>
        <p:spPr/>
        <p:txBody>
          <a:bodyPr/>
          <a:lstStyle/>
          <a:p>
            <a:r>
              <a:rPr lang="en-US" altLang="it-IT">
                <a:ea typeface="ＭＳ Ｐゴシック" panose="020B0600070205080204" pitchFamily="34" charset="-128"/>
              </a:rPr>
              <a:t>Surface Types</a:t>
            </a:r>
          </a:p>
        </p:txBody>
      </p:sp>
      <p:sp>
        <p:nvSpPr>
          <p:cNvPr id="39940" name="Rectangle 3"/>
          <p:cNvSpPr>
            <a:spLocks noGrp="1" noChangeArrowheads="1"/>
          </p:cNvSpPr>
          <p:nvPr>
            <p:ph type="body" idx="1"/>
          </p:nvPr>
        </p:nvSpPr>
        <p:spPr/>
        <p:txBody>
          <a:bodyPr/>
          <a:lstStyle/>
          <a:p>
            <a:r>
              <a:rPr lang="en-US" altLang="it-IT" sz="2700">
                <a:ea typeface="ＭＳ Ｐゴシック" panose="020B0600070205080204" pitchFamily="34" charset="-128"/>
              </a:rPr>
              <a:t>The smoother a surface, the more reflected light is concentrated in the direction a perfect mirror would reflected the light</a:t>
            </a:r>
          </a:p>
          <a:p>
            <a:r>
              <a:rPr lang="en-US" altLang="it-IT" sz="2700">
                <a:ea typeface="ＭＳ Ｐゴシック" panose="020B0600070205080204" pitchFamily="34" charset="-128"/>
              </a:rPr>
              <a:t>A very rough surface scatters light in all directions</a:t>
            </a:r>
          </a:p>
        </p:txBody>
      </p:sp>
      <p:pic>
        <p:nvPicPr>
          <p:cNvPr id="39941" name="Picture 5" descr="AN06F04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962400"/>
            <a:ext cx="2568575" cy="162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7" descr="AN06F04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3657600"/>
            <a:ext cx="2522538"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3" name="Text Box 8"/>
          <p:cNvSpPr txBox="1">
            <a:spLocks noChangeArrowheads="1"/>
          </p:cNvSpPr>
          <p:nvPr/>
        </p:nvSpPr>
        <p:spPr bwMode="auto">
          <a:xfrm>
            <a:off x="1636713" y="5713413"/>
            <a:ext cx="22685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a:latin typeface="Arial" panose="020B0604020202020204" pitchFamily="34" charset="0"/>
              </a:rPr>
              <a:t>smooth surface</a:t>
            </a:r>
          </a:p>
        </p:txBody>
      </p:sp>
      <p:sp>
        <p:nvSpPr>
          <p:cNvPr id="39944" name="Text Box 9"/>
          <p:cNvSpPr txBox="1">
            <a:spLocks noChangeArrowheads="1"/>
          </p:cNvSpPr>
          <p:nvPr/>
        </p:nvSpPr>
        <p:spPr bwMode="auto">
          <a:xfrm>
            <a:off x="5486400" y="5638800"/>
            <a:ext cx="20494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a:latin typeface="Arial" panose="020B0604020202020204" pitchFamily="34" charset="0"/>
              </a:rPr>
              <a:t>rough surface</a:t>
            </a:r>
          </a:p>
        </p:txBody>
      </p:sp>
      <p:sp>
        <p:nvSpPr>
          <p:cNvPr id="39945" name="Footer Placeholder 8"/>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sz="1400"/>
              <a:t>E. Angel and D. Shreiner: Interactive Computer Graphics 6E © Addison-Wesley 2012</a:t>
            </a:r>
          </a:p>
        </p:txBody>
      </p:sp>
    </p:spTree>
    <p:extLst>
      <p:ext uri="{BB962C8B-B14F-4D97-AF65-F5344CB8AC3E}">
        <p14:creationId xmlns:p14="http://schemas.microsoft.com/office/powerpoint/2010/main" val="3544601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4161750" indent="-24161750">
              <a:defRPr sz="2400">
                <a:solidFill>
                  <a:schemeClr val="tx1"/>
                </a:solidFill>
                <a:latin typeface="Times New Roman" panose="02020603050405020304" pitchFamily="18" charset="0"/>
                <a:ea typeface="ＭＳ Ｐゴシック" panose="020B0600070205080204" pitchFamily="34" charset="-128"/>
              </a:defRPr>
            </a:lvl1pPr>
            <a:lvl2pPr>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lvl="1"/>
            <a:fld id="{07BD8CD4-EC10-4C21-85FE-A1CC9883D8AE}" type="slidenum">
              <a:rPr lang="es-ES" altLang="it-IT" sz="1000">
                <a:latin typeface="Arial" panose="020B0604020202020204" pitchFamily="34" charset="0"/>
              </a:rPr>
              <a:pPr lvl="1"/>
              <a:t>7</a:t>
            </a:fld>
            <a:endParaRPr lang="es-ES" altLang="it-IT" sz="1000">
              <a:latin typeface="Arial" panose="020B0604020202020204" pitchFamily="34" charset="0"/>
            </a:endParaRPr>
          </a:p>
        </p:txBody>
      </p:sp>
      <p:sp>
        <p:nvSpPr>
          <p:cNvPr id="22531" name="Rectangle 2"/>
          <p:cNvSpPr>
            <a:spLocks noGrp="1" noChangeArrowheads="1"/>
          </p:cNvSpPr>
          <p:nvPr>
            <p:ph type="title"/>
          </p:nvPr>
        </p:nvSpPr>
        <p:spPr>
          <a:xfrm>
            <a:off x="1371600" y="228600"/>
            <a:ext cx="6705600" cy="1066800"/>
          </a:xfrm>
        </p:spPr>
        <p:txBody>
          <a:bodyPr/>
          <a:lstStyle/>
          <a:p>
            <a:r>
              <a:rPr lang="en-US" altLang="it-IT" sz="4100">
                <a:ea typeface="ＭＳ Ｐゴシック" panose="020B0600070205080204" pitchFamily="34" charset="-128"/>
              </a:rPr>
              <a:t>Orthogonal Normalization</a:t>
            </a:r>
          </a:p>
        </p:txBody>
      </p:sp>
      <p:sp>
        <p:nvSpPr>
          <p:cNvPr id="22532" name="Rectangle 3"/>
          <p:cNvSpPr>
            <a:spLocks noGrp="1" noChangeArrowheads="1"/>
          </p:cNvSpPr>
          <p:nvPr>
            <p:ph type="body" idx="1"/>
          </p:nvPr>
        </p:nvSpPr>
        <p:spPr>
          <a:xfrm>
            <a:off x="533400" y="1524000"/>
            <a:ext cx="8305800" cy="4724400"/>
          </a:xfrm>
        </p:spPr>
        <p:txBody>
          <a:bodyPr/>
          <a:lstStyle/>
          <a:p>
            <a:pPr>
              <a:buFontTx/>
              <a:buNone/>
            </a:pPr>
            <a:r>
              <a:rPr lang="en-US" altLang="it-IT" sz="2700" b="1">
                <a:latin typeface="Courier New" panose="02070309020205020404" pitchFamily="49" charset="0"/>
                <a:ea typeface="ＭＳ Ｐゴシック" panose="020B0600070205080204" pitchFamily="34" charset="-128"/>
              </a:rPr>
              <a:t>ortho(left,right,bottom,top,near,far)</a:t>
            </a:r>
          </a:p>
        </p:txBody>
      </p:sp>
      <p:pic>
        <p:nvPicPr>
          <p:cNvPr id="22533" name="Picture 5" descr="C:\BOOK\OpenGL\Paul Final\Art\jpeg\AN05F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276600"/>
            <a:ext cx="6326188"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Text Box 6"/>
          <p:cNvSpPr txBox="1">
            <a:spLocks noChangeArrowheads="1"/>
          </p:cNvSpPr>
          <p:nvPr/>
        </p:nvSpPr>
        <p:spPr bwMode="auto">
          <a:xfrm>
            <a:off x="1066800" y="2362200"/>
            <a:ext cx="6400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a:latin typeface="Arial" panose="020B0604020202020204" pitchFamily="34" charset="0"/>
              </a:rPr>
              <a:t>normalization</a:t>
            </a:r>
            <a:r>
              <a:rPr lang="en-US" altLang="it-IT"/>
              <a:t> </a:t>
            </a:r>
            <a:r>
              <a:rPr lang="en-US" altLang="it-IT">
                <a:sym typeface="Symbol" panose="05050102010706020507" pitchFamily="18" charset="2"/>
              </a:rPr>
              <a:t> </a:t>
            </a:r>
            <a:r>
              <a:rPr lang="en-US" altLang="it-IT">
                <a:latin typeface="Arial" panose="020B0604020202020204" pitchFamily="34" charset="0"/>
              </a:rPr>
              <a:t>find transformation to convert</a:t>
            </a:r>
          </a:p>
          <a:p>
            <a:r>
              <a:rPr lang="en-US" altLang="it-IT">
                <a:latin typeface="Arial" panose="020B0604020202020204" pitchFamily="34" charset="0"/>
              </a:rPr>
              <a:t>specified clipping volume to default</a:t>
            </a:r>
          </a:p>
        </p:txBody>
      </p:sp>
      <p:sp>
        <p:nvSpPr>
          <p:cNvPr id="22535"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sz="1400"/>
              <a:t>Angel and Shreiner: Interactive Computer Graphics 7E © Addison-Wesley 2015 </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4161750" indent="-24161750">
              <a:defRPr sz="2400">
                <a:solidFill>
                  <a:schemeClr val="tx1"/>
                </a:solidFill>
                <a:latin typeface="Times New Roman" panose="02020603050405020304" pitchFamily="18" charset="0"/>
                <a:ea typeface="ＭＳ Ｐゴシック" panose="020B0600070205080204" pitchFamily="34" charset="-128"/>
              </a:defRPr>
            </a:lvl1pPr>
            <a:lvl2pPr>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lvl="1"/>
            <a:fld id="{23BCE13C-01B5-42F4-B56D-CF675FA84AA9}" type="slidenum">
              <a:rPr lang="es-ES" altLang="it-IT" sz="1000">
                <a:latin typeface="Arial" panose="020B0604020202020204" pitchFamily="34" charset="0"/>
              </a:rPr>
              <a:pPr lvl="1"/>
              <a:t>70</a:t>
            </a:fld>
            <a:endParaRPr lang="es-ES" altLang="it-IT" sz="1000">
              <a:latin typeface="Arial" panose="020B0604020202020204" pitchFamily="34" charset="0"/>
            </a:endParaRPr>
          </a:p>
        </p:txBody>
      </p:sp>
      <p:sp>
        <p:nvSpPr>
          <p:cNvPr id="41987" name="Rectangle 2"/>
          <p:cNvSpPr>
            <a:spLocks noGrp="1" noChangeArrowheads="1"/>
          </p:cNvSpPr>
          <p:nvPr>
            <p:ph type="title"/>
          </p:nvPr>
        </p:nvSpPr>
        <p:spPr/>
        <p:txBody>
          <a:bodyPr/>
          <a:lstStyle/>
          <a:p>
            <a:r>
              <a:rPr lang="en-US" altLang="it-IT">
                <a:ea typeface="ＭＳ Ｐゴシック" panose="020B0600070205080204" pitchFamily="34" charset="-128"/>
              </a:rPr>
              <a:t>Phong Model</a:t>
            </a:r>
          </a:p>
        </p:txBody>
      </p:sp>
      <p:sp>
        <p:nvSpPr>
          <p:cNvPr id="41988" name="Rectangle 3"/>
          <p:cNvSpPr>
            <a:spLocks noGrp="1" noChangeArrowheads="1"/>
          </p:cNvSpPr>
          <p:nvPr>
            <p:ph type="body" idx="1"/>
          </p:nvPr>
        </p:nvSpPr>
        <p:spPr/>
        <p:txBody>
          <a:bodyPr/>
          <a:lstStyle/>
          <a:p>
            <a:pPr>
              <a:lnSpc>
                <a:spcPct val="90000"/>
              </a:lnSpc>
            </a:pPr>
            <a:r>
              <a:rPr lang="en-US" altLang="it-IT" sz="2700">
                <a:ea typeface="ＭＳ Ｐゴシック" panose="020B0600070205080204" pitchFamily="34" charset="-128"/>
              </a:rPr>
              <a:t>A simple model that can be computed rapidly</a:t>
            </a:r>
          </a:p>
          <a:p>
            <a:pPr>
              <a:lnSpc>
                <a:spcPct val="90000"/>
              </a:lnSpc>
            </a:pPr>
            <a:r>
              <a:rPr lang="en-US" altLang="it-IT" sz="2700">
                <a:ea typeface="ＭＳ Ｐゴシック" panose="020B0600070205080204" pitchFamily="34" charset="-128"/>
              </a:rPr>
              <a:t>Has three components</a:t>
            </a:r>
          </a:p>
          <a:p>
            <a:pPr lvl="1">
              <a:lnSpc>
                <a:spcPct val="90000"/>
              </a:lnSpc>
            </a:pPr>
            <a:r>
              <a:rPr lang="en-US" altLang="it-IT">
                <a:ea typeface="ＭＳ Ｐゴシック" panose="020B0600070205080204" pitchFamily="34" charset="-128"/>
              </a:rPr>
              <a:t>Diffuse</a:t>
            </a:r>
          </a:p>
          <a:p>
            <a:pPr lvl="1">
              <a:lnSpc>
                <a:spcPct val="90000"/>
              </a:lnSpc>
            </a:pPr>
            <a:r>
              <a:rPr lang="en-US" altLang="it-IT">
                <a:ea typeface="ＭＳ Ｐゴシック" panose="020B0600070205080204" pitchFamily="34" charset="-128"/>
              </a:rPr>
              <a:t>Specular</a:t>
            </a:r>
          </a:p>
          <a:p>
            <a:pPr lvl="1">
              <a:lnSpc>
                <a:spcPct val="90000"/>
              </a:lnSpc>
            </a:pPr>
            <a:r>
              <a:rPr lang="en-US" altLang="it-IT">
                <a:ea typeface="ＭＳ Ｐゴシック" panose="020B0600070205080204" pitchFamily="34" charset="-128"/>
              </a:rPr>
              <a:t>Ambient</a:t>
            </a:r>
          </a:p>
          <a:p>
            <a:pPr>
              <a:lnSpc>
                <a:spcPct val="90000"/>
              </a:lnSpc>
            </a:pPr>
            <a:r>
              <a:rPr lang="en-US" altLang="it-IT" sz="2700">
                <a:ea typeface="ＭＳ Ｐゴシック" panose="020B0600070205080204" pitchFamily="34" charset="-128"/>
              </a:rPr>
              <a:t>Uses four vectors </a:t>
            </a:r>
          </a:p>
          <a:p>
            <a:pPr lvl="1">
              <a:lnSpc>
                <a:spcPct val="90000"/>
              </a:lnSpc>
            </a:pPr>
            <a:r>
              <a:rPr lang="en-US" altLang="it-IT">
                <a:ea typeface="ＭＳ Ｐゴシック" panose="020B0600070205080204" pitchFamily="34" charset="-128"/>
              </a:rPr>
              <a:t>To source</a:t>
            </a:r>
          </a:p>
          <a:p>
            <a:pPr lvl="1">
              <a:lnSpc>
                <a:spcPct val="90000"/>
              </a:lnSpc>
            </a:pPr>
            <a:r>
              <a:rPr lang="en-US" altLang="it-IT">
                <a:ea typeface="ＭＳ Ｐゴシック" panose="020B0600070205080204" pitchFamily="34" charset="-128"/>
              </a:rPr>
              <a:t>To viewer</a:t>
            </a:r>
          </a:p>
          <a:p>
            <a:pPr lvl="1">
              <a:lnSpc>
                <a:spcPct val="90000"/>
              </a:lnSpc>
            </a:pPr>
            <a:r>
              <a:rPr lang="en-US" altLang="it-IT">
                <a:ea typeface="ＭＳ Ｐゴシック" panose="020B0600070205080204" pitchFamily="34" charset="-128"/>
              </a:rPr>
              <a:t>Normal</a:t>
            </a:r>
          </a:p>
          <a:p>
            <a:pPr lvl="1">
              <a:lnSpc>
                <a:spcPct val="90000"/>
              </a:lnSpc>
            </a:pPr>
            <a:r>
              <a:rPr lang="en-US" altLang="it-IT">
                <a:ea typeface="ＭＳ Ｐゴシック" panose="020B0600070205080204" pitchFamily="34" charset="-128"/>
              </a:rPr>
              <a:t>Perfect reflector</a:t>
            </a:r>
          </a:p>
          <a:p>
            <a:pPr lvl="1">
              <a:lnSpc>
                <a:spcPct val="90000"/>
              </a:lnSpc>
            </a:pPr>
            <a:endParaRPr lang="en-US" altLang="it-IT">
              <a:ea typeface="ＭＳ Ｐゴシック" panose="020B0600070205080204" pitchFamily="34" charset="-128"/>
            </a:endParaRPr>
          </a:p>
        </p:txBody>
      </p:sp>
      <p:pic>
        <p:nvPicPr>
          <p:cNvPr id="41989" name="Picture 5" descr="AN06F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200400"/>
            <a:ext cx="4076700" cy="274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sz="1400"/>
              <a:t>E. Angel and D. Shreiner: Interactive Computer Graphics 6E © Addison-Wesley 2012</a:t>
            </a:r>
          </a:p>
        </p:txBody>
      </p:sp>
    </p:spTree>
    <p:extLst>
      <p:ext uri="{BB962C8B-B14F-4D97-AF65-F5344CB8AC3E}">
        <p14:creationId xmlns:p14="http://schemas.microsoft.com/office/powerpoint/2010/main" val="238248814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4161750" indent="-24161750">
              <a:defRPr sz="2400">
                <a:solidFill>
                  <a:schemeClr val="tx1"/>
                </a:solidFill>
                <a:latin typeface="Times New Roman" panose="02020603050405020304" pitchFamily="18" charset="0"/>
                <a:ea typeface="ＭＳ Ｐゴシック" panose="020B0600070205080204" pitchFamily="34" charset="-128"/>
              </a:defRPr>
            </a:lvl1pPr>
            <a:lvl2pPr>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lvl="1"/>
            <a:fld id="{10AF8FA5-2D79-469C-9A4C-BF111496B5E8}" type="slidenum">
              <a:rPr lang="es-ES" altLang="it-IT" sz="1000">
                <a:latin typeface="Arial" panose="020B0604020202020204" pitchFamily="34" charset="0"/>
              </a:rPr>
              <a:pPr lvl="1"/>
              <a:t>71</a:t>
            </a:fld>
            <a:endParaRPr lang="es-ES" altLang="it-IT" sz="1000">
              <a:latin typeface="Arial" panose="020B0604020202020204" pitchFamily="34" charset="0"/>
            </a:endParaRPr>
          </a:p>
        </p:txBody>
      </p:sp>
      <p:sp>
        <p:nvSpPr>
          <p:cNvPr id="44035" name="Rectangle 2"/>
          <p:cNvSpPr>
            <a:spLocks noGrp="1" noChangeArrowheads="1"/>
          </p:cNvSpPr>
          <p:nvPr>
            <p:ph type="title"/>
          </p:nvPr>
        </p:nvSpPr>
        <p:spPr/>
        <p:txBody>
          <a:bodyPr/>
          <a:lstStyle/>
          <a:p>
            <a:r>
              <a:rPr lang="en-US" altLang="it-IT">
                <a:ea typeface="ＭＳ Ｐゴシック" panose="020B0600070205080204" pitchFamily="34" charset="-128"/>
              </a:rPr>
              <a:t>Ideal Reflector</a:t>
            </a:r>
          </a:p>
        </p:txBody>
      </p:sp>
      <p:sp>
        <p:nvSpPr>
          <p:cNvPr id="44036" name="Rectangle 3"/>
          <p:cNvSpPr>
            <a:spLocks noGrp="1" noChangeArrowheads="1"/>
          </p:cNvSpPr>
          <p:nvPr>
            <p:ph type="body" idx="1"/>
          </p:nvPr>
        </p:nvSpPr>
        <p:spPr/>
        <p:txBody>
          <a:bodyPr/>
          <a:lstStyle/>
          <a:p>
            <a:r>
              <a:rPr lang="en-US" altLang="it-IT">
                <a:ea typeface="ＭＳ Ｐゴシック" panose="020B0600070205080204" pitchFamily="34" charset="-128"/>
              </a:rPr>
              <a:t>Normal is determined by local orientation</a:t>
            </a:r>
          </a:p>
          <a:p>
            <a:r>
              <a:rPr lang="en-US" altLang="it-IT">
                <a:ea typeface="ＭＳ Ｐゴシック" panose="020B0600070205080204" pitchFamily="34" charset="-128"/>
              </a:rPr>
              <a:t>Angle of incidence = angle of relection</a:t>
            </a:r>
          </a:p>
          <a:p>
            <a:r>
              <a:rPr lang="en-US" altLang="it-IT">
                <a:ea typeface="ＭＳ Ｐゴシック" panose="020B0600070205080204" pitchFamily="34" charset="-128"/>
              </a:rPr>
              <a:t>The three vectors must be coplanar</a:t>
            </a:r>
          </a:p>
        </p:txBody>
      </p:sp>
      <p:pic>
        <p:nvPicPr>
          <p:cNvPr id="44037" name="Picture 5" descr="AN06F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733800"/>
            <a:ext cx="2300288" cy="225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Text Box 6"/>
          <p:cNvSpPr txBox="1">
            <a:spLocks noChangeArrowheads="1"/>
          </p:cNvSpPr>
          <p:nvPr/>
        </p:nvSpPr>
        <p:spPr bwMode="auto">
          <a:xfrm>
            <a:off x="2171700" y="4038600"/>
            <a:ext cx="2217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b="1"/>
              <a:t>r</a:t>
            </a:r>
            <a:r>
              <a:rPr lang="en-US" altLang="it-IT"/>
              <a:t> = 2 (</a:t>
            </a:r>
            <a:r>
              <a:rPr lang="en-US" altLang="it-IT" b="1"/>
              <a:t>l</a:t>
            </a:r>
            <a:r>
              <a:rPr lang="en-US" altLang="it-IT"/>
              <a:t> </a:t>
            </a:r>
            <a:r>
              <a:rPr lang="en-US" altLang="it-IT">
                <a:cs typeface="Times New Roman" panose="02020603050405020304" pitchFamily="18" charset="0"/>
              </a:rPr>
              <a:t>· </a:t>
            </a:r>
            <a:r>
              <a:rPr lang="en-US" altLang="it-IT" b="1">
                <a:cs typeface="Times New Roman" panose="02020603050405020304" pitchFamily="18" charset="0"/>
              </a:rPr>
              <a:t>n</a:t>
            </a:r>
            <a:r>
              <a:rPr lang="en-US" altLang="it-IT">
                <a:cs typeface="Times New Roman" panose="02020603050405020304" pitchFamily="18" charset="0"/>
              </a:rPr>
              <a:t> ) </a:t>
            </a:r>
            <a:r>
              <a:rPr lang="en-US" altLang="it-IT" b="1">
                <a:cs typeface="Times New Roman" panose="02020603050405020304" pitchFamily="18" charset="0"/>
              </a:rPr>
              <a:t>n</a:t>
            </a:r>
            <a:r>
              <a:rPr lang="en-US" altLang="it-IT">
                <a:cs typeface="Times New Roman" panose="02020603050405020304" pitchFamily="18" charset="0"/>
              </a:rPr>
              <a:t> - </a:t>
            </a:r>
            <a:r>
              <a:rPr lang="en-US" altLang="it-IT" b="1">
                <a:cs typeface="Times New Roman" panose="02020603050405020304" pitchFamily="18" charset="0"/>
              </a:rPr>
              <a:t>l</a:t>
            </a:r>
          </a:p>
        </p:txBody>
      </p:sp>
      <p:sp>
        <p:nvSpPr>
          <p:cNvPr id="44039"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sz="1400"/>
              <a:t>E. Angel and D. Shreiner: Interactive Computer Graphics 6E © Addison-Wesley 2012</a:t>
            </a:r>
          </a:p>
        </p:txBody>
      </p:sp>
    </p:spTree>
    <p:extLst>
      <p:ext uri="{BB962C8B-B14F-4D97-AF65-F5344CB8AC3E}">
        <p14:creationId xmlns:p14="http://schemas.microsoft.com/office/powerpoint/2010/main" val="88210345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4161750" indent="-24161750">
              <a:defRPr sz="2400">
                <a:solidFill>
                  <a:schemeClr val="tx1"/>
                </a:solidFill>
                <a:latin typeface="Times New Roman" panose="02020603050405020304" pitchFamily="18" charset="0"/>
                <a:ea typeface="ＭＳ Ｐゴシック" panose="020B0600070205080204" pitchFamily="34" charset="-128"/>
              </a:defRPr>
            </a:lvl1pPr>
            <a:lvl2pPr>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lvl="1"/>
            <a:fld id="{356B6827-54DB-452D-ACBC-AFD03C2AF0F6}" type="slidenum">
              <a:rPr lang="es-ES" altLang="it-IT" sz="1000">
                <a:latin typeface="Arial" panose="020B0604020202020204" pitchFamily="34" charset="0"/>
              </a:rPr>
              <a:pPr lvl="1"/>
              <a:t>72</a:t>
            </a:fld>
            <a:endParaRPr lang="es-ES" altLang="it-IT" sz="1000">
              <a:latin typeface="Arial" panose="020B0604020202020204" pitchFamily="34" charset="0"/>
            </a:endParaRPr>
          </a:p>
        </p:txBody>
      </p:sp>
      <p:sp>
        <p:nvSpPr>
          <p:cNvPr id="46083" name="Rectangle 2"/>
          <p:cNvSpPr>
            <a:spLocks noGrp="1" noChangeArrowheads="1"/>
          </p:cNvSpPr>
          <p:nvPr>
            <p:ph type="title"/>
          </p:nvPr>
        </p:nvSpPr>
        <p:spPr/>
        <p:txBody>
          <a:bodyPr/>
          <a:lstStyle/>
          <a:p>
            <a:r>
              <a:rPr lang="en-US" altLang="it-IT">
                <a:ea typeface="ＭＳ Ｐゴシック" panose="020B0600070205080204" pitchFamily="34" charset="-128"/>
              </a:rPr>
              <a:t>Lambertian Surface</a:t>
            </a:r>
          </a:p>
        </p:txBody>
      </p:sp>
      <p:sp>
        <p:nvSpPr>
          <p:cNvPr id="46084" name="Rectangle 3"/>
          <p:cNvSpPr>
            <a:spLocks noGrp="1" noChangeArrowheads="1"/>
          </p:cNvSpPr>
          <p:nvPr>
            <p:ph type="body" idx="1"/>
          </p:nvPr>
        </p:nvSpPr>
        <p:spPr/>
        <p:txBody>
          <a:bodyPr/>
          <a:lstStyle/>
          <a:p>
            <a:r>
              <a:rPr lang="en-US" altLang="it-IT">
                <a:ea typeface="ＭＳ Ｐゴシック" panose="020B0600070205080204" pitchFamily="34" charset="-128"/>
              </a:rPr>
              <a:t>Perfectly diffuse reflector</a:t>
            </a:r>
          </a:p>
          <a:p>
            <a:r>
              <a:rPr lang="en-US" altLang="it-IT">
                <a:ea typeface="ＭＳ Ｐゴシック" panose="020B0600070205080204" pitchFamily="34" charset="-128"/>
              </a:rPr>
              <a:t>Light scattered equally in all directions</a:t>
            </a:r>
          </a:p>
          <a:p>
            <a:r>
              <a:rPr lang="en-US" altLang="it-IT">
                <a:ea typeface="ＭＳ Ｐゴシック" panose="020B0600070205080204" pitchFamily="34" charset="-128"/>
              </a:rPr>
              <a:t>Amount of light reflected is proportional to the vertical component of incoming light</a:t>
            </a:r>
          </a:p>
          <a:p>
            <a:pPr lvl="1"/>
            <a:r>
              <a:rPr lang="en-US" altLang="it-IT">
                <a:ea typeface="ＭＳ Ｐゴシック" panose="020B0600070205080204" pitchFamily="34" charset="-128"/>
              </a:rPr>
              <a:t>reflected light ~</a:t>
            </a:r>
            <a:r>
              <a:rPr lang="en-US" altLang="it-IT">
                <a:latin typeface="Times New Roman" panose="02020603050405020304" pitchFamily="18" charset="0"/>
                <a:ea typeface="ＭＳ Ｐゴシック" panose="020B0600070205080204" pitchFamily="34" charset="-128"/>
              </a:rPr>
              <a:t>cos</a:t>
            </a:r>
            <a:r>
              <a:rPr lang="en-US" altLang="it-IT">
                <a:ea typeface="ＭＳ Ｐゴシック" panose="020B0600070205080204" pitchFamily="34" charset="-128"/>
              </a:rPr>
              <a:t> </a:t>
            </a:r>
            <a:r>
              <a:rPr lang="en-US" altLang="it-IT">
                <a:latin typeface="Symbol" panose="05050102010706020507" pitchFamily="18" charset="2"/>
                <a:ea typeface="ＭＳ Ｐゴシック" panose="020B0600070205080204" pitchFamily="34" charset="-128"/>
              </a:rPr>
              <a:t>q</a:t>
            </a:r>
            <a:r>
              <a:rPr lang="en-US" altLang="it-IT" baseline="-25000">
                <a:latin typeface="Times New Roman" panose="02020603050405020304" pitchFamily="18" charset="0"/>
                <a:ea typeface="ＭＳ Ｐゴシック" panose="020B0600070205080204" pitchFamily="34" charset="-128"/>
              </a:rPr>
              <a:t>i</a:t>
            </a:r>
          </a:p>
          <a:p>
            <a:pPr lvl="1"/>
            <a:r>
              <a:rPr lang="en-US" altLang="it-IT">
                <a:latin typeface="Times New Roman" panose="02020603050405020304" pitchFamily="18" charset="0"/>
                <a:ea typeface="ＭＳ Ｐゴシック" panose="020B0600070205080204" pitchFamily="34" charset="-128"/>
              </a:rPr>
              <a:t>cos</a:t>
            </a:r>
            <a:r>
              <a:rPr lang="en-US" altLang="it-IT">
                <a:ea typeface="ＭＳ Ｐゴシック" panose="020B0600070205080204" pitchFamily="34" charset="-128"/>
              </a:rPr>
              <a:t> </a:t>
            </a:r>
            <a:r>
              <a:rPr lang="en-US" altLang="it-IT">
                <a:latin typeface="Symbol" panose="05050102010706020507" pitchFamily="18" charset="2"/>
                <a:ea typeface="ＭＳ Ｐゴシック" panose="020B0600070205080204" pitchFamily="34" charset="-128"/>
              </a:rPr>
              <a:t>q</a:t>
            </a:r>
            <a:r>
              <a:rPr lang="en-US" altLang="it-IT" baseline="-25000">
                <a:latin typeface="Times New Roman" panose="02020603050405020304" pitchFamily="18" charset="0"/>
                <a:ea typeface="ＭＳ Ｐゴシック" panose="020B0600070205080204" pitchFamily="34" charset="-128"/>
              </a:rPr>
              <a:t>i</a:t>
            </a:r>
            <a:r>
              <a:rPr lang="en-US" altLang="it-IT">
                <a:ea typeface="ＭＳ Ｐゴシック" panose="020B0600070205080204" pitchFamily="34" charset="-128"/>
              </a:rPr>
              <a:t> = </a:t>
            </a:r>
            <a:r>
              <a:rPr lang="en-US" altLang="it-IT" b="1">
                <a:latin typeface="Times New Roman" panose="02020603050405020304" pitchFamily="18" charset="0"/>
                <a:ea typeface="ＭＳ Ｐゴシック" panose="020B0600070205080204" pitchFamily="34" charset="-128"/>
              </a:rPr>
              <a:t>l</a:t>
            </a:r>
            <a:r>
              <a:rPr lang="en-US" altLang="it-IT">
                <a:ea typeface="ＭＳ Ｐゴシック" panose="020B0600070205080204" pitchFamily="34" charset="-128"/>
              </a:rPr>
              <a:t> </a:t>
            </a:r>
            <a:r>
              <a:rPr lang="en-US" altLang="it-IT" sz="2400">
                <a:latin typeface="Times New Roman" panose="02020603050405020304" pitchFamily="18" charset="0"/>
                <a:ea typeface="ＭＳ Ｐゴシック" panose="020B0600070205080204" pitchFamily="34" charset="-128"/>
                <a:cs typeface="Times New Roman" panose="02020603050405020304" pitchFamily="18" charset="0"/>
              </a:rPr>
              <a:t>· </a:t>
            </a:r>
            <a:r>
              <a:rPr lang="en-US" altLang="it-IT" sz="2400" b="1">
                <a:latin typeface="Times New Roman" panose="02020603050405020304" pitchFamily="18" charset="0"/>
                <a:ea typeface="ＭＳ Ｐゴシック" panose="020B0600070205080204" pitchFamily="34" charset="-128"/>
                <a:cs typeface="Times New Roman" panose="02020603050405020304" pitchFamily="18" charset="0"/>
              </a:rPr>
              <a:t>n </a:t>
            </a:r>
            <a:r>
              <a:rPr lang="en-US" altLang="it-IT">
                <a:ea typeface="ＭＳ Ｐゴシック" panose="020B0600070205080204" pitchFamily="34" charset="-128"/>
                <a:cs typeface="Times New Roman" panose="02020603050405020304" pitchFamily="18" charset="0"/>
              </a:rPr>
              <a:t>if vectors normalized</a:t>
            </a:r>
          </a:p>
          <a:p>
            <a:pPr lvl="1"/>
            <a:r>
              <a:rPr lang="en-US" altLang="it-IT">
                <a:ea typeface="ＭＳ Ｐゴシック" panose="020B0600070205080204" pitchFamily="34" charset="-128"/>
                <a:cs typeface="Times New Roman" panose="02020603050405020304" pitchFamily="18" charset="0"/>
              </a:rPr>
              <a:t>There are also three coefficients, </a:t>
            </a:r>
            <a:r>
              <a:rPr lang="en-US" altLang="it-IT">
                <a:latin typeface="Times New Roman" panose="02020603050405020304" pitchFamily="18" charset="0"/>
                <a:ea typeface="ＭＳ Ｐゴシック" panose="020B0600070205080204" pitchFamily="34" charset="-128"/>
                <a:cs typeface="Times New Roman" panose="02020603050405020304" pitchFamily="18" charset="0"/>
              </a:rPr>
              <a:t>k</a:t>
            </a:r>
            <a:r>
              <a:rPr lang="en-US" altLang="it-IT" baseline="-25000">
                <a:latin typeface="Times New Roman" panose="02020603050405020304" pitchFamily="18" charset="0"/>
                <a:ea typeface="ＭＳ Ｐゴシック" panose="020B0600070205080204" pitchFamily="34" charset="-128"/>
                <a:cs typeface="Times New Roman" panose="02020603050405020304" pitchFamily="18" charset="0"/>
              </a:rPr>
              <a:t>r</a:t>
            </a:r>
            <a:r>
              <a:rPr lang="en-US" altLang="it-IT">
                <a:latin typeface="Times New Roman" panose="02020603050405020304" pitchFamily="18" charset="0"/>
                <a:ea typeface="ＭＳ Ｐゴシック" panose="020B0600070205080204" pitchFamily="34" charset="-128"/>
                <a:cs typeface="Times New Roman" panose="02020603050405020304" pitchFamily="18" charset="0"/>
              </a:rPr>
              <a:t>, k</a:t>
            </a:r>
            <a:r>
              <a:rPr lang="en-US" altLang="it-IT" baseline="-25000">
                <a:latin typeface="Times New Roman" panose="02020603050405020304" pitchFamily="18" charset="0"/>
                <a:ea typeface="ＭＳ Ｐゴシック" panose="020B0600070205080204" pitchFamily="34" charset="-128"/>
                <a:cs typeface="Times New Roman" panose="02020603050405020304" pitchFamily="18" charset="0"/>
              </a:rPr>
              <a:t>b</a:t>
            </a:r>
            <a:r>
              <a:rPr lang="en-US" altLang="it-IT">
                <a:latin typeface="Times New Roman" panose="02020603050405020304" pitchFamily="18" charset="0"/>
                <a:ea typeface="ＭＳ Ｐゴシック" panose="020B0600070205080204" pitchFamily="34" charset="-128"/>
                <a:cs typeface="Times New Roman" panose="02020603050405020304" pitchFamily="18" charset="0"/>
              </a:rPr>
              <a:t>, k</a:t>
            </a:r>
            <a:r>
              <a:rPr lang="en-US" altLang="it-IT" baseline="-25000">
                <a:latin typeface="Times New Roman" panose="02020603050405020304" pitchFamily="18" charset="0"/>
                <a:ea typeface="ＭＳ Ｐゴシック" panose="020B0600070205080204" pitchFamily="34" charset="-128"/>
                <a:cs typeface="Times New Roman" panose="02020603050405020304" pitchFamily="18" charset="0"/>
              </a:rPr>
              <a:t>g</a:t>
            </a:r>
            <a:r>
              <a:rPr lang="en-US" altLang="it-IT">
                <a:ea typeface="ＭＳ Ｐゴシック" panose="020B0600070205080204" pitchFamily="34" charset="-128"/>
                <a:cs typeface="Times New Roman" panose="02020603050405020304" pitchFamily="18" charset="0"/>
              </a:rPr>
              <a:t> that show how much of each color component is reflected</a:t>
            </a:r>
          </a:p>
          <a:p>
            <a:pPr lvl="1">
              <a:buFontTx/>
              <a:buNone/>
            </a:pPr>
            <a:endParaRPr lang="en-US" altLang="it-IT" b="1" baseline="-25000">
              <a:latin typeface="Times New Roman" panose="02020603050405020304" pitchFamily="18" charset="0"/>
              <a:ea typeface="ＭＳ Ｐゴシック" panose="020B0600070205080204" pitchFamily="34" charset="-128"/>
            </a:endParaRPr>
          </a:p>
          <a:p>
            <a:endParaRPr lang="en-US" altLang="it-IT" sz="2600">
              <a:ea typeface="ＭＳ Ｐゴシック" panose="020B0600070205080204" pitchFamily="34" charset="-128"/>
            </a:endParaRPr>
          </a:p>
        </p:txBody>
      </p:sp>
      <p:sp>
        <p:nvSpPr>
          <p:cNvPr id="4608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sz="1400"/>
              <a:t>E. Angel and D. Shreiner: Interactive Computer Graphics 6E © Addison-Wesley 2012</a:t>
            </a:r>
          </a:p>
        </p:txBody>
      </p:sp>
    </p:spTree>
    <p:extLst>
      <p:ext uri="{BB962C8B-B14F-4D97-AF65-F5344CB8AC3E}">
        <p14:creationId xmlns:p14="http://schemas.microsoft.com/office/powerpoint/2010/main" val="358478088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4161750" indent="-24161750">
              <a:defRPr sz="2400">
                <a:solidFill>
                  <a:schemeClr val="tx1"/>
                </a:solidFill>
                <a:latin typeface="Times New Roman" panose="02020603050405020304" pitchFamily="18" charset="0"/>
                <a:ea typeface="ＭＳ Ｐゴシック" panose="020B0600070205080204" pitchFamily="34" charset="-128"/>
              </a:defRPr>
            </a:lvl1pPr>
            <a:lvl2pPr>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lvl="1"/>
            <a:fld id="{1D81D78D-DC86-4498-A480-27F892751FB3}" type="slidenum">
              <a:rPr lang="es-ES" altLang="it-IT" sz="1000">
                <a:latin typeface="Arial" panose="020B0604020202020204" pitchFamily="34" charset="0"/>
              </a:rPr>
              <a:pPr lvl="1"/>
              <a:t>73</a:t>
            </a:fld>
            <a:endParaRPr lang="es-ES" altLang="it-IT" sz="1000">
              <a:latin typeface="Arial" panose="020B0604020202020204" pitchFamily="34" charset="0"/>
            </a:endParaRPr>
          </a:p>
        </p:txBody>
      </p:sp>
      <p:sp>
        <p:nvSpPr>
          <p:cNvPr id="48131" name="Rectangle 2"/>
          <p:cNvSpPr>
            <a:spLocks noGrp="1" noChangeArrowheads="1"/>
          </p:cNvSpPr>
          <p:nvPr>
            <p:ph type="title"/>
          </p:nvPr>
        </p:nvSpPr>
        <p:spPr/>
        <p:txBody>
          <a:bodyPr/>
          <a:lstStyle/>
          <a:p>
            <a:r>
              <a:rPr lang="en-US" altLang="it-IT">
                <a:ea typeface="ＭＳ Ｐゴシック" panose="020B0600070205080204" pitchFamily="34" charset="-128"/>
              </a:rPr>
              <a:t>Specular Surfaces</a:t>
            </a:r>
          </a:p>
        </p:txBody>
      </p:sp>
      <p:sp>
        <p:nvSpPr>
          <p:cNvPr id="48132" name="Rectangle 3"/>
          <p:cNvSpPr>
            <a:spLocks noGrp="1" noChangeArrowheads="1"/>
          </p:cNvSpPr>
          <p:nvPr>
            <p:ph type="body" idx="1"/>
          </p:nvPr>
        </p:nvSpPr>
        <p:spPr/>
        <p:txBody>
          <a:bodyPr/>
          <a:lstStyle/>
          <a:p>
            <a:r>
              <a:rPr lang="en-US" altLang="it-IT" sz="2700">
                <a:ea typeface="ＭＳ Ｐゴシック" panose="020B0600070205080204" pitchFamily="34" charset="-128"/>
              </a:rPr>
              <a:t>Most surfaces are neither ideal diffusers nor perfectly specular (ideal reflectors)</a:t>
            </a:r>
          </a:p>
          <a:p>
            <a:r>
              <a:rPr lang="en-US" altLang="it-IT" sz="2700">
                <a:ea typeface="ＭＳ Ｐゴシック" panose="020B0600070205080204" pitchFamily="34" charset="-128"/>
              </a:rPr>
              <a:t>Smooth surfaces show specular highlights due to incoming light being reflected in directions concentrated close to the direction of a perfect reflection </a:t>
            </a:r>
          </a:p>
        </p:txBody>
      </p:sp>
      <p:pic>
        <p:nvPicPr>
          <p:cNvPr id="48133" name="Picture 5" descr="AN06F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810000"/>
            <a:ext cx="2362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4" name="Line 6"/>
          <p:cNvSpPr>
            <a:spLocks noChangeShapeType="1"/>
          </p:cNvSpPr>
          <p:nvPr/>
        </p:nvSpPr>
        <p:spPr bwMode="auto">
          <a:xfrm flipH="1" flipV="1">
            <a:off x="4800600" y="4572000"/>
            <a:ext cx="1447800" cy="762000"/>
          </a:xfrm>
          <a:prstGeom prst="line">
            <a:avLst/>
          </a:prstGeom>
          <a:noFill/>
          <a:ln w="12700">
            <a:solidFill>
              <a:srgbClr val="FF0000"/>
            </a:solidFill>
            <a:round/>
            <a:headEnd type="none" w="sm" len="sm"/>
            <a:tailEnd type="triangle" w="sm" len="sm"/>
          </a:ln>
          <a:extLst>
            <a:ext uri="{909E8E84-426E-40DD-AFC4-6F175D3DCCD1}">
              <a14:hiddenFill xmlns:a14="http://schemas.microsoft.com/office/drawing/2010/main">
                <a:noFill/>
              </a14:hiddenFill>
            </a:ext>
          </a:extLst>
        </p:spPr>
        <p:txBody>
          <a:bodyPr anchor="ctr" anchorCtr="1"/>
          <a:lstStyle/>
          <a:p>
            <a:endParaRPr lang="it-IT"/>
          </a:p>
        </p:txBody>
      </p:sp>
      <p:sp>
        <p:nvSpPr>
          <p:cNvPr id="48135" name="Text Box 7"/>
          <p:cNvSpPr txBox="1">
            <a:spLocks noChangeArrowheads="1"/>
          </p:cNvSpPr>
          <p:nvPr/>
        </p:nvSpPr>
        <p:spPr bwMode="auto">
          <a:xfrm>
            <a:off x="6324600" y="4876800"/>
            <a:ext cx="13382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a:latin typeface="Arial" panose="020B0604020202020204" pitchFamily="34" charset="0"/>
              </a:rPr>
              <a:t>specular</a:t>
            </a:r>
          </a:p>
          <a:p>
            <a:r>
              <a:rPr lang="en-US" altLang="it-IT">
                <a:latin typeface="Arial" panose="020B0604020202020204" pitchFamily="34" charset="0"/>
              </a:rPr>
              <a:t>highlight</a:t>
            </a:r>
          </a:p>
        </p:txBody>
      </p:sp>
      <p:sp>
        <p:nvSpPr>
          <p:cNvPr id="48136" name="Footer Placehold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sz="1400"/>
              <a:t>E. Angel and D. Shreiner: Interactive Computer Graphics 6E © Addison-Wesley 2012</a:t>
            </a:r>
          </a:p>
        </p:txBody>
      </p:sp>
    </p:spTree>
    <p:extLst>
      <p:ext uri="{BB962C8B-B14F-4D97-AF65-F5344CB8AC3E}">
        <p14:creationId xmlns:p14="http://schemas.microsoft.com/office/powerpoint/2010/main" val="256772007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4161750" indent="-24161750">
              <a:defRPr sz="2400">
                <a:solidFill>
                  <a:schemeClr val="tx1"/>
                </a:solidFill>
                <a:latin typeface="Times New Roman" panose="02020603050405020304" pitchFamily="18" charset="0"/>
                <a:ea typeface="ＭＳ Ｐゴシック" panose="020B0600070205080204" pitchFamily="34" charset="-128"/>
              </a:defRPr>
            </a:lvl1pPr>
            <a:lvl2pPr>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lvl="1"/>
            <a:fld id="{16174E04-7450-43FE-A30D-FE315474DA85}" type="slidenum">
              <a:rPr lang="es-ES" altLang="it-IT" sz="1000">
                <a:latin typeface="Arial" panose="020B0604020202020204" pitchFamily="34" charset="0"/>
              </a:rPr>
              <a:pPr lvl="1"/>
              <a:t>74</a:t>
            </a:fld>
            <a:endParaRPr lang="es-ES" altLang="it-IT" sz="1000">
              <a:latin typeface="Arial" panose="020B0604020202020204" pitchFamily="34" charset="0"/>
            </a:endParaRPr>
          </a:p>
        </p:txBody>
      </p:sp>
      <p:sp>
        <p:nvSpPr>
          <p:cNvPr id="50179" name="Rectangle 2"/>
          <p:cNvSpPr>
            <a:spLocks noGrp="1" noChangeArrowheads="1"/>
          </p:cNvSpPr>
          <p:nvPr>
            <p:ph type="title"/>
          </p:nvPr>
        </p:nvSpPr>
        <p:spPr>
          <a:xfrm>
            <a:off x="1371600" y="228600"/>
            <a:ext cx="7010400" cy="1066800"/>
          </a:xfrm>
        </p:spPr>
        <p:txBody>
          <a:bodyPr/>
          <a:lstStyle/>
          <a:p>
            <a:r>
              <a:rPr lang="en-US" altLang="it-IT">
                <a:ea typeface="ＭＳ Ｐゴシック" panose="020B0600070205080204" pitchFamily="34" charset="-128"/>
              </a:rPr>
              <a:t>Modeling Specular Relections</a:t>
            </a:r>
          </a:p>
        </p:txBody>
      </p:sp>
      <p:sp>
        <p:nvSpPr>
          <p:cNvPr id="50180" name="Rectangle 3"/>
          <p:cNvSpPr>
            <a:spLocks noGrp="1" noChangeArrowheads="1"/>
          </p:cNvSpPr>
          <p:nvPr>
            <p:ph type="body" idx="1"/>
          </p:nvPr>
        </p:nvSpPr>
        <p:spPr/>
        <p:txBody>
          <a:bodyPr/>
          <a:lstStyle/>
          <a:p>
            <a:r>
              <a:rPr lang="en-US" altLang="it-IT">
                <a:ea typeface="ＭＳ Ｐゴシック" panose="020B0600070205080204" pitchFamily="34" charset="-128"/>
              </a:rPr>
              <a:t>Phong proposed using a term that dropped off as the angle between the viewer and the ideal reflection increased</a:t>
            </a:r>
          </a:p>
        </p:txBody>
      </p:sp>
      <p:pic>
        <p:nvPicPr>
          <p:cNvPr id="50181" name="Picture 4" descr="AN06F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200400"/>
            <a:ext cx="4076700" cy="274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2" name="Text Box 5"/>
          <p:cNvSpPr txBox="1">
            <a:spLocks noChangeArrowheads="1"/>
          </p:cNvSpPr>
          <p:nvPr/>
        </p:nvSpPr>
        <p:spPr bwMode="auto">
          <a:xfrm>
            <a:off x="7086600" y="4343400"/>
            <a:ext cx="342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a:latin typeface="Symbol" panose="05050102010706020507" pitchFamily="18" charset="2"/>
              </a:rPr>
              <a:t>f</a:t>
            </a:r>
          </a:p>
        </p:txBody>
      </p:sp>
      <p:sp>
        <p:nvSpPr>
          <p:cNvPr id="50183" name="Text Box 6"/>
          <p:cNvSpPr txBox="1">
            <a:spLocks noChangeArrowheads="1"/>
          </p:cNvSpPr>
          <p:nvPr/>
        </p:nvSpPr>
        <p:spPr bwMode="auto">
          <a:xfrm>
            <a:off x="1285875" y="3505200"/>
            <a:ext cx="1885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b="1"/>
              <a:t>I</a:t>
            </a:r>
            <a:r>
              <a:rPr lang="en-US" altLang="it-IT" baseline="-25000"/>
              <a:t>r</a:t>
            </a:r>
            <a:r>
              <a:rPr lang="en-US" altLang="it-IT"/>
              <a:t> ~ k</a:t>
            </a:r>
            <a:r>
              <a:rPr lang="en-US" altLang="it-IT" baseline="-25000"/>
              <a:t>s</a:t>
            </a:r>
            <a:r>
              <a:rPr lang="en-US" altLang="it-IT"/>
              <a:t> </a:t>
            </a:r>
            <a:r>
              <a:rPr lang="en-US" altLang="it-IT" b="1"/>
              <a:t>I</a:t>
            </a:r>
            <a:r>
              <a:rPr lang="en-US" altLang="it-IT"/>
              <a:t> cos</a:t>
            </a:r>
            <a:r>
              <a:rPr lang="en-US" altLang="it-IT" baseline="30000">
                <a:latin typeface="Symbol" panose="05050102010706020507" pitchFamily="18" charset="2"/>
              </a:rPr>
              <a:t>a</a:t>
            </a:r>
            <a:r>
              <a:rPr lang="en-US" altLang="it-IT">
                <a:latin typeface="Symbol" panose="05050102010706020507" pitchFamily="18" charset="2"/>
              </a:rPr>
              <a:t>f</a:t>
            </a:r>
          </a:p>
        </p:txBody>
      </p:sp>
      <p:sp>
        <p:nvSpPr>
          <p:cNvPr id="50184" name="Line 7"/>
          <p:cNvSpPr>
            <a:spLocks noChangeShapeType="1"/>
          </p:cNvSpPr>
          <p:nvPr/>
        </p:nvSpPr>
        <p:spPr bwMode="auto">
          <a:xfrm flipH="1" flipV="1">
            <a:off x="2895600" y="3886200"/>
            <a:ext cx="381000" cy="838200"/>
          </a:xfrm>
          <a:prstGeom prst="line">
            <a:avLst/>
          </a:prstGeom>
          <a:noFill/>
          <a:ln w="12700">
            <a:solidFill>
              <a:srgbClr val="FF0000"/>
            </a:solidFill>
            <a:round/>
            <a:headEnd type="none" w="sm" len="sm"/>
            <a:tailEnd type="triangle" w="sm" len="sm"/>
          </a:ln>
          <a:extLst>
            <a:ext uri="{909E8E84-426E-40DD-AFC4-6F175D3DCCD1}">
              <a14:hiddenFill xmlns:a14="http://schemas.microsoft.com/office/drawing/2010/main">
                <a:noFill/>
              </a14:hiddenFill>
            </a:ext>
          </a:extLst>
        </p:spPr>
        <p:txBody>
          <a:bodyPr anchor="ctr" anchorCtr="1"/>
          <a:lstStyle/>
          <a:p>
            <a:endParaRPr lang="it-IT"/>
          </a:p>
        </p:txBody>
      </p:sp>
      <p:sp>
        <p:nvSpPr>
          <p:cNvPr id="50185" name="Text Box 8"/>
          <p:cNvSpPr txBox="1">
            <a:spLocks noChangeArrowheads="1"/>
          </p:cNvSpPr>
          <p:nvPr/>
        </p:nvSpPr>
        <p:spPr bwMode="auto">
          <a:xfrm>
            <a:off x="2590800" y="4724400"/>
            <a:ext cx="1901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a:t>shininess coef</a:t>
            </a:r>
          </a:p>
        </p:txBody>
      </p:sp>
      <p:sp>
        <p:nvSpPr>
          <p:cNvPr id="50186" name="Text Box 10"/>
          <p:cNvSpPr txBox="1">
            <a:spLocks noChangeArrowheads="1"/>
          </p:cNvSpPr>
          <p:nvPr/>
        </p:nvSpPr>
        <p:spPr bwMode="auto">
          <a:xfrm>
            <a:off x="1071563" y="5562600"/>
            <a:ext cx="2070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a:t>absorption coef</a:t>
            </a:r>
          </a:p>
        </p:txBody>
      </p:sp>
      <p:sp>
        <p:nvSpPr>
          <p:cNvPr id="50187" name="Text Box 11"/>
          <p:cNvSpPr txBox="1">
            <a:spLocks noChangeArrowheads="1"/>
          </p:cNvSpPr>
          <p:nvPr/>
        </p:nvSpPr>
        <p:spPr bwMode="auto">
          <a:xfrm>
            <a:off x="1905000" y="5105400"/>
            <a:ext cx="2457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a:t>incoming intensity</a:t>
            </a:r>
          </a:p>
        </p:txBody>
      </p:sp>
      <p:sp>
        <p:nvSpPr>
          <p:cNvPr id="50188" name="Line 12"/>
          <p:cNvSpPr>
            <a:spLocks noChangeShapeType="1"/>
          </p:cNvSpPr>
          <p:nvPr/>
        </p:nvSpPr>
        <p:spPr bwMode="auto">
          <a:xfrm flipH="1" flipV="1">
            <a:off x="2286000" y="3886200"/>
            <a:ext cx="152400" cy="1143000"/>
          </a:xfrm>
          <a:prstGeom prst="line">
            <a:avLst/>
          </a:prstGeom>
          <a:noFill/>
          <a:ln w="12700">
            <a:solidFill>
              <a:srgbClr val="FF0000"/>
            </a:solidFill>
            <a:round/>
            <a:headEnd type="none" w="sm" len="sm"/>
            <a:tailEnd type="triangle" w="sm" len="sm"/>
          </a:ln>
          <a:extLst>
            <a:ext uri="{909E8E84-426E-40DD-AFC4-6F175D3DCCD1}">
              <a14:hiddenFill xmlns:a14="http://schemas.microsoft.com/office/drawing/2010/main">
                <a:noFill/>
              </a14:hiddenFill>
            </a:ext>
          </a:extLst>
        </p:spPr>
        <p:txBody>
          <a:bodyPr anchor="ctr" anchorCtr="1"/>
          <a:lstStyle/>
          <a:p>
            <a:endParaRPr lang="it-IT"/>
          </a:p>
        </p:txBody>
      </p:sp>
      <p:sp>
        <p:nvSpPr>
          <p:cNvPr id="50189" name="Line 13"/>
          <p:cNvSpPr>
            <a:spLocks noChangeShapeType="1"/>
          </p:cNvSpPr>
          <p:nvPr/>
        </p:nvSpPr>
        <p:spPr bwMode="auto">
          <a:xfrm flipV="1">
            <a:off x="1752600" y="4038600"/>
            <a:ext cx="228600" cy="1371600"/>
          </a:xfrm>
          <a:prstGeom prst="line">
            <a:avLst/>
          </a:prstGeom>
          <a:noFill/>
          <a:ln w="12700">
            <a:solidFill>
              <a:srgbClr val="FF0000"/>
            </a:solidFill>
            <a:round/>
            <a:headEnd type="none" w="sm" len="sm"/>
            <a:tailEnd type="triangle" w="sm" len="sm"/>
          </a:ln>
          <a:extLst>
            <a:ext uri="{909E8E84-426E-40DD-AFC4-6F175D3DCCD1}">
              <a14:hiddenFill xmlns:a14="http://schemas.microsoft.com/office/drawing/2010/main">
                <a:noFill/>
              </a14:hiddenFill>
            </a:ext>
          </a:extLst>
        </p:spPr>
        <p:txBody>
          <a:bodyPr anchor="ctr" anchorCtr="1"/>
          <a:lstStyle/>
          <a:p>
            <a:endParaRPr lang="it-IT"/>
          </a:p>
        </p:txBody>
      </p:sp>
      <p:sp>
        <p:nvSpPr>
          <p:cNvPr id="50190" name="Line 14"/>
          <p:cNvSpPr>
            <a:spLocks noChangeShapeType="1"/>
          </p:cNvSpPr>
          <p:nvPr/>
        </p:nvSpPr>
        <p:spPr bwMode="auto">
          <a:xfrm flipV="1">
            <a:off x="1219200" y="4038600"/>
            <a:ext cx="228600" cy="762000"/>
          </a:xfrm>
          <a:prstGeom prst="line">
            <a:avLst/>
          </a:prstGeom>
          <a:noFill/>
          <a:ln w="12700">
            <a:solidFill>
              <a:srgbClr val="FF0000"/>
            </a:solidFill>
            <a:round/>
            <a:headEnd type="none" w="sm" len="sm"/>
            <a:tailEnd type="triangle" w="sm" len="sm"/>
          </a:ln>
          <a:extLst>
            <a:ext uri="{909E8E84-426E-40DD-AFC4-6F175D3DCCD1}">
              <a14:hiddenFill xmlns:a14="http://schemas.microsoft.com/office/drawing/2010/main">
                <a:noFill/>
              </a14:hiddenFill>
            </a:ext>
          </a:extLst>
        </p:spPr>
        <p:txBody>
          <a:bodyPr anchor="ctr" anchorCtr="1"/>
          <a:lstStyle/>
          <a:p>
            <a:endParaRPr lang="it-IT"/>
          </a:p>
        </p:txBody>
      </p:sp>
      <p:sp>
        <p:nvSpPr>
          <p:cNvPr id="50191" name="Text Box 15"/>
          <p:cNvSpPr txBox="1">
            <a:spLocks noChangeArrowheads="1"/>
          </p:cNvSpPr>
          <p:nvPr/>
        </p:nvSpPr>
        <p:spPr bwMode="auto">
          <a:xfrm>
            <a:off x="304800" y="4800600"/>
            <a:ext cx="12477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a:t>reflected</a:t>
            </a:r>
          </a:p>
          <a:p>
            <a:r>
              <a:rPr lang="en-US" altLang="it-IT"/>
              <a:t>intensity</a:t>
            </a:r>
          </a:p>
        </p:txBody>
      </p:sp>
      <p:sp>
        <p:nvSpPr>
          <p:cNvPr id="50192" name="Footer Placeholder 1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sz="1400"/>
              <a:t>E. Angel and D. Shreiner: Interactive Computer Graphics 6E © Addison-Wesley 2012</a:t>
            </a:r>
          </a:p>
        </p:txBody>
      </p:sp>
    </p:spTree>
    <p:extLst>
      <p:ext uri="{BB962C8B-B14F-4D97-AF65-F5344CB8AC3E}">
        <p14:creationId xmlns:p14="http://schemas.microsoft.com/office/powerpoint/2010/main" val="149799970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4161750" indent="-24161750">
              <a:defRPr sz="2400">
                <a:solidFill>
                  <a:schemeClr val="tx1"/>
                </a:solidFill>
                <a:latin typeface="Times New Roman" panose="02020603050405020304" pitchFamily="18" charset="0"/>
                <a:ea typeface="ＭＳ Ｐゴシック" panose="020B0600070205080204" pitchFamily="34" charset="-128"/>
              </a:defRPr>
            </a:lvl1pPr>
            <a:lvl2pPr>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lvl="1"/>
            <a:fld id="{12A0F0E3-4622-4316-B184-BE4D2203A830}" type="slidenum">
              <a:rPr lang="es-ES" altLang="it-IT" sz="1000">
                <a:latin typeface="Arial" panose="020B0604020202020204" pitchFamily="34" charset="0"/>
              </a:rPr>
              <a:pPr lvl="1"/>
              <a:t>75</a:t>
            </a:fld>
            <a:endParaRPr lang="es-ES" altLang="it-IT" sz="1000">
              <a:latin typeface="Arial" panose="020B0604020202020204" pitchFamily="34" charset="0"/>
            </a:endParaRPr>
          </a:p>
        </p:txBody>
      </p:sp>
      <p:sp>
        <p:nvSpPr>
          <p:cNvPr id="52227" name="Rectangle 2"/>
          <p:cNvSpPr>
            <a:spLocks noGrp="1" noChangeArrowheads="1"/>
          </p:cNvSpPr>
          <p:nvPr>
            <p:ph type="title"/>
          </p:nvPr>
        </p:nvSpPr>
        <p:spPr/>
        <p:txBody>
          <a:bodyPr/>
          <a:lstStyle/>
          <a:p>
            <a:r>
              <a:rPr lang="en-US" altLang="it-IT">
                <a:ea typeface="ＭＳ Ｐゴシック" panose="020B0600070205080204" pitchFamily="34" charset="-128"/>
              </a:rPr>
              <a:t>The Shininess Coefficient</a:t>
            </a:r>
          </a:p>
        </p:txBody>
      </p:sp>
      <p:sp>
        <p:nvSpPr>
          <p:cNvPr id="52228" name="Rectangle 3"/>
          <p:cNvSpPr>
            <a:spLocks noGrp="1" noChangeArrowheads="1"/>
          </p:cNvSpPr>
          <p:nvPr>
            <p:ph type="body" idx="1"/>
          </p:nvPr>
        </p:nvSpPr>
        <p:spPr/>
        <p:txBody>
          <a:bodyPr/>
          <a:lstStyle/>
          <a:p>
            <a:r>
              <a:rPr lang="en-US" altLang="it-IT" sz="2700">
                <a:ea typeface="ＭＳ Ｐゴシック" panose="020B0600070205080204" pitchFamily="34" charset="-128"/>
              </a:rPr>
              <a:t>Values of </a:t>
            </a:r>
            <a:r>
              <a:rPr lang="en-US" altLang="it-IT" sz="2700">
                <a:latin typeface="Symbol" panose="05050102010706020507" pitchFamily="18" charset="2"/>
                <a:ea typeface="ＭＳ Ｐゴシック" panose="020B0600070205080204" pitchFamily="34" charset="-128"/>
              </a:rPr>
              <a:t>a</a:t>
            </a:r>
            <a:r>
              <a:rPr lang="en-US" altLang="it-IT" sz="2700">
                <a:ea typeface="ＭＳ Ｐゴシック" panose="020B0600070205080204" pitchFamily="34" charset="-128"/>
              </a:rPr>
              <a:t> between 100 and 200 correspond to metals </a:t>
            </a:r>
          </a:p>
          <a:p>
            <a:r>
              <a:rPr lang="en-US" altLang="it-IT" sz="2700">
                <a:ea typeface="ＭＳ Ｐゴシック" panose="020B0600070205080204" pitchFamily="34" charset="-128"/>
              </a:rPr>
              <a:t>Values between 5 and 10 give surface that look like plastic</a:t>
            </a:r>
          </a:p>
        </p:txBody>
      </p:sp>
      <p:pic>
        <p:nvPicPr>
          <p:cNvPr id="52229" name="Picture 5" descr="AN06F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3657600"/>
            <a:ext cx="3960813" cy="244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0" name="Text Box 6"/>
          <p:cNvSpPr txBox="1">
            <a:spLocks noChangeArrowheads="1"/>
          </p:cNvSpPr>
          <p:nvPr/>
        </p:nvSpPr>
        <p:spPr bwMode="auto">
          <a:xfrm>
            <a:off x="2590800" y="3962400"/>
            <a:ext cx="954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a:t>cos</a:t>
            </a:r>
            <a:r>
              <a:rPr lang="en-US" altLang="it-IT" baseline="30000">
                <a:latin typeface="Symbol" panose="05050102010706020507" pitchFamily="18" charset="2"/>
              </a:rPr>
              <a:t>a</a:t>
            </a:r>
            <a:r>
              <a:rPr lang="en-US" altLang="it-IT"/>
              <a:t> </a:t>
            </a:r>
            <a:r>
              <a:rPr lang="en-US" altLang="it-IT">
                <a:latin typeface="Symbol" panose="05050102010706020507" pitchFamily="18" charset="2"/>
              </a:rPr>
              <a:t>f</a:t>
            </a:r>
          </a:p>
        </p:txBody>
      </p:sp>
      <p:sp>
        <p:nvSpPr>
          <p:cNvPr id="52231" name="Text Box 7"/>
          <p:cNvSpPr txBox="1">
            <a:spLocks noChangeArrowheads="1"/>
          </p:cNvSpPr>
          <p:nvPr/>
        </p:nvSpPr>
        <p:spPr bwMode="auto">
          <a:xfrm>
            <a:off x="4495800" y="6019800"/>
            <a:ext cx="342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a:latin typeface="Symbol" panose="05050102010706020507" pitchFamily="18" charset="2"/>
              </a:rPr>
              <a:t>f</a:t>
            </a:r>
          </a:p>
        </p:txBody>
      </p:sp>
      <p:sp>
        <p:nvSpPr>
          <p:cNvPr id="52232" name="Text Box 8"/>
          <p:cNvSpPr txBox="1">
            <a:spLocks noChangeArrowheads="1"/>
          </p:cNvSpPr>
          <p:nvPr/>
        </p:nvSpPr>
        <p:spPr bwMode="auto">
          <a:xfrm>
            <a:off x="6308725" y="598487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a:t>90</a:t>
            </a:r>
          </a:p>
        </p:txBody>
      </p:sp>
      <p:sp>
        <p:nvSpPr>
          <p:cNvPr id="52233" name="Text Box 9"/>
          <p:cNvSpPr txBox="1">
            <a:spLocks noChangeArrowheads="1"/>
          </p:cNvSpPr>
          <p:nvPr/>
        </p:nvSpPr>
        <p:spPr bwMode="auto">
          <a:xfrm>
            <a:off x="2286000" y="6019800"/>
            <a:ext cx="590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a:t>-90</a:t>
            </a:r>
          </a:p>
        </p:txBody>
      </p:sp>
      <p:sp>
        <p:nvSpPr>
          <p:cNvPr id="52234" name="Footer Placeholder 9"/>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sz="1400"/>
              <a:t>E. Angel and D. Shreiner: Interactive Computer Graphics 6E © Addison-Wesley 2012</a:t>
            </a:r>
          </a:p>
        </p:txBody>
      </p:sp>
    </p:spTree>
    <p:extLst>
      <p:ext uri="{BB962C8B-B14F-4D97-AF65-F5344CB8AC3E}">
        <p14:creationId xmlns:p14="http://schemas.microsoft.com/office/powerpoint/2010/main" val="789747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4161750" indent="-24161750">
              <a:defRPr sz="2400">
                <a:solidFill>
                  <a:schemeClr val="tx1"/>
                </a:solidFill>
                <a:latin typeface="Times New Roman" panose="02020603050405020304" pitchFamily="18" charset="0"/>
                <a:ea typeface="ＭＳ Ｐゴシック" panose="020B0600070205080204" pitchFamily="34" charset="-128"/>
              </a:defRPr>
            </a:lvl1pPr>
            <a:lvl2pPr>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lvl="1"/>
            <a:fld id="{B301C483-E147-40A1-9F73-40BAFF320EDD}" type="slidenum">
              <a:rPr lang="es-ES" altLang="it-IT" sz="1000">
                <a:latin typeface="Arial" panose="020B0604020202020204" pitchFamily="34" charset="0"/>
              </a:rPr>
              <a:pPr lvl="1"/>
              <a:t>8</a:t>
            </a:fld>
            <a:endParaRPr lang="es-ES" altLang="it-IT" sz="1000">
              <a:latin typeface="Arial" panose="020B0604020202020204" pitchFamily="34" charset="0"/>
            </a:endParaRPr>
          </a:p>
        </p:txBody>
      </p:sp>
      <p:sp>
        <p:nvSpPr>
          <p:cNvPr id="23557" name="Rectangle 2"/>
          <p:cNvSpPr>
            <a:spLocks noGrp="1" noChangeArrowheads="1"/>
          </p:cNvSpPr>
          <p:nvPr>
            <p:ph type="title"/>
          </p:nvPr>
        </p:nvSpPr>
        <p:spPr/>
        <p:txBody>
          <a:bodyPr/>
          <a:lstStyle/>
          <a:p>
            <a:r>
              <a:rPr lang="en-US" altLang="it-IT" sz="4100">
                <a:ea typeface="ＭＳ Ｐゴシック" panose="020B0600070205080204" pitchFamily="34" charset="-128"/>
              </a:rPr>
              <a:t>Orthogonal Matrix</a:t>
            </a:r>
          </a:p>
        </p:txBody>
      </p:sp>
      <p:sp>
        <p:nvSpPr>
          <p:cNvPr id="23558" name="Rectangle 3"/>
          <p:cNvSpPr>
            <a:spLocks noGrp="1" noChangeArrowheads="1"/>
          </p:cNvSpPr>
          <p:nvPr>
            <p:ph type="body" idx="1"/>
          </p:nvPr>
        </p:nvSpPr>
        <p:spPr>
          <a:xfrm>
            <a:off x="228600" y="1524000"/>
            <a:ext cx="8610600" cy="4724400"/>
          </a:xfrm>
        </p:spPr>
        <p:txBody>
          <a:bodyPr/>
          <a:lstStyle/>
          <a:p>
            <a:r>
              <a:rPr lang="en-US" altLang="it-IT" sz="2700">
                <a:ea typeface="ＭＳ Ｐゴシック" panose="020B0600070205080204" pitchFamily="34" charset="-128"/>
              </a:rPr>
              <a:t>Two steps</a:t>
            </a:r>
          </a:p>
          <a:p>
            <a:pPr lvl="1"/>
            <a:r>
              <a:rPr lang="en-US" altLang="it-IT">
                <a:ea typeface="ＭＳ Ｐゴシック" panose="020B0600070205080204" pitchFamily="34" charset="-128"/>
              </a:rPr>
              <a:t>Move center to origin</a:t>
            </a:r>
          </a:p>
          <a:p>
            <a:pPr lvl="2">
              <a:buFontTx/>
              <a:buNone/>
            </a:pPr>
            <a:r>
              <a:rPr lang="en-US" altLang="it-IT" sz="2400">
                <a:latin typeface="Times New Roman" panose="02020603050405020304" pitchFamily="18" charset="0"/>
                <a:ea typeface="ＭＳ Ｐゴシック" panose="020B0600070205080204" pitchFamily="34" charset="-128"/>
              </a:rPr>
              <a:t>T(-(left+right)/2, -(bottom+top)/2,(near+far)/2))</a:t>
            </a:r>
          </a:p>
          <a:p>
            <a:pPr lvl="1"/>
            <a:r>
              <a:rPr lang="en-US" altLang="it-IT">
                <a:ea typeface="ＭＳ Ｐゴシック" panose="020B0600070205080204" pitchFamily="34" charset="-128"/>
              </a:rPr>
              <a:t>Scale to have sides of length 2</a:t>
            </a:r>
          </a:p>
          <a:p>
            <a:pPr lvl="2">
              <a:buFontTx/>
              <a:buNone/>
            </a:pPr>
            <a:r>
              <a:rPr lang="en-US" altLang="it-IT" sz="2400">
                <a:latin typeface="Times New Roman" panose="02020603050405020304" pitchFamily="18" charset="0"/>
                <a:ea typeface="ＭＳ Ｐゴシック" panose="020B0600070205080204" pitchFamily="34" charset="-128"/>
              </a:rPr>
              <a:t>S(2/(left-right),2/(top-bottom),2/(near-far))</a:t>
            </a:r>
          </a:p>
        </p:txBody>
      </p:sp>
      <p:graphicFrame>
        <p:nvGraphicFramePr>
          <p:cNvPr id="23554" name="Object 2"/>
          <p:cNvGraphicFramePr>
            <a:graphicFrameLocks noChangeAspect="1"/>
          </p:cNvGraphicFramePr>
          <p:nvPr/>
        </p:nvGraphicFramePr>
        <p:xfrm>
          <a:off x="2878138" y="3989388"/>
          <a:ext cx="5294312" cy="1987550"/>
        </p:xfrm>
        <a:graphic>
          <a:graphicData uri="http://schemas.openxmlformats.org/presentationml/2006/ole">
            <mc:AlternateContent xmlns:mc="http://schemas.openxmlformats.org/markup-compatibility/2006">
              <mc:Choice xmlns:v="urn:schemas-microsoft-com:vml" Requires="v">
                <p:oleObj spid="_x0000_s23563" name="Equation" r:id="rId3" imgW="3619500" imgH="1358900" progId="Equation.3">
                  <p:embed/>
                </p:oleObj>
              </mc:Choice>
              <mc:Fallback>
                <p:oleObj name="Equation" r:id="rId3" imgW="3619500" imgH="13589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8138" y="3989388"/>
                        <a:ext cx="5294312" cy="1987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555" name="Object 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3564" name="Equation" r:id="rId5" imgW="114120" imgH="215640" progId="Equation.3">
                  <p:embed/>
                </p:oleObj>
              </mc:Choice>
              <mc:Fallback>
                <p:oleObj name="Equation" r:id="rId5" imgW="114120" imgH="21564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559" name="Text Box 8"/>
          <p:cNvSpPr txBox="1">
            <a:spLocks noChangeArrowheads="1"/>
          </p:cNvSpPr>
          <p:nvPr/>
        </p:nvSpPr>
        <p:spPr bwMode="auto">
          <a:xfrm>
            <a:off x="1447800" y="4800600"/>
            <a:ext cx="1314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b="1"/>
              <a:t>P</a:t>
            </a:r>
            <a:r>
              <a:rPr lang="en-US" altLang="it-IT"/>
              <a:t> = </a:t>
            </a:r>
            <a:r>
              <a:rPr lang="en-US" altLang="it-IT" b="1"/>
              <a:t>ST</a:t>
            </a:r>
            <a:r>
              <a:rPr lang="en-US" altLang="it-IT"/>
              <a:t> =</a:t>
            </a:r>
          </a:p>
        </p:txBody>
      </p:sp>
      <p:sp>
        <p:nvSpPr>
          <p:cNvPr id="23560" name="Footer Placehold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sz="1400"/>
              <a:t>Angel and Shreiner: Interactive Computer Graphics 7E © Addison-Wesley 2015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4161750" indent="-24161750">
              <a:defRPr sz="2400">
                <a:solidFill>
                  <a:schemeClr val="tx1"/>
                </a:solidFill>
                <a:latin typeface="Times New Roman" panose="02020603050405020304" pitchFamily="18" charset="0"/>
                <a:ea typeface="ＭＳ Ｐゴシック" panose="020B0600070205080204" pitchFamily="34" charset="-128"/>
              </a:defRPr>
            </a:lvl1pPr>
            <a:lvl2pPr>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lvl="1"/>
            <a:fld id="{3F171B79-70E6-4A9C-A0E1-2D11B410471D}" type="slidenum">
              <a:rPr lang="es-ES" altLang="it-IT" sz="1000">
                <a:latin typeface="Arial" panose="020B0604020202020204" pitchFamily="34" charset="0"/>
              </a:rPr>
              <a:pPr lvl="1"/>
              <a:t>9</a:t>
            </a:fld>
            <a:endParaRPr lang="es-ES" altLang="it-IT" sz="1000">
              <a:latin typeface="Arial" panose="020B0604020202020204" pitchFamily="34" charset="0"/>
            </a:endParaRPr>
          </a:p>
        </p:txBody>
      </p:sp>
      <p:sp>
        <p:nvSpPr>
          <p:cNvPr id="24580" name="Rectangle 2"/>
          <p:cNvSpPr>
            <a:spLocks noGrp="1" noChangeArrowheads="1"/>
          </p:cNvSpPr>
          <p:nvPr>
            <p:ph type="title"/>
          </p:nvPr>
        </p:nvSpPr>
        <p:spPr/>
        <p:txBody>
          <a:bodyPr/>
          <a:lstStyle/>
          <a:p>
            <a:r>
              <a:rPr lang="en-US" altLang="it-IT" sz="4100">
                <a:ea typeface="ＭＳ Ｐゴシック" panose="020B0600070205080204" pitchFamily="34" charset="-128"/>
              </a:rPr>
              <a:t>Final Projection</a:t>
            </a:r>
          </a:p>
        </p:txBody>
      </p:sp>
      <p:sp>
        <p:nvSpPr>
          <p:cNvPr id="24581" name="Rectangle 3"/>
          <p:cNvSpPr>
            <a:spLocks noGrp="1" noChangeArrowheads="1"/>
          </p:cNvSpPr>
          <p:nvPr>
            <p:ph type="body" idx="1"/>
          </p:nvPr>
        </p:nvSpPr>
        <p:spPr/>
        <p:txBody>
          <a:bodyPr/>
          <a:lstStyle/>
          <a:p>
            <a:r>
              <a:rPr lang="en-US" altLang="it-IT" sz="2700">
                <a:ea typeface="ＭＳ Ｐゴシック" panose="020B0600070205080204" pitchFamily="34" charset="-128"/>
              </a:rPr>
              <a:t>Set </a:t>
            </a:r>
            <a:r>
              <a:rPr lang="en-US" altLang="it-IT" sz="2700" i="1">
                <a:latin typeface="Times New Roman" panose="02020603050405020304" pitchFamily="18" charset="0"/>
                <a:ea typeface="ＭＳ Ｐゴシック" panose="020B0600070205080204" pitchFamily="34" charset="-128"/>
              </a:rPr>
              <a:t>z</a:t>
            </a:r>
            <a:r>
              <a:rPr lang="en-US" altLang="it-IT" sz="2700">
                <a:latin typeface="Times New Roman" panose="02020603050405020304" pitchFamily="18" charset="0"/>
                <a:ea typeface="ＭＳ Ｐゴシック" panose="020B0600070205080204" pitchFamily="34" charset="-128"/>
              </a:rPr>
              <a:t> =0 </a:t>
            </a:r>
          </a:p>
          <a:p>
            <a:r>
              <a:rPr lang="en-US" altLang="it-IT" sz="2700">
                <a:ea typeface="ＭＳ Ｐゴシック" panose="020B0600070205080204" pitchFamily="34" charset="-128"/>
              </a:rPr>
              <a:t>Equivalent to the homogeneous coordinate transformation</a:t>
            </a:r>
          </a:p>
          <a:p>
            <a:endParaRPr lang="en-US" altLang="it-IT" sz="2700">
              <a:ea typeface="ＭＳ Ｐゴシック" panose="020B0600070205080204" pitchFamily="34" charset="-128"/>
            </a:endParaRPr>
          </a:p>
          <a:p>
            <a:endParaRPr lang="en-US" altLang="it-IT" sz="2700">
              <a:ea typeface="ＭＳ Ｐゴシック" panose="020B0600070205080204" pitchFamily="34" charset="-128"/>
            </a:endParaRPr>
          </a:p>
          <a:p>
            <a:endParaRPr lang="en-US" altLang="it-IT" sz="2700">
              <a:ea typeface="ＭＳ Ｐゴシック" panose="020B0600070205080204" pitchFamily="34" charset="-128"/>
            </a:endParaRPr>
          </a:p>
          <a:p>
            <a:endParaRPr lang="en-US" altLang="it-IT" sz="2700">
              <a:ea typeface="ＭＳ Ｐゴシック" panose="020B0600070205080204" pitchFamily="34" charset="-128"/>
            </a:endParaRPr>
          </a:p>
          <a:p>
            <a:r>
              <a:rPr lang="en-US" altLang="it-IT" sz="2700">
                <a:ea typeface="ＭＳ Ｐゴシック" panose="020B0600070205080204" pitchFamily="34" charset="-128"/>
              </a:rPr>
              <a:t>Hence, general orthogonal projection in 4D is</a:t>
            </a:r>
          </a:p>
        </p:txBody>
      </p:sp>
      <p:graphicFrame>
        <p:nvGraphicFramePr>
          <p:cNvPr id="24578" name="Object 2"/>
          <p:cNvGraphicFramePr>
            <a:graphicFrameLocks noChangeAspect="1"/>
          </p:cNvGraphicFramePr>
          <p:nvPr/>
        </p:nvGraphicFramePr>
        <p:xfrm>
          <a:off x="2895600" y="2971800"/>
          <a:ext cx="1577975" cy="1600200"/>
        </p:xfrm>
        <a:graphic>
          <a:graphicData uri="http://schemas.openxmlformats.org/presentationml/2006/ole">
            <mc:AlternateContent xmlns:mc="http://schemas.openxmlformats.org/markup-compatibility/2006">
              <mc:Choice xmlns:v="urn:schemas-microsoft-com:vml" Requires="v">
                <p:oleObj spid="_x0000_s24586" name="Equation" r:id="rId3" imgW="901440" imgH="914400" progId="Equation.3">
                  <p:embed/>
                </p:oleObj>
              </mc:Choice>
              <mc:Fallback>
                <p:oleObj name="Equation" r:id="rId3" imgW="901440" imgH="9144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2971800"/>
                        <a:ext cx="1577975" cy="160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582" name="Text Box 5"/>
          <p:cNvSpPr txBox="1">
            <a:spLocks noChangeArrowheads="1"/>
          </p:cNvSpPr>
          <p:nvPr/>
        </p:nvSpPr>
        <p:spPr bwMode="auto">
          <a:xfrm>
            <a:off x="1724025" y="3546475"/>
            <a:ext cx="1123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b="1"/>
              <a:t>M</a:t>
            </a:r>
            <a:r>
              <a:rPr lang="en-US" altLang="it-IT" baseline="-25000"/>
              <a:t>orth</a:t>
            </a:r>
            <a:r>
              <a:rPr lang="en-US" altLang="it-IT"/>
              <a:t> = </a:t>
            </a:r>
          </a:p>
        </p:txBody>
      </p:sp>
      <p:sp>
        <p:nvSpPr>
          <p:cNvPr id="24583" name="Text Box 6"/>
          <p:cNvSpPr txBox="1">
            <a:spLocks noChangeArrowheads="1"/>
          </p:cNvSpPr>
          <p:nvPr/>
        </p:nvSpPr>
        <p:spPr bwMode="auto">
          <a:xfrm>
            <a:off x="811213" y="5486400"/>
            <a:ext cx="16843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b="1"/>
              <a:t>P = M</a:t>
            </a:r>
            <a:r>
              <a:rPr lang="en-US" altLang="it-IT" baseline="-25000"/>
              <a:t>orth</a:t>
            </a:r>
            <a:r>
              <a:rPr lang="en-US" altLang="it-IT" b="1"/>
              <a:t>ST</a:t>
            </a:r>
          </a:p>
        </p:txBody>
      </p:sp>
      <p:sp>
        <p:nvSpPr>
          <p:cNvPr id="24584" name="Footer Placehold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it-IT" sz="1400"/>
              <a:t>Angel and Shreiner: Interactive Computer Graphics 7E © Addison-Wesley 2015 </a:t>
            </a:r>
          </a:p>
        </p:txBody>
      </p:sp>
    </p:spTree>
  </p:cSld>
  <p:clrMapOvr>
    <a:masterClrMapping/>
  </p:clrMapOvr>
</p:sld>
</file>

<file path=ppt/theme/theme1.xml><?xml version="1.0" encoding="utf-8"?>
<a:theme xmlns:a="http://schemas.openxmlformats.org/drawingml/2006/main" name="ULA1">
  <a:themeElements>
    <a:clrScheme name="ULA1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ULA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ctr" anchorCtr="1"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ctr" anchorCtr="1"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ULA1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LA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ULA1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LA1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LA1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LA1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ULA1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C:\PPT\VENEZUELA\ULA1.PPT</Template>
  <TotalTime>18046</TotalTime>
  <Words>3515</Words>
  <Application>Microsoft Office PowerPoint</Application>
  <PresentationFormat>Presentazione su schermo (4:3)</PresentationFormat>
  <Paragraphs>602</Paragraphs>
  <Slides>75</Slides>
  <Notes>38</Notes>
  <HiddenSlides>0</HiddenSlides>
  <MMClips>0</MMClips>
  <ScaleCrop>false</ScaleCrop>
  <HeadingPairs>
    <vt:vector size="8" baseType="variant">
      <vt:variant>
        <vt:lpstr>Caratteri utilizzati</vt:lpstr>
      </vt:variant>
      <vt:variant>
        <vt:i4>5</vt:i4>
      </vt:variant>
      <vt:variant>
        <vt:lpstr>Tema</vt:lpstr>
      </vt:variant>
      <vt:variant>
        <vt:i4>1</vt:i4>
      </vt:variant>
      <vt:variant>
        <vt:lpstr>Server OLE incorporati</vt:lpstr>
      </vt:variant>
      <vt:variant>
        <vt:i4>2</vt:i4>
      </vt:variant>
      <vt:variant>
        <vt:lpstr>Titoli diapositive</vt:lpstr>
      </vt:variant>
      <vt:variant>
        <vt:i4>75</vt:i4>
      </vt:variant>
    </vt:vector>
  </HeadingPairs>
  <TitlesOfParts>
    <vt:vector size="83" baseType="lpstr">
      <vt:lpstr>ＭＳ Ｐゴシック</vt:lpstr>
      <vt:lpstr>Arial</vt:lpstr>
      <vt:lpstr>Courier New</vt:lpstr>
      <vt:lpstr>Symbol</vt:lpstr>
      <vt:lpstr>Times New Roman</vt:lpstr>
      <vt:lpstr>ULA1</vt:lpstr>
      <vt:lpstr>ClipArt</vt:lpstr>
      <vt:lpstr>Equation</vt:lpstr>
      <vt:lpstr>Introduction to Computer Graphics with WebGL</vt:lpstr>
      <vt:lpstr>Orthogonal Projection Matrices</vt:lpstr>
      <vt:lpstr>Objectives</vt:lpstr>
      <vt:lpstr>Normalization</vt:lpstr>
      <vt:lpstr>Pipeline View</vt:lpstr>
      <vt:lpstr>Notes</vt:lpstr>
      <vt:lpstr>Orthogonal Normalization</vt:lpstr>
      <vt:lpstr>Orthogonal Matrix</vt:lpstr>
      <vt:lpstr>Final Projection</vt:lpstr>
      <vt:lpstr>Oblique Projections</vt:lpstr>
      <vt:lpstr>General Shear</vt:lpstr>
      <vt:lpstr>Shear Matrix</vt:lpstr>
      <vt:lpstr>Equivalency</vt:lpstr>
      <vt:lpstr>Effect on Clipping</vt:lpstr>
      <vt:lpstr>Introduction to Computer Graphics with WebGL</vt:lpstr>
      <vt:lpstr>Perspective Projection Matrices</vt:lpstr>
      <vt:lpstr>Objectives</vt:lpstr>
      <vt:lpstr>Simple Perspective</vt:lpstr>
      <vt:lpstr>Perspective Matrices</vt:lpstr>
      <vt:lpstr>Generalization</vt:lpstr>
      <vt:lpstr>Picking a and b</vt:lpstr>
      <vt:lpstr>Normalization Transformation</vt:lpstr>
      <vt:lpstr>Normalization and Hidden-Surface Removal</vt:lpstr>
      <vt:lpstr>WebGL Perspective</vt:lpstr>
      <vt:lpstr>OpenGL Perspective Matrix</vt:lpstr>
      <vt:lpstr>Why do we do it this way?</vt:lpstr>
      <vt:lpstr>Perspective Matrices</vt:lpstr>
      <vt:lpstr>Introduction to Computer Graphics with WebGL</vt:lpstr>
      <vt:lpstr>Meshes</vt:lpstr>
      <vt:lpstr>Objective</vt:lpstr>
      <vt:lpstr>Meshes</vt:lpstr>
      <vt:lpstr>Height Fields</vt:lpstr>
      <vt:lpstr>Honolulu Plot Using Line Strips</vt:lpstr>
      <vt:lpstr>Plot 3D</vt:lpstr>
      <vt:lpstr>Lines on Back and Hidden Faces</vt:lpstr>
      <vt:lpstr>Using Polygons</vt:lpstr>
      <vt:lpstr>Hat Using Triangles and Lines</vt:lpstr>
      <vt:lpstr>Polygon Offset</vt:lpstr>
      <vt:lpstr>Hat with Polygon Offset</vt:lpstr>
      <vt:lpstr>Other Mesh Issues</vt:lpstr>
      <vt:lpstr>Introduction to Computer Graphics with WebGL</vt:lpstr>
      <vt:lpstr>Shadows</vt:lpstr>
      <vt:lpstr>Objectives</vt:lpstr>
      <vt:lpstr>Flashlight in the Eye Graphics</vt:lpstr>
      <vt:lpstr>Shadows in Pipeline Renders</vt:lpstr>
      <vt:lpstr>Projective Shadows</vt:lpstr>
      <vt:lpstr>Shadow Polygon</vt:lpstr>
      <vt:lpstr>Computing Shadow Vertex</vt:lpstr>
      <vt:lpstr>Shadow Process</vt:lpstr>
      <vt:lpstr>Generalized Shadows</vt:lpstr>
      <vt:lpstr>Image Based Lighting</vt:lpstr>
      <vt:lpstr>Shadow Maps</vt:lpstr>
      <vt:lpstr>Shadow Mapping</vt:lpstr>
      <vt:lpstr>Final Rendering</vt:lpstr>
      <vt:lpstr>Implementation</vt:lpstr>
      <vt:lpstr>Shadow Volumes</vt:lpstr>
      <vt:lpstr>Introduction to Computer Graphics with WebGL</vt:lpstr>
      <vt:lpstr>Lighting and Shading I</vt:lpstr>
      <vt:lpstr>Objectives</vt:lpstr>
      <vt:lpstr>Why we need shading</vt:lpstr>
      <vt:lpstr>Shading</vt:lpstr>
      <vt:lpstr>Scattering </vt:lpstr>
      <vt:lpstr>Rendering Equation</vt:lpstr>
      <vt:lpstr>Global Effects</vt:lpstr>
      <vt:lpstr>Local vs Global Rendering</vt:lpstr>
      <vt:lpstr>Light-Material Interaction</vt:lpstr>
      <vt:lpstr>Light Sources</vt:lpstr>
      <vt:lpstr>Simple Light Sources</vt:lpstr>
      <vt:lpstr>Surface Types</vt:lpstr>
      <vt:lpstr>Phong Model</vt:lpstr>
      <vt:lpstr>Ideal Reflector</vt:lpstr>
      <vt:lpstr>Lambertian Surface</vt:lpstr>
      <vt:lpstr>Specular Surfaces</vt:lpstr>
      <vt:lpstr>Modeling Specular Relections</vt:lpstr>
      <vt:lpstr>The Shininess Coefficient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Angel</dc:creator>
  <cp:lastModifiedBy>Marco Schaerf</cp:lastModifiedBy>
  <cp:revision>152</cp:revision>
  <dcterms:created xsi:type="dcterms:W3CDTF">2014-02-03T00:58:26Z</dcterms:created>
  <dcterms:modified xsi:type="dcterms:W3CDTF">2018-03-27T12:29:08Z</dcterms:modified>
</cp:coreProperties>
</file>