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18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57F3AB-7F4B-4102-BCA4-5C1DD98A19C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20F8B5E-CE1F-4A0D-B163-111239394A6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98F3965-3B52-4D8B-BEA7-ECF83C2B24AD}" type="slidenum">
              <a:rPr lang="en-US" altLang="it-IT" sz="1200"/>
              <a:pPr/>
              <a:t>1</a:t>
            </a:fld>
            <a:endParaRPr lang="en-US" alt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943407F-3FB0-4B81-8C12-5F14C8E05D50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8983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EA29B8F-7102-47BC-82DD-33EB5C3B0C99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927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D9D0FA4-884C-4535-B3DF-EB988080C781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4400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7291D4C-9FFB-4AED-9D63-BA3B76EB8323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7237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44174F2-23B3-45E4-91D9-6508F0CF3372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7795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256B716-695D-4059-A47E-E5E548FD4F61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3819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676AD29-C557-49F0-8CBB-008869A006C5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0854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E918089-C3FE-4DA9-9859-A9D3A2EEFD8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3139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B691B6C-0E77-4D97-8AF0-52BE73E5C7A1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0193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552DF83-998F-4687-9BD6-BD8AF3E37326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57859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FD93EE3-A857-427F-B5B7-395BBE646F6E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5482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 smtClean="0">
                <a:latin typeface="Arial" panose="020B0604020202020204" pitchFamily="34" charset="0"/>
              </a:defRPr>
            </a:lvl2pPr>
          </a:lstStyle>
          <a:p>
            <a:pPr lvl="1">
              <a:defRPr/>
            </a:pPr>
            <a:fld id="{5A7DF036-51C5-4C80-A420-64B6E7E12C3B}" type="slidenum">
              <a:rPr lang="es-ES" altLang="it-IT"/>
              <a:pPr lvl="1">
                <a:defRPr/>
              </a:pPr>
              <a:t>‹N›</a:t>
            </a:fld>
            <a:endParaRPr lang="es-ES" altLang="it-IT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1030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Art" r:id="rId14" imgW="2354263" imgH="1792288" progId="MS_ClipArt_Gallery.2">
                  <p:embed/>
                </p:oleObj>
              </mc:Choice>
              <mc:Fallback>
                <p:oleObj name="ClipArt" r:id="rId14" imgW="2354263" imgH="1792288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723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0EE1E4E-5B2F-4225-A47F-770DAACED0DA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45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BD34DF2-5089-442D-9F41-BF2C1CE96B97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Computing Rotations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Suppose that we have two points that were obtained from the mouse.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can project them up to the hemisphere to points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ea typeface="ＭＳ Ｐゴシック" panose="020B0600070205080204" pitchFamily="34" charset="-128"/>
              </a:rPr>
              <a:t>1</a:t>
            </a:r>
            <a:r>
              <a:rPr lang="en-US" altLang="it-IT">
                <a:ea typeface="ＭＳ Ｐゴシック" panose="020B0600070205080204" pitchFamily="34" charset="-128"/>
              </a:rPr>
              <a:t> and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ea typeface="ＭＳ Ｐゴシック" panose="020B0600070205080204" pitchFamily="34" charset="-128"/>
              </a:rPr>
              <a:t>2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These points determine a great circle on the sphere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can rotate from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ea typeface="ＭＳ Ｐゴシック" panose="020B0600070205080204" pitchFamily="34" charset="-128"/>
              </a:rPr>
              <a:t>1</a:t>
            </a:r>
            <a:r>
              <a:rPr lang="en-US" altLang="it-IT">
                <a:ea typeface="ＭＳ Ｐゴシック" panose="020B0600070205080204" pitchFamily="34" charset="-128"/>
              </a:rPr>
              <a:t> to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ea typeface="ＭＳ Ｐゴシック" panose="020B0600070205080204" pitchFamily="34" charset="-128"/>
              </a:rPr>
              <a:t>2 </a:t>
            </a:r>
            <a:r>
              <a:rPr lang="en-US" altLang="it-IT">
                <a:ea typeface="ＭＳ Ｐゴシック" panose="020B0600070205080204" pitchFamily="34" charset="-128"/>
              </a:rPr>
              <a:t>by finding the proper axis of rotation and the angle between the points</a:t>
            </a:r>
          </a:p>
        </p:txBody>
      </p:sp>
      <p:sp>
        <p:nvSpPr>
          <p:cNvPr id="155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D254F66-2746-4AAD-B045-4DE5037E0DE3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6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Using the cross product</a:t>
            </a:r>
          </a:p>
        </p:txBody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axis of rotation is given by the normal to the plane determined by the origin,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ea typeface="ＭＳ Ｐゴシック" panose="020B0600070205080204" pitchFamily="34" charset="-128"/>
              </a:rPr>
              <a:t>1 </a:t>
            </a:r>
            <a:r>
              <a:rPr lang="en-US" altLang="it-IT">
                <a:ea typeface="ＭＳ Ｐゴシック" panose="020B0600070205080204" pitchFamily="34" charset="-128"/>
              </a:rPr>
              <a:t>, and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ea typeface="ＭＳ Ｐゴシック" panose="020B0600070205080204" pitchFamily="34" charset="-128"/>
              </a:rPr>
              <a:t>2 </a:t>
            </a:r>
          </a:p>
        </p:txBody>
      </p:sp>
      <p:pic>
        <p:nvPicPr>
          <p:cNvPr id="156677" name="Picture 4" descr="AN04F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95600"/>
            <a:ext cx="43434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8" name="Text Box 5"/>
          <p:cNvSpPr txBox="1">
            <a:spLocks noChangeArrowheads="1"/>
          </p:cNvSpPr>
          <p:nvPr/>
        </p:nvSpPr>
        <p:spPr bwMode="auto">
          <a:xfrm>
            <a:off x="1357313" y="3657600"/>
            <a:ext cx="183991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 b="1"/>
              <a:t>n</a:t>
            </a:r>
            <a:r>
              <a:rPr lang="en-US" altLang="it-IT"/>
              <a:t> = </a:t>
            </a:r>
            <a:r>
              <a:rPr lang="en-US" altLang="it-IT" sz="3100" b="1"/>
              <a:t>p</a:t>
            </a:r>
            <a:r>
              <a:rPr lang="en-US" altLang="it-IT" sz="3100" baseline="-25000">
                <a:latin typeface="Arial" panose="020B0604020202020204" pitchFamily="34" charset="0"/>
              </a:rPr>
              <a:t>1 </a:t>
            </a:r>
            <a:r>
              <a:rPr lang="en-US" altLang="it-IT" sz="3100">
                <a:latin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en-US" altLang="it-IT" sz="3100" b="1"/>
              <a:t>p</a:t>
            </a:r>
            <a:r>
              <a:rPr lang="en-US" altLang="it-IT" sz="3100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667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6FFE11C-043A-4365-A3B1-53D5ED29AF5F}" type="slidenum">
              <a:rPr lang="es-ES" altLang="it-IT" sz="1000">
                <a:latin typeface="Arial" panose="020B0604020202020204" pitchFamily="34" charset="0"/>
              </a:rPr>
              <a:pPr lvl="1"/>
              <a:t>12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Obtaining the angle</a:t>
            </a:r>
          </a:p>
        </p:txBody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angle between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ea typeface="ＭＳ Ｐゴシック" panose="020B0600070205080204" pitchFamily="34" charset="-128"/>
              </a:rPr>
              <a:t>1 </a:t>
            </a:r>
            <a:r>
              <a:rPr lang="en-US" altLang="it-IT">
                <a:ea typeface="ＭＳ Ｐゴシック" panose="020B0600070205080204" pitchFamily="34" charset="-128"/>
                <a:sym typeface="Symbol" panose="05050102010706020507" pitchFamily="18" charset="2"/>
              </a:rPr>
              <a:t>and </a:t>
            </a:r>
            <a:r>
              <a:rPr lang="en-US" altLang="it-IT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it-IT" baseline="-25000">
                <a:ea typeface="ＭＳ Ｐゴシック" panose="020B0600070205080204" pitchFamily="34" charset="-128"/>
              </a:rPr>
              <a:t>2 </a:t>
            </a:r>
            <a:r>
              <a:rPr lang="en-US" altLang="it-IT">
                <a:ea typeface="ＭＳ Ｐゴシック" panose="020B0600070205080204" pitchFamily="34" charset="-128"/>
              </a:rPr>
              <a:t>is given by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endParaRPr lang="en-US" altLang="it-IT">
              <a:ea typeface="ＭＳ Ｐゴシック" panose="020B0600070205080204" pitchFamily="34" charset="-128"/>
            </a:endParaRPr>
          </a:p>
          <a:p>
            <a:r>
              <a:rPr lang="en-US" altLang="it-IT">
                <a:ea typeface="ＭＳ Ｐゴシック" panose="020B0600070205080204" pitchFamily="34" charset="-128"/>
              </a:rPr>
              <a:t>If we move the mouse slowly or sample its position frequently, then </a:t>
            </a:r>
            <a:r>
              <a:rPr lang="en-US" altLang="it-IT">
                <a:latin typeface="Symbol" panose="05050102010706020507" pitchFamily="18" charset="2"/>
                <a:ea typeface="ＭＳ Ｐゴシック" panose="020B0600070205080204" pitchFamily="34" charset="-128"/>
              </a:rPr>
              <a:t>q</a:t>
            </a:r>
            <a:r>
              <a:rPr lang="en-US" altLang="it-IT">
                <a:ea typeface="ＭＳ Ｐゴシック" panose="020B0600070205080204" pitchFamily="34" charset="-128"/>
              </a:rPr>
              <a:t> will be small and we can use the approximation </a:t>
            </a:r>
          </a:p>
        </p:txBody>
      </p:sp>
      <p:sp>
        <p:nvSpPr>
          <p:cNvPr id="157701" name="Text Box 4"/>
          <p:cNvSpPr txBox="1">
            <a:spLocks noChangeArrowheads="1"/>
          </p:cNvSpPr>
          <p:nvPr/>
        </p:nvSpPr>
        <p:spPr bwMode="auto">
          <a:xfrm>
            <a:off x="2562225" y="2574925"/>
            <a:ext cx="1428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/>
              <a:t>| sin </a:t>
            </a:r>
            <a:r>
              <a:rPr lang="en-US" altLang="it-IT" sz="2800">
                <a:latin typeface="Symbol" panose="05050102010706020507" pitchFamily="18" charset="2"/>
              </a:rPr>
              <a:t>q</a:t>
            </a:r>
            <a:r>
              <a:rPr lang="en-US" altLang="it-IT" sz="2800"/>
              <a:t>|</a:t>
            </a:r>
            <a:r>
              <a:rPr lang="en-US" altLang="it-IT"/>
              <a:t> = </a:t>
            </a:r>
          </a:p>
        </p:txBody>
      </p:sp>
      <p:graphicFrame>
        <p:nvGraphicFramePr>
          <p:cNvPr id="157702" name="Object 2"/>
          <p:cNvGraphicFramePr>
            <a:graphicFrameLocks noChangeAspect="1"/>
          </p:cNvGraphicFramePr>
          <p:nvPr/>
        </p:nvGraphicFramePr>
        <p:xfrm>
          <a:off x="3962400" y="2438400"/>
          <a:ext cx="13525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7" name="Equation" r:id="rId3" imgW="571252" imgH="431613" progId="Equation.3">
                  <p:embed/>
                </p:oleObj>
              </mc:Choice>
              <mc:Fallback>
                <p:oleObj name="Equation" r:id="rId3" imgW="571252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38400"/>
                        <a:ext cx="13525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3581400" y="5410200"/>
            <a:ext cx="1431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800"/>
              <a:t>sin </a:t>
            </a:r>
            <a:r>
              <a:rPr lang="en-US" altLang="it-IT" sz="2800">
                <a:latin typeface="Symbol" panose="05050102010706020507" pitchFamily="18" charset="2"/>
              </a:rPr>
              <a:t>q </a:t>
            </a:r>
            <a:r>
              <a:rPr lang="en-US" altLang="it-IT" sz="2800">
                <a:latin typeface="Symbol" panose="05050102010706020507" pitchFamily="18" charset="2"/>
                <a:sym typeface="Symbol" panose="05050102010706020507" pitchFamily="18" charset="2"/>
              </a:rPr>
              <a:t></a:t>
            </a:r>
            <a:r>
              <a:rPr lang="en-US" altLang="it-IT" sz="2800">
                <a:latin typeface="Symbol" panose="05050102010706020507" pitchFamily="18" charset="2"/>
              </a:rPr>
              <a:t> q</a:t>
            </a:r>
          </a:p>
        </p:txBody>
      </p:sp>
      <p:sp>
        <p:nvSpPr>
          <p:cNvPr id="157704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E9166D0-205F-4CB3-BA3D-A525E0F5A40A}" type="slidenum">
              <a:rPr lang="es-ES" altLang="it-IT" sz="1000">
                <a:latin typeface="Arial" panose="020B0604020202020204" pitchFamily="34" charset="0"/>
              </a:rPr>
              <a:pPr lvl="1"/>
              <a:t>13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87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Implementing with WebGL</a:t>
            </a:r>
          </a:p>
        </p:txBody>
      </p:sp>
      <p:sp>
        <p:nvSpPr>
          <p:cNvPr id="1587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Define actions in terms of three booleans</a:t>
            </a:r>
          </a:p>
          <a:p>
            <a:pPr>
              <a:lnSpc>
                <a:spcPct val="90000"/>
              </a:lnSpc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trackingMouse</a:t>
            </a:r>
            <a:r>
              <a:rPr lang="en-US" altLang="it-IT">
                <a:ea typeface="ＭＳ Ｐゴシック" panose="020B0600070205080204" pitchFamily="34" charset="-128"/>
              </a:rPr>
              <a:t>: if true update trackball position</a:t>
            </a:r>
          </a:p>
          <a:p>
            <a:pPr>
              <a:lnSpc>
                <a:spcPct val="90000"/>
              </a:lnSpc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redrawContinue</a:t>
            </a:r>
            <a:r>
              <a:rPr lang="en-US" altLang="it-IT">
                <a:ea typeface="ＭＳ Ｐゴシック" panose="020B0600070205080204" pitchFamily="34" charset="-128"/>
              </a:rPr>
              <a:t>: if true, idle function posts a redisplay</a:t>
            </a:r>
          </a:p>
          <a:p>
            <a:pPr>
              <a:lnSpc>
                <a:spcPct val="90000"/>
              </a:lnSpc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trackballMove</a:t>
            </a:r>
            <a:r>
              <a:rPr lang="en-US" altLang="it-IT">
                <a:ea typeface="ＭＳ Ｐゴシック" panose="020B0600070205080204" pitchFamily="34" charset="-128"/>
              </a:rPr>
              <a:t>: if true, update rotation matrix</a:t>
            </a:r>
          </a:p>
        </p:txBody>
      </p:sp>
      <p:sp>
        <p:nvSpPr>
          <p:cNvPr id="158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Vertex Shader I</a:t>
            </a:r>
          </a:p>
        </p:txBody>
      </p:sp>
      <p:sp>
        <p:nvSpPr>
          <p:cNvPr id="159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C21BD25-1012-46A1-A4B2-8A334150AB0C}" type="slidenum">
              <a:rPr lang="es-ES" altLang="it-IT" sz="1000">
                <a:latin typeface="Arial" panose="020B0604020202020204" pitchFamily="34" charset="0"/>
              </a:rPr>
              <a:pPr lvl="1"/>
              <a:t>14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9748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63325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in vec4 vPosition;</a:t>
            </a:r>
          </a:p>
          <a:p>
            <a:r>
              <a:rPr lang="en-US" altLang="it-IT"/>
              <a:t>in vec4 vColor;</a:t>
            </a:r>
          </a:p>
          <a:p>
            <a:r>
              <a:rPr lang="en-US" altLang="it-IT"/>
              <a:t>out vec4 color;</a:t>
            </a:r>
          </a:p>
          <a:p>
            <a:r>
              <a:rPr lang="en-US" altLang="it-IT"/>
              <a:t>uniform vec4 rquat; // rotation quaternion</a:t>
            </a:r>
          </a:p>
          <a:p>
            <a:endParaRPr lang="en-US" altLang="it-IT"/>
          </a:p>
          <a:p>
            <a:r>
              <a:rPr lang="en-US" altLang="it-IT"/>
              <a:t>// quaternion multiplier</a:t>
            </a:r>
          </a:p>
          <a:p>
            <a:endParaRPr lang="en-US" altLang="it-IT"/>
          </a:p>
          <a:p>
            <a:r>
              <a:rPr lang="en-US" altLang="it-IT"/>
              <a:t>vec4 multq(vec4 a, vec4 b)</a:t>
            </a:r>
          </a:p>
          <a:p>
            <a:r>
              <a:rPr lang="en-US" altLang="it-IT"/>
              <a:t>{</a:t>
            </a:r>
          </a:p>
          <a:p>
            <a:r>
              <a:rPr lang="en-US" altLang="it-IT"/>
              <a:t>   return(vec4(a.x*b.x - dot(a.yzw, b.yzw), </a:t>
            </a:r>
          </a:p>
          <a:p>
            <a:r>
              <a:rPr lang="en-US" altLang="it-IT"/>
              <a:t>       a.x*b.yzw+b.x*a.yzw+cross(b.yzw, a.yzw)));</a:t>
            </a:r>
          </a:p>
          <a:p>
            <a:r>
              <a:rPr lang="en-US" altLang="it-IT"/>
              <a:t>}</a:t>
            </a:r>
          </a:p>
        </p:txBody>
      </p:sp>
      <p:sp>
        <p:nvSpPr>
          <p:cNvPr id="159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Vertex Shader II</a:t>
            </a:r>
          </a:p>
        </p:txBody>
      </p:sp>
      <p:sp>
        <p:nvSpPr>
          <p:cNvPr id="160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709DADB-296E-4FCC-8323-0F692E7E9A06}" type="slidenum">
              <a:rPr lang="es-ES" altLang="it-IT" sz="1000">
                <a:latin typeface="Arial" panose="020B0604020202020204" pitchFamily="34" charset="0"/>
              </a:rPr>
              <a:pPr lvl="1"/>
              <a:t>15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60772" name="TextBox 6"/>
          <p:cNvSpPr txBox="1">
            <a:spLocks noChangeArrowheads="1"/>
          </p:cNvSpPr>
          <p:nvPr/>
        </p:nvSpPr>
        <p:spPr bwMode="auto">
          <a:xfrm>
            <a:off x="381000" y="1595438"/>
            <a:ext cx="87836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// inverse quaternion</a:t>
            </a:r>
          </a:p>
          <a:p>
            <a:r>
              <a:rPr lang="en-US" altLang="it-IT"/>
              <a:t>vec4 invq(vec4 a)</a:t>
            </a:r>
          </a:p>
          <a:p>
            <a:r>
              <a:rPr lang="en-US" altLang="it-IT"/>
              <a:t>{ return(vec4(a.x, -a.yzw)/dot(a,a)); }</a:t>
            </a:r>
          </a:p>
          <a:p>
            <a:endParaRPr lang="en-US" altLang="it-IT"/>
          </a:p>
          <a:p>
            <a:r>
              <a:rPr lang="en-US" altLang="it-IT"/>
              <a:t>  void main() {</a:t>
            </a:r>
          </a:p>
          <a:p>
            <a:r>
              <a:rPr lang="en-US" altLang="it-IT"/>
              <a:t>  vec3 axis = rquat.yxw;</a:t>
            </a:r>
          </a:p>
          <a:p>
            <a:r>
              <a:rPr lang="en-US" altLang="it-IT"/>
              <a:t>  float theta = rquat.x;</a:t>
            </a:r>
          </a:p>
          <a:p>
            <a:r>
              <a:rPr lang="en-US" altLang="it-IT"/>
              <a:t>  vec4 r, p;</a:t>
            </a:r>
          </a:p>
          <a:p>
            <a:r>
              <a:rPr lang="en-US" altLang="it-IT"/>
              <a:t>  p = vec4(0.0, vPosition.xyz);  // input point quaternion</a:t>
            </a:r>
          </a:p>
          <a:p>
            <a:r>
              <a:rPr lang="en-US" altLang="it-IT"/>
              <a:t>  p = multq(rquat, multq(p, invq(rquat))); // rotated point quaternion</a:t>
            </a:r>
          </a:p>
          <a:p>
            <a:r>
              <a:rPr lang="en-US" altLang="it-IT"/>
              <a:t>  gl_Position = vec4( p.yzw, 1.0); // back to homogeneous coordinates</a:t>
            </a:r>
          </a:p>
          <a:p>
            <a:r>
              <a:rPr lang="en-US" altLang="it-IT"/>
              <a:t>  color = vColor;</a:t>
            </a:r>
          </a:p>
          <a:p>
            <a:r>
              <a:rPr lang="en-US" altLang="it-IT"/>
              <a:t>} </a:t>
            </a:r>
          </a:p>
          <a:p>
            <a:endParaRPr lang="en-US" altLang="it-IT"/>
          </a:p>
        </p:txBody>
      </p:sp>
      <p:sp>
        <p:nvSpPr>
          <p:cNvPr id="160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Virtual Trackball</a:t>
            </a:r>
            <a:br>
              <a:rPr lang="en-US" altLang="it-IT">
                <a:ea typeface="ＭＳ Ｐゴシック" panose="020B0600070205080204" pitchFamily="34" charset="-128"/>
              </a:rPr>
            </a:b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80772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B165631-8D81-48A0-97B0-B8C4B471A805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7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F5031B2-AE76-4BF7-9F09-EBD2CEECBFF2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6248400" cy="10668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This is an optional lecture that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Introduces the use of graphical (virtual) devices that can be created using WebGL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Reinforce the benefit of not using direction angles and Euler angles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Makes use of transformations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Leads to reusable code that will be helpful later</a:t>
            </a:r>
          </a:p>
        </p:txBody>
      </p:sp>
      <p:sp>
        <p:nvSpPr>
          <p:cNvPr id="148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C47FB24-3112-4C5A-9E79-F5EA54242767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Physical Trackball</a:t>
            </a:r>
          </a:p>
        </p:txBody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The trackball is an “upside down” mouse</a:t>
            </a: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 sz="270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If there is little friction between the ball and the rollers, we can give the ball a push and it will keep rolling yielding continuous changes</a:t>
            </a:r>
          </a:p>
          <a:p>
            <a:pPr>
              <a:lnSpc>
                <a:spcPct val="90000"/>
              </a:lnSpc>
            </a:pPr>
            <a:r>
              <a:rPr lang="en-US" altLang="it-IT" sz="2700">
                <a:ea typeface="ＭＳ Ｐゴシック" panose="020B0600070205080204" pitchFamily="34" charset="-128"/>
              </a:rPr>
              <a:t>Two possible modes of operation</a:t>
            </a:r>
          </a:p>
          <a:p>
            <a:pPr lvl="1">
              <a:lnSpc>
                <a:spcPct val="90000"/>
              </a:lnSpc>
            </a:pPr>
            <a:r>
              <a:rPr lang="en-US" altLang="it-IT" sz="2200">
                <a:ea typeface="ＭＳ Ｐゴシック" panose="020B0600070205080204" pitchFamily="34" charset="-128"/>
              </a:rPr>
              <a:t>Continuous pushing or tracking hand motion</a:t>
            </a:r>
          </a:p>
          <a:p>
            <a:pPr lvl="1">
              <a:lnSpc>
                <a:spcPct val="90000"/>
              </a:lnSpc>
            </a:pPr>
            <a:r>
              <a:rPr lang="en-US" altLang="it-IT" sz="2200">
                <a:ea typeface="ＭＳ Ｐゴシック" panose="020B0600070205080204" pitchFamily="34" charset="-128"/>
              </a:rPr>
              <a:t>Spinning</a:t>
            </a:r>
          </a:p>
        </p:txBody>
      </p:sp>
      <p:pic>
        <p:nvPicPr>
          <p:cNvPr id="149509" name="Picture 5" descr="AN03F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25146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D68C413-B79C-4BA9-8ACD-B90CFD29AC8F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 Trackball from a Mouse</a:t>
            </a:r>
          </a:p>
        </p:txBody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Problem: we want to get the two behavior modes from a mouse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would also like the mouse to emulate a frictionless (ideal) trackball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Solve in two steps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Map trackball position to mouse position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 event listeners to handle the proper modes</a:t>
            </a:r>
          </a:p>
        </p:txBody>
      </p:sp>
      <p:sp>
        <p:nvSpPr>
          <p:cNvPr id="150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Using Quaternions</a:t>
            </a:r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Quaternion arithmetic works well for representing rotations around the origin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Can use directly avoiding rotation matrices in the virtual trackball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Code was made available long ago (pre shader) by SGI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Quaternion shaders are simple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B1BE99B-0AE9-4A48-8A9F-163F9D98B785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1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ACE912A-7167-4572-AB4F-D18AF0D3BFA8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Trackball Frame</a:t>
            </a:r>
          </a:p>
        </p:txBody>
      </p:sp>
      <p:pic>
        <p:nvPicPr>
          <p:cNvPr id="152580" name="Picture 5" descr="AN04F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4876800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1" name="Text Box 8"/>
          <p:cNvSpPr>
            <a:spLocks noGrp="1" noChangeArrowheads="1"/>
          </p:cNvSpPr>
          <p:nvPr>
            <p:ph type="body" idx="1"/>
          </p:nvPr>
        </p:nvSpPr>
        <p:spPr>
          <a:xfrm>
            <a:off x="4953000" y="2667000"/>
            <a:ext cx="3733800" cy="5334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ea typeface="ＭＳ Ｐゴシック" panose="020B0600070205080204" pitchFamily="34" charset="-128"/>
              </a:rPr>
              <a:t>origin at center of ball</a:t>
            </a:r>
          </a:p>
        </p:txBody>
      </p:sp>
      <p:sp>
        <p:nvSpPr>
          <p:cNvPr id="1525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C321814-6C2E-4330-96AB-2B18FC436A9B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Projection of Trackball Position</a:t>
            </a:r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can relate position on trackball to position on a normalized mouse pad by projecting orthogonally onto pad</a:t>
            </a:r>
          </a:p>
        </p:txBody>
      </p:sp>
      <p:pic>
        <p:nvPicPr>
          <p:cNvPr id="153605" name="Picture 5" descr="AN04F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82913"/>
            <a:ext cx="411480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B02A1B5-1636-4911-AB87-324770BAD075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4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Reversing Projection</a:t>
            </a:r>
          </a:p>
        </p:txBody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Because both the pad and the upper hemisphere of the ball are two-dimensional surfaces, we can reverse the projection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 point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(x,z)</a:t>
            </a:r>
            <a:r>
              <a:rPr lang="en-US" altLang="it-IT">
                <a:ea typeface="ＭＳ Ｐゴシック" panose="020B0600070205080204" pitchFamily="34" charset="-128"/>
              </a:rPr>
              <a:t> on the mouse pad corresponds to the point </a:t>
            </a:r>
            <a:r>
              <a:rPr lang="en-US" altLang="it-IT">
                <a:latin typeface="Times New Roman" panose="02020603050405020304" pitchFamily="18" charset="0"/>
                <a:ea typeface="ＭＳ Ｐゴシック" panose="020B0600070205080204" pitchFamily="34" charset="-128"/>
              </a:rPr>
              <a:t>(x,y,z)</a:t>
            </a:r>
            <a:r>
              <a:rPr lang="en-US" altLang="it-IT">
                <a:ea typeface="ＭＳ Ｐゴシック" panose="020B0600070205080204" pitchFamily="34" charset="-128"/>
              </a:rPr>
              <a:t> on the upper hemisphere where</a:t>
            </a:r>
          </a:p>
        </p:txBody>
      </p:sp>
      <p:sp>
        <p:nvSpPr>
          <p:cNvPr id="154629" name="Text Box 4"/>
          <p:cNvSpPr txBox="1">
            <a:spLocks noChangeArrowheads="1"/>
          </p:cNvSpPr>
          <p:nvPr/>
        </p:nvSpPr>
        <p:spPr bwMode="auto">
          <a:xfrm>
            <a:off x="1701800" y="5181600"/>
            <a:ext cx="717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3200"/>
              <a:t>y =</a:t>
            </a:r>
          </a:p>
        </p:txBody>
      </p:sp>
      <p:graphicFrame>
        <p:nvGraphicFramePr>
          <p:cNvPr id="154630" name="Object 2"/>
          <p:cNvGraphicFramePr>
            <a:graphicFrameLocks noChangeAspect="1"/>
          </p:cNvGraphicFramePr>
          <p:nvPr/>
        </p:nvGraphicFramePr>
        <p:xfrm>
          <a:off x="2362200" y="5029200"/>
          <a:ext cx="23622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5" name="Equation" r:id="rId3" imgW="850531" imgH="241195" progId="Equation.3">
                  <p:embed/>
                </p:oleObj>
              </mc:Choice>
              <mc:Fallback>
                <p:oleObj name="Equation" r:id="rId3" imgW="850531" imgH="24119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29200"/>
                        <a:ext cx="23622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5189538" y="5181600"/>
            <a:ext cx="291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if  r </a:t>
            </a:r>
            <a:r>
              <a:rPr lang="en-US" altLang="it-IT">
                <a:sym typeface="Symbol" panose="05050102010706020507" pitchFamily="18" charset="2"/>
              </a:rPr>
              <a:t></a:t>
            </a:r>
            <a:r>
              <a:rPr lang="en-US" altLang="it-IT"/>
              <a:t> |x|</a:t>
            </a:r>
            <a:r>
              <a:rPr lang="en-US" altLang="it-IT">
                <a:sym typeface="Symbol" panose="05050102010706020507" pitchFamily="18" charset="2"/>
              </a:rPr>
              <a:t></a:t>
            </a:r>
            <a:r>
              <a:rPr lang="en-US" altLang="it-IT"/>
              <a:t> 0, r </a:t>
            </a:r>
            <a:r>
              <a:rPr lang="en-US" altLang="it-IT">
                <a:sym typeface="Symbol" panose="05050102010706020507" pitchFamily="18" charset="2"/>
              </a:rPr>
              <a:t></a:t>
            </a:r>
            <a:r>
              <a:rPr lang="en-US" altLang="it-IT"/>
              <a:t> |z| </a:t>
            </a:r>
            <a:r>
              <a:rPr lang="en-US" altLang="it-IT">
                <a:sym typeface="Symbol" panose="05050102010706020507" pitchFamily="18" charset="2"/>
              </a:rPr>
              <a:t></a:t>
            </a:r>
            <a:r>
              <a:rPr lang="en-US" altLang="it-IT"/>
              <a:t> 0</a:t>
            </a:r>
          </a:p>
        </p:txBody>
      </p:sp>
      <p:sp>
        <p:nvSpPr>
          <p:cNvPr id="154632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16311</TotalTime>
  <Words>871</Words>
  <Application>Microsoft Office PowerPoint</Application>
  <PresentationFormat>Presentazione su schermo (4:3)</PresentationFormat>
  <Paragraphs>124</Paragraphs>
  <Slides>15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Courier New</vt:lpstr>
      <vt:lpstr>Symbol</vt:lpstr>
      <vt:lpstr>Times New Roman</vt:lpstr>
      <vt:lpstr>ULA1</vt:lpstr>
      <vt:lpstr>ClipArt</vt:lpstr>
      <vt:lpstr>Equation</vt:lpstr>
      <vt:lpstr>Introduction to Computer Graphics with WebGL</vt:lpstr>
      <vt:lpstr>The Virtual Trackball </vt:lpstr>
      <vt:lpstr>Objectives</vt:lpstr>
      <vt:lpstr>Physical Trackball</vt:lpstr>
      <vt:lpstr>A Trackball from a Mouse</vt:lpstr>
      <vt:lpstr>Using Quaternions</vt:lpstr>
      <vt:lpstr>Trackball Frame</vt:lpstr>
      <vt:lpstr>Projection of Trackball Position</vt:lpstr>
      <vt:lpstr>Reversing Projection</vt:lpstr>
      <vt:lpstr>Computing Rotations</vt:lpstr>
      <vt:lpstr>Using the cross product</vt:lpstr>
      <vt:lpstr>Obtaining the angle</vt:lpstr>
      <vt:lpstr>Implementing with WebGL</vt:lpstr>
      <vt:lpstr>Vertex Shader I</vt:lpstr>
      <vt:lpstr>Vertex Shader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119</cp:revision>
  <dcterms:created xsi:type="dcterms:W3CDTF">2012-01-05T17:00:38Z</dcterms:created>
  <dcterms:modified xsi:type="dcterms:W3CDTF">2018-03-27T07:58:21Z</dcterms:modified>
</cp:coreProperties>
</file>