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89" r:id="rId2"/>
    <p:sldId id="256" r:id="rId3"/>
    <p:sldId id="257" r:id="rId4"/>
    <p:sldId id="269" r:id="rId5"/>
    <p:sldId id="273" r:id="rId6"/>
    <p:sldId id="274" r:id="rId7"/>
    <p:sldId id="278" r:id="rId8"/>
    <p:sldId id="275" r:id="rId9"/>
    <p:sldId id="280" r:id="rId10"/>
    <p:sldId id="281" r:id="rId11"/>
    <p:sldId id="282" r:id="rId12"/>
    <p:sldId id="279" r:id="rId13"/>
    <p:sldId id="283" r:id="rId14"/>
    <p:sldId id="288" r:id="rId15"/>
    <p:sldId id="284" r:id="rId16"/>
    <p:sldId id="285" r:id="rId17"/>
    <p:sldId id="286" r:id="rId18"/>
    <p:sldId id="287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3" r:id="rId33"/>
    <p:sldId id="304" r:id="rId34"/>
    <p:sldId id="305" r:id="rId35"/>
    <p:sldId id="306" r:id="rId36"/>
    <p:sldId id="307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1880" y="96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8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8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35B23C-DBB5-4B01-9C31-76056D550A3B}" type="slidenum">
              <a:rPr lang="en-US" altLang="it-IT"/>
              <a:pPr/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315792-6B62-4B4D-BAC1-EDCDEC1954B2}" type="slidenum">
              <a:rPr lang="en-US" altLang="it-IT"/>
              <a:pPr/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D815031-36DB-4DC0-B53B-50E0F6885FA8}" type="slidenum">
              <a:rPr lang="en-US" altLang="it-IT" sz="1200"/>
              <a:pPr/>
              <a:t>1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A21B00C-8FCD-4029-8037-2BC017E3BE8E}" type="slidenum">
              <a:rPr lang="en-US" altLang="it-IT" sz="1200"/>
              <a:pPr/>
              <a:t>10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84D583A-1D7C-446E-B77B-24E74F8DB3FE}" type="slidenum">
              <a:rPr lang="en-US" altLang="it-IT" sz="1200"/>
              <a:pPr/>
              <a:t>11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A3A034A-581B-42B1-8074-7400973F4E72}" type="slidenum">
              <a:rPr lang="en-US" altLang="it-IT" sz="1200"/>
              <a:pPr/>
              <a:t>12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74A90C9-7F86-466C-9E03-63384426F795}" type="slidenum">
              <a:rPr lang="en-US" altLang="it-IT" sz="1200"/>
              <a:pPr/>
              <a:t>13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7F27691-24B3-4F8A-8C83-6C4419BDA662}" type="slidenum">
              <a:rPr lang="en-US" altLang="it-IT" sz="1200"/>
              <a:pPr/>
              <a:t>14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B0E7EA8-845D-49EE-A7B7-B82CB0AC7F3F}" type="slidenum">
              <a:rPr lang="en-US" altLang="it-IT" sz="1200"/>
              <a:pPr/>
              <a:t>15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EFB531D-537D-4D70-A1FC-EA6A75240F38}" type="slidenum">
              <a:rPr lang="en-US" altLang="it-IT" sz="1200"/>
              <a:pPr/>
              <a:t>16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8537523-DF7F-45DC-B5EF-63F36DAA53D9}" type="slidenum">
              <a:rPr lang="en-US" altLang="it-IT" sz="1200"/>
              <a:pPr/>
              <a:t>17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8A0A502-3822-4DDA-A6C9-C106F561F5AF}" type="slidenum">
              <a:rPr lang="en-US" altLang="it-IT" sz="1200"/>
              <a:pPr/>
              <a:t>18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19D796B-0EDA-48BE-958A-659A568FBCBB}" type="slidenum">
              <a:rPr lang="en-US" altLang="it-IT" sz="1200"/>
              <a:pPr/>
              <a:t>19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284232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93A1391-EF5B-4B63-92DA-D94388C51B14}" type="slidenum">
              <a:rPr lang="en-US" altLang="it-IT" sz="1200"/>
              <a:pPr/>
              <a:t>2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AF4B95D-7418-462C-9084-161FE0431B99}" type="slidenum">
              <a:rPr lang="en-US" altLang="it-IT" sz="1200"/>
              <a:pPr/>
              <a:t>3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F84ECD3-6F05-4ADA-AF21-5C1E0E844B1D}" type="slidenum">
              <a:rPr lang="en-US" altLang="it-IT" sz="1200"/>
              <a:pPr/>
              <a:t>4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5462D7B-5E02-4F3D-9286-5866A361309A}" type="slidenum">
              <a:rPr lang="en-US" altLang="it-IT" sz="1200"/>
              <a:pPr/>
              <a:t>5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23AA2765-6D92-4E81-9ABA-AC3B1C7984F9}" type="slidenum">
              <a:rPr lang="en-US" altLang="it-IT" sz="1200"/>
              <a:pPr/>
              <a:t>6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560AD07-4C11-4C25-92F9-08BC1832EC26}" type="slidenum">
              <a:rPr lang="en-US" altLang="it-IT" sz="1200"/>
              <a:pPr/>
              <a:t>7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2AB83D2-FA4F-4C03-9205-BAC722C8AD82}" type="slidenum">
              <a:rPr lang="en-US" altLang="it-IT" sz="1200"/>
              <a:pPr/>
              <a:t>8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D552408-8D84-4B2D-A202-9418630996CC}" type="slidenum">
              <a:rPr lang="en-US" altLang="it-IT" sz="1200"/>
              <a:pPr/>
              <a:t>9</a:t>
            </a:fld>
            <a:endParaRPr lang="en-US" altLang="it-IT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.w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.w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w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w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.w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graphicFrame>
        <p:nvGraphicFramePr>
          <p:cNvPr id="5" name="Object 3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9" name="ClipArt" r:id="rId3" imgW="2354040" imgH="1792080" progId="MS_ClipArt_Gallery.2">
                  <p:embed/>
                </p:oleObj>
              </mc:Choice>
              <mc:Fallback>
                <p:oleObj name="ClipArt" r:id="rId3" imgW="2354040" imgH="1792080" progId="MS_ClipArt_Gallery.2">
                  <p:embed/>
                  <p:pic>
                    <p:nvPicPr>
                      <p:cNvPr id="52227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3ED41BF4-83E3-4051-8DD4-BE247825E940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46598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graphicFrame>
        <p:nvGraphicFramePr>
          <p:cNvPr id="5" name="Object 3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5" name="ClipArt" r:id="rId3" imgW="2354040" imgH="1792080" progId="MS_ClipArt_Gallery.2">
                  <p:embed/>
                </p:oleObj>
              </mc:Choice>
              <mc:Fallback>
                <p:oleObj name="ClipArt" r:id="rId3" imgW="2354040" imgH="1792080" progId="MS_ClipArt_Gallery.2">
                  <p:embed/>
                  <p:pic>
                    <p:nvPicPr>
                      <p:cNvPr id="61443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A4B9F489-8D65-4DEF-864A-DAF441CEEB0D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54944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graphicFrame>
        <p:nvGraphicFramePr>
          <p:cNvPr id="5" name="Object 3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9" name="ClipArt" r:id="rId3" imgW="2354040" imgH="1792080" progId="MS_ClipArt_Gallery.2">
                  <p:embed/>
                </p:oleObj>
              </mc:Choice>
              <mc:Fallback>
                <p:oleObj name="ClipArt" r:id="rId3" imgW="2354040" imgH="1792080" progId="MS_ClipArt_Gallery.2">
                  <p:embed/>
                  <p:pic>
                    <p:nvPicPr>
                      <p:cNvPr id="62467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9AE25A53-A42C-4691-A5CD-FC6437AEEA14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243032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graphicFrame>
        <p:nvGraphicFramePr>
          <p:cNvPr id="5" name="Object 3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3" name="ClipArt" r:id="rId3" imgW="2354040" imgH="1792080" progId="MS_ClipArt_Gallery.2">
                  <p:embed/>
                </p:oleObj>
              </mc:Choice>
              <mc:Fallback>
                <p:oleObj name="ClipArt" r:id="rId3" imgW="2354040" imgH="1792080" progId="MS_ClipArt_Gallery.2">
                  <p:embed/>
                  <p:pic>
                    <p:nvPicPr>
                      <p:cNvPr id="53251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CDE48D79-6627-43AA-BD6A-9230AA3B65D7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14429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graphicFrame>
        <p:nvGraphicFramePr>
          <p:cNvPr id="5" name="Object 3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7" name="ClipArt" r:id="rId3" imgW="2354040" imgH="1792080" progId="MS_ClipArt_Gallery.2">
                  <p:embed/>
                </p:oleObj>
              </mc:Choice>
              <mc:Fallback>
                <p:oleObj name="ClipArt" r:id="rId3" imgW="2354040" imgH="1792080" progId="MS_ClipArt_Gallery.2">
                  <p:embed/>
                  <p:pic>
                    <p:nvPicPr>
                      <p:cNvPr id="54275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39C98F09-DE8D-4A00-82D5-D4917B79192F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01190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graphicFrame>
        <p:nvGraphicFramePr>
          <p:cNvPr id="6" name="Object 3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1" name="ClipArt" r:id="rId3" imgW="2354040" imgH="1792080" progId="MS_ClipArt_Gallery.2">
                  <p:embed/>
                </p:oleObj>
              </mc:Choice>
              <mc:Fallback>
                <p:oleObj name="ClipArt" r:id="rId3" imgW="2354040" imgH="1792080" progId="MS_ClipArt_Gallery.2">
                  <p:embed/>
                  <p:pic>
                    <p:nvPicPr>
                      <p:cNvPr id="55299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D87C2CCB-3826-48AD-ADA6-E29E13EBD4E2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50226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graphicFrame>
        <p:nvGraphicFramePr>
          <p:cNvPr id="8" name="Object 3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5" name="ClipArt" r:id="rId3" imgW="2354040" imgH="1792080" progId="MS_ClipArt_Gallery.2">
                  <p:embed/>
                </p:oleObj>
              </mc:Choice>
              <mc:Fallback>
                <p:oleObj name="ClipArt" r:id="rId3" imgW="2354040" imgH="1792080" progId="MS_ClipArt_Gallery.2">
                  <p:embed/>
                  <p:pic>
                    <p:nvPicPr>
                      <p:cNvPr id="56323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F6C896DF-0E4D-4093-8F4A-024A52C06364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95219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graphicFrame>
        <p:nvGraphicFramePr>
          <p:cNvPr id="4" name="Object 3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9" name="ClipArt" r:id="rId3" imgW="2354040" imgH="1792080" progId="MS_ClipArt_Gallery.2">
                  <p:embed/>
                </p:oleObj>
              </mc:Choice>
              <mc:Fallback>
                <p:oleObj name="ClipArt" r:id="rId3" imgW="2354040" imgH="1792080" progId="MS_ClipArt_Gallery.2">
                  <p:embed/>
                  <p:pic>
                    <p:nvPicPr>
                      <p:cNvPr id="57347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D05F82F5-9941-4573-8DD7-A0A525197BB6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61291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graphicFrame>
        <p:nvGraphicFramePr>
          <p:cNvPr id="3" name="Object 3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3" name="ClipArt" r:id="rId3" imgW="2354040" imgH="1792080" progId="MS_ClipArt_Gallery.2">
                  <p:embed/>
                </p:oleObj>
              </mc:Choice>
              <mc:Fallback>
                <p:oleObj name="ClipArt" r:id="rId3" imgW="2354040" imgH="1792080" progId="MS_ClipArt_Gallery.2">
                  <p:embed/>
                  <p:pic>
                    <p:nvPicPr>
                      <p:cNvPr id="58371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D5671380-BDBC-43BF-8A21-168924F67935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246654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graphicFrame>
        <p:nvGraphicFramePr>
          <p:cNvPr id="6" name="Object 3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7" name="ClipArt" r:id="rId3" imgW="2354040" imgH="1792080" progId="MS_ClipArt_Gallery.2">
                  <p:embed/>
                </p:oleObj>
              </mc:Choice>
              <mc:Fallback>
                <p:oleObj name="ClipArt" r:id="rId3" imgW="2354040" imgH="1792080" progId="MS_ClipArt_Gallery.2">
                  <p:embed/>
                  <p:pic>
                    <p:nvPicPr>
                      <p:cNvPr id="59395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40424BE2-9B47-428F-AE57-05FB86C93E3A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317782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graphicFrame>
        <p:nvGraphicFramePr>
          <p:cNvPr id="6" name="Object 3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1" name="ClipArt" r:id="rId3" imgW="2354040" imgH="1792080" progId="MS_ClipArt_Gallery.2">
                  <p:embed/>
                </p:oleObj>
              </mc:Choice>
              <mc:Fallback>
                <p:oleObj name="ClipArt" r:id="rId3" imgW="2354040" imgH="1792080" progId="MS_ClipArt_Gallery.2">
                  <p:embed/>
                  <p:pic>
                    <p:nvPicPr>
                      <p:cNvPr id="60419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A1B99EA3-3216-4391-9E3C-463A0A85627A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659648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28600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/>
              <a:t>D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/>
              <a:t>Click to Edit Master Text Styles</a:t>
            </a:r>
          </a:p>
          <a:p>
            <a:pPr lvl="1"/>
            <a:r>
              <a:rPr lang="es-ES" altLang="it-IT"/>
              <a:t>SECOND LEVEL</a:t>
            </a:r>
          </a:p>
          <a:p>
            <a:pPr lvl="2"/>
            <a:r>
              <a:rPr lang="es-ES" altLang="it-IT"/>
              <a:t>THIRD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32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2pPr lvl="1" algn="r">
              <a:defRPr sz="1000">
                <a:latin typeface="Arial" panose="020B0604020202020204" pitchFamily="34" charset="0"/>
              </a:defRPr>
            </a:lvl2pPr>
          </a:lstStyle>
          <a:p>
            <a:pPr lvl="1"/>
            <a:fld id="{5D050870-3B8D-40E4-A58B-81478C76829D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graphicFrame>
        <p:nvGraphicFramePr>
          <p:cNvPr id="1026" name="Object 2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ClipArt" r:id="rId14" imgW="2354040" imgH="1792080" progId="MS_ClipArt_Gallery.2">
                  <p:embed/>
                </p:oleObj>
              </mc:Choice>
              <mc:Fallback>
                <p:oleObj name="ClipArt" r:id="rId14" imgW="2354040" imgH="1792080" progId="MS_ClipArt_Gallery.2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7010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71500" indent="-190500" algn="l" rtl="0" eaLnBrk="0" fontAlgn="base" hangingPunct="0">
        <a:spcBef>
          <a:spcPct val="20000"/>
        </a:spcBef>
        <a:spcAft>
          <a:spcPct val="0"/>
        </a:spcAft>
        <a:buChar char="­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952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4E904D40-975D-437F-8DF4-DBA0F86226D3}" type="slidenum">
              <a:rPr lang="es-ES" altLang="it-IT" sz="1000">
                <a:latin typeface="Arial" panose="020B0604020202020204" pitchFamily="34" charset="0"/>
              </a:rPr>
              <a:pPr lvl="1"/>
              <a:t>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F6A91717-E804-4BDB-A056-C881BB44537D}" type="slidenum">
              <a:rPr lang="es-ES" altLang="it-IT" sz="1000">
                <a:latin typeface="Arial" panose="020B0604020202020204" pitchFamily="34" charset="0"/>
              </a:rPr>
              <a:pPr lvl="1"/>
              <a:t>10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The Halfway Vector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h</a:t>
            </a:r>
            <a:r>
              <a:rPr lang="en-US" altLang="it-IT">
                <a:ea typeface="ＭＳ Ｐゴシック" panose="020B0600070205080204" pitchFamily="34" charset="-128"/>
              </a:rPr>
              <a:t> is normalized vector halfway between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</a:t>
            </a:r>
            <a:r>
              <a:rPr lang="en-US" altLang="it-IT">
                <a:ea typeface="ＭＳ Ｐゴシック" panose="020B0600070205080204" pitchFamily="34" charset="-128"/>
              </a:rPr>
              <a:t> and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</a:p>
        </p:txBody>
      </p:sp>
      <p:pic>
        <p:nvPicPr>
          <p:cNvPr id="3379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429000"/>
            <a:ext cx="3294063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282825" y="2708275"/>
            <a:ext cx="259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h = ( l + v )/ | l + v</a:t>
            </a:r>
            <a:r>
              <a:rPr lang="en-US" altLang="it-IT"/>
              <a:t> |</a:t>
            </a:r>
          </a:p>
        </p:txBody>
      </p:sp>
      <p:sp>
        <p:nvSpPr>
          <p:cNvPr id="33799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FB053038-36CC-4C45-97D3-A3EB05A63D39}" type="slidenum">
              <a:rPr lang="es-ES" altLang="it-IT" sz="1000">
                <a:latin typeface="Arial" panose="020B0604020202020204" pitchFamily="34" charset="0"/>
              </a:rPr>
              <a:pPr lvl="1"/>
              <a:t>11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Using the halfway vector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Replace </a:t>
            </a:r>
            <a:r>
              <a:rPr lang="en-US" altLang="it-IT" sz="330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(</a:t>
            </a:r>
            <a:r>
              <a:rPr lang="en-US" altLang="it-IT" sz="35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3500">
                <a:ea typeface="ＭＳ Ｐゴシック" panose="020B0600070205080204" pitchFamily="34" charset="-128"/>
              </a:rPr>
              <a:t> </a:t>
            </a:r>
            <a:r>
              <a:rPr lang="en-US" altLang="it-IT" sz="330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· </a:t>
            </a:r>
            <a:r>
              <a:rPr lang="en-US" altLang="it-IT" sz="3300" b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 </a:t>
            </a:r>
            <a:r>
              <a:rPr lang="en-US" altLang="it-IT" sz="330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)</a:t>
            </a:r>
            <a:r>
              <a:rPr lang="en-US" altLang="it-IT" sz="3300" baseline="30000">
                <a:latin typeface="Symbol" panose="05050102010706020507" pitchFamily="18" charset="2"/>
                <a:ea typeface="ＭＳ Ｐゴシック" panose="020B0600070205080204" pitchFamily="34" charset="-128"/>
                <a:cs typeface="Times New Roman" panose="02020603050405020304" pitchFamily="18" charset="0"/>
              </a:rPr>
              <a:t>a  </a:t>
            </a:r>
            <a:r>
              <a:rPr lang="en-US" altLang="it-IT" sz="3300">
                <a:ea typeface="ＭＳ Ｐゴシック" panose="020B0600070205080204" pitchFamily="34" charset="-128"/>
                <a:cs typeface="Times New Roman" panose="02020603050405020304" pitchFamily="18" charset="0"/>
              </a:rPr>
              <a:t>by </a:t>
            </a:r>
            <a:r>
              <a:rPr lang="en-US" altLang="it-IT" sz="330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(</a:t>
            </a:r>
            <a:r>
              <a:rPr lang="en-US" altLang="it-IT" sz="35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en-US" altLang="it-IT" sz="3500">
                <a:ea typeface="ＭＳ Ｐゴシック" panose="020B0600070205080204" pitchFamily="34" charset="-128"/>
              </a:rPr>
              <a:t> </a:t>
            </a:r>
            <a:r>
              <a:rPr lang="en-US" altLang="it-IT" sz="330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· </a:t>
            </a:r>
            <a:r>
              <a:rPr lang="en-US" altLang="it-IT" sz="3300" b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h </a:t>
            </a:r>
            <a:r>
              <a:rPr lang="en-US" altLang="it-IT" sz="330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)</a:t>
            </a:r>
            <a:r>
              <a:rPr lang="en-US" altLang="it-IT" sz="3300" baseline="30000">
                <a:latin typeface="Symbol" panose="05050102010706020507" pitchFamily="18" charset="2"/>
                <a:ea typeface="ＭＳ Ｐゴシック" panose="020B0600070205080204" pitchFamily="34" charset="-128"/>
                <a:cs typeface="Times New Roman" panose="02020603050405020304" pitchFamily="18" charset="0"/>
              </a:rPr>
              <a:t>b</a:t>
            </a:r>
          </a:p>
          <a:p>
            <a:r>
              <a:rPr lang="en-US" altLang="it-IT" sz="3300" baseline="30000"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it-IT" sz="3300">
                <a:latin typeface="Symbol" panose="05050102010706020507" pitchFamily="18" charset="2"/>
                <a:ea typeface="ＭＳ Ｐゴシック" panose="020B0600070205080204" pitchFamily="34" charset="-128"/>
                <a:cs typeface="Times New Roman" panose="02020603050405020304" pitchFamily="18" charset="0"/>
              </a:rPr>
              <a:t>b</a:t>
            </a:r>
            <a:r>
              <a:rPr lang="en-US" altLang="it-IT" sz="3300"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it-IT">
                <a:ea typeface="ＭＳ Ｐゴシック" panose="020B0600070205080204" pitchFamily="34" charset="-128"/>
                <a:cs typeface="Times New Roman" panose="02020603050405020304" pitchFamily="18" charset="0"/>
              </a:rPr>
              <a:t>is chosen to match shininess</a:t>
            </a:r>
          </a:p>
          <a:p>
            <a:r>
              <a:rPr lang="en-US" altLang="it-IT">
                <a:ea typeface="ＭＳ Ｐゴシック" panose="020B0600070205080204" pitchFamily="34" charset="-128"/>
                <a:cs typeface="Times New Roman" panose="02020603050405020304" pitchFamily="18" charset="0"/>
              </a:rPr>
              <a:t>Note that halfway angle is half of angle between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</a:t>
            </a:r>
            <a:r>
              <a:rPr lang="en-US" altLang="it-IT">
                <a:ea typeface="ＭＳ Ｐゴシック" panose="020B0600070205080204" pitchFamily="34" charset="-128"/>
                <a:cs typeface="Times New Roman" panose="02020603050405020304" pitchFamily="18" charset="0"/>
              </a:rPr>
              <a:t> and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v</a:t>
            </a:r>
            <a:r>
              <a:rPr lang="en-US" altLang="it-IT">
                <a:ea typeface="ＭＳ Ｐゴシック" panose="020B0600070205080204" pitchFamily="34" charset="-128"/>
                <a:cs typeface="Times New Roman" panose="02020603050405020304" pitchFamily="18" charset="0"/>
              </a:rPr>
              <a:t> if vectors are coplanar</a:t>
            </a:r>
          </a:p>
          <a:p>
            <a:r>
              <a:rPr lang="en-US" altLang="it-IT">
                <a:ea typeface="ＭＳ Ｐゴシック" panose="020B0600070205080204" pitchFamily="34" charset="-128"/>
                <a:cs typeface="Times New Roman" panose="02020603050405020304" pitchFamily="18" charset="0"/>
              </a:rPr>
              <a:t>Resulting model is known as the modified Phong or Phong-Blinn lighting model</a:t>
            </a:r>
          </a:p>
          <a:p>
            <a:pPr lvl="1"/>
            <a:r>
              <a:rPr lang="en-US" altLang="it-IT" sz="2800">
                <a:ea typeface="ＭＳ Ｐゴシック" panose="020B0600070205080204" pitchFamily="34" charset="-128"/>
                <a:cs typeface="Times New Roman" panose="02020603050405020304" pitchFamily="18" charset="0"/>
              </a:rPr>
              <a:t>Specified in OpenGL standard</a:t>
            </a:r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801890E9-9CE9-4458-8E91-214F13F7A115}" type="slidenum">
              <a:rPr lang="es-ES" altLang="it-IT" sz="1000">
                <a:latin typeface="Arial" panose="020B0604020202020204" pitchFamily="34" charset="0"/>
              </a:rPr>
              <a:pPr lvl="1"/>
              <a:t>12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z="3300">
                <a:ea typeface="ＭＳ Ｐゴシック" panose="020B0600070205080204" pitchFamily="34" charset="-128"/>
                <a:cs typeface="Times New Roman" panose="02020603050405020304" pitchFamily="18" charset="0"/>
              </a:rPr>
              <a:t>Example</a:t>
            </a:r>
          </a:p>
        </p:txBody>
      </p:sp>
      <p:pic>
        <p:nvPicPr>
          <p:cNvPr id="3789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03"/>
          <a:stretch>
            <a:fillRect/>
          </a:stretch>
        </p:blipFill>
        <p:spPr bwMode="auto">
          <a:xfrm>
            <a:off x="3581400" y="1524000"/>
            <a:ext cx="489585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728663" y="2971800"/>
            <a:ext cx="27940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Only differences in </a:t>
            </a:r>
          </a:p>
          <a:p>
            <a:r>
              <a:rPr lang="en-US" altLang="it-IT">
                <a:latin typeface="Arial" panose="020B0604020202020204" pitchFamily="34" charset="0"/>
              </a:rPr>
              <a:t>these teapots are </a:t>
            </a:r>
          </a:p>
          <a:p>
            <a:r>
              <a:rPr lang="en-US" altLang="it-IT">
                <a:latin typeface="Arial" panose="020B0604020202020204" pitchFamily="34" charset="0"/>
              </a:rPr>
              <a:t>the parameters</a:t>
            </a:r>
          </a:p>
          <a:p>
            <a:r>
              <a:rPr lang="en-US" altLang="it-IT">
                <a:latin typeface="Arial" panose="020B0604020202020204" pitchFamily="34" charset="0"/>
              </a:rPr>
              <a:t>in the modified</a:t>
            </a:r>
          </a:p>
          <a:p>
            <a:r>
              <a:rPr lang="en-US" altLang="it-IT">
                <a:latin typeface="Arial" panose="020B0604020202020204" pitchFamily="34" charset="0"/>
              </a:rPr>
              <a:t>Phong model</a:t>
            </a:r>
          </a:p>
        </p:txBody>
      </p:sp>
      <p:sp>
        <p:nvSpPr>
          <p:cNvPr id="3789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A7BC738-8A99-42A1-AAC4-246D71E3E362}" type="slidenum">
              <a:rPr lang="es-ES" altLang="it-IT" sz="1000">
                <a:latin typeface="Arial" panose="020B0604020202020204" pitchFamily="34" charset="0"/>
              </a:rPr>
              <a:pPr lvl="1"/>
              <a:t>13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z="3800">
                <a:ea typeface="ＭＳ Ｐゴシック" panose="020B0600070205080204" pitchFamily="34" charset="-128"/>
                <a:cs typeface="Times New Roman" panose="02020603050405020304" pitchFamily="18" charset="0"/>
              </a:rPr>
              <a:t>Computation of Vectors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l</a:t>
            </a:r>
            <a:r>
              <a:rPr lang="en-US" altLang="it-IT" sz="2700">
                <a:ea typeface="ＭＳ Ｐゴシック" panose="020B0600070205080204" pitchFamily="34" charset="-128"/>
                <a:cs typeface="Times New Roman" panose="02020603050405020304" pitchFamily="18" charset="0"/>
              </a:rPr>
              <a:t> and 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v</a:t>
            </a:r>
            <a:r>
              <a:rPr lang="en-US" altLang="it-IT" sz="2700">
                <a:ea typeface="ＭＳ Ｐゴシック" panose="020B0600070205080204" pitchFamily="34" charset="-128"/>
                <a:cs typeface="Times New Roman" panose="02020603050405020304" pitchFamily="18" charset="0"/>
              </a:rPr>
              <a:t> are specified by the application</a:t>
            </a:r>
          </a:p>
          <a:p>
            <a:r>
              <a:rPr lang="en-US" altLang="it-IT" sz="2700">
                <a:ea typeface="ＭＳ Ｐゴシック" panose="020B0600070205080204" pitchFamily="34" charset="-128"/>
                <a:cs typeface="Times New Roman" panose="02020603050405020304" pitchFamily="18" charset="0"/>
              </a:rPr>
              <a:t>Can computer 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</a:t>
            </a:r>
            <a:r>
              <a:rPr lang="en-US" altLang="it-IT" sz="2700">
                <a:ea typeface="ＭＳ Ｐゴシック" panose="020B0600070205080204" pitchFamily="34" charset="-128"/>
                <a:cs typeface="Times New Roman" panose="02020603050405020304" pitchFamily="18" charset="0"/>
              </a:rPr>
              <a:t> from 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l</a:t>
            </a:r>
            <a:r>
              <a:rPr lang="en-US" altLang="it-IT" sz="2700">
                <a:ea typeface="ＭＳ Ｐゴシック" panose="020B0600070205080204" pitchFamily="34" charset="-128"/>
                <a:cs typeface="Times New Roman" panose="02020603050405020304" pitchFamily="18" charset="0"/>
              </a:rPr>
              <a:t> and 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</a:t>
            </a:r>
            <a:endParaRPr lang="en-US" altLang="it-IT" sz="2700"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r>
              <a:rPr lang="en-US" altLang="it-IT" sz="2700">
                <a:ea typeface="ＭＳ Ｐゴシック" panose="020B0600070205080204" pitchFamily="34" charset="-128"/>
                <a:cs typeface="Times New Roman" panose="02020603050405020304" pitchFamily="18" charset="0"/>
              </a:rPr>
              <a:t>Problem is determining 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</a:t>
            </a:r>
            <a:endParaRPr lang="en-US" altLang="it-IT" sz="2700"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r>
              <a:rPr lang="en-US" altLang="it-IT" sz="2700">
                <a:ea typeface="ＭＳ Ｐゴシック" panose="020B0600070205080204" pitchFamily="34" charset="-128"/>
                <a:cs typeface="Times New Roman" panose="02020603050405020304" pitchFamily="18" charset="0"/>
              </a:rPr>
              <a:t>For simple surfaces   is can be determined but how we determine </a:t>
            </a:r>
            <a:r>
              <a:rPr lang="en-US" altLang="it-IT" sz="2700" b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</a:t>
            </a:r>
            <a:r>
              <a:rPr lang="en-US" altLang="it-IT" sz="2700">
                <a:ea typeface="ＭＳ Ｐゴシック" panose="020B0600070205080204" pitchFamily="34" charset="-128"/>
                <a:cs typeface="Times New Roman" panose="02020603050405020304" pitchFamily="18" charset="0"/>
              </a:rPr>
              <a:t> differs depending on underlying representation of surface</a:t>
            </a:r>
          </a:p>
          <a:p>
            <a:r>
              <a:rPr lang="en-US" altLang="it-IT" sz="2700">
                <a:ea typeface="ＭＳ Ｐゴシック" panose="020B0600070205080204" pitchFamily="34" charset="-128"/>
                <a:cs typeface="Times New Roman" panose="02020603050405020304" pitchFamily="18" charset="0"/>
              </a:rPr>
              <a:t>OpenGL leaves determination of normal to application</a:t>
            </a:r>
          </a:p>
          <a:p>
            <a:pPr lvl="1"/>
            <a:r>
              <a:rPr lang="en-US" altLang="it-IT" sz="2200">
                <a:ea typeface="ＭＳ Ｐゴシック" panose="020B0600070205080204" pitchFamily="34" charset="-128"/>
                <a:cs typeface="Times New Roman" panose="02020603050405020304" pitchFamily="18" charset="0"/>
              </a:rPr>
              <a:t>Exception for GLU quadrics and Bezier surfaces was deprecated</a:t>
            </a:r>
          </a:p>
        </p:txBody>
      </p:sp>
      <p:sp>
        <p:nvSpPr>
          <p:cNvPr id="399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724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Computing Reflection Direction</a:t>
            </a:r>
          </a:p>
        </p:txBody>
      </p:sp>
      <p:sp>
        <p:nvSpPr>
          <p:cNvPr id="4198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Angle of incidence = angle of reflection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Normal, light direction and reflection direction are coplaner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Want all three to be unit length</a:t>
            </a:r>
          </a:p>
        </p:txBody>
      </p:sp>
      <p:sp>
        <p:nvSpPr>
          <p:cNvPr id="419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025B5B9-991B-4F15-AD5D-C66E7E3D841C}" type="slidenum">
              <a:rPr lang="es-ES" altLang="it-IT" sz="1000">
                <a:latin typeface="Arial" panose="020B0604020202020204" pitchFamily="34" charset="0"/>
              </a:rPr>
              <a:pPr lvl="1"/>
              <a:t>14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pic>
        <p:nvPicPr>
          <p:cNvPr id="41990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657600"/>
            <a:ext cx="2463800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1295400" y="3810000"/>
          <a:ext cx="359568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1" name="Equation" r:id="rId5" imgW="977900" imgH="393700" progId="Equation.3">
                  <p:embed/>
                </p:oleObj>
              </mc:Choice>
              <mc:Fallback>
                <p:oleObj name="Equation" r:id="rId5" imgW="977900" imgH="393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10000"/>
                        <a:ext cx="3595688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1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1F68DDFF-7067-424D-A100-298503DFA951}" type="slidenum">
              <a:rPr lang="es-ES" altLang="it-IT" sz="1000">
                <a:latin typeface="Arial" panose="020B0604020202020204" pitchFamily="34" charset="0"/>
              </a:rPr>
              <a:pPr lvl="1"/>
              <a:t>15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pic>
        <p:nvPicPr>
          <p:cNvPr id="44035" name="Picture 4" descr="AN04F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276600"/>
            <a:ext cx="327660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  <a:cs typeface="Times New Roman" panose="02020603050405020304" pitchFamily="18" charset="0"/>
              </a:rPr>
              <a:t>Plane Normals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Equation of plane: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ax+by+cz+d = 0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From Chapter 4 we know that plane is determined by three points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it-IT">
                <a:ea typeface="ＭＳ Ｐゴシック" panose="020B0600070205080204" pitchFamily="34" charset="-128"/>
              </a:rPr>
              <a:t>,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>
                <a:ea typeface="ＭＳ Ｐゴシック" panose="020B0600070205080204" pitchFamily="34" charset="-128"/>
              </a:rPr>
              <a:t>,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3</a:t>
            </a:r>
            <a:r>
              <a:rPr lang="en-US" altLang="it-IT">
                <a:ea typeface="ＭＳ Ｐゴシック" panose="020B0600070205080204" pitchFamily="34" charset="-128"/>
              </a:rPr>
              <a:t> or normal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en-US" altLang="it-IT">
                <a:ea typeface="ＭＳ Ｐゴシック" panose="020B0600070205080204" pitchFamily="34" charset="-128"/>
              </a:rPr>
              <a:t> and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0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Normal can be obtained by</a:t>
            </a:r>
          </a:p>
        </p:txBody>
      </p:sp>
      <p:sp>
        <p:nvSpPr>
          <p:cNvPr id="44038" name="Text Box 5"/>
          <p:cNvSpPr txBox="1">
            <a:spLocks noChangeArrowheads="1"/>
          </p:cNvSpPr>
          <p:nvPr/>
        </p:nvSpPr>
        <p:spPr bwMode="auto">
          <a:xfrm>
            <a:off x="1296988" y="4867275"/>
            <a:ext cx="30464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2800" b="1"/>
              <a:t>n</a:t>
            </a:r>
            <a:r>
              <a:rPr lang="en-US" altLang="it-IT" sz="2800"/>
              <a:t> = (p</a:t>
            </a:r>
            <a:r>
              <a:rPr lang="en-US" altLang="it-IT" sz="2800" baseline="-25000"/>
              <a:t>2</a:t>
            </a:r>
            <a:r>
              <a:rPr lang="en-US" altLang="it-IT" sz="2800"/>
              <a:t>-p</a:t>
            </a:r>
            <a:r>
              <a:rPr lang="en-US" altLang="it-IT" sz="2800" baseline="-25000"/>
              <a:t>0</a:t>
            </a:r>
            <a:r>
              <a:rPr lang="en-US" altLang="it-IT" sz="2800"/>
              <a:t>) </a:t>
            </a:r>
            <a:r>
              <a:rPr lang="en-US" altLang="it-IT" sz="2800">
                <a:cs typeface="Times New Roman" panose="02020603050405020304" pitchFamily="18" charset="0"/>
              </a:rPr>
              <a:t>× (p</a:t>
            </a:r>
            <a:r>
              <a:rPr lang="en-US" altLang="it-IT" sz="2800" baseline="-25000">
                <a:cs typeface="Times New Roman" panose="02020603050405020304" pitchFamily="18" charset="0"/>
              </a:rPr>
              <a:t>1</a:t>
            </a:r>
            <a:r>
              <a:rPr lang="en-US" altLang="it-IT" sz="2800">
                <a:cs typeface="Times New Roman" panose="02020603050405020304" pitchFamily="18" charset="0"/>
              </a:rPr>
              <a:t>-p</a:t>
            </a:r>
            <a:r>
              <a:rPr lang="en-US" altLang="it-IT" sz="2800" baseline="-25000">
                <a:cs typeface="Times New Roman" panose="02020603050405020304" pitchFamily="18" charset="0"/>
              </a:rPr>
              <a:t>0</a:t>
            </a:r>
            <a:r>
              <a:rPr lang="en-US" altLang="it-IT" sz="2800"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4039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23ED2653-18D8-400E-9989-07ED9BD0ECDD}" type="slidenum">
              <a:rPr lang="es-ES" altLang="it-IT" sz="1000">
                <a:latin typeface="Arial" panose="020B0604020202020204" pitchFamily="34" charset="0"/>
              </a:rPr>
              <a:pPr lvl="1"/>
              <a:t>16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  <a:cs typeface="Times New Roman" panose="02020603050405020304" pitchFamily="18" charset="0"/>
              </a:rPr>
              <a:t>Normal to Sphere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Implicit function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f(x,y.z)=0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Normal given by gradient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Sphere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f(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)=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·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-1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   n =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[</a:t>
            </a:r>
            <a:r>
              <a:rPr lang="en-US" altLang="it-IT">
                <a:ea typeface="ＭＳ Ｐゴシック" panose="020B0600070205080204" pitchFamily="34" charset="-128"/>
                <a:cs typeface="Arial" panose="020B0604020202020204" pitchFamily="34" charset="0"/>
              </a:rPr>
              <a:t>∂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f/</a:t>
            </a:r>
            <a:r>
              <a:rPr lang="en-US" altLang="it-IT">
                <a:ea typeface="ＭＳ Ｐゴシック" panose="020B0600070205080204" pitchFamily="34" charset="-128"/>
                <a:cs typeface="Arial" panose="020B0604020202020204" pitchFamily="34" charset="0"/>
              </a:rPr>
              <a:t>∂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x,</a:t>
            </a:r>
            <a:r>
              <a:rPr lang="en-US" altLang="it-IT">
                <a:ea typeface="ＭＳ Ｐゴシック" panose="020B0600070205080204" pitchFamily="34" charset="-128"/>
                <a:cs typeface="Arial" panose="020B0604020202020204" pitchFamily="34" charset="0"/>
              </a:rPr>
              <a:t> ∂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f</a:t>
            </a:r>
            <a:r>
              <a:rPr lang="en-US" altLang="it-IT">
                <a:ea typeface="ＭＳ Ｐゴシック" panose="020B0600070205080204" pitchFamily="34" charset="-128"/>
                <a:cs typeface="Arial" panose="020B0604020202020204" pitchFamily="34" charset="0"/>
              </a:rPr>
              <a:t>/∂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y,</a:t>
            </a:r>
            <a:r>
              <a:rPr lang="en-US" altLang="it-IT">
                <a:ea typeface="ＭＳ Ｐゴシック" panose="020B0600070205080204" pitchFamily="34" charset="-128"/>
                <a:cs typeface="Arial" panose="020B0604020202020204" pitchFamily="34" charset="0"/>
              </a:rPr>
              <a:t> ∂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f/</a:t>
            </a:r>
            <a:r>
              <a:rPr lang="en-US" altLang="it-IT">
                <a:ea typeface="ＭＳ Ｐゴシック" panose="020B0600070205080204" pitchFamily="34" charset="-128"/>
                <a:cs typeface="Arial" panose="020B0604020202020204" pitchFamily="34" charset="0"/>
              </a:rPr>
              <a:t>∂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z]</a:t>
            </a:r>
            <a:r>
              <a:rPr lang="en-US" altLang="it-IT" baseline="300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T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=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</a:p>
        </p:txBody>
      </p:sp>
      <p:pic>
        <p:nvPicPr>
          <p:cNvPr id="4608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267200"/>
            <a:ext cx="25908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4608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FA08BE8E-EB24-44D3-9418-4357E9004EF6}" type="slidenum">
              <a:rPr lang="es-ES" altLang="it-IT" sz="1000">
                <a:latin typeface="Arial" panose="020B0604020202020204" pitchFamily="34" charset="0"/>
              </a:rPr>
              <a:pPr lvl="1"/>
              <a:t>17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Parametric Form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For sphere</a:t>
            </a:r>
          </a:p>
          <a:p>
            <a:endParaRPr lang="en-US" altLang="it-IT">
              <a:ea typeface="ＭＳ Ｐゴシック" panose="020B0600070205080204" pitchFamily="34" charset="-128"/>
            </a:endParaRPr>
          </a:p>
          <a:p>
            <a:endParaRPr lang="en-US" altLang="it-IT">
              <a:ea typeface="ＭＳ Ｐゴシック" panose="020B0600070205080204" pitchFamily="34" charset="-128"/>
            </a:endParaRPr>
          </a:p>
          <a:p>
            <a:r>
              <a:rPr lang="en-US" altLang="it-IT">
                <a:ea typeface="ＭＳ Ｐゴシック" panose="020B0600070205080204" pitchFamily="34" charset="-128"/>
              </a:rPr>
              <a:t> Tangent plane determined by vectors</a:t>
            </a:r>
          </a:p>
          <a:p>
            <a:endParaRPr lang="en-US" altLang="it-IT">
              <a:ea typeface="ＭＳ Ｐゴシック" panose="020B0600070205080204" pitchFamily="34" charset="-128"/>
            </a:endParaRPr>
          </a:p>
          <a:p>
            <a:endParaRPr lang="en-US" altLang="it-IT">
              <a:ea typeface="ＭＳ Ｐゴシック" panose="020B0600070205080204" pitchFamily="34" charset="-128"/>
            </a:endParaRPr>
          </a:p>
          <a:p>
            <a:r>
              <a:rPr lang="en-US" altLang="it-IT">
                <a:ea typeface="ＭＳ Ｐゴシック" panose="020B0600070205080204" pitchFamily="34" charset="-128"/>
              </a:rPr>
              <a:t>Normal given by cross product</a:t>
            </a: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1981200" y="2209800"/>
            <a:ext cx="27622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x=x(u,v)=cos u sin v</a:t>
            </a:r>
          </a:p>
          <a:p>
            <a:r>
              <a:rPr lang="en-US" altLang="it-IT"/>
              <a:t>y=y(u,v)=cos u cos v</a:t>
            </a:r>
          </a:p>
          <a:p>
            <a:r>
              <a:rPr lang="en-US" altLang="it-IT"/>
              <a:t>z= z(u,v)=sin u</a:t>
            </a: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1798638" y="3962400"/>
            <a:ext cx="39639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∂</a:t>
            </a:r>
            <a:r>
              <a:rPr lang="en-US" altLang="it-IT" b="1"/>
              <a:t>p</a:t>
            </a:r>
            <a:r>
              <a:rPr lang="en-US" altLang="it-IT"/>
              <a:t>/∂u = [∂x/∂u, ∂y/∂u, ∂z/∂u]T</a:t>
            </a:r>
          </a:p>
          <a:p>
            <a:r>
              <a:rPr lang="en-US" altLang="it-IT"/>
              <a:t>∂</a:t>
            </a:r>
            <a:r>
              <a:rPr lang="en-US" altLang="it-IT" b="1"/>
              <a:t>p</a:t>
            </a:r>
            <a:r>
              <a:rPr lang="en-US" altLang="it-IT"/>
              <a:t>/∂v = [∂x/∂v, ∂y/∂v, ∂z/∂v]T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2335213" y="5603875"/>
            <a:ext cx="2493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n</a:t>
            </a:r>
            <a:r>
              <a:rPr lang="en-US" altLang="it-IT"/>
              <a:t> = ∂</a:t>
            </a:r>
            <a:r>
              <a:rPr lang="en-US" altLang="it-IT" b="1"/>
              <a:t>p</a:t>
            </a:r>
            <a:r>
              <a:rPr lang="en-US" altLang="it-IT"/>
              <a:t>/∂u </a:t>
            </a:r>
            <a:r>
              <a:rPr lang="en-US" altLang="it-IT">
                <a:cs typeface="Times New Roman" panose="02020603050405020304" pitchFamily="18" charset="0"/>
              </a:rPr>
              <a:t>× ∂</a:t>
            </a:r>
            <a:r>
              <a:rPr lang="en-US" altLang="it-IT" b="1">
                <a:cs typeface="Times New Roman" panose="02020603050405020304" pitchFamily="18" charset="0"/>
              </a:rPr>
              <a:t>p</a:t>
            </a:r>
            <a:r>
              <a:rPr lang="en-US" altLang="it-IT">
                <a:cs typeface="Times New Roman" panose="02020603050405020304" pitchFamily="18" charset="0"/>
              </a:rPr>
              <a:t>/∂v </a:t>
            </a:r>
          </a:p>
        </p:txBody>
      </p:sp>
      <p:pic>
        <p:nvPicPr>
          <p:cNvPr id="4813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676400"/>
            <a:ext cx="25908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48137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F4C280BD-6605-4A9D-885E-6061347E016E}" type="slidenum">
              <a:rPr lang="es-ES" altLang="it-IT" sz="1000">
                <a:latin typeface="Arial" panose="020B0604020202020204" pitchFamily="34" charset="0"/>
              </a:rPr>
              <a:pPr lvl="1"/>
              <a:t>18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General Case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We can compute parametric normals for other simple cases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Quadrics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Parametric polynomial surfaces</a:t>
            </a:r>
          </a:p>
          <a:p>
            <a:pPr lvl="2"/>
            <a:r>
              <a:rPr lang="en-US" altLang="it-IT" sz="2400">
                <a:ea typeface="ＭＳ Ｐゴシック" panose="020B0600070205080204" pitchFamily="34" charset="-128"/>
              </a:rPr>
              <a:t>Bezier surface patches (Chapter 11)</a:t>
            </a:r>
          </a:p>
        </p:txBody>
      </p:sp>
      <p:sp>
        <p:nvSpPr>
          <p:cNvPr id="501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0A17CF55-13B5-4BE5-A440-C66C90BED5CF}" type="slidenum">
              <a:rPr lang="es-ES" altLang="it-IT" sz="1000">
                <a:latin typeface="Arial" panose="020B0604020202020204" pitchFamily="34" charset="0"/>
              </a:rPr>
              <a:pPr lvl="1"/>
              <a:t>19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619336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4E1EDFA9-4930-423B-8734-AA3C088BBF57}" type="slidenum">
              <a:rPr lang="es-ES" altLang="it-IT" sz="1000">
                <a:latin typeface="Arial" panose="020B0604020202020204" pitchFamily="34" charset="0"/>
              </a:rPr>
              <a:pPr lvl="1"/>
              <a:t>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Lighting and Shading II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76600"/>
            <a:ext cx="7924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Lighting and Shading in WebGL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276600"/>
            <a:ext cx="84582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3B62A6C6-DE22-4957-81A7-5B826286AD66}" type="slidenum">
              <a:rPr lang="es-ES" altLang="it-IT" sz="1000">
                <a:latin typeface="Arial" panose="020B0604020202020204" pitchFamily="34" charset="0"/>
              </a:rPr>
              <a:pPr lvl="1"/>
              <a:t>20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233959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F2348D62-723F-4062-B005-0E7A572AEE28}" type="slidenum">
              <a:rPr lang="es-ES" altLang="it-IT" sz="1000">
                <a:latin typeface="Arial" panose="020B0604020202020204" pitchFamily="34" charset="0"/>
              </a:rPr>
              <a:pPr lvl="1"/>
              <a:t>21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Introduce the WebGL shading methods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Light and material functions on MV.js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per vertex vs per fragment shading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Where to carry out</a:t>
            </a:r>
          </a:p>
          <a:p>
            <a:pPr lvl="1"/>
            <a:endParaRPr lang="en-US" altLang="it-IT">
              <a:ea typeface="ＭＳ Ｐゴシック" panose="020B0600070205080204" pitchFamily="34" charset="-128"/>
            </a:endParaRP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925013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D7F2E15B-F17B-46E5-973E-0FA0D1E68432}" type="slidenum">
              <a:rPr lang="es-ES" altLang="it-IT" sz="1000">
                <a:latin typeface="Arial" panose="020B0604020202020204" pitchFamily="34" charset="0"/>
              </a:rPr>
              <a:pPr lvl="1"/>
              <a:t>22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WebGL lighting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/>
            <a:r>
              <a:rPr lang="en-US" altLang="it-IT">
                <a:ea typeface="ＭＳ Ｐゴシック" panose="020B0600070205080204" pitchFamily="34" charset="-128"/>
              </a:rPr>
              <a:t>Need </a:t>
            </a:r>
          </a:p>
          <a:p>
            <a:pPr marL="971550" lvl="1" indent="-590550"/>
            <a:r>
              <a:rPr lang="en-US" altLang="it-IT">
                <a:ea typeface="ＭＳ Ｐゴシック" panose="020B0600070205080204" pitchFamily="34" charset="-128"/>
              </a:rPr>
              <a:t>Normals</a:t>
            </a:r>
          </a:p>
          <a:p>
            <a:pPr marL="971550" lvl="1" indent="-590550"/>
            <a:r>
              <a:rPr lang="en-US" altLang="it-IT">
                <a:ea typeface="ＭＳ Ｐゴシック" panose="020B0600070205080204" pitchFamily="34" charset="-128"/>
              </a:rPr>
              <a:t>Material properties</a:t>
            </a:r>
          </a:p>
          <a:p>
            <a:pPr marL="971550" lvl="1" indent="-590550"/>
            <a:r>
              <a:rPr lang="en-US" altLang="it-IT">
                <a:ea typeface="ＭＳ Ｐゴシック" panose="020B0600070205080204" pitchFamily="34" charset="-128"/>
              </a:rPr>
              <a:t>Lights</a:t>
            </a:r>
          </a:p>
          <a:p>
            <a:pPr marL="590550" indent="-590550">
              <a:buFontTx/>
              <a:buChar char="­"/>
            </a:pPr>
            <a:r>
              <a:rPr lang="en-US" altLang="it-IT">
                <a:ea typeface="ＭＳ Ｐゴシック" panose="020B0600070205080204" pitchFamily="34" charset="-128"/>
              </a:rPr>
              <a:t>State-based shading functions have been deprecated (glNormal, glMaterial, glLight)</a:t>
            </a:r>
          </a:p>
          <a:p>
            <a:pPr marL="590550" indent="-590550">
              <a:buFontTx/>
              <a:buChar char="­"/>
            </a:pPr>
            <a:r>
              <a:rPr lang="en-US" altLang="it-IT">
                <a:ea typeface="ＭＳ Ｐゴシック" panose="020B0600070205080204" pitchFamily="34" charset="-128"/>
              </a:rPr>
              <a:t>Compute in application or in shaders</a:t>
            </a:r>
          </a:p>
          <a:p>
            <a:pPr marL="590550" indent="-590550">
              <a:buFontTx/>
              <a:buChar char="­"/>
            </a:pPr>
            <a:endParaRPr lang="en-US" altLang="it-IT">
              <a:ea typeface="ＭＳ Ｐゴシック" panose="020B0600070205080204" pitchFamily="34" charset="-128"/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0471054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E26E7EB-43B8-473D-8F36-80C23CB26FCC}" type="slidenum">
              <a:rPr lang="es-ES" altLang="it-IT" sz="1000">
                <a:latin typeface="Arial" panose="020B0604020202020204" pitchFamily="34" charset="0"/>
              </a:rPr>
              <a:pPr lvl="1"/>
              <a:t>23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Normalization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Cosine terms in lighting calculations can be computed using dot product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Unit length vectors simplify calculation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Usually we want to set the magnitudes to have unit length but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Length can be affected by transformations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Note that scaling does not preserved length</a:t>
            </a:r>
          </a:p>
          <a:p>
            <a:r>
              <a:rPr lang="en-US" altLang="it-IT" sz="2800">
                <a:ea typeface="ＭＳ Ｐゴシック" panose="020B0600070205080204" pitchFamily="34" charset="-128"/>
              </a:rPr>
              <a:t>GLSL has a normalization function</a:t>
            </a: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9766577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02AF1527-5728-41A4-BA22-BB7212D2809D}" type="slidenum">
              <a:rPr lang="es-ES" altLang="it-IT" sz="1000">
                <a:latin typeface="Arial" panose="020B0604020202020204" pitchFamily="34" charset="0"/>
              </a:rPr>
              <a:pPr lvl="1"/>
              <a:t>24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Normal for Triangle</a:t>
            </a:r>
          </a:p>
        </p:txBody>
      </p:sp>
      <p:sp>
        <p:nvSpPr>
          <p:cNvPr id="21508" name="Freeform 4"/>
          <p:cNvSpPr>
            <a:spLocks/>
          </p:cNvSpPr>
          <p:nvPr/>
        </p:nvSpPr>
        <p:spPr bwMode="auto">
          <a:xfrm>
            <a:off x="4495800" y="2743200"/>
            <a:ext cx="1828800" cy="1219200"/>
          </a:xfrm>
          <a:custGeom>
            <a:avLst/>
            <a:gdLst>
              <a:gd name="T0" fmla="*/ 0 w 1152"/>
              <a:gd name="T1" fmla="*/ 2147483647 h 768"/>
              <a:gd name="T2" fmla="*/ 2147483647 w 1152"/>
              <a:gd name="T3" fmla="*/ 0 h 768"/>
              <a:gd name="T4" fmla="*/ 2147483647 w 1152"/>
              <a:gd name="T5" fmla="*/ 2147483647 h 768"/>
              <a:gd name="T6" fmla="*/ 0 w 1152"/>
              <a:gd name="T7" fmla="*/ 2147483647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768"/>
              <a:gd name="T14" fmla="*/ 1152 w 1152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768">
                <a:moveTo>
                  <a:pt x="0" y="768"/>
                </a:moveTo>
                <a:lnTo>
                  <a:pt x="960" y="0"/>
                </a:lnTo>
                <a:lnTo>
                  <a:pt x="1152" y="528"/>
                </a:lnTo>
                <a:lnTo>
                  <a:pt x="0" y="768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192588" y="3927475"/>
            <a:ext cx="455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p</a:t>
            </a:r>
            <a:r>
              <a:rPr lang="en-US" altLang="it-IT" baseline="-25000"/>
              <a:t>0</a:t>
            </a:r>
          </a:p>
        </p:txBody>
      </p:sp>
      <p:sp>
        <p:nvSpPr>
          <p:cNvPr id="21510" name="Text Box 9"/>
          <p:cNvSpPr>
            <a:spLocks noGrp="1" noChangeArrowheads="1"/>
          </p:cNvSpPr>
          <p:nvPr>
            <p:ph type="body" idx="1"/>
          </p:nvPr>
        </p:nvSpPr>
        <p:spPr>
          <a:xfrm>
            <a:off x="6400800" y="3505200"/>
            <a:ext cx="457200" cy="533400"/>
          </a:xfrm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1</a:t>
            </a:r>
          </a:p>
        </p:txBody>
      </p:sp>
      <p:sp>
        <p:nvSpPr>
          <p:cNvPr id="21511" name="Text Box 10"/>
          <p:cNvSpPr txBox="1">
            <a:spLocks noChangeArrowheads="1"/>
          </p:cNvSpPr>
          <p:nvPr/>
        </p:nvSpPr>
        <p:spPr bwMode="auto">
          <a:xfrm>
            <a:off x="5867400" y="2209800"/>
            <a:ext cx="457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/>
          <a:lstStyle>
            <a:lvl1pPr marL="190500" indent="-1905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p</a:t>
            </a:r>
            <a:r>
              <a:rPr lang="en-US" altLang="it-IT" baseline="-25000"/>
              <a:t>2</a:t>
            </a:r>
          </a:p>
        </p:txBody>
      </p:sp>
      <p:sp>
        <p:nvSpPr>
          <p:cNvPr id="21512" name="Line 11"/>
          <p:cNvSpPr>
            <a:spLocks noChangeShapeType="1"/>
          </p:cNvSpPr>
          <p:nvPr/>
        </p:nvSpPr>
        <p:spPr bwMode="auto">
          <a:xfrm flipV="1">
            <a:off x="5562600" y="20574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1513" name="Text Box 12"/>
          <p:cNvSpPr txBox="1">
            <a:spLocks noChangeArrowheads="1"/>
          </p:cNvSpPr>
          <p:nvPr/>
        </p:nvSpPr>
        <p:spPr bwMode="auto">
          <a:xfrm>
            <a:off x="5181600" y="18288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n</a:t>
            </a:r>
          </a:p>
        </p:txBody>
      </p:sp>
      <p:sp>
        <p:nvSpPr>
          <p:cNvPr id="21514" name="Text Box 13"/>
          <p:cNvSpPr txBox="1">
            <a:spLocks noChangeArrowheads="1"/>
          </p:cNvSpPr>
          <p:nvPr/>
        </p:nvSpPr>
        <p:spPr bwMode="auto">
          <a:xfrm>
            <a:off x="765175" y="2286000"/>
            <a:ext cx="308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plane</a:t>
            </a:r>
            <a:r>
              <a:rPr lang="en-US" altLang="it-IT"/>
              <a:t>     </a:t>
            </a:r>
            <a:r>
              <a:rPr lang="en-US" altLang="it-IT" b="1"/>
              <a:t>n</a:t>
            </a:r>
            <a:r>
              <a:rPr lang="en-US" altLang="it-IT"/>
              <a:t> </a:t>
            </a:r>
            <a:r>
              <a:rPr lang="en-US" altLang="it-IT">
                <a:cs typeface="Times New Roman" panose="02020603050405020304" pitchFamily="18" charset="0"/>
              </a:rPr>
              <a:t>·(</a:t>
            </a:r>
            <a:r>
              <a:rPr lang="en-US" altLang="it-IT" b="1">
                <a:cs typeface="Times New Roman" panose="02020603050405020304" pitchFamily="18" charset="0"/>
              </a:rPr>
              <a:t>p</a:t>
            </a:r>
            <a:r>
              <a:rPr lang="en-US" altLang="it-IT">
                <a:cs typeface="Times New Roman" panose="02020603050405020304" pitchFamily="18" charset="0"/>
              </a:rPr>
              <a:t> - </a:t>
            </a:r>
            <a:r>
              <a:rPr lang="en-US" altLang="it-IT" b="1">
                <a:cs typeface="Times New Roman" panose="02020603050405020304" pitchFamily="18" charset="0"/>
              </a:rPr>
              <a:t>p</a:t>
            </a:r>
            <a:r>
              <a:rPr lang="en-US" altLang="it-IT" baseline="-25000">
                <a:cs typeface="Times New Roman" panose="02020603050405020304" pitchFamily="18" charset="0"/>
              </a:rPr>
              <a:t>0</a:t>
            </a:r>
            <a:r>
              <a:rPr lang="en-US" altLang="it-IT">
                <a:cs typeface="Times New Roman" panose="02020603050405020304" pitchFamily="18" charset="0"/>
              </a:rPr>
              <a:t> ) = 0</a:t>
            </a:r>
          </a:p>
        </p:txBody>
      </p:sp>
      <p:sp>
        <p:nvSpPr>
          <p:cNvPr id="21515" name="Text Box 14"/>
          <p:cNvSpPr txBox="1">
            <a:spLocks noChangeArrowheads="1"/>
          </p:cNvSpPr>
          <p:nvPr/>
        </p:nvSpPr>
        <p:spPr bwMode="auto">
          <a:xfrm>
            <a:off x="0" y="3048000"/>
            <a:ext cx="472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n</a:t>
            </a:r>
            <a:r>
              <a:rPr lang="en-US" altLang="it-IT"/>
              <a:t> = (</a:t>
            </a:r>
            <a:r>
              <a:rPr lang="en-US" altLang="it-IT" b="1"/>
              <a:t>p</a:t>
            </a:r>
            <a:r>
              <a:rPr lang="en-US" altLang="it-IT" baseline="-25000"/>
              <a:t>2 </a:t>
            </a:r>
            <a:r>
              <a:rPr lang="en-US" altLang="it-IT"/>
              <a:t>- </a:t>
            </a:r>
            <a:r>
              <a:rPr lang="en-US" altLang="it-IT" b="1"/>
              <a:t>p</a:t>
            </a:r>
            <a:r>
              <a:rPr lang="en-US" altLang="it-IT" baseline="-25000"/>
              <a:t>0 </a:t>
            </a:r>
            <a:r>
              <a:rPr lang="en-US" altLang="it-IT"/>
              <a:t>) </a:t>
            </a:r>
            <a:r>
              <a:rPr lang="en-US" altLang="it-IT">
                <a:cs typeface="Times New Roman" panose="02020603050405020304" pitchFamily="18" charset="0"/>
              </a:rPr>
              <a:t>×(</a:t>
            </a:r>
            <a:r>
              <a:rPr lang="en-US" altLang="it-IT" b="1">
                <a:cs typeface="Times New Roman" panose="02020603050405020304" pitchFamily="18" charset="0"/>
              </a:rPr>
              <a:t>p</a:t>
            </a:r>
            <a:r>
              <a:rPr lang="en-US" altLang="it-IT" baseline="-25000">
                <a:cs typeface="Times New Roman" panose="02020603050405020304" pitchFamily="18" charset="0"/>
              </a:rPr>
              <a:t>1 </a:t>
            </a:r>
            <a:r>
              <a:rPr lang="en-US" altLang="it-IT">
                <a:cs typeface="Times New Roman" panose="02020603050405020304" pitchFamily="18" charset="0"/>
              </a:rPr>
              <a:t>- </a:t>
            </a:r>
            <a:r>
              <a:rPr lang="en-US" altLang="it-IT" b="1">
                <a:cs typeface="Times New Roman" panose="02020603050405020304" pitchFamily="18" charset="0"/>
              </a:rPr>
              <a:t>p</a:t>
            </a:r>
            <a:r>
              <a:rPr lang="en-US" altLang="it-IT" baseline="-25000">
                <a:cs typeface="Times New Roman" panose="02020603050405020304" pitchFamily="18" charset="0"/>
              </a:rPr>
              <a:t>0 </a:t>
            </a:r>
            <a:r>
              <a:rPr lang="en-US" altLang="it-IT">
                <a:cs typeface="Times New Roman" panose="02020603050405020304" pitchFamily="18" charset="0"/>
              </a:rPr>
              <a:t>) </a:t>
            </a:r>
          </a:p>
          <a:p>
            <a:endParaRPr lang="en-US" altLang="it-IT">
              <a:cs typeface="Times New Roman" panose="02020603050405020304" pitchFamily="18" charset="0"/>
            </a:endParaRPr>
          </a:p>
        </p:txBody>
      </p:sp>
      <p:sp>
        <p:nvSpPr>
          <p:cNvPr id="21516" name="Text Box 15"/>
          <p:cNvSpPr txBox="1">
            <a:spLocks noChangeArrowheads="1"/>
          </p:cNvSpPr>
          <p:nvPr/>
        </p:nvSpPr>
        <p:spPr bwMode="auto">
          <a:xfrm>
            <a:off x="708025" y="3962400"/>
            <a:ext cx="307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normalize</a:t>
            </a:r>
            <a:r>
              <a:rPr lang="en-US" altLang="it-IT"/>
              <a:t> </a:t>
            </a:r>
            <a:r>
              <a:rPr lang="en-US" altLang="it-IT" b="1"/>
              <a:t>n   </a:t>
            </a:r>
            <a:r>
              <a:rPr lang="en-US" altLang="it-IT" b="1">
                <a:sym typeface="Symbol" panose="05050102010706020507" pitchFamily="18" charset="2"/>
              </a:rPr>
              <a:t></a:t>
            </a:r>
            <a:r>
              <a:rPr lang="en-US" altLang="it-IT" b="1"/>
              <a:t>  n/ |n|</a:t>
            </a:r>
          </a:p>
        </p:txBody>
      </p:sp>
      <p:sp>
        <p:nvSpPr>
          <p:cNvPr id="21517" name="Text Box 16"/>
          <p:cNvSpPr txBox="1">
            <a:spLocks noChangeArrowheads="1"/>
          </p:cNvSpPr>
          <p:nvPr/>
        </p:nvSpPr>
        <p:spPr bwMode="auto">
          <a:xfrm>
            <a:off x="5562600" y="3276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b="1"/>
              <a:t>p</a:t>
            </a:r>
          </a:p>
        </p:txBody>
      </p:sp>
      <p:sp>
        <p:nvSpPr>
          <p:cNvPr id="21518" name="Text Box 17"/>
          <p:cNvSpPr txBox="1">
            <a:spLocks noChangeArrowheads="1"/>
          </p:cNvSpPr>
          <p:nvPr/>
        </p:nvSpPr>
        <p:spPr bwMode="auto">
          <a:xfrm>
            <a:off x="573088" y="4953000"/>
            <a:ext cx="6270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Note that right-hand rule determines outward face</a:t>
            </a:r>
          </a:p>
        </p:txBody>
      </p:sp>
      <p:sp>
        <p:nvSpPr>
          <p:cNvPr id="21519" name="Footer Placeholder 1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2790688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7BCDD9FA-EC08-47E8-95C3-F321446F0F73}" type="slidenum">
              <a:rPr lang="es-ES" altLang="it-IT" sz="1000">
                <a:latin typeface="Arial" panose="020B0604020202020204" pitchFamily="34" charset="0"/>
              </a:rPr>
              <a:pPr lvl="1"/>
              <a:t>25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Specifying a Point Light Source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77200" cy="4724400"/>
          </a:xfrm>
        </p:spPr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For each light source, we can set an RGBA for the diffuse, specular, and ambient components, and for the position</a:t>
            </a:r>
          </a:p>
          <a:p>
            <a:endParaRPr lang="en-US" altLang="it-IT" sz="2700">
              <a:ea typeface="ＭＳ Ｐゴシック" panose="020B0600070205080204" pitchFamily="34" charset="-128"/>
            </a:endParaRPr>
          </a:p>
          <a:p>
            <a:endParaRPr lang="en-US" altLang="it-IT" sz="2700">
              <a:ea typeface="ＭＳ Ｐゴシック" panose="020B0600070205080204" pitchFamily="34" charset="-128"/>
            </a:endParaRPr>
          </a:p>
          <a:p>
            <a:endParaRPr lang="en-US" altLang="it-IT" sz="27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it-IT" sz="2700">
              <a:ea typeface="ＭＳ Ｐゴシック" panose="020B0600070205080204" pitchFamily="34" charset="-128"/>
            </a:endParaRPr>
          </a:p>
          <a:p>
            <a:endParaRPr lang="en-US" altLang="it-IT" sz="2700">
              <a:ea typeface="ＭＳ Ｐゴシック" panose="020B0600070205080204" pitchFamily="34" charset="-128"/>
            </a:endParaRPr>
          </a:p>
          <a:p>
            <a:endParaRPr lang="en-US" altLang="it-IT" sz="2700">
              <a:ea typeface="ＭＳ Ｐゴシック" panose="020B0600070205080204" pitchFamily="34" charset="-128"/>
            </a:endParaRP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2514600" y="3886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it-IT" altLang="it-IT"/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1066800" y="3276600"/>
            <a:ext cx="66484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2000" b="1">
                <a:latin typeface="Courier New" panose="02070309020205020404" pitchFamily="49" charset="0"/>
              </a:rPr>
              <a:t>var diffuse0 = vec4(1.0, 0.0, 0.0, 1.0);</a:t>
            </a:r>
          </a:p>
          <a:p>
            <a:r>
              <a:rPr lang="en-US" altLang="it-IT" sz="2000" b="1">
                <a:latin typeface="Courier New" panose="02070309020205020404" pitchFamily="49" charset="0"/>
              </a:rPr>
              <a:t>var ambient0 = vec4(1.0, 0.0, 0.0, 1.0);</a:t>
            </a:r>
          </a:p>
          <a:p>
            <a:r>
              <a:rPr lang="en-US" altLang="it-IT" sz="2000" b="1">
                <a:latin typeface="Courier New" panose="02070309020205020404" pitchFamily="49" charset="0"/>
              </a:rPr>
              <a:t>var specular0 = vec4(1.0, 0.0, 0.0, 1.0);</a:t>
            </a:r>
          </a:p>
          <a:p>
            <a:r>
              <a:rPr lang="en-US" altLang="it-IT" sz="2000" b="1">
                <a:latin typeface="Courier New" panose="02070309020205020404" pitchFamily="49" charset="0"/>
              </a:rPr>
              <a:t>var light0_pos = vec4(1.0, 2.0, 3,0, 1.0);</a:t>
            </a:r>
          </a:p>
          <a:p>
            <a:endParaRPr lang="en-US" altLang="it-IT" sz="2000" b="1">
              <a:latin typeface="Courier New" panose="02070309020205020404" pitchFamily="49" charset="0"/>
            </a:endParaRPr>
          </a:p>
        </p:txBody>
      </p:sp>
      <p:sp>
        <p:nvSpPr>
          <p:cNvPr id="2253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9075186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A1921112-3E6F-4EA9-A68A-D5EE0698BCD1}" type="slidenum">
              <a:rPr lang="es-ES" altLang="it-IT" sz="1000">
                <a:latin typeface="Arial" panose="020B0604020202020204" pitchFamily="34" charset="0"/>
              </a:rPr>
              <a:pPr lvl="1"/>
              <a:t>26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Distance and Direction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The source colors are specified in RGBA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The position is given in homogeneous coordinates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If w =1.0, we are specifying a finite location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If w =0.0, we are specifying a parallel source with the given direction vector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The coefficients in distance terms are usually quadratic (1/(a+b*d+c*d*d))  where d is the distance from the point being rendered to the light source</a:t>
            </a: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799137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4BEA538E-D2CE-428D-8232-35DC79A5BFEB}" type="slidenum">
              <a:rPr lang="es-ES" altLang="it-IT" sz="1000">
                <a:latin typeface="Arial" panose="020B0604020202020204" pitchFamily="34" charset="0"/>
              </a:rPr>
              <a:pPr lvl="1"/>
              <a:t>27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Spotlights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56388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Derive from point source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Direction</a:t>
            </a:r>
            <a:endParaRPr lang="en-US" altLang="it-IT" sz="2200" b="1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Cutoff</a:t>
            </a:r>
            <a:endParaRPr lang="en-US" altLang="it-IT" sz="2200" b="1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Attenuation</a:t>
            </a:r>
            <a:r>
              <a:rPr lang="en-US" altLang="it-IT" sz="22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it-IT" sz="2400">
                <a:ea typeface="ＭＳ Ｐゴシック" panose="020B0600070205080204" pitchFamily="34" charset="-128"/>
              </a:rPr>
              <a:t>Proportional to cos</a:t>
            </a:r>
            <a:r>
              <a:rPr lang="en-US" altLang="it-IT" sz="2400" baseline="30000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 sz="2400">
                <a:latin typeface="Symbol" panose="05050102010706020507" pitchFamily="18" charset="2"/>
                <a:ea typeface="ＭＳ Ｐゴシック" panose="020B0600070205080204" pitchFamily="34" charset="-128"/>
              </a:rPr>
              <a:t>f</a:t>
            </a:r>
          </a:p>
        </p:txBody>
      </p:sp>
      <p:pic>
        <p:nvPicPr>
          <p:cNvPr id="24581" name="Picture 5" descr="AN06F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962400"/>
            <a:ext cx="1619250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7" descr="AN06F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43"/>
          <a:stretch>
            <a:fillRect/>
          </a:stretch>
        </p:blipFill>
        <p:spPr bwMode="auto">
          <a:xfrm>
            <a:off x="6400800" y="3810000"/>
            <a:ext cx="202723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7905750" y="5292725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6318250" y="5334000"/>
            <a:ext cx="509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Symbol" panose="05050102010706020507" pitchFamily="18" charset="2"/>
              </a:rPr>
              <a:t>-q</a:t>
            </a:r>
          </a:p>
        </p:txBody>
      </p:sp>
      <p:sp>
        <p:nvSpPr>
          <p:cNvPr id="24585" name="Text Box 10"/>
          <p:cNvSpPr txBox="1">
            <a:spLocks noChangeArrowheads="1"/>
          </p:cNvSpPr>
          <p:nvPr/>
        </p:nvSpPr>
        <p:spPr bwMode="auto">
          <a:xfrm>
            <a:off x="7162800" y="5257800"/>
            <a:ext cx="415925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3500">
                <a:latin typeface="Symbol" panose="05050102010706020507" pitchFamily="18" charset="2"/>
              </a:rPr>
              <a:t>f</a:t>
            </a:r>
          </a:p>
        </p:txBody>
      </p:sp>
      <p:sp>
        <p:nvSpPr>
          <p:cNvPr id="24586" name="Footer Placeholder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8718950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0C7E1EB6-CAAB-4A0A-B60D-FA1D0A478541}" type="slidenum">
              <a:rPr lang="es-ES" altLang="it-IT" sz="1000">
                <a:latin typeface="Arial" panose="020B0604020202020204" pitchFamily="34" charset="0"/>
              </a:rPr>
              <a:pPr lvl="1"/>
              <a:t>28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Global Ambient Light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Ambient light depends on color of light sources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A red light in a white room will cause a red ambient term that disappears when the light is turned off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A global ambient term that is often helpful for testing</a:t>
            </a: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7432578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75EB1647-8E9C-4EF1-921B-93856E0828AF}" type="slidenum">
              <a:rPr lang="es-ES" altLang="it-IT" sz="1000">
                <a:latin typeface="Arial" panose="020B0604020202020204" pitchFamily="34" charset="0"/>
              </a:rPr>
              <a:pPr lvl="1"/>
              <a:t>29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Moving Light Sources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Light sources are geometric objects whose positions or directions are affected by the model-view matrix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Depending on where we place the position (direction) setting function, we can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Move the light source(s) with the object(s)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Fix the object(s) and move the light source(s)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Fix the light source(s) and move the object(s)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Move the light source(s) and object(s) independently</a:t>
            </a: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581886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6A56AC81-A7F4-4EB7-93A0-03576221BD47}" type="slidenum">
              <a:rPr lang="es-ES" altLang="it-IT" sz="1000">
                <a:latin typeface="Arial" panose="020B0604020202020204" pitchFamily="34" charset="0"/>
              </a:rPr>
              <a:pPr lvl="1"/>
              <a:t>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62484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200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Continue discussion of shading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Introduce modified Phong model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Consider computation of required vectors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Light Properties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5941B52A-264B-4CBD-BCAC-A0E74B7ADC3B}" type="slidenum">
              <a:rPr lang="es-ES" altLang="it-IT" sz="1000">
                <a:latin typeface="Arial" panose="020B0604020202020204" pitchFamily="34" charset="0"/>
              </a:rPr>
              <a:pPr lvl="1"/>
              <a:t>30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7653" name="TextBox 4"/>
          <p:cNvSpPr txBox="1">
            <a:spLocks noChangeArrowheads="1"/>
          </p:cNvSpPr>
          <p:nvPr/>
        </p:nvSpPr>
        <p:spPr bwMode="auto">
          <a:xfrm>
            <a:off x="914400" y="2362200"/>
            <a:ext cx="8610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var lightPosition = vec4(1.0, 1.0, 1.0, 0.0 );</a:t>
            </a:r>
          </a:p>
          <a:p>
            <a:r>
              <a:rPr lang="en-US" altLang="it-IT"/>
              <a:t>var lightAmbient = vec4(0.2, 0.2, 0.2, 1.0 );</a:t>
            </a:r>
          </a:p>
          <a:p>
            <a:r>
              <a:rPr lang="en-US" altLang="it-IT"/>
              <a:t>var lightDiffuse = vec4( 1.0, 1.0, 1.0, 1.0 );</a:t>
            </a:r>
          </a:p>
          <a:p>
            <a:r>
              <a:rPr lang="en-US" altLang="it-IT"/>
              <a:t>var lightSpecular = vec4( 1.0, 1.0, 1.0, 1.0 );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6943857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A4482A21-4E08-4D80-B0A9-8EEC97E5029B}" type="slidenum">
              <a:rPr lang="es-ES" altLang="it-IT" sz="1000">
                <a:latin typeface="Arial" panose="020B0604020202020204" pitchFamily="34" charset="0"/>
              </a:rPr>
              <a:pPr lvl="1"/>
              <a:t>31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Material Properties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Material properties should match the terms in the light model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Reflectivities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w component gives opacity</a:t>
            </a:r>
          </a:p>
          <a:p>
            <a:endParaRPr lang="en-US" altLang="it-IT" sz="2700">
              <a:ea typeface="ＭＳ Ｐゴシック" panose="020B0600070205080204" pitchFamily="34" charset="-128"/>
            </a:endParaRPr>
          </a:p>
          <a:p>
            <a:endParaRPr lang="en-US" altLang="it-IT" sz="2300" b="1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838200" y="4267200"/>
            <a:ext cx="51212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2000"/>
              <a:t>var materialAmbient = vec4( 1.0, 0.0, 1.0, 1.0 );</a:t>
            </a:r>
          </a:p>
          <a:p>
            <a:r>
              <a:rPr lang="en-US" altLang="it-IT" sz="2000"/>
              <a:t>var materialDiffuse = vec4( 1.0, 0.8, 0.0, 1.0);</a:t>
            </a:r>
          </a:p>
          <a:p>
            <a:r>
              <a:rPr lang="en-US" altLang="it-IT" sz="2000"/>
              <a:t>var materialSpecular = vec4( 1.0, 0.8, 0.0, 1.0 );</a:t>
            </a:r>
          </a:p>
          <a:p>
            <a:r>
              <a:rPr lang="en-US" altLang="it-IT" sz="2000"/>
              <a:t>var materialShininess = 100.0;</a:t>
            </a:r>
            <a:endParaRPr lang="en-US" altLang="it-IT" sz="2000" b="1">
              <a:latin typeface="Courier New" panose="02070309020205020404" pitchFamily="49" charset="0"/>
            </a:endParaRPr>
          </a:p>
        </p:txBody>
      </p:sp>
      <p:sp>
        <p:nvSpPr>
          <p:cNvPr id="2867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222394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Using MV.js for Products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AC4B7686-D454-4AC0-8E39-90BECF8E099C}" type="slidenum">
              <a:rPr lang="es-ES" altLang="it-IT" sz="1000">
                <a:latin typeface="Arial" panose="020B0604020202020204" pitchFamily="34" charset="0"/>
              </a:rPr>
              <a:pPr lvl="1"/>
              <a:t>32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9701" name="TextBox 4"/>
          <p:cNvSpPr txBox="1">
            <a:spLocks noChangeArrowheads="1"/>
          </p:cNvSpPr>
          <p:nvPr/>
        </p:nvSpPr>
        <p:spPr bwMode="auto">
          <a:xfrm>
            <a:off x="381000" y="1483779"/>
            <a:ext cx="86106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dirty="0" err="1"/>
              <a:t>var</a:t>
            </a:r>
            <a:r>
              <a:rPr lang="en-US" altLang="it-IT" dirty="0"/>
              <a:t> </a:t>
            </a:r>
            <a:r>
              <a:rPr lang="en-US" altLang="it-IT" dirty="0" err="1"/>
              <a:t>ambientProduct</a:t>
            </a:r>
            <a:r>
              <a:rPr lang="en-US" altLang="it-IT" dirty="0"/>
              <a:t> = </a:t>
            </a:r>
            <a:r>
              <a:rPr lang="en-US" altLang="it-IT" dirty="0" err="1"/>
              <a:t>mult</a:t>
            </a:r>
            <a:r>
              <a:rPr lang="en-US" altLang="it-IT" dirty="0"/>
              <a:t>(</a:t>
            </a:r>
            <a:r>
              <a:rPr lang="en-US" altLang="it-IT" dirty="0" err="1"/>
              <a:t>lightAmbient</a:t>
            </a:r>
            <a:r>
              <a:rPr lang="en-US" altLang="it-IT" dirty="0"/>
              <a:t>, </a:t>
            </a:r>
            <a:r>
              <a:rPr lang="en-US" altLang="it-IT" dirty="0" err="1"/>
              <a:t>materialAmbient</a:t>
            </a:r>
            <a:r>
              <a:rPr lang="en-US" altLang="it-IT" dirty="0"/>
              <a:t>);</a:t>
            </a:r>
          </a:p>
          <a:p>
            <a:r>
              <a:rPr lang="en-US" altLang="it-IT" dirty="0" err="1"/>
              <a:t>var</a:t>
            </a:r>
            <a:r>
              <a:rPr lang="en-US" altLang="it-IT" dirty="0"/>
              <a:t> </a:t>
            </a:r>
            <a:r>
              <a:rPr lang="en-US" altLang="it-IT" dirty="0" err="1"/>
              <a:t>diffuseProduct</a:t>
            </a:r>
            <a:r>
              <a:rPr lang="en-US" altLang="it-IT" dirty="0"/>
              <a:t> = </a:t>
            </a:r>
            <a:r>
              <a:rPr lang="en-US" altLang="it-IT" dirty="0" err="1"/>
              <a:t>mult</a:t>
            </a:r>
            <a:r>
              <a:rPr lang="en-US" altLang="it-IT" dirty="0"/>
              <a:t>(</a:t>
            </a:r>
            <a:r>
              <a:rPr lang="en-US" altLang="it-IT" dirty="0" err="1"/>
              <a:t>lightDiffuse</a:t>
            </a:r>
            <a:r>
              <a:rPr lang="en-US" altLang="it-IT" dirty="0"/>
              <a:t>, </a:t>
            </a:r>
            <a:r>
              <a:rPr lang="en-US" altLang="it-IT" dirty="0" err="1"/>
              <a:t>materialDiffuse</a:t>
            </a:r>
            <a:r>
              <a:rPr lang="en-US" altLang="it-IT" dirty="0"/>
              <a:t>);</a:t>
            </a:r>
          </a:p>
          <a:p>
            <a:r>
              <a:rPr lang="en-US" altLang="it-IT" dirty="0" err="1"/>
              <a:t>var</a:t>
            </a:r>
            <a:r>
              <a:rPr lang="en-US" altLang="it-IT" dirty="0"/>
              <a:t> </a:t>
            </a:r>
            <a:r>
              <a:rPr lang="en-US" altLang="it-IT" dirty="0" err="1"/>
              <a:t>specularProduct</a:t>
            </a:r>
            <a:r>
              <a:rPr lang="en-US" altLang="it-IT" dirty="0"/>
              <a:t> = </a:t>
            </a:r>
            <a:r>
              <a:rPr lang="en-US" altLang="it-IT" dirty="0" err="1"/>
              <a:t>mult</a:t>
            </a:r>
            <a:r>
              <a:rPr lang="en-US" altLang="it-IT" dirty="0"/>
              <a:t>(</a:t>
            </a:r>
            <a:r>
              <a:rPr lang="en-US" altLang="it-IT" dirty="0" err="1"/>
              <a:t>lightSpecular</a:t>
            </a:r>
            <a:r>
              <a:rPr lang="en-US" altLang="it-IT" dirty="0"/>
              <a:t>, </a:t>
            </a:r>
            <a:r>
              <a:rPr lang="en-US" altLang="it-IT" dirty="0" err="1"/>
              <a:t>materialSpecular</a:t>
            </a:r>
            <a:r>
              <a:rPr lang="en-US" altLang="it-IT" dirty="0"/>
              <a:t>);</a:t>
            </a:r>
          </a:p>
          <a:p>
            <a:r>
              <a:rPr lang="en-US" altLang="it-IT" dirty="0"/>
              <a:t> gl.uniform4fv(</a:t>
            </a:r>
            <a:r>
              <a:rPr lang="en-US" altLang="it-IT" dirty="0" err="1"/>
              <a:t>gl.getUniformLocation</a:t>
            </a:r>
            <a:r>
              <a:rPr lang="en-US" altLang="it-IT" dirty="0"/>
              <a:t>(program,</a:t>
            </a:r>
          </a:p>
          <a:p>
            <a:r>
              <a:rPr lang="en-US" altLang="it-IT" dirty="0"/>
              <a:t>                  "</a:t>
            </a:r>
            <a:r>
              <a:rPr lang="en-US" altLang="it-IT" dirty="0" err="1"/>
              <a:t>ambientProduct</a:t>
            </a:r>
            <a:r>
              <a:rPr lang="en-US" altLang="it-IT" dirty="0"/>
              <a:t>"),       flatten(</a:t>
            </a:r>
            <a:r>
              <a:rPr lang="en-US" altLang="it-IT" dirty="0" err="1"/>
              <a:t>ambientProduct</a:t>
            </a:r>
            <a:r>
              <a:rPr lang="en-US" altLang="it-IT" dirty="0"/>
              <a:t>));</a:t>
            </a:r>
          </a:p>
          <a:p>
            <a:r>
              <a:rPr lang="en-US" altLang="it-IT" dirty="0"/>
              <a:t> gl.uniform4fv(</a:t>
            </a:r>
            <a:r>
              <a:rPr lang="en-US" altLang="it-IT" dirty="0" err="1"/>
              <a:t>gl.getUniformLocation</a:t>
            </a:r>
            <a:r>
              <a:rPr lang="en-US" altLang="it-IT" dirty="0"/>
              <a:t>(program,</a:t>
            </a:r>
          </a:p>
          <a:p>
            <a:r>
              <a:rPr lang="en-US" altLang="it-IT" dirty="0"/>
              <a:t>                  "</a:t>
            </a:r>
            <a:r>
              <a:rPr lang="en-US" altLang="it-IT" dirty="0" err="1"/>
              <a:t>diffuseProduct</a:t>
            </a:r>
            <a:r>
              <a:rPr lang="en-US" altLang="it-IT" dirty="0"/>
              <a:t>"),       flatten(</a:t>
            </a:r>
            <a:r>
              <a:rPr lang="en-US" altLang="it-IT" dirty="0" err="1"/>
              <a:t>diffuseProduct</a:t>
            </a:r>
            <a:r>
              <a:rPr lang="en-US" altLang="it-IT" dirty="0"/>
              <a:t>) );</a:t>
            </a:r>
          </a:p>
          <a:p>
            <a:r>
              <a:rPr lang="en-US" altLang="it-IT" dirty="0"/>
              <a:t> gl.uniform4fv(</a:t>
            </a:r>
            <a:r>
              <a:rPr lang="en-US" altLang="it-IT" dirty="0" err="1"/>
              <a:t>gl.getUniformLocation</a:t>
            </a:r>
            <a:r>
              <a:rPr lang="en-US" altLang="it-IT" dirty="0"/>
              <a:t>(program,</a:t>
            </a:r>
          </a:p>
          <a:p>
            <a:r>
              <a:rPr lang="en-US" altLang="it-IT" dirty="0"/>
              <a:t>                   "</a:t>
            </a:r>
            <a:r>
              <a:rPr lang="en-US" altLang="it-IT" dirty="0" err="1"/>
              <a:t>specularProduct</a:t>
            </a:r>
            <a:r>
              <a:rPr lang="en-US" altLang="it-IT" dirty="0"/>
              <a:t>"),        flatten(</a:t>
            </a:r>
            <a:r>
              <a:rPr lang="en-US" altLang="it-IT" dirty="0" err="1"/>
              <a:t>specularProduct</a:t>
            </a:r>
            <a:r>
              <a:rPr lang="en-US" altLang="it-IT" dirty="0"/>
              <a:t>) );</a:t>
            </a:r>
          </a:p>
          <a:p>
            <a:r>
              <a:rPr lang="en-US" altLang="it-IT" dirty="0"/>
              <a:t> gl.uniform4fv(</a:t>
            </a:r>
            <a:r>
              <a:rPr lang="en-US" altLang="it-IT" dirty="0" err="1"/>
              <a:t>gl.getUniformLocation</a:t>
            </a:r>
            <a:r>
              <a:rPr lang="en-US" altLang="it-IT" dirty="0"/>
              <a:t>(program,</a:t>
            </a:r>
          </a:p>
          <a:p>
            <a:r>
              <a:rPr lang="en-US" altLang="it-IT" dirty="0"/>
              <a:t>                   "</a:t>
            </a:r>
            <a:r>
              <a:rPr lang="en-US" altLang="it-IT" dirty="0" err="1"/>
              <a:t>lightPosition</a:t>
            </a:r>
            <a:r>
              <a:rPr lang="en-US" altLang="it-IT" dirty="0"/>
              <a:t>"),        flatten(</a:t>
            </a:r>
            <a:r>
              <a:rPr lang="en-US" altLang="it-IT" dirty="0" err="1"/>
              <a:t>lightPosition</a:t>
            </a:r>
            <a:r>
              <a:rPr lang="en-US" altLang="it-IT" dirty="0"/>
              <a:t>) );</a:t>
            </a:r>
          </a:p>
          <a:p>
            <a:r>
              <a:rPr lang="en-US" altLang="it-IT" dirty="0"/>
              <a:t>gl.uniform1f(</a:t>
            </a:r>
            <a:r>
              <a:rPr lang="en-US" altLang="it-IT" dirty="0" err="1"/>
              <a:t>gl.getUniformLocation</a:t>
            </a:r>
            <a:r>
              <a:rPr lang="en-US" altLang="it-IT" dirty="0"/>
              <a:t>(program,</a:t>
            </a:r>
          </a:p>
          <a:p>
            <a:r>
              <a:rPr lang="en-US" altLang="it-IT" dirty="0"/>
              <a:t>                  "shininess"),</a:t>
            </a:r>
            <a:r>
              <a:rPr lang="en-US" altLang="it-IT" dirty="0" err="1"/>
              <a:t>materialShininess</a:t>
            </a:r>
            <a:r>
              <a:rPr lang="en-US" altLang="it-IT" dirty="0"/>
              <a:t>);</a:t>
            </a:r>
          </a:p>
        </p:txBody>
      </p:sp>
      <p:sp>
        <p:nvSpPr>
          <p:cNvPr id="2970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2427156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Adding Normals for Quads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6488CE1A-61D5-4823-89AF-2DA37766DA3D}" type="slidenum">
              <a:rPr lang="es-ES" altLang="it-IT" sz="1000">
                <a:latin typeface="Arial" panose="020B0604020202020204" pitchFamily="34" charset="0"/>
              </a:rPr>
              <a:pPr lvl="1"/>
              <a:t>33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0725" name="TextBox 4"/>
          <p:cNvSpPr txBox="1">
            <a:spLocks noChangeArrowheads="1"/>
          </p:cNvSpPr>
          <p:nvPr/>
        </p:nvSpPr>
        <p:spPr bwMode="auto">
          <a:xfrm>
            <a:off x="457200" y="1905000"/>
            <a:ext cx="85344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function quad(a, b, c, d) {</a:t>
            </a:r>
          </a:p>
          <a:p>
            <a:r>
              <a:rPr lang="en-US" altLang="it-IT"/>
              <a:t>     var t1 = subtract(vertices[b], vertices[a]);</a:t>
            </a:r>
          </a:p>
          <a:p>
            <a:r>
              <a:rPr lang="en-US" altLang="it-IT"/>
              <a:t>     var t2 = subtract(vertices[c], vertices[b]);</a:t>
            </a:r>
          </a:p>
          <a:p>
            <a:r>
              <a:rPr lang="en-US" altLang="it-IT"/>
              <a:t>     var normal = cross(t1, t2);</a:t>
            </a:r>
          </a:p>
          <a:p>
            <a:r>
              <a:rPr lang="en-US" altLang="it-IT"/>
              <a:t>     var normal = vec3(normal);</a:t>
            </a:r>
          </a:p>
          <a:p>
            <a:r>
              <a:rPr lang="en-US" altLang="it-IT"/>
              <a:t>     normal = normalize(normal);</a:t>
            </a:r>
          </a:p>
          <a:p>
            <a:endParaRPr lang="en-US" altLang="it-IT"/>
          </a:p>
          <a:p>
            <a:r>
              <a:rPr lang="en-US" altLang="it-IT"/>
              <a:t>     pointsArray.push(vertices[a]);</a:t>
            </a:r>
          </a:p>
          <a:p>
            <a:r>
              <a:rPr lang="en-US" altLang="it-IT"/>
              <a:t>     normalsArray.push(normal);</a:t>
            </a:r>
          </a:p>
          <a:p>
            <a:r>
              <a:rPr lang="en-US" altLang="it-IT"/>
              <a:t>        .</a:t>
            </a:r>
          </a:p>
          <a:p>
            <a:r>
              <a:rPr lang="en-US" altLang="it-IT"/>
              <a:t>        .</a:t>
            </a:r>
          </a:p>
          <a:p>
            <a:r>
              <a:rPr lang="en-US" altLang="it-IT"/>
              <a:t>        . </a:t>
            </a:r>
          </a:p>
        </p:txBody>
      </p:sp>
      <p:sp>
        <p:nvSpPr>
          <p:cNvPr id="3072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8360377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A0B78D1-D397-47E4-ABF3-D52704543826}" type="slidenum">
              <a:rPr lang="es-ES" altLang="it-IT" sz="1000">
                <a:latin typeface="Arial" panose="020B0604020202020204" pitchFamily="34" charset="0"/>
              </a:rPr>
              <a:pPr lvl="1"/>
              <a:t>34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Front and Back Faces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Every face has a front and back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For many objects, we never see the back face so we don’t care how or if it’s rendered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If it matters, we can handle in shader </a:t>
            </a:r>
          </a:p>
        </p:txBody>
      </p:sp>
      <p:pic>
        <p:nvPicPr>
          <p:cNvPr id="31749" name="Picture 5" descr="AN06F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038600"/>
            <a:ext cx="310515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7" descr="AN06F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810000"/>
            <a:ext cx="37338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1" name="Text Box 8"/>
          <p:cNvSpPr txBox="1">
            <a:spLocks noChangeArrowheads="1"/>
          </p:cNvSpPr>
          <p:nvPr/>
        </p:nvSpPr>
        <p:spPr bwMode="auto">
          <a:xfrm>
            <a:off x="914400" y="5334000"/>
            <a:ext cx="308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back faces not visible</a:t>
            </a:r>
          </a:p>
        </p:txBody>
      </p:sp>
      <p:sp>
        <p:nvSpPr>
          <p:cNvPr id="31752" name="Text Box 9"/>
          <p:cNvSpPr txBox="1">
            <a:spLocks noChangeArrowheads="1"/>
          </p:cNvSpPr>
          <p:nvPr/>
        </p:nvSpPr>
        <p:spPr bwMode="auto">
          <a:xfrm>
            <a:off x="5562600" y="5334000"/>
            <a:ext cx="2574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back faces visible</a:t>
            </a:r>
          </a:p>
        </p:txBody>
      </p:sp>
      <p:sp>
        <p:nvSpPr>
          <p:cNvPr id="31753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1320864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7E72140B-5B1D-4F40-A241-D17A8676D74A}" type="slidenum">
              <a:rPr lang="es-ES" altLang="it-IT" sz="1000">
                <a:latin typeface="Arial" panose="020B0604020202020204" pitchFamily="34" charset="0"/>
              </a:rPr>
              <a:pPr lvl="1"/>
              <a:t>35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Emissive Term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We can simulate a light source in WebGL by giving a material an emissive component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This component is unaffected by any sources or transformations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2757057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8AA8F4E-CEAB-4D2C-A08E-871471058143}" type="slidenum">
              <a:rPr lang="es-ES" altLang="it-IT" sz="1000">
                <a:latin typeface="Arial" panose="020B0604020202020204" pitchFamily="34" charset="0"/>
              </a:rPr>
              <a:pPr lvl="1"/>
              <a:t>36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379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Transparency</a:t>
            </a:r>
          </a:p>
        </p:txBody>
      </p:sp>
      <p:sp>
        <p:nvSpPr>
          <p:cNvPr id="33796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Material properties are specified as RGBA values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The A value can be used to make the surface translucent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The default is that all surfaces are opaque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Later we will enable blending and use this feature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However with the HTML5 canvas, A&lt;1 will mute colors</a:t>
            </a:r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969389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B1DA2660-CF51-4503-AA86-0BF20D040ACC}" type="slidenum">
              <a:rPr lang="es-ES" altLang="it-IT" sz="1000">
                <a:latin typeface="Arial" panose="020B0604020202020204" pitchFamily="34" charset="0"/>
              </a:rPr>
              <a:pPr lvl="1"/>
              <a:t>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Ambient Light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Ambient light is the result of multiple interactions between (large) light sources and the objects in the environment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Amount and color depend on both the color of the light(s) and the material properties of the object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Add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 I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</a:t>
            </a:r>
            <a:r>
              <a:rPr lang="en-US" altLang="it-IT">
                <a:ea typeface="ＭＳ Ｐゴシック" panose="020B0600070205080204" pitchFamily="34" charset="-128"/>
              </a:rPr>
              <a:t> to diffuse and specular terms</a:t>
            </a:r>
          </a:p>
        </p:txBody>
      </p:sp>
      <p:sp>
        <p:nvSpPr>
          <p:cNvPr id="21509" name="Line 4"/>
          <p:cNvSpPr>
            <a:spLocks noChangeShapeType="1"/>
          </p:cNvSpPr>
          <p:nvPr/>
        </p:nvSpPr>
        <p:spPr bwMode="auto">
          <a:xfrm flipH="1" flipV="1">
            <a:off x="1981200" y="5181600"/>
            <a:ext cx="228600" cy="609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1014413" y="5791200"/>
            <a:ext cx="1949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reflection coef</a:t>
            </a:r>
          </a:p>
        </p:txBody>
      </p:sp>
      <p:sp>
        <p:nvSpPr>
          <p:cNvPr id="21511" name="Line 6"/>
          <p:cNvSpPr>
            <a:spLocks noChangeShapeType="1"/>
          </p:cNvSpPr>
          <p:nvPr/>
        </p:nvSpPr>
        <p:spPr bwMode="auto">
          <a:xfrm flipH="1" flipV="1">
            <a:off x="2514600" y="5181600"/>
            <a:ext cx="1371600" cy="685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3251200" y="5832475"/>
            <a:ext cx="325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intensity of ambient light</a:t>
            </a:r>
          </a:p>
        </p:txBody>
      </p:sp>
      <p:sp>
        <p:nvSpPr>
          <p:cNvPr id="21513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09F2896-B973-47AE-904E-19781F375C9F}" type="slidenum">
              <a:rPr lang="es-ES" altLang="it-IT" sz="1000">
                <a:latin typeface="Arial" panose="020B0604020202020204" pitchFamily="34" charset="0"/>
              </a:rPr>
              <a:pPr lvl="1"/>
              <a:t>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Distance Terms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The light from a point source that reaches a surface is inversely proportional to the square of the distance between them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We can add a factor of the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>
                <a:ea typeface="ＭＳ Ｐゴシック" panose="020B0600070205080204" pitchFamily="34" charset="-128"/>
              </a:rPr>
              <a:t>form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1/(a + bd +cd</a:t>
            </a:r>
            <a:r>
              <a:rPr lang="en-US" altLang="it-IT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  <a:r>
              <a:rPr lang="en-US" altLang="it-IT">
                <a:ea typeface="ＭＳ Ｐゴシック" panose="020B0600070205080204" pitchFamily="34" charset="-128"/>
              </a:rPr>
              <a:t> to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>
                <a:ea typeface="ＭＳ Ｐゴシック" panose="020B0600070205080204" pitchFamily="34" charset="-128"/>
              </a:rPr>
              <a:t>the diffuse and specular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>
                <a:ea typeface="ＭＳ Ｐゴシック" panose="020B0600070205080204" pitchFamily="34" charset="-128"/>
              </a:rPr>
              <a:t>terms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The constant and linear terms soften the effect of the point source</a:t>
            </a:r>
          </a:p>
        </p:txBody>
      </p:sp>
      <p:pic>
        <p:nvPicPr>
          <p:cNvPr id="23557" name="Picture 5" descr="AN06F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971800"/>
            <a:ext cx="2808288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4C3B7437-0977-4DC8-B976-1919D1EED07D}" type="slidenum">
              <a:rPr lang="es-ES" altLang="it-IT" sz="1000">
                <a:latin typeface="Arial" panose="020B0604020202020204" pitchFamily="34" charset="0"/>
              </a:rPr>
              <a:pPr lvl="1"/>
              <a:t>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Light Sources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 the Phong Model, we add the results from each light source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Each light source has separate diffuse, specular, and ambient terms to allow for maximum flexibility even though this form does not have a physical justification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Separate red, green and blue components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Hence, 9 coefficients for each point source</a:t>
            </a:r>
          </a:p>
          <a:p>
            <a:pPr lvl="1"/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dr</a:t>
            </a:r>
            <a:r>
              <a:rPr lang="en-US" altLang="it-IT">
                <a:ea typeface="ＭＳ Ｐゴシック" panose="020B0600070205080204" pitchFamily="34" charset="-128"/>
              </a:rPr>
              <a:t>,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dg</a:t>
            </a:r>
            <a:r>
              <a:rPr lang="en-US" altLang="it-IT">
                <a:ea typeface="ＭＳ Ｐゴシック" panose="020B0600070205080204" pitchFamily="34" charset="-128"/>
              </a:rPr>
              <a:t>,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db</a:t>
            </a:r>
            <a:r>
              <a:rPr lang="en-US" altLang="it-IT">
                <a:ea typeface="ＭＳ Ｐゴシック" panose="020B0600070205080204" pitchFamily="34" charset="-128"/>
              </a:rPr>
              <a:t>,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sr</a:t>
            </a:r>
            <a:r>
              <a:rPr lang="en-US" altLang="it-IT">
                <a:ea typeface="ＭＳ Ｐゴシック" panose="020B0600070205080204" pitchFamily="34" charset="-128"/>
              </a:rPr>
              <a:t>,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sg</a:t>
            </a:r>
            <a:r>
              <a:rPr lang="en-US" altLang="it-IT">
                <a:ea typeface="ＭＳ Ｐゴシック" panose="020B0600070205080204" pitchFamily="34" charset="-128"/>
              </a:rPr>
              <a:t>,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sb</a:t>
            </a:r>
            <a:r>
              <a:rPr lang="en-US" altLang="it-IT">
                <a:ea typeface="ＭＳ Ｐゴシック" panose="020B0600070205080204" pitchFamily="34" charset="-128"/>
              </a:rPr>
              <a:t>,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ar</a:t>
            </a:r>
            <a:r>
              <a:rPr lang="en-US" altLang="it-IT">
                <a:ea typeface="ＭＳ Ｐゴシック" panose="020B0600070205080204" pitchFamily="34" charset="-128"/>
              </a:rPr>
              <a:t>,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ag</a:t>
            </a:r>
            <a:r>
              <a:rPr lang="en-US" altLang="it-IT">
                <a:ea typeface="ＭＳ Ｐゴシック" panose="020B0600070205080204" pitchFamily="34" charset="-128"/>
              </a:rPr>
              <a:t>,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it-IT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ab</a:t>
            </a:r>
            <a:endParaRPr lang="en-US" altLang="it-IT">
              <a:ea typeface="ＭＳ Ｐゴシック" panose="020B0600070205080204" pitchFamily="34" charset="-128"/>
            </a:endParaRP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BB858FE-1EC6-443C-8311-9A3F0EE259D6}" type="slidenum">
              <a:rPr lang="es-ES" altLang="it-IT" sz="1000">
                <a:latin typeface="Arial" panose="020B0604020202020204" pitchFamily="34" charset="0"/>
              </a:rPr>
              <a:pPr lvl="1"/>
              <a:t>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Material Properties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Material properties match light source properties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Nine absorbtion coefficients</a:t>
            </a:r>
          </a:p>
          <a:p>
            <a:pPr lvl="2"/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dr</a:t>
            </a:r>
            <a:r>
              <a:rPr lang="en-US" altLang="it-IT" sz="2400">
                <a:ea typeface="ＭＳ Ｐゴシック" panose="020B0600070205080204" pitchFamily="34" charset="-128"/>
              </a:rPr>
              <a:t>, 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dg</a:t>
            </a:r>
            <a:r>
              <a:rPr lang="en-US" altLang="it-IT" sz="2400">
                <a:ea typeface="ＭＳ Ｐゴシック" panose="020B0600070205080204" pitchFamily="34" charset="-128"/>
              </a:rPr>
              <a:t>, 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db</a:t>
            </a:r>
            <a:r>
              <a:rPr lang="en-US" altLang="it-IT" sz="2400">
                <a:ea typeface="ＭＳ Ｐゴシック" panose="020B0600070205080204" pitchFamily="34" charset="-128"/>
              </a:rPr>
              <a:t>, 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sr</a:t>
            </a:r>
            <a:r>
              <a:rPr lang="en-US" altLang="it-IT" sz="2400">
                <a:ea typeface="ＭＳ Ｐゴシック" panose="020B0600070205080204" pitchFamily="34" charset="-128"/>
              </a:rPr>
              <a:t>, 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sg</a:t>
            </a:r>
            <a:r>
              <a:rPr lang="en-US" altLang="it-IT" sz="2400">
                <a:ea typeface="ＭＳ Ｐゴシック" panose="020B0600070205080204" pitchFamily="34" charset="-128"/>
              </a:rPr>
              <a:t>, 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sb</a:t>
            </a:r>
            <a:r>
              <a:rPr lang="en-US" altLang="it-IT" sz="2400">
                <a:ea typeface="ＭＳ Ｐゴシック" panose="020B0600070205080204" pitchFamily="34" charset="-128"/>
              </a:rPr>
              <a:t>, 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ar</a:t>
            </a:r>
            <a:r>
              <a:rPr lang="en-US" altLang="it-IT" sz="2400">
                <a:ea typeface="ＭＳ Ｐゴシック" panose="020B0600070205080204" pitchFamily="34" charset="-128"/>
              </a:rPr>
              <a:t>, 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ag</a:t>
            </a:r>
            <a:r>
              <a:rPr lang="en-US" altLang="it-IT" sz="2400">
                <a:ea typeface="ＭＳ Ｐゴシック" panose="020B0600070205080204" pitchFamily="34" charset="-128"/>
              </a:rPr>
              <a:t>, </a:t>
            </a:r>
            <a:r>
              <a:rPr lang="en-US" altLang="it-IT" sz="24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it-IT" sz="24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ab</a:t>
            </a:r>
            <a:endParaRPr lang="en-US" altLang="it-IT" sz="2400">
              <a:ea typeface="ＭＳ Ｐゴシック" panose="020B0600070205080204" pitchFamily="34" charset="-128"/>
            </a:endParaRP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Shininess coefficient 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a</a:t>
            </a:r>
            <a:r>
              <a:rPr lang="en-US" altLang="it-IT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55102AF6-D7E2-4096-B59A-50918161BE50}" type="slidenum">
              <a:rPr lang="es-ES" altLang="it-IT" sz="1000">
                <a:latin typeface="Arial" panose="020B0604020202020204" pitchFamily="34" charset="0"/>
              </a:rPr>
              <a:pPr lvl="1"/>
              <a:t>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pic>
        <p:nvPicPr>
          <p:cNvPr id="29699" name="Picture 4" descr="AN06F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657600"/>
            <a:ext cx="3771900" cy="253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4770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Adding up the Components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it-IT" sz="3200">
                <a:ea typeface="ＭＳ Ｐゴシック" panose="020B0600070205080204" pitchFamily="34" charset="-128"/>
              </a:rPr>
              <a:t>For each light source and each color component, the Phong model can be written (without the distance terms) as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it-IT" sz="32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35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it-IT" sz="3500">
                <a:ea typeface="ＭＳ Ｐゴシック" panose="020B0600070205080204" pitchFamily="34" charset="-128"/>
              </a:rPr>
              <a:t> =</a:t>
            </a:r>
            <a:r>
              <a:rPr lang="en-US" altLang="it-IT" sz="35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it-IT" sz="35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</a:t>
            </a:r>
            <a:r>
              <a:rPr lang="en-US" altLang="it-IT" sz="35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I</a:t>
            </a:r>
            <a:r>
              <a:rPr lang="en-US" altLang="it-IT" sz="3500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</a:t>
            </a:r>
            <a:r>
              <a:rPr lang="en-US" altLang="it-IT" sz="3500">
                <a:ea typeface="ＭＳ Ｐゴシック" panose="020B0600070205080204" pitchFamily="34" charset="-128"/>
              </a:rPr>
              <a:t>  </a:t>
            </a:r>
            <a:r>
              <a:rPr lang="en-US" altLang="it-IT" sz="35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</a:t>
            </a:r>
            <a:r>
              <a:rPr lang="en-US" altLang="it-IT" sz="3500">
                <a:ea typeface="ＭＳ Ｐゴシック" panose="020B0600070205080204" pitchFamily="34" charset="-128"/>
              </a:rPr>
              <a:t> </a:t>
            </a:r>
            <a:r>
              <a:rPr lang="en-US" altLang="it-IT" sz="330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· </a:t>
            </a:r>
            <a:r>
              <a:rPr lang="en-US" altLang="it-IT" sz="3300" b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  </a:t>
            </a:r>
            <a:r>
              <a:rPr lang="en-US" altLang="it-IT" sz="330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+</a:t>
            </a:r>
            <a:r>
              <a:rPr lang="en-US" altLang="it-IT" sz="3300" b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it-IT" sz="330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k</a:t>
            </a:r>
            <a:r>
              <a:rPr lang="en-US" altLang="it-IT" sz="3500" baseline="-2500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</a:t>
            </a:r>
            <a:r>
              <a:rPr lang="en-US" altLang="it-IT" sz="330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I</a:t>
            </a:r>
            <a:r>
              <a:rPr lang="en-US" altLang="it-IT" sz="3500" baseline="-2500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</a:t>
            </a:r>
            <a:r>
              <a:rPr lang="en-US" altLang="it-IT" sz="330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(</a:t>
            </a:r>
            <a:r>
              <a:rPr lang="en-US" altLang="it-IT" sz="35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it-IT" sz="3500">
                <a:ea typeface="ＭＳ Ｐゴシック" panose="020B0600070205080204" pitchFamily="34" charset="-128"/>
              </a:rPr>
              <a:t> </a:t>
            </a:r>
            <a:r>
              <a:rPr lang="en-US" altLang="it-IT" sz="330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· </a:t>
            </a:r>
            <a:r>
              <a:rPr lang="en-US" altLang="it-IT" sz="3300" b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 </a:t>
            </a:r>
            <a:r>
              <a:rPr lang="en-US" altLang="it-IT" sz="330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)</a:t>
            </a:r>
            <a:r>
              <a:rPr lang="en-US" altLang="it-IT" sz="3300" baseline="30000">
                <a:latin typeface="Symbol" panose="05050102010706020507" pitchFamily="18" charset="2"/>
                <a:ea typeface="ＭＳ Ｐゴシック" panose="020B0600070205080204" pitchFamily="34" charset="-128"/>
                <a:cs typeface="Times New Roman" panose="02020603050405020304" pitchFamily="18" charset="0"/>
              </a:rPr>
              <a:t>a </a:t>
            </a:r>
            <a:r>
              <a:rPr lang="en-US" altLang="it-IT" sz="330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+ k</a:t>
            </a:r>
            <a:r>
              <a:rPr lang="en-US" altLang="it-IT" sz="3500" baseline="-2500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</a:t>
            </a:r>
            <a:r>
              <a:rPr lang="en-US" altLang="it-IT" sz="330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I</a:t>
            </a:r>
            <a:r>
              <a:rPr lang="en-US" altLang="it-IT" sz="3500" baseline="-2500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it-IT" sz="3500" baseline="-25000"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3200">
                <a:ea typeface="ＭＳ Ｐゴシック" panose="020B0600070205080204" pitchFamily="34" charset="-128"/>
                <a:cs typeface="Times New Roman" panose="02020603050405020304" pitchFamily="18" charset="0"/>
              </a:rPr>
              <a:t>For each color component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3200">
                <a:ea typeface="ＭＳ Ｐゴシック" panose="020B0600070205080204" pitchFamily="34" charset="-128"/>
                <a:cs typeface="Times New Roman" panose="02020603050405020304" pitchFamily="18" charset="0"/>
              </a:rPr>
              <a:t>we add contributions from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3200">
                <a:ea typeface="ＭＳ Ｐゴシック" panose="020B0600070205080204" pitchFamily="34" charset="-128"/>
                <a:cs typeface="Times New Roman" panose="02020603050405020304" pitchFamily="18" charset="0"/>
              </a:rPr>
              <a:t>all sources</a:t>
            </a:r>
          </a:p>
        </p:txBody>
      </p:sp>
      <p:sp>
        <p:nvSpPr>
          <p:cNvPr id="2970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5FB40378-2FD0-49F2-AAF1-14EF3E607249}" type="slidenum">
              <a:rPr lang="es-ES" altLang="it-IT" sz="1000">
                <a:latin typeface="Arial" panose="020B0604020202020204" pitchFamily="34" charset="0"/>
              </a:rPr>
              <a:pPr lvl="1"/>
              <a:t>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  <a:cs typeface="Times New Roman" panose="02020603050405020304" pitchFamily="18" charset="0"/>
              </a:rPr>
              <a:t>Modified Phong Model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The specular term in the Phong model is problematic because it requires the calculation of a new reflection vector and view vector for each vertex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Blinn suggested an approximation using the halfway vector that is more efficient</a:t>
            </a: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LA1">
  <a:themeElements>
    <a:clrScheme name="ULA1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LA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LA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LA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C:\PPT\VENEZUELA\ULA1.PPT</Template>
  <TotalTime>18809</TotalTime>
  <Words>2174</Words>
  <Application>Microsoft Office PowerPoint</Application>
  <PresentationFormat>Presentazione su schermo (4:3)</PresentationFormat>
  <Paragraphs>322</Paragraphs>
  <Slides>36</Slides>
  <Notes>19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36</vt:i4>
      </vt:variant>
    </vt:vector>
  </HeadingPairs>
  <TitlesOfParts>
    <vt:vector size="44" baseType="lpstr">
      <vt:lpstr>ＭＳ Ｐゴシック</vt:lpstr>
      <vt:lpstr>Arial</vt:lpstr>
      <vt:lpstr>Courier New</vt:lpstr>
      <vt:lpstr>Symbol</vt:lpstr>
      <vt:lpstr>Times New Roman</vt:lpstr>
      <vt:lpstr>ULA1</vt:lpstr>
      <vt:lpstr>ClipArt</vt:lpstr>
      <vt:lpstr>Equation</vt:lpstr>
      <vt:lpstr>Introduction to Computer Graphics with WebGL</vt:lpstr>
      <vt:lpstr>Lighting and Shading II</vt:lpstr>
      <vt:lpstr>Objectives</vt:lpstr>
      <vt:lpstr>Ambient Light</vt:lpstr>
      <vt:lpstr>Distance Terms</vt:lpstr>
      <vt:lpstr>Light Sources</vt:lpstr>
      <vt:lpstr>Material Properties</vt:lpstr>
      <vt:lpstr>Adding up the Components</vt:lpstr>
      <vt:lpstr>Modified Phong Model</vt:lpstr>
      <vt:lpstr>The Halfway Vector</vt:lpstr>
      <vt:lpstr>Using the halfway vector</vt:lpstr>
      <vt:lpstr>Example</vt:lpstr>
      <vt:lpstr>Computation of Vectors</vt:lpstr>
      <vt:lpstr>Computing Reflection Direction</vt:lpstr>
      <vt:lpstr>Plane Normals</vt:lpstr>
      <vt:lpstr>Normal to Sphere</vt:lpstr>
      <vt:lpstr>Parametric Form</vt:lpstr>
      <vt:lpstr>General Case</vt:lpstr>
      <vt:lpstr>Introduction to Computer Graphics with WebGL</vt:lpstr>
      <vt:lpstr>Lighting and Shading in WebGL</vt:lpstr>
      <vt:lpstr>Objectives</vt:lpstr>
      <vt:lpstr>WebGL lighting</vt:lpstr>
      <vt:lpstr>Normalization</vt:lpstr>
      <vt:lpstr>Normal for Triangle</vt:lpstr>
      <vt:lpstr>Specifying a Point Light Source</vt:lpstr>
      <vt:lpstr>Distance and Direction</vt:lpstr>
      <vt:lpstr>Spotlights</vt:lpstr>
      <vt:lpstr>Global Ambient Light</vt:lpstr>
      <vt:lpstr>Moving Light Sources</vt:lpstr>
      <vt:lpstr>Light Properties</vt:lpstr>
      <vt:lpstr>Material Properties</vt:lpstr>
      <vt:lpstr>Using MV.js for Products</vt:lpstr>
      <vt:lpstr>Adding Normals for Quads</vt:lpstr>
      <vt:lpstr>Front and Back Faces</vt:lpstr>
      <vt:lpstr>Emissive Term</vt:lpstr>
      <vt:lpstr>Transparency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Angel</dc:creator>
  <cp:lastModifiedBy>Marco Schaerf</cp:lastModifiedBy>
  <cp:revision>179</cp:revision>
  <dcterms:created xsi:type="dcterms:W3CDTF">2014-02-07T15:57:32Z</dcterms:created>
  <dcterms:modified xsi:type="dcterms:W3CDTF">2018-04-09T11:42:38Z</dcterms:modified>
</cp:coreProperties>
</file>