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80" r:id="rId2"/>
    <p:sldId id="256" r:id="rId3"/>
    <p:sldId id="257" r:id="rId4"/>
    <p:sldId id="258" r:id="rId5"/>
    <p:sldId id="259" r:id="rId6"/>
    <p:sldId id="260" r:id="rId7"/>
    <p:sldId id="277" r:id="rId8"/>
    <p:sldId id="278" r:id="rId9"/>
    <p:sldId id="281" r:id="rId10"/>
    <p:sldId id="279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84" y="8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40A1A2-B23F-4557-A73B-2BE40AFF0A2B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36288-00B1-41E5-9FCD-2E990B97A0ED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8A1589C-15B7-45CB-94BF-AC35DAA53565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F553067-FFB8-413D-9CF5-91A0E51756C0}" type="slidenum">
              <a:rPr lang="en-US" altLang="it-IT" sz="1200"/>
              <a:pPr/>
              <a:t>15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90726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72D7F1CC-D065-4EE2-B385-613D53AEDBF2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0527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3F1C392-970B-403F-918A-F9DBA308D58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4636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31756190-64F0-4249-8209-F18975ADB80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59965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7D23F778-0A91-4105-8FEC-86784E2AAFE6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833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8B447988-5878-4828-A7E9-91CA272AD9D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4589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CB6B0ED7-6804-44F8-BCAB-BF7CD0CC072A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643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7CF9FC54-681E-4827-8AE2-F831026492C5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61610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6376885-F930-40DB-8298-B06A89D400A4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8284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35F550D4-21BB-4AA8-9FBF-57DF57F2876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966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CD56ABD2-6E77-4E56-ADED-E7780F97415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1519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7F013288-E8FD-4A85-825B-B2E1CEC422EB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9600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73AFDD85-51CE-4F4B-8E8D-943CE9B0D45B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62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52796A6-A535-475F-9F35-FA9B023912B8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Packing and Unpacking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Compressed or uncompressed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Indexed or RGB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Bit Format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little or big endian	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WebGL (and shader-based OpenGL) lacks most functions for packing and unpacking	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texture functions instead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can implement desired functionality in fragment shaders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EA6198F-4901-47C3-947C-E887E17C2A89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Deprecated Functionality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glDrawPixels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glCopyPixels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glBitMap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04F7116-A5EC-4BD2-9604-A4D0A416F719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8A9B76F-7031-4B27-8601-D3082B587302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Buffer Reading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WebGL can read pixels from the framebuffer with gl.readPixels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Returns only 8 bit RGBA values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In general, the format of pixels in the frame buffer is different from that of processor memory and these two types of memory reside in different places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Need packing and unpacking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Reading can be slow</a:t>
            </a:r>
          </a:p>
          <a:p>
            <a:r>
              <a:rPr lang="en-US" altLang="it-IT" sz="2800">
                <a:ea typeface="ＭＳ Ｐゴシック" panose="020B0600070205080204" pitchFamily="34" charset="-128"/>
              </a:rPr>
              <a:t>Drawing through texture functions and off-screen memory (frame buffer objects)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3344432-6112-4F99-8820-EBE8814BA8BF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WebGL Pixel Function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9763" y="1822450"/>
            <a:ext cx="8034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 b="1">
                <a:latin typeface="Courier New" panose="02070309020205020404" pitchFamily="49" charset="0"/>
              </a:rPr>
              <a:t>gl.readPixels(x,y,width,height,format,type,myimage)</a:t>
            </a:r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 flipV="1">
            <a:off x="2209800" y="2209800"/>
            <a:ext cx="7620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569913" y="2516188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start pixel in frame buffer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4191000" y="2438400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size</a:t>
            </a:r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V="1">
            <a:off x="4419600" y="2209800"/>
            <a:ext cx="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V="1">
            <a:off x="5334000" y="2133600"/>
            <a:ext cx="304800" cy="685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4329113" y="2860675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type of image</a:t>
            </a: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V="1">
            <a:off x="6477000" y="2133600"/>
            <a:ext cx="228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5486400" y="2438400"/>
            <a:ext cx="1841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type of pixels</a:t>
            </a:r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 flipH="1" flipV="1">
            <a:off x="4038600" y="2209800"/>
            <a:ext cx="3810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6" name="Line 15"/>
          <p:cNvSpPr>
            <a:spLocks noChangeShapeType="1"/>
          </p:cNvSpPr>
          <p:nvPr/>
        </p:nvSpPr>
        <p:spPr bwMode="auto">
          <a:xfrm flipV="1">
            <a:off x="7543800" y="2209800"/>
            <a:ext cx="1524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6248400" y="2895600"/>
            <a:ext cx="2679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pointer to processor </a:t>
            </a:r>
          </a:p>
          <a:p>
            <a:r>
              <a:rPr lang="en-US" altLang="it-IT"/>
              <a:t>      memory</a:t>
            </a: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990600" y="3733800"/>
            <a:ext cx="5880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2000" b="1">
                <a:latin typeface="Courier New" panose="02070309020205020404" pitchFamily="49" charset="0"/>
              </a:rPr>
              <a:t>var myimage[512*512*4];</a:t>
            </a:r>
          </a:p>
          <a:p>
            <a:endParaRPr lang="en-US" altLang="it-IT" sz="2000" b="1">
              <a:latin typeface="Courier New" panose="02070309020205020404" pitchFamily="49" charset="0"/>
            </a:endParaRPr>
          </a:p>
          <a:p>
            <a:r>
              <a:rPr lang="en-US" altLang="it-IT" sz="2000" b="1">
                <a:latin typeface="Courier New" panose="02070309020205020404" pitchFamily="49" charset="0"/>
              </a:rPr>
              <a:t>gl.readPixels(0,0, 512, 512, gl.RGBA, </a:t>
            </a:r>
          </a:p>
          <a:p>
            <a:r>
              <a:rPr lang="en-US" altLang="it-IT" sz="2000" b="1">
                <a:latin typeface="Courier New" panose="02070309020205020404" pitchFamily="49" charset="0"/>
              </a:rPr>
              <a:t>      gl.UNSIGNED_BYTE, myimage);</a:t>
            </a:r>
          </a:p>
        </p:txBody>
      </p:sp>
      <p:sp>
        <p:nvSpPr>
          <p:cNvPr id="28689" name="Footer Placeholder 1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 to Texture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GPUs now include a large amount of texture memory that we can write into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Advantage: fast (not under control of window system)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Using frame buffer objects (FBOs) we can render into texture memory instead of the frame buffer and then read from this memory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Image processing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GPGPU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3029628-3E14-4FB4-ADFF-9ADF60AED9F1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950D8DA-4569-4E0F-B692-8C3134A24E64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2315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BitBlt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0010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77F239B-54AD-4AE7-9063-7ABD796002B8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2663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C05F99A-1A31-4072-9AE9-08FBE330FBD7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reading and writing of blocks of bits or bytes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Prepare for later discussion compositing and blending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70194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Writing into Buffers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WebGL does not contain a function for writing bits into frame buffer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texture functions instead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can use the fragment shader to do bit level operations on graphics memory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Bit Block Transfer (BitBlt) operations act on blocks of bits with a single instruction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E1DADDF-1F06-41E8-BE8A-9A765683DCB5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09852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4672C5A-260D-4D00-85AF-6D9D9A9D8AC3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BitBlt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Conceptually, we can consider all of memory as a large two-dimensional array of pixels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We read and write rectangular block of pixels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The frame buffer is part of this memory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905000" y="3886200"/>
            <a:ext cx="4572000" cy="20574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267200" y="4114800"/>
            <a:ext cx="19812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209800" y="4953000"/>
            <a:ext cx="990600" cy="762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 flipH="1" flipV="1">
            <a:off x="6096000" y="4800600"/>
            <a:ext cx="9144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6781800" y="5257800"/>
            <a:ext cx="1863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frame buffer</a:t>
            </a:r>
          </a:p>
          <a:p>
            <a:r>
              <a:rPr lang="en-US" altLang="it-IT">
                <a:latin typeface="Arial" panose="020B0604020202020204" pitchFamily="34" charset="0"/>
              </a:rPr>
              <a:t>(destination)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V="1">
            <a:off x="3276600" y="4495800"/>
            <a:ext cx="1447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2438400" y="5943600"/>
            <a:ext cx="3921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writing into the frame buffer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2133600" y="5105400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source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347663" y="4916488"/>
            <a:ext cx="128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 flipV="1">
            <a:off x="1600200" y="4724400"/>
            <a:ext cx="609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0495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6435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Buffers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80010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DDC71DF-FDFB-4C33-B227-3971DFBD6C8F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49FF6E6-6863-4EA6-89BC-A5C0D42BC999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Writing Model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Read destination pixel before writing source</a:t>
            </a:r>
          </a:p>
        </p:txBody>
      </p:sp>
      <p:pic>
        <p:nvPicPr>
          <p:cNvPr id="21509" name="Picture 5" descr="AN07F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221413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02667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12D3786-84A0-41E2-B759-AB0A2B7E4904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Bit Writing Modes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Source and destination bits are combined bitwise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16 possible functions (one per column in table)</a:t>
            </a:r>
          </a:p>
        </p:txBody>
      </p:sp>
      <p:pic>
        <p:nvPicPr>
          <p:cNvPr id="22533" name="Picture 5" descr="AN07F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172450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24000" y="2819400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replace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1200" y="29718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OR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343400" y="27432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XOR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667000" y="3124200"/>
            <a:ext cx="609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4572000" y="3200400"/>
            <a:ext cx="3048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4953000" y="3352800"/>
            <a:ext cx="7620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004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4196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800600" y="3657600"/>
            <a:ext cx="228600" cy="2667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2543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437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BB9966D-0387-40FA-B890-3F2D80F3D4F1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XOR mode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XOR is especially useful for swapping blocks of memory such as menus that are stored off screen</a:t>
            </a: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endParaRPr lang="en-US" altLang="it-IT" sz="2700">
              <a:ea typeface="ＭＳ Ｐゴシック" panose="020B0600070205080204" pitchFamily="34" charset="-128"/>
            </a:endParaRPr>
          </a:p>
          <a:p>
            <a:r>
              <a:rPr lang="en-US" altLang="it-IT" sz="2700">
                <a:ea typeface="ＭＳ Ｐゴシック" panose="020B0600070205080204" pitchFamily="34" charset="-128"/>
              </a:rPr>
              <a:t>Same strategy used for rubber band lines and cursors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6737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If</a:t>
            </a:r>
            <a:r>
              <a:rPr lang="en-US" altLang="it-IT"/>
              <a:t> S </a:t>
            </a:r>
            <a:r>
              <a:rPr lang="en-US" altLang="it-IT">
                <a:latin typeface="Arial" panose="020B0604020202020204" pitchFamily="34" charset="0"/>
              </a:rPr>
              <a:t>represents screen and</a:t>
            </a:r>
            <a:r>
              <a:rPr lang="en-US" altLang="it-IT"/>
              <a:t> M </a:t>
            </a:r>
            <a:r>
              <a:rPr lang="en-US" altLang="it-IT">
                <a:latin typeface="Arial" panose="020B0604020202020204" pitchFamily="34" charset="0"/>
              </a:rPr>
              <a:t>represents a menu</a:t>
            </a:r>
          </a:p>
          <a:p>
            <a:r>
              <a:rPr lang="en-US" altLang="it-IT">
                <a:latin typeface="Arial" panose="020B0604020202020204" pitchFamily="34" charset="0"/>
              </a:rPr>
              <a:t>the sequence</a:t>
            </a:r>
          </a:p>
          <a:p>
            <a:r>
              <a:rPr lang="en-US" altLang="it-IT"/>
              <a:t>    S  </a:t>
            </a:r>
            <a:r>
              <a:rPr lang="en-US" altLang="it-IT">
                <a:sym typeface="Symbol" panose="05050102010706020507" pitchFamily="18" charset="2"/>
              </a:rPr>
              <a:t> </a:t>
            </a:r>
            <a:r>
              <a:rPr lang="en-US" altLang="it-IT"/>
              <a:t>S </a:t>
            </a:r>
            <a:r>
              <a:rPr lang="en-US" altLang="it-IT">
                <a:sym typeface="Symbol" panose="05050102010706020507" pitchFamily="18" charset="2"/>
              </a:rPr>
              <a:t> </a:t>
            </a:r>
            <a:r>
              <a:rPr lang="en-US" altLang="it-IT"/>
              <a:t>M</a:t>
            </a:r>
          </a:p>
          <a:p>
            <a:r>
              <a:rPr lang="en-US" altLang="it-IT"/>
              <a:t>   M  </a:t>
            </a:r>
            <a:r>
              <a:rPr lang="en-US" altLang="it-IT">
                <a:sym typeface="Symbol" panose="05050102010706020507" pitchFamily="18" charset="2"/>
              </a:rPr>
              <a:t> </a:t>
            </a:r>
            <a:r>
              <a:rPr lang="en-US" altLang="it-IT"/>
              <a:t>S </a:t>
            </a:r>
            <a:r>
              <a:rPr lang="en-US" altLang="it-IT">
                <a:sym typeface="Symbol" panose="05050102010706020507" pitchFamily="18" charset="2"/>
              </a:rPr>
              <a:t> </a:t>
            </a:r>
            <a:r>
              <a:rPr lang="en-US" altLang="it-IT"/>
              <a:t>M</a:t>
            </a:r>
          </a:p>
          <a:p>
            <a:r>
              <a:rPr lang="en-US" altLang="it-IT"/>
              <a:t>    S  </a:t>
            </a:r>
            <a:r>
              <a:rPr lang="en-US" altLang="it-IT">
                <a:sym typeface="Symbol" panose="05050102010706020507" pitchFamily="18" charset="2"/>
              </a:rPr>
              <a:t> </a:t>
            </a:r>
            <a:r>
              <a:rPr lang="en-US" altLang="it-IT"/>
              <a:t>S </a:t>
            </a:r>
            <a:r>
              <a:rPr lang="en-US" altLang="it-IT">
                <a:sym typeface="Symbol" panose="05050102010706020507" pitchFamily="18" charset="2"/>
              </a:rPr>
              <a:t> </a:t>
            </a:r>
            <a:r>
              <a:rPr lang="en-US" altLang="it-IT"/>
              <a:t>M</a:t>
            </a:r>
          </a:p>
          <a:p>
            <a:r>
              <a:rPr lang="en-US" altLang="it-IT">
                <a:latin typeface="Arial" panose="020B0604020202020204" pitchFamily="34" charset="0"/>
              </a:rPr>
              <a:t>swaps S and M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49424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Cursor Movement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Consider what happens as we move a cursor across the display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cover parts of objects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Must return to original colors when cursor moves away</a:t>
            </a:r>
          </a:p>
          <a:p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679DDA-DA91-4283-85C4-69A1356929A5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grpSp>
        <p:nvGrpSpPr>
          <p:cNvPr id="24581" name="Group 10"/>
          <p:cNvGrpSpPr>
            <a:grpSpLocks/>
          </p:cNvGrpSpPr>
          <p:nvPr/>
        </p:nvGrpSpPr>
        <p:grpSpPr bwMode="auto">
          <a:xfrm>
            <a:off x="2057400" y="4267200"/>
            <a:ext cx="4419600" cy="2133600"/>
            <a:chOff x="1447800" y="3276600"/>
            <a:chExt cx="4419600" cy="2133600"/>
          </a:xfrm>
        </p:grpSpPr>
        <p:sp>
          <p:nvSpPr>
            <p:cNvPr id="24583" name="Rectangle 5"/>
            <p:cNvSpPr>
              <a:spLocks noChangeArrowheads="1"/>
            </p:cNvSpPr>
            <p:nvPr/>
          </p:nvSpPr>
          <p:spPr bwMode="auto">
            <a:xfrm>
              <a:off x="1447800" y="3276600"/>
              <a:ext cx="4419600" cy="2133600"/>
            </a:xfrm>
            <a:prstGeom prst="rect">
              <a:avLst/>
            </a:prstGeom>
            <a:solidFill>
              <a:schemeClr val="accent1">
                <a:alpha val="3098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4584" name="Isosceles Triangle 7"/>
            <p:cNvSpPr>
              <a:spLocks noChangeArrowheads="1"/>
            </p:cNvSpPr>
            <p:nvPr/>
          </p:nvSpPr>
          <p:spPr bwMode="auto">
            <a:xfrm>
              <a:off x="3124200" y="3581400"/>
              <a:ext cx="838200" cy="762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4585" name="Oval 8"/>
            <p:cNvSpPr>
              <a:spLocks noChangeArrowheads="1"/>
            </p:cNvSpPr>
            <p:nvPr/>
          </p:nvSpPr>
          <p:spPr bwMode="auto">
            <a:xfrm>
              <a:off x="4724400" y="4038600"/>
              <a:ext cx="762000" cy="7620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7" name="Plus 6"/>
            <p:cNvSpPr/>
            <p:nvPr/>
          </p:nvSpPr>
          <p:spPr bwMode="auto">
            <a:xfrm>
              <a:off x="2971800" y="4114800"/>
              <a:ext cx="457200" cy="457200"/>
            </a:xfrm>
            <a:prstGeom prst="mathPlus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4587" name="Rectangle 9"/>
            <p:cNvSpPr>
              <a:spLocks noChangeArrowheads="1"/>
            </p:cNvSpPr>
            <p:nvPr/>
          </p:nvSpPr>
          <p:spPr bwMode="auto">
            <a:xfrm>
              <a:off x="1752600" y="4191000"/>
              <a:ext cx="6858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it-IT" altLang="it-IT"/>
            </a:p>
          </p:txBody>
        </p:sp>
      </p:grpSp>
      <p:sp>
        <p:nvSpPr>
          <p:cNvPr id="2458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42893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Rubber Band Line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Fix one point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Draw line to location of cursor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Must return state of crossed objects when line moves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B86C78F-6367-462B-92D0-85764E1A7140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057400" y="4267200"/>
            <a:ext cx="4419600" cy="21336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5606" name="Isosceles Triangle 6"/>
          <p:cNvSpPr>
            <a:spLocks noChangeArrowheads="1"/>
          </p:cNvSpPr>
          <p:nvPr/>
        </p:nvSpPr>
        <p:spPr bwMode="auto">
          <a:xfrm>
            <a:off x="3733800" y="4572000"/>
            <a:ext cx="838200" cy="762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9" name="Plus 8"/>
          <p:cNvSpPr/>
          <p:nvPr/>
        </p:nvSpPr>
        <p:spPr bwMode="auto">
          <a:xfrm>
            <a:off x="5029200" y="4419600"/>
            <a:ext cx="457200" cy="457200"/>
          </a:xfrm>
          <a:prstGeom prst="mathPlus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cxnSp>
        <p:nvCxnSpPr>
          <p:cNvPr id="25608" name="Straight Arrow Connector 11"/>
          <p:cNvCxnSpPr>
            <a:cxnSpLocks noChangeShapeType="1"/>
          </p:cNvCxnSpPr>
          <p:nvPr/>
        </p:nvCxnSpPr>
        <p:spPr bwMode="auto">
          <a:xfrm flipV="1">
            <a:off x="2590800" y="4648200"/>
            <a:ext cx="2667000" cy="1371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Straight Arrow Connector 12"/>
          <p:cNvCxnSpPr>
            <a:cxnSpLocks noChangeShapeType="1"/>
          </p:cNvCxnSpPr>
          <p:nvPr/>
        </p:nvCxnSpPr>
        <p:spPr bwMode="auto">
          <a:xfrm flipV="1">
            <a:off x="2590800" y="4876800"/>
            <a:ext cx="27432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Straight Arrow Connector 13"/>
          <p:cNvCxnSpPr>
            <a:cxnSpLocks noChangeShapeType="1"/>
          </p:cNvCxnSpPr>
          <p:nvPr/>
        </p:nvCxnSpPr>
        <p:spPr bwMode="auto">
          <a:xfrm flipV="1">
            <a:off x="2590800" y="5029200"/>
            <a:ext cx="27432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Straight Arrow Connector 14"/>
          <p:cNvCxnSpPr>
            <a:cxnSpLocks noChangeShapeType="1"/>
          </p:cNvCxnSpPr>
          <p:nvPr/>
        </p:nvCxnSpPr>
        <p:spPr bwMode="auto">
          <a:xfrm flipV="1">
            <a:off x="2667000" y="5257800"/>
            <a:ext cx="2590800" cy="762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Straight Arrow Connector 15"/>
          <p:cNvCxnSpPr>
            <a:cxnSpLocks noChangeShapeType="1"/>
          </p:cNvCxnSpPr>
          <p:nvPr/>
        </p:nvCxnSpPr>
        <p:spPr bwMode="auto">
          <a:xfrm flipV="1">
            <a:off x="2590800" y="5410200"/>
            <a:ext cx="2514600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Straight Arrow Connector 16"/>
          <p:cNvCxnSpPr>
            <a:cxnSpLocks noChangeShapeType="1"/>
          </p:cNvCxnSpPr>
          <p:nvPr/>
        </p:nvCxnSpPr>
        <p:spPr bwMode="auto">
          <a:xfrm flipV="1">
            <a:off x="2667000" y="5638800"/>
            <a:ext cx="22098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02304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66E408E-03A5-4E80-85F9-B8DDD941D60A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additional WebGL buffers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Reading and writing buffers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Buffers and Images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3737B12-F936-4658-9F0B-233412F087AD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Buffer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>
                <a:ea typeface="ＭＳ Ｐゴシック" panose="020B0600070205080204" pitchFamily="34" charset="-128"/>
              </a:rPr>
              <a:t>Define a buffer by its spatial resolution (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x m</a:t>
            </a:r>
            <a:r>
              <a:rPr lang="en-US" altLang="it-IT" sz="2700">
                <a:ea typeface="ＭＳ Ｐゴシック" panose="020B0600070205080204" pitchFamily="34" charset="-128"/>
              </a:rPr>
              <a:t>) and its depth (or precision) </a:t>
            </a:r>
            <a:r>
              <a:rPr lang="en-US" altLang="it-IT" sz="27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it-IT" sz="2700">
                <a:ea typeface="ＭＳ Ｐゴシック" panose="020B0600070205080204" pitchFamily="34" charset="-128"/>
              </a:rPr>
              <a:t>, the number of bits/pixel</a:t>
            </a:r>
          </a:p>
        </p:txBody>
      </p:sp>
      <p:pic>
        <p:nvPicPr>
          <p:cNvPr id="19461" name="Picture 5" descr="AN07F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51485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3810000" y="2743200"/>
            <a:ext cx="1295400" cy="19812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733800" y="46482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905000" y="4800600"/>
            <a:ext cx="167640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295400" y="55626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pixel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1905000" y="2895600"/>
            <a:ext cx="3048000" cy="2743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19467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000251F-36A7-499E-BA78-9FBEB7388977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WebGL Frame Buffer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>
              <a:ea typeface="ＭＳ Ｐゴシック" panose="020B0600070205080204" pitchFamily="34" charset="-128"/>
            </a:endParaRPr>
          </a:p>
        </p:txBody>
      </p:sp>
      <p:pic>
        <p:nvPicPr>
          <p:cNvPr id="2048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074738"/>
            <a:ext cx="75057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1A26DB5-1CF5-455A-BAF0-BD9097517A77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Where are the Buffers?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HTML5 Canvas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Default front and back color buffers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Under control of local window system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Physically on graphics card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Depth buffer also on graphics card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Stencil buffer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Holds masks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Most RGBA buffers 8 bits per component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Latest are floating point (IEEE)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Other Buffers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desktop OpenGL supported other buffers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auxiliary color buffers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accumulation buffer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these were on application side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now deprecated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GPUs have their own or attached memory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texture buffers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off-screen buffers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not under control of window system</a:t>
            </a:r>
          </a:p>
          <a:p>
            <a:pPr lvl="2"/>
            <a:r>
              <a:rPr lang="en-US" altLang="it-IT" sz="2400">
                <a:ea typeface="ＭＳ Ｐゴシック" panose="020B0600070205080204" pitchFamily="34" charset="-128"/>
              </a:rPr>
              <a:t>may be floating point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D09AF6E-D7F5-42CD-B8A0-3E60C16CE710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Images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Framebuffer contents are unformatted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usually RGB or RGBA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one byte per component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no compression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Standard Web Image Formats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jpeg, gif, png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WebGL has no conversion functions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Understands standard Web formats for texture images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DE5C98-91C7-441A-B293-20ECDFFB5900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173FE1FB-15D8-46AC-AF8B-3D7734714E91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The (Old) Pixel Pipeline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OpenGL has a separate pipeline for pixels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Writing  pixels involves </a:t>
            </a:r>
          </a:p>
          <a:p>
            <a:pPr lvl="2"/>
            <a:r>
              <a:rPr lang="en-US" altLang="it-IT">
                <a:ea typeface="ＭＳ Ｐゴシック" panose="020B0600070205080204" pitchFamily="34" charset="-128"/>
              </a:rPr>
              <a:t>Moving pixels from processor memory to the frame buffer</a:t>
            </a:r>
          </a:p>
          <a:p>
            <a:pPr lvl="2"/>
            <a:r>
              <a:rPr lang="en-US" altLang="it-IT">
                <a:ea typeface="ＭＳ Ｐゴシック" panose="020B0600070205080204" pitchFamily="34" charset="-128"/>
              </a:rPr>
              <a:t>Format conversions</a:t>
            </a:r>
          </a:p>
          <a:p>
            <a:pPr lvl="2"/>
            <a:r>
              <a:rPr lang="en-US" altLang="it-IT">
                <a:ea typeface="ＭＳ Ｐゴシック" panose="020B0600070205080204" pitchFamily="34" charset="-128"/>
              </a:rPr>
              <a:t>Mapping, Lookups, Tests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Reading pixels</a:t>
            </a:r>
          </a:p>
          <a:p>
            <a:pPr lvl="2"/>
            <a:r>
              <a:rPr lang="en-US" altLang="it-IT">
                <a:ea typeface="ＭＳ Ｐゴシック" panose="020B0600070205080204" pitchFamily="34" charset="-128"/>
              </a:rPr>
              <a:t>Format conversion</a:t>
            </a:r>
          </a:p>
          <a:p>
            <a:pPr lvl="2"/>
            <a:endParaRPr lang="en-US" altLang="it-IT">
              <a:ea typeface="ＭＳ Ｐゴシック" panose="020B0600070205080204" pitchFamily="34" charset="-128"/>
            </a:endParaRPr>
          </a:p>
        </p:txBody>
      </p:sp>
      <p:pic>
        <p:nvPicPr>
          <p:cNvPr id="24581" name="Picture 5" descr="AN07F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77914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20593</TotalTime>
  <Words>1032</Words>
  <Application>Microsoft Office PowerPoint</Application>
  <PresentationFormat>Presentazione su schermo (4:3)</PresentationFormat>
  <Paragraphs>199</Paragraphs>
  <Slides>24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Courier New</vt:lpstr>
      <vt:lpstr>Symbol</vt:lpstr>
      <vt:lpstr>Times New Roman</vt:lpstr>
      <vt:lpstr>ULA1</vt:lpstr>
      <vt:lpstr>ClipArt</vt:lpstr>
      <vt:lpstr>Introduction to Computer Graphics with WebGL</vt:lpstr>
      <vt:lpstr>Buffers</vt:lpstr>
      <vt:lpstr>Objectives</vt:lpstr>
      <vt:lpstr>Buffer</vt:lpstr>
      <vt:lpstr>WebGL Frame Buffer</vt:lpstr>
      <vt:lpstr>Where are the Buffers?</vt:lpstr>
      <vt:lpstr>Other Buffers</vt:lpstr>
      <vt:lpstr>Images</vt:lpstr>
      <vt:lpstr>The (Old) Pixel Pipeline</vt:lpstr>
      <vt:lpstr>Packing and Unpacking</vt:lpstr>
      <vt:lpstr>Deprecated Functionality</vt:lpstr>
      <vt:lpstr>Buffer Reading</vt:lpstr>
      <vt:lpstr>WebGL Pixel Function</vt:lpstr>
      <vt:lpstr>Render to Texture</vt:lpstr>
      <vt:lpstr>Introduction to Computer Graphics with WebGL</vt:lpstr>
      <vt:lpstr>BitBlt</vt:lpstr>
      <vt:lpstr>Objectives</vt:lpstr>
      <vt:lpstr>Writing into Buffers</vt:lpstr>
      <vt:lpstr>BitBlt</vt:lpstr>
      <vt:lpstr>Writing Model</vt:lpstr>
      <vt:lpstr>Bit Writing Modes</vt:lpstr>
      <vt:lpstr>XOR mode</vt:lpstr>
      <vt:lpstr>Cursor Movement</vt:lpstr>
      <vt:lpstr>Rubber Band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201</cp:revision>
  <dcterms:created xsi:type="dcterms:W3CDTF">2014-02-22T20:22:48Z</dcterms:created>
  <dcterms:modified xsi:type="dcterms:W3CDTF">2018-04-10T07:50:30Z</dcterms:modified>
</cp:coreProperties>
</file>