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308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4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72" y="584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35B23C-DBB5-4B01-9C31-76056D550A3B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315792-6B62-4B4D-BAC1-EDCDEC1954B2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D66D3A4-8777-478D-A141-BB2B414BA8AF}" type="slidenum">
              <a:rPr lang="en-US" altLang="it-IT" sz="1200"/>
              <a:pPr/>
              <a:t>1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4272639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F1270B5-1007-497A-B454-E4E3DC7264F8}" type="slidenum">
              <a:rPr lang="en-US" altLang="it-IT" sz="1200"/>
              <a:pPr/>
              <a:t>17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1022561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5431EB6-2486-48F8-B1DA-28AFB906F5BD}" type="slidenum">
              <a:rPr lang="en-US" altLang="it-IT" sz="1200"/>
              <a:pPr/>
              <a:t>18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3638401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9A924B7-3A44-4ACA-A801-45F12FBC98A0}" type="slidenum">
              <a:rPr lang="en-US" altLang="it-IT" sz="1200"/>
              <a:pPr/>
              <a:t>19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144784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1F4C732-F9DE-4F1E-BEE7-01D99B05E07F}" type="slidenum">
              <a:rPr lang="en-US" altLang="it-IT"/>
              <a:pPr/>
              <a:t>20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76163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CE030B9-D328-40CF-A802-DA81E13322B3}" type="slidenum">
              <a:rPr lang="en-US" altLang="it-IT" sz="1200"/>
              <a:pPr/>
              <a:t>9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629550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1D09710-0964-4E4E-9B31-C0AAE202AA5B}" type="slidenum">
              <a:rPr lang="en-US" altLang="it-IT" sz="1200"/>
              <a:pPr/>
              <a:t>10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944995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4CF7ED3-E08D-47A2-B067-A7CEF32C032D}" type="slidenum">
              <a:rPr lang="en-US" altLang="it-IT" sz="1200"/>
              <a:pPr/>
              <a:t>11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3521628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AF3D35B-65F0-4E0B-81BA-CD91F8CE9B10}" type="slidenum">
              <a:rPr lang="en-US" altLang="it-IT" sz="1200"/>
              <a:pPr/>
              <a:t>12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476871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CFB8B1A-EDE4-4340-8CC2-D07A908BA371}" type="slidenum">
              <a:rPr lang="en-US" altLang="it-IT" sz="1200"/>
              <a:pPr/>
              <a:t>13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929266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AF8FE55-11F1-433F-8F82-76CFC4450F9D}" type="slidenum">
              <a:rPr lang="en-US" altLang="it-IT" sz="1200"/>
              <a:pPr/>
              <a:t>14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3093502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4B2984E-8304-47F1-AB0A-1DD1980E1722}" type="slidenum">
              <a:rPr lang="en-US" altLang="it-IT" sz="1200"/>
              <a:pPr/>
              <a:t>15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603912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E438C35-3EBD-412C-B072-43B53FAEE0DB}" type="slidenum">
              <a:rPr lang="en-US" altLang="it-IT" sz="1200"/>
              <a:pPr/>
              <a:t>16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263984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w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w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w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5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9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52227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ED41BF4-83E3-4051-8DD4-BE247825E940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46598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5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5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61443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4B9F489-8D65-4DEF-864A-DAF441CEEB0D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54944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5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9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62467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9AE25A53-A42C-4691-A5CD-FC6437AEEA14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24303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5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53251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CDE48D79-6627-43AA-BD6A-9230AA3B65D7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14429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5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7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54275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9C98F09-DE8D-4A00-82D5-D4917B79192F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01190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6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55299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87C2CCB-3826-48AD-ADA6-E29E13EBD4E2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50226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8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5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56323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6C896DF-0E4D-4093-8F4A-024A52C06364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95219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4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9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57347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05F82F5-9941-4573-8DD7-A0A525197BB6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61291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3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3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58371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5671380-BDBC-43BF-8A21-168924F67935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24665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6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7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59395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40424BE2-9B47-428F-AE57-05FB86C93E3A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31778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6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1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60419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1B99EA3-3216-4391-9E3C-463A0A85627A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65964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D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Click to Edit Master Text Styles</a:t>
            </a:r>
          </a:p>
          <a:p>
            <a:pPr lvl="1"/>
            <a:r>
              <a:rPr lang="es-ES" altLang="it-IT"/>
              <a:t>SECOND LEVEL</a:t>
            </a:r>
          </a:p>
          <a:p>
            <a:pPr lvl="2"/>
            <a:r>
              <a:rPr lang="es-ES" altLang="it-IT"/>
              <a:t>THIRD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2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000">
                <a:latin typeface="Arial" panose="020B0604020202020204" pitchFamily="34" charset="0"/>
              </a:defRPr>
            </a:lvl2pPr>
          </a:lstStyle>
          <a:p>
            <a:pPr lvl="1"/>
            <a:fld id="{5D050870-3B8D-40E4-A58B-81478C76829D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lipArt" r:id="rId14" imgW="2354040" imgH="1792080" progId="MS_ClipArt_Gallery.2">
                  <p:embed/>
                </p:oleObj>
              </mc:Choice>
              <mc:Fallback>
                <p:oleObj name="ClipArt" r:id="rId14" imgW="2354040" imgH="1792080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701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­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9AF5394-A2FE-42D0-A6DA-F9303781A5E4}" type="slidenum">
              <a:rPr lang="es-ES" altLang="it-IT" sz="1000">
                <a:latin typeface="Arial" panose="020B0604020202020204" pitchFamily="34" charset="0"/>
              </a:rPr>
              <a:pPr lvl="1"/>
              <a:t>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892086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Per Vertex and Per Fragment Shaders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276600"/>
            <a:ext cx="84582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9807D54-6514-4F02-B771-3A717158EEE4}" type="slidenum">
              <a:rPr lang="es-ES" altLang="it-IT" sz="1000">
                <a:latin typeface="Arial" panose="020B0604020202020204" pitchFamily="34" charset="0"/>
              </a:rPr>
              <a:pPr lvl="1"/>
              <a:t>10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145667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Vertex Lighting Shaders I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DC78E8A-90C2-4616-BC1B-0CDFDC380911}" type="slidenum">
              <a:rPr lang="es-ES" altLang="it-IT" sz="1000">
                <a:latin typeface="Arial" panose="020B0604020202020204" pitchFamily="34" charset="0"/>
              </a:rPr>
              <a:pPr lvl="1"/>
              <a:t>11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550862" y="1595437"/>
            <a:ext cx="804227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dirty="0"/>
              <a:t>// vertex shader</a:t>
            </a:r>
          </a:p>
          <a:p>
            <a:endParaRPr lang="en-US" altLang="it-IT" dirty="0"/>
          </a:p>
          <a:p>
            <a:r>
              <a:rPr lang="en-US" altLang="it-IT" dirty="0"/>
              <a:t>attribute vec4 </a:t>
            </a:r>
            <a:r>
              <a:rPr lang="en-US" altLang="it-IT" dirty="0" err="1"/>
              <a:t>vPosition</a:t>
            </a:r>
            <a:r>
              <a:rPr lang="en-US" altLang="it-IT" dirty="0"/>
              <a:t>;</a:t>
            </a:r>
          </a:p>
          <a:p>
            <a:r>
              <a:rPr lang="en-US" altLang="it-IT" dirty="0"/>
              <a:t>attribute vec4 </a:t>
            </a:r>
            <a:r>
              <a:rPr lang="en-US" altLang="it-IT" dirty="0" err="1"/>
              <a:t>vNormal</a:t>
            </a:r>
            <a:r>
              <a:rPr lang="en-US" altLang="it-IT" dirty="0"/>
              <a:t>;</a:t>
            </a:r>
          </a:p>
          <a:p>
            <a:r>
              <a:rPr lang="en-US" altLang="it-IT" dirty="0"/>
              <a:t>varying vec4 </a:t>
            </a:r>
            <a:r>
              <a:rPr lang="en-US" altLang="it-IT" dirty="0" err="1"/>
              <a:t>fColor</a:t>
            </a:r>
            <a:r>
              <a:rPr lang="en-US" altLang="it-IT" dirty="0"/>
              <a:t>;</a:t>
            </a:r>
          </a:p>
          <a:p>
            <a:r>
              <a:rPr lang="en-US" altLang="it-IT" dirty="0"/>
              <a:t>uniform vec4 </a:t>
            </a:r>
            <a:r>
              <a:rPr lang="en-US" altLang="it-IT" dirty="0" err="1"/>
              <a:t>ambientProduct</a:t>
            </a:r>
            <a:r>
              <a:rPr lang="en-US" altLang="it-IT" dirty="0"/>
              <a:t>, </a:t>
            </a:r>
            <a:r>
              <a:rPr lang="en-US" altLang="it-IT" dirty="0" err="1"/>
              <a:t>diffuseProduct</a:t>
            </a:r>
            <a:r>
              <a:rPr lang="en-US" altLang="it-IT" dirty="0"/>
              <a:t>, </a:t>
            </a:r>
            <a:r>
              <a:rPr lang="en-US" altLang="it-IT" dirty="0" err="1"/>
              <a:t>specularProduct</a:t>
            </a:r>
            <a:r>
              <a:rPr lang="en-US" altLang="it-IT" dirty="0"/>
              <a:t>;</a:t>
            </a:r>
          </a:p>
          <a:p>
            <a:r>
              <a:rPr lang="en-US" altLang="it-IT" dirty="0"/>
              <a:t>uniform mat4 </a:t>
            </a:r>
            <a:r>
              <a:rPr lang="en-US" altLang="it-IT" dirty="0" err="1"/>
              <a:t>modelViewMatrix</a:t>
            </a:r>
            <a:r>
              <a:rPr lang="en-US" altLang="it-IT" dirty="0"/>
              <a:t>;</a:t>
            </a:r>
          </a:p>
          <a:p>
            <a:r>
              <a:rPr lang="en-US" altLang="it-IT" dirty="0"/>
              <a:t>uniform mat4 </a:t>
            </a:r>
            <a:r>
              <a:rPr lang="en-US" altLang="it-IT" dirty="0" err="1"/>
              <a:t>projectionMatrix</a:t>
            </a:r>
            <a:r>
              <a:rPr lang="en-US" altLang="it-IT" dirty="0"/>
              <a:t>;</a:t>
            </a:r>
          </a:p>
          <a:p>
            <a:r>
              <a:rPr lang="en-US" altLang="it-IT" dirty="0"/>
              <a:t>uniform vec4 </a:t>
            </a:r>
            <a:r>
              <a:rPr lang="en-US" altLang="it-IT" dirty="0" err="1"/>
              <a:t>lightPosition</a:t>
            </a:r>
            <a:r>
              <a:rPr lang="en-US" altLang="it-IT" dirty="0"/>
              <a:t>;</a:t>
            </a:r>
          </a:p>
          <a:p>
            <a:r>
              <a:rPr lang="en-US" altLang="it-IT" dirty="0"/>
              <a:t>uniform float shininess;</a:t>
            </a:r>
          </a:p>
          <a:p>
            <a:endParaRPr lang="en-US" altLang="it-IT" dirty="0"/>
          </a:p>
          <a:p>
            <a:r>
              <a:rPr lang="en-US" altLang="it-IT" dirty="0"/>
              <a:t>void main()</a:t>
            </a:r>
          </a:p>
          <a:p>
            <a:r>
              <a:rPr lang="en-US" altLang="it-IT" dirty="0"/>
              <a:t>{</a:t>
            </a:r>
          </a:p>
          <a:p>
            <a:r>
              <a:rPr lang="en-US" altLang="it-IT" dirty="0"/>
              <a:t>    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111915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Vertex Lighting Shaders II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ED417A8-66F4-46A1-BC01-09E49001287A}" type="slidenum">
              <a:rPr lang="es-ES" altLang="it-IT" sz="1000">
                <a:latin typeface="Arial" panose="020B0604020202020204" pitchFamily="34" charset="0"/>
              </a:rPr>
              <a:pPr lvl="1"/>
              <a:t>12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384968" y="1620837"/>
            <a:ext cx="8374063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dirty="0"/>
              <a:t>   vec3 </a:t>
            </a:r>
            <a:r>
              <a:rPr lang="en-US" altLang="it-IT" dirty="0" err="1"/>
              <a:t>pos</a:t>
            </a:r>
            <a:r>
              <a:rPr lang="en-US" altLang="it-IT" dirty="0"/>
              <a:t> = -(</a:t>
            </a:r>
            <a:r>
              <a:rPr lang="en-US" altLang="it-IT" dirty="0" err="1"/>
              <a:t>modelViewMatrix</a:t>
            </a:r>
            <a:r>
              <a:rPr lang="en-US" altLang="it-IT" dirty="0"/>
              <a:t> * </a:t>
            </a:r>
            <a:r>
              <a:rPr lang="en-US" altLang="it-IT" dirty="0" err="1"/>
              <a:t>vPosition</a:t>
            </a:r>
            <a:r>
              <a:rPr lang="en-US" altLang="it-IT" dirty="0"/>
              <a:t>).</a:t>
            </a:r>
            <a:r>
              <a:rPr lang="en-US" altLang="it-IT" dirty="0" err="1"/>
              <a:t>xyz</a:t>
            </a:r>
            <a:r>
              <a:rPr lang="en-US" altLang="it-IT" dirty="0"/>
              <a:t>;</a:t>
            </a:r>
          </a:p>
          <a:p>
            <a:r>
              <a:rPr lang="en-US" altLang="it-IT" dirty="0"/>
              <a:t>    vec3 light = </a:t>
            </a:r>
            <a:r>
              <a:rPr lang="en-US" altLang="it-IT" dirty="0" err="1"/>
              <a:t>lightPosition.xyz</a:t>
            </a:r>
            <a:r>
              <a:rPr lang="en-US" altLang="it-IT" dirty="0"/>
              <a:t>;</a:t>
            </a:r>
          </a:p>
          <a:p>
            <a:r>
              <a:rPr lang="en-US" altLang="it-IT" dirty="0"/>
              <a:t>    vec3 L = normalize( light - </a:t>
            </a:r>
            <a:r>
              <a:rPr lang="en-US" altLang="it-IT" dirty="0" err="1"/>
              <a:t>pos</a:t>
            </a:r>
            <a:r>
              <a:rPr lang="en-US" altLang="it-IT" dirty="0"/>
              <a:t> );</a:t>
            </a:r>
          </a:p>
          <a:p>
            <a:r>
              <a:rPr lang="en-US" altLang="it-IT" dirty="0"/>
              <a:t>    vec3 E = normalize( -</a:t>
            </a:r>
            <a:r>
              <a:rPr lang="en-US" altLang="it-IT" dirty="0" err="1"/>
              <a:t>pos</a:t>
            </a:r>
            <a:r>
              <a:rPr lang="en-US" altLang="it-IT" dirty="0"/>
              <a:t> );</a:t>
            </a:r>
          </a:p>
          <a:p>
            <a:r>
              <a:rPr lang="en-US" altLang="it-IT" dirty="0"/>
              <a:t>    vec3 H = normalize( L + E );</a:t>
            </a:r>
          </a:p>
          <a:p>
            <a:endParaRPr lang="en-US" altLang="it-IT" dirty="0"/>
          </a:p>
          <a:p>
            <a:r>
              <a:rPr lang="en-US" altLang="it-IT" dirty="0"/>
              <a:t>    // Transform vertex normal into eye coordinates</a:t>
            </a:r>
          </a:p>
          <a:p>
            <a:endParaRPr lang="en-US" altLang="it-IT" dirty="0"/>
          </a:p>
          <a:p>
            <a:r>
              <a:rPr lang="en-US" altLang="it-IT" dirty="0"/>
              <a:t>               vec3 N = normalize( (</a:t>
            </a:r>
            <a:r>
              <a:rPr lang="en-US" altLang="it-IT" dirty="0" err="1"/>
              <a:t>modelViewMatrix</a:t>
            </a:r>
            <a:r>
              <a:rPr lang="en-US" altLang="it-IT" dirty="0"/>
              <a:t>*</a:t>
            </a:r>
            <a:r>
              <a:rPr lang="en-US" altLang="it-IT" dirty="0" err="1"/>
              <a:t>vNormal</a:t>
            </a:r>
            <a:r>
              <a:rPr lang="en-US" altLang="it-IT" dirty="0"/>
              <a:t>).</a:t>
            </a:r>
            <a:r>
              <a:rPr lang="en-US" altLang="it-IT" dirty="0" err="1"/>
              <a:t>xyz</a:t>
            </a:r>
            <a:r>
              <a:rPr lang="en-US" altLang="it-IT" dirty="0"/>
              <a:t>);</a:t>
            </a:r>
          </a:p>
          <a:p>
            <a:endParaRPr lang="en-US" altLang="it-IT" dirty="0"/>
          </a:p>
          <a:p>
            <a:r>
              <a:rPr lang="en-US" altLang="it-IT" dirty="0"/>
              <a:t>    // Compute terms in the illumination equation</a:t>
            </a:r>
          </a:p>
          <a:p>
            <a:endParaRPr lang="en-US" altLang="it-IT" dirty="0"/>
          </a:p>
          <a:p>
            <a:r>
              <a:rPr lang="en-US" altLang="it-IT" dirty="0"/>
              <a:t>    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683502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Vertex Lighting Shaders III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48AFC74-29C7-49D7-B17C-81762F01C0AB}" type="slidenum">
              <a:rPr lang="es-ES" altLang="it-IT" sz="1000">
                <a:latin typeface="Arial" panose="020B0604020202020204" pitchFamily="34" charset="0"/>
              </a:rPr>
              <a:pPr lvl="1"/>
              <a:t>13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685800" y="1524000"/>
            <a:ext cx="7366119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dirty="0"/>
              <a:t>// Compute terms in the illumination equation</a:t>
            </a:r>
          </a:p>
          <a:p>
            <a:r>
              <a:rPr lang="en-US" altLang="it-IT" dirty="0"/>
              <a:t>    vec4 ambient = </a:t>
            </a:r>
            <a:r>
              <a:rPr lang="en-US" altLang="it-IT" dirty="0" err="1"/>
              <a:t>AmbientProduct</a:t>
            </a:r>
            <a:r>
              <a:rPr lang="en-US" altLang="it-IT" dirty="0"/>
              <a:t>;</a:t>
            </a:r>
          </a:p>
          <a:p>
            <a:endParaRPr lang="en-US" altLang="it-IT" dirty="0"/>
          </a:p>
          <a:p>
            <a:r>
              <a:rPr lang="en-US" altLang="it-IT" dirty="0"/>
              <a:t>    float </a:t>
            </a:r>
            <a:r>
              <a:rPr lang="en-US" altLang="it-IT" dirty="0" err="1"/>
              <a:t>Kd</a:t>
            </a:r>
            <a:r>
              <a:rPr lang="en-US" altLang="it-IT" dirty="0"/>
              <a:t> = max( dot(L, N), 0.0 );</a:t>
            </a:r>
          </a:p>
          <a:p>
            <a:r>
              <a:rPr lang="en-US" altLang="it-IT" dirty="0"/>
              <a:t>    vec4  diffuse = </a:t>
            </a:r>
            <a:r>
              <a:rPr lang="en-US" altLang="it-IT" dirty="0" err="1"/>
              <a:t>Kd</a:t>
            </a:r>
            <a:r>
              <a:rPr lang="en-US" altLang="it-IT" dirty="0"/>
              <a:t>*</a:t>
            </a:r>
            <a:r>
              <a:rPr lang="en-US" altLang="it-IT" dirty="0" err="1"/>
              <a:t>DiffuseProduct</a:t>
            </a:r>
            <a:r>
              <a:rPr lang="en-US" altLang="it-IT" dirty="0"/>
              <a:t>;</a:t>
            </a:r>
          </a:p>
          <a:p>
            <a:r>
              <a:rPr lang="en-US" altLang="it-IT" dirty="0"/>
              <a:t>    float Ks = pow( max(dot(N, H), 0.0), Shininess );</a:t>
            </a:r>
          </a:p>
          <a:p>
            <a:r>
              <a:rPr lang="en-US" altLang="it-IT" dirty="0"/>
              <a:t>    vec4  specular = Ks * </a:t>
            </a:r>
            <a:r>
              <a:rPr lang="en-US" altLang="it-IT" dirty="0" err="1"/>
              <a:t>SpecularProduct</a:t>
            </a:r>
            <a:r>
              <a:rPr lang="en-US" altLang="it-IT" dirty="0"/>
              <a:t>;</a:t>
            </a:r>
          </a:p>
          <a:p>
            <a:r>
              <a:rPr lang="en-US" altLang="it-IT" dirty="0"/>
              <a:t>    if( dot(L, N) &lt; 0.0 )  specular = vec4(0.0, 0.0, 0.0, 1.0); </a:t>
            </a:r>
          </a:p>
          <a:p>
            <a:r>
              <a:rPr lang="en-US" altLang="it-IT" dirty="0"/>
              <a:t>    </a:t>
            </a:r>
            <a:r>
              <a:rPr lang="en-US" altLang="it-IT" dirty="0" err="1"/>
              <a:t>gl_Position</a:t>
            </a:r>
            <a:r>
              <a:rPr lang="en-US" altLang="it-IT" dirty="0"/>
              <a:t> = Projection * </a:t>
            </a:r>
            <a:r>
              <a:rPr lang="en-US" altLang="it-IT" dirty="0" err="1"/>
              <a:t>ModelView</a:t>
            </a:r>
            <a:r>
              <a:rPr lang="en-US" altLang="it-IT" dirty="0"/>
              <a:t> * </a:t>
            </a:r>
            <a:r>
              <a:rPr lang="en-US" altLang="it-IT" dirty="0" err="1"/>
              <a:t>vPosition</a:t>
            </a:r>
            <a:r>
              <a:rPr lang="en-US" altLang="it-IT" dirty="0"/>
              <a:t>;</a:t>
            </a:r>
          </a:p>
          <a:p>
            <a:endParaRPr lang="en-US" altLang="it-IT" dirty="0"/>
          </a:p>
          <a:p>
            <a:r>
              <a:rPr lang="en-US" altLang="it-IT" dirty="0"/>
              <a:t>    </a:t>
            </a:r>
            <a:r>
              <a:rPr lang="en-US" altLang="it-IT" dirty="0" err="1"/>
              <a:t>fColor</a:t>
            </a:r>
            <a:r>
              <a:rPr lang="en-US" altLang="it-IT" dirty="0"/>
              <a:t> = ambient + diffuse + specular;</a:t>
            </a:r>
          </a:p>
          <a:p>
            <a:r>
              <a:rPr lang="en-US" altLang="it-IT" dirty="0"/>
              <a:t>    </a:t>
            </a:r>
            <a:r>
              <a:rPr lang="en-US" altLang="it-IT" dirty="0" err="1"/>
              <a:t>fColor.a</a:t>
            </a:r>
            <a:r>
              <a:rPr lang="en-US" altLang="it-IT" dirty="0"/>
              <a:t> = 1.0;</a:t>
            </a:r>
          </a:p>
          <a:p>
            <a:r>
              <a:rPr lang="en-US" altLang="it-IT" dirty="0"/>
              <a:t>}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21354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Vertex Lighting Shaders IV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FE534E7-DD07-4510-989E-B97240C7D15B}" type="slidenum">
              <a:rPr lang="es-ES" altLang="it-IT" sz="1000">
                <a:latin typeface="Arial" panose="020B0604020202020204" pitchFamily="34" charset="0"/>
              </a:rPr>
              <a:pPr lvl="1"/>
              <a:t>14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609600" y="1752600"/>
            <a:ext cx="5867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/>
          </a:p>
          <a:p>
            <a:r>
              <a:rPr lang="en-US" altLang="it-IT"/>
              <a:t>// fragment shader</a:t>
            </a:r>
          </a:p>
          <a:p>
            <a:endParaRPr lang="en-US" altLang="it-IT"/>
          </a:p>
          <a:p>
            <a:r>
              <a:rPr lang="en-US" altLang="it-IT"/>
              <a:t>precision mediump float;</a:t>
            </a:r>
          </a:p>
          <a:p>
            <a:endParaRPr lang="en-US" altLang="it-IT"/>
          </a:p>
          <a:p>
            <a:r>
              <a:rPr lang="en-US" altLang="it-IT"/>
              <a:t>varying vec4 fColor;</a:t>
            </a:r>
          </a:p>
          <a:p>
            <a:endParaRPr lang="en-US" altLang="it-IT"/>
          </a:p>
          <a:p>
            <a:r>
              <a:rPr lang="en-US" altLang="it-IT"/>
              <a:t>voidmain()</a:t>
            </a:r>
          </a:p>
          <a:p>
            <a:r>
              <a:rPr lang="en-US" altLang="it-IT"/>
              <a:t>{</a:t>
            </a:r>
          </a:p>
          <a:p>
            <a:r>
              <a:rPr lang="en-US" altLang="it-IT"/>
              <a:t>    gl_FragColor = fColor;</a:t>
            </a:r>
          </a:p>
          <a:p>
            <a:r>
              <a:rPr lang="en-US" altLang="it-IT"/>
              <a:t>}</a:t>
            </a:r>
          </a:p>
          <a:p>
            <a:endParaRPr lang="en-US" altLang="it-IT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846729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9342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Fragment Lighting Shaders I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F7385E9-49AD-45F8-9828-8E70CF2AFAC3}" type="slidenum">
              <a:rPr lang="es-ES" altLang="it-IT" sz="1000">
                <a:latin typeface="Arial" panose="020B0604020202020204" pitchFamily="34" charset="0"/>
              </a:rPr>
              <a:pPr lvl="1"/>
              <a:t>15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717550" y="1524000"/>
            <a:ext cx="42862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// vertex shader </a:t>
            </a:r>
          </a:p>
          <a:p>
            <a:endParaRPr lang="en-US" altLang="it-IT"/>
          </a:p>
          <a:p>
            <a:r>
              <a:rPr lang="en-US" altLang="it-IT"/>
              <a:t>attribute vec4 vPosition;</a:t>
            </a:r>
          </a:p>
          <a:p>
            <a:r>
              <a:rPr lang="en-US" altLang="it-IT"/>
              <a:t>attribute vec4 vNormal;</a:t>
            </a:r>
          </a:p>
          <a:p>
            <a:r>
              <a:rPr lang="en-US" altLang="it-IT"/>
              <a:t>varying vec3 N, L, E;</a:t>
            </a:r>
          </a:p>
          <a:p>
            <a:r>
              <a:rPr lang="en-US" altLang="it-IT"/>
              <a:t>uniform mat4 modelViewMatrix;</a:t>
            </a:r>
          </a:p>
          <a:p>
            <a:r>
              <a:rPr lang="en-US" altLang="it-IT"/>
              <a:t>uniform mat4 projectionMatrix;</a:t>
            </a:r>
          </a:p>
          <a:p>
            <a:r>
              <a:rPr lang="en-US" altLang="it-IT"/>
              <a:t>uniform vec4 lightPosition;</a:t>
            </a:r>
          </a:p>
          <a:p>
            <a:endParaRPr lang="en-US" altLang="it-IT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210326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9342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Fragment Lighting Shaders II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180C461-D86E-44B2-91D5-0BC8F53457CD}" type="slidenum">
              <a:rPr lang="es-ES" altLang="it-IT" sz="1000">
                <a:latin typeface="Arial" panose="020B0604020202020204" pitchFamily="34" charset="0"/>
              </a:rPr>
              <a:pPr lvl="1"/>
              <a:t>16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717550" y="1524000"/>
            <a:ext cx="842645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/>
          </a:p>
          <a:p>
            <a:r>
              <a:rPr lang="en-US" altLang="it-IT"/>
              <a:t>void main()</a:t>
            </a:r>
          </a:p>
          <a:p>
            <a:r>
              <a:rPr lang="en-US" altLang="it-IT"/>
              <a:t>{</a:t>
            </a:r>
          </a:p>
          <a:p>
            <a:r>
              <a:rPr lang="en-US" altLang="it-IT"/>
              <a:t>    vec3 pos = -(modelViewMatrix * vPosition).xyz;</a:t>
            </a:r>
          </a:p>
          <a:p>
            <a:r>
              <a:rPr lang="en-US" altLang="it-IT"/>
              <a:t>    vec3 light = lightPosition.xyz;</a:t>
            </a:r>
          </a:p>
          <a:p>
            <a:r>
              <a:rPr lang="en-US" altLang="it-IT"/>
              <a:t>    L = normalize( light - pos );</a:t>
            </a:r>
          </a:p>
          <a:p>
            <a:r>
              <a:rPr lang="en-US" altLang="it-IT"/>
              <a:t>    E =  -pos;</a:t>
            </a:r>
          </a:p>
          <a:p>
            <a:r>
              <a:rPr lang="en-US" altLang="it-IT"/>
              <a:t>    N = normalize( (modelViewMatrix*vNormal).xyz);</a:t>
            </a:r>
          </a:p>
          <a:p>
            <a:r>
              <a:rPr lang="en-US" altLang="it-IT"/>
              <a:t>    gl_Position = projectionMatrix * modelViewMatrix * vPosition;</a:t>
            </a:r>
          </a:p>
          <a:p>
            <a:r>
              <a:rPr lang="en-US" altLang="it-IT"/>
              <a:t>    };</a:t>
            </a:r>
          </a:p>
          <a:p>
            <a:endParaRPr lang="en-US" altLang="it-IT"/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729417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391400" cy="990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Fragment Lighting Shaders III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5505F67-67EA-471C-A826-C243FE315061}" type="slidenum">
              <a:rPr lang="es-ES" altLang="it-IT" sz="1000">
                <a:latin typeface="Arial" panose="020B0604020202020204" pitchFamily="34" charset="0"/>
              </a:rPr>
              <a:pPr lvl="1"/>
              <a:t>17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685800" y="1828800"/>
            <a:ext cx="3979863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// fragment shader</a:t>
            </a:r>
          </a:p>
          <a:p>
            <a:endParaRPr lang="en-US" altLang="it-IT"/>
          </a:p>
          <a:p>
            <a:r>
              <a:rPr lang="en-US" altLang="it-IT"/>
              <a:t>precision mediump float;</a:t>
            </a:r>
          </a:p>
          <a:p>
            <a:endParaRPr lang="en-US" altLang="it-IT"/>
          </a:p>
          <a:p>
            <a:r>
              <a:rPr lang="en-US" altLang="it-IT"/>
              <a:t>uniform vec4 ambientProduct;</a:t>
            </a:r>
          </a:p>
          <a:p>
            <a:r>
              <a:rPr lang="en-US" altLang="it-IT"/>
              <a:t>uniform vec4 diffuseProduct;</a:t>
            </a:r>
          </a:p>
          <a:p>
            <a:r>
              <a:rPr lang="en-US" altLang="it-IT"/>
              <a:t>uniform vec4 specularProduct;</a:t>
            </a:r>
          </a:p>
          <a:p>
            <a:r>
              <a:rPr lang="en-US" altLang="it-IT"/>
              <a:t>uniform float shininess;</a:t>
            </a:r>
          </a:p>
          <a:p>
            <a:r>
              <a:rPr lang="en-US" altLang="it-IT"/>
              <a:t>varying vec3 N, L, E;</a:t>
            </a:r>
          </a:p>
          <a:p>
            <a:endParaRPr lang="en-US" altLang="it-IT"/>
          </a:p>
          <a:p>
            <a:r>
              <a:rPr lang="en-US" altLang="it-IT"/>
              <a:t>void main()</a:t>
            </a:r>
          </a:p>
          <a:p>
            <a:r>
              <a:rPr lang="en-US" altLang="it-IT"/>
              <a:t>{</a:t>
            </a:r>
          </a:p>
          <a:p>
            <a:r>
              <a:rPr lang="en-US" altLang="it-IT"/>
              <a:t>     </a:t>
            </a:r>
          </a:p>
          <a:p>
            <a:endParaRPr lang="en-US" altLang="it-IT"/>
          </a:p>
          <a:p>
            <a:r>
              <a:rPr lang="en-US" altLang="it-IT"/>
              <a:t>        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775715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391400" cy="990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Fragment Lighting Shaders IV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0F2C8B5-57EE-493A-A362-A420A160B183}" type="slidenum">
              <a:rPr lang="es-ES" altLang="it-IT" sz="1000">
                <a:latin typeface="Arial" panose="020B0604020202020204" pitchFamily="34" charset="0"/>
              </a:rPr>
              <a:pPr lvl="1"/>
              <a:t>18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685800" y="1828800"/>
            <a:ext cx="75231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    vec4 fColor;</a:t>
            </a:r>
          </a:p>
          <a:p>
            <a:r>
              <a:rPr lang="en-US" altLang="it-IT"/>
              <a:t>    vec3 H = normalize( L + E );</a:t>
            </a:r>
          </a:p>
          <a:p>
            <a:r>
              <a:rPr lang="en-US" altLang="it-IT"/>
              <a:t>    vec4 ambient = ambientProduct;</a:t>
            </a:r>
          </a:p>
          <a:p>
            <a:r>
              <a:rPr lang="en-US" altLang="it-IT"/>
              <a:t>    float Kd = max( dot(L, N), 0.0 );</a:t>
            </a:r>
          </a:p>
          <a:p>
            <a:r>
              <a:rPr lang="en-US" altLang="it-IT"/>
              <a:t>    vec4  diffuse = Kd*diffuseProduct;</a:t>
            </a:r>
          </a:p>
          <a:p>
            <a:r>
              <a:rPr lang="en-US" altLang="it-IT"/>
              <a:t>    float Ks = pow( max(dot(N, H), 0.0), shininess );</a:t>
            </a:r>
          </a:p>
          <a:p>
            <a:r>
              <a:rPr lang="en-US" altLang="it-IT"/>
              <a:t>    vec4  specular = Ks * specularProduct;</a:t>
            </a:r>
          </a:p>
          <a:p>
            <a:r>
              <a:rPr lang="en-US" altLang="it-IT"/>
              <a:t>        if( dot(L, N) &lt; 0.0 ) specular = vec4(0.0, 0.0, 0.0, 1.0);</a:t>
            </a:r>
          </a:p>
          <a:p>
            <a:r>
              <a:rPr lang="en-US" altLang="it-IT"/>
              <a:t>    fColor = ambient + diffuse +specular;</a:t>
            </a:r>
          </a:p>
          <a:p>
            <a:r>
              <a:rPr lang="en-US" altLang="it-IT"/>
              <a:t>    fColor.a = 1.0;</a:t>
            </a:r>
          </a:p>
          <a:p>
            <a:r>
              <a:rPr lang="en-US" altLang="it-IT"/>
              <a:t>    gl_FragColor = fColor;</a:t>
            </a:r>
          </a:p>
          <a:p>
            <a:r>
              <a:rPr lang="en-US" altLang="it-IT"/>
              <a:t>}</a:t>
            </a: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598052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Teapot Examples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1EF92C5D-6679-45E2-9C0E-1E579E85262F}" type="slidenum">
              <a:rPr lang="es-ES" altLang="it-IT" sz="1000">
                <a:latin typeface="Arial" panose="020B0604020202020204" pitchFamily="34" charset="0"/>
              </a:rPr>
              <a:pPr lvl="1"/>
              <a:t>19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pic>
        <p:nvPicPr>
          <p:cNvPr id="3584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37592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36068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962400"/>
            <a:ext cx="2159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038600"/>
            <a:ext cx="21717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9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08879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Polygonal Shading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276600"/>
            <a:ext cx="84582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8BBBCD1-05FA-448B-BDC6-34438CD60FE4}" type="slidenum">
              <a:rPr lang="es-ES" altLang="it-IT" sz="1000">
                <a:latin typeface="Arial" panose="020B0604020202020204" pitchFamily="34" charset="0"/>
              </a:rPr>
              <a:pPr lvl="1"/>
              <a:t>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177612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E9D4C77-820B-45D0-BAF9-A2EAE4BFCD97}" type="slidenum">
              <a:rPr lang="es-ES" altLang="it-IT" sz="1000">
                <a:latin typeface="Arial" panose="020B0604020202020204" pitchFamily="34" charset="0"/>
              </a:rPr>
              <a:pPr lvl="1"/>
              <a:t>20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92492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FDB0357-C028-4B2B-B4F7-171AA7C336A8}" type="slidenum">
              <a:rPr lang="es-ES" altLang="it-IT" sz="1000">
                <a:latin typeface="Arial" panose="020B0604020202020204" pitchFamily="34" charset="0"/>
              </a:rPr>
              <a:pPr lvl="1"/>
              <a:t>21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Marching Squares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981200"/>
            <a:ext cx="83820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971286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C4BAD59-73AA-42FD-AA9C-3AA0A13BBD4E}" type="slidenum">
              <a:rPr lang="es-ES" altLang="it-IT" sz="1000">
                <a:latin typeface="Arial" panose="020B0604020202020204" pitchFamily="34" charset="0"/>
              </a:rPr>
              <a:pPr lvl="1"/>
              <a:t>22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 lIns="65088" tIns="31750" rIns="65088" bIns="31750" anchor="b"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466850"/>
            <a:ext cx="8515350" cy="4114800"/>
          </a:xfrm>
          <a:noFill/>
        </p:spPr>
        <p:txBody>
          <a:bodyPr lIns="65088" tIns="31750" rIns="65088" bIns="31750"/>
          <a:lstStyle/>
          <a:p>
            <a:pPr>
              <a:lnSpc>
                <a:spcPct val="90000"/>
              </a:lnSpc>
            </a:pPr>
            <a:r>
              <a:rPr lang="en-US" altLang="it-IT" sz="3200">
                <a:ea typeface="ＭＳ Ｐゴシック" panose="020B0600070205080204" pitchFamily="34" charset="-128"/>
              </a:rPr>
              <a:t>Nontrivial two-dimensional application</a:t>
            </a:r>
          </a:p>
          <a:p>
            <a:pPr>
              <a:lnSpc>
                <a:spcPct val="90000"/>
              </a:lnSpc>
            </a:pPr>
            <a:r>
              <a:rPr lang="en-US" altLang="it-IT" sz="3200">
                <a:ea typeface="ＭＳ Ｐゴシック" panose="020B0600070205080204" pitchFamily="34" charset="-128"/>
              </a:rPr>
              <a:t>Important method for 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Contour plots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Implicit function visualization</a:t>
            </a:r>
          </a:p>
          <a:p>
            <a:pPr>
              <a:lnSpc>
                <a:spcPct val="90000"/>
              </a:lnSpc>
            </a:pPr>
            <a:r>
              <a:rPr lang="en-US" altLang="it-IT" sz="3200">
                <a:ea typeface="ＭＳ Ｐゴシック" panose="020B0600070205080204" pitchFamily="34" charset="-128"/>
              </a:rPr>
              <a:t>Extends to important method for volume visualization</a:t>
            </a:r>
          </a:p>
          <a:p>
            <a:pPr>
              <a:lnSpc>
                <a:spcPct val="90000"/>
              </a:lnSpc>
            </a:pPr>
            <a:r>
              <a:rPr lang="en-US" altLang="it-IT" sz="3200">
                <a:ea typeface="ＭＳ Ｐゴシック" panose="020B0600070205080204" pitchFamily="34" charset="-128"/>
              </a:rPr>
              <a:t>This lecture is optional but should be interesting to most of you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39517278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AB5A446-A8A8-485E-B923-9D50FF432DD3}" type="slidenum">
              <a:rPr lang="es-ES" altLang="it-IT" sz="1000">
                <a:latin typeface="Arial" panose="020B0604020202020204" pitchFamily="34" charset="0"/>
              </a:rPr>
              <a:pPr lvl="1"/>
              <a:t>23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Displaying Implicit Functions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Consider the implicit function</a:t>
            </a:r>
          </a:p>
          <a:p>
            <a:pPr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                   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g(x,y)=0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Given an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it-IT">
                <a:ea typeface="ＭＳ Ｐゴシック" panose="020B0600070205080204" pitchFamily="34" charset="-128"/>
              </a:rPr>
              <a:t>, we cannot in general find a corresponding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Given an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it-IT">
                <a:ea typeface="ＭＳ Ｐゴシック" panose="020B0600070205080204" pitchFamily="34" charset="-128"/>
              </a:rPr>
              <a:t> and a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y</a:t>
            </a:r>
            <a:r>
              <a:rPr lang="en-US" altLang="it-IT">
                <a:ea typeface="ＭＳ Ｐゴシック" panose="020B0600070205080204" pitchFamily="34" charset="-128"/>
              </a:rPr>
              <a:t>, we can test if they are on the curve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793097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7FBAE87-E2C8-477D-A890-636AC921C182}" type="slidenum">
              <a:rPr lang="es-ES" altLang="it-IT" sz="1000">
                <a:latin typeface="Arial" panose="020B0604020202020204" pitchFamily="34" charset="0"/>
              </a:rPr>
              <a:pPr lvl="1"/>
              <a:t>24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Height Fields and Contours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 many applications, we have the heights given by a function of the form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z=f(x,y)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To find all the points that have a given height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it-IT">
                <a:ea typeface="ＭＳ Ｐゴシック" panose="020B0600070205080204" pitchFamily="34" charset="-128"/>
              </a:rPr>
              <a:t>, we have to solve the implicit equation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g(x,y)=f(x,y)-t=0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Such a function determines the </a:t>
            </a:r>
            <a:r>
              <a:rPr lang="en-US" altLang="it-IT" b="1">
                <a:ea typeface="ＭＳ Ｐゴシック" panose="020B0600070205080204" pitchFamily="34" charset="-128"/>
              </a:rPr>
              <a:t>isocurves </a:t>
            </a:r>
            <a:r>
              <a:rPr lang="en-US" altLang="it-IT">
                <a:ea typeface="ＭＳ Ｐゴシック" panose="020B0600070205080204" pitchFamily="34" charset="-128"/>
              </a:rPr>
              <a:t>or </a:t>
            </a:r>
            <a:r>
              <a:rPr lang="en-US" altLang="it-IT" b="1">
                <a:ea typeface="ＭＳ Ｐゴシック" panose="020B0600070205080204" pitchFamily="34" charset="-128"/>
              </a:rPr>
              <a:t>contours </a:t>
            </a:r>
            <a:r>
              <a:rPr lang="en-US" altLang="it-IT">
                <a:ea typeface="ＭＳ Ｐゴシック" panose="020B0600070205080204" pitchFamily="34" charset="-128"/>
              </a:rPr>
              <a:t>of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f</a:t>
            </a:r>
            <a:r>
              <a:rPr lang="en-US" altLang="it-IT">
                <a:ea typeface="ＭＳ Ｐゴシック" panose="020B0600070205080204" pitchFamily="34" charset="-128"/>
              </a:rPr>
              <a:t> for the </a:t>
            </a:r>
            <a:r>
              <a:rPr lang="en-US" altLang="it-IT" b="1">
                <a:ea typeface="ＭＳ Ｐゴシック" panose="020B0600070205080204" pitchFamily="34" charset="-128"/>
              </a:rPr>
              <a:t>isovalue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354781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FF0E696-6B63-42F1-A479-9643142955FC}" type="slidenum">
              <a:rPr lang="es-ES" altLang="it-IT" sz="1000">
                <a:latin typeface="Arial" panose="020B0604020202020204" pitchFamily="34" charset="0"/>
              </a:rPr>
              <a:pPr lvl="1"/>
              <a:t>25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Marching Squares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Displays isocurves or contours for functions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f(x,y) = t</a:t>
            </a:r>
            <a:endParaRPr lang="en-US" altLang="it-IT" sz="2700" i="1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Sample</a:t>
            </a:r>
            <a:r>
              <a:rPr lang="en-US" altLang="it-IT" sz="2700" i="1"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f(x,y)</a:t>
            </a:r>
            <a:r>
              <a:rPr lang="en-US" altLang="it-IT" sz="2700">
                <a:ea typeface="ＭＳ Ｐゴシック" panose="020B0600070205080204" pitchFamily="34" charset="-128"/>
              </a:rPr>
              <a:t> on a regular grid yielding samples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{f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ij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(x,y)}</a:t>
            </a:r>
          </a:p>
          <a:p>
            <a:pPr>
              <a:lnSpc>
                <a:spcPct val="8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These samples can be greater than, less than, or equal to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</a:t>
            </a:r>
          </a:p>
          <a:p>
            <a:pPr>
              <a:lnSpc>
                <a:spcPct val="8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Consider four samples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ij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(x,y), f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i+1,j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(x,y), f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i+1,j+1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(x,y), f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i,j+1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(x,y) </a:t>
            </a:r>
          </a:p>
          <a:p>
            <a:pPr>
              <a:lnSpc>
                <a:spcPct val="8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These samples correspond to the corners of a cell</a:t>
            </a:r>
          </a:p>
          <a:p>
            <a:pPr>
              <a:lnSpc>
                <a:spcPct val="8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Color the corners by whether they exceed or are less than the contour value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5984454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25A54F9-8BBE-4786-A03C-7939426F09F2}" type="slidenum">
              <a:rPr lang="es-ES" altLang="it-IT" sz="1000">
                <a:latin typeface="Arial" panose="020B0604020202020204" pitchFamily="34" charset="0"/>
              </a:rPr>
              <a:pPr lvl="1"/>
              <a:t>26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Cells and Coloring</a:t>
            </a:r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0"/>
            <a:ext cx="6462713" cy="297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253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0878848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170C2BE5-26E3-4DED-ABAD-A3109CB7FD3E}" type="slidenum">
              <a:rPr lang="es-ES" altLang="it-IT" sz="1000">
                <a:latin typeface="Arial" panose="020B0604020202020204" pitchFamily="34" charset="0"/>
              </a:rPr>
              <a:pPr lvl="1"/>
              <a:t>27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>
                <a:ea typeface="ＭＳ Ｐゴシック" panose="020B0600070205080204" pitchFamily="34" charset="-128"/>
              </a:rPr>
              <a:t>Occam’s Razor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Contour must intersect edge between a black and white vertex an odd number of times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Pick simplest interpretation: one crossing</a:t>
            </a:r>
          </a:p>
        </p:txBody>
      </p:sp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0"/>
            <a:ext cx="5334000" cy="249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355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929360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F438FF2-E7FF-4FD0-97AB-55541471ED6C}" type="slidenum">
              <a:rPr lang="es-ES" altLang="it-IT" sz="1000">
                <a:latin typeface="Arial" panose="020B0604020202020204" pitchFamily="34" charset="0"/>
              </a:rPr>
              <a:pPr lvl="1"/>
              <a:t>28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16 Cases</a:t>
            </a:r>
          </a:p>
        </p:txBody>
      </p:sp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76400"/>
            <a:ext cx="4608513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458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2909958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50CADAE-045A-4E4D-823E-68D00A192B92}" type="slidenum">
              <a:rPr lang="es-ES" altLang="it-IT" sz="1000">
                <a:latin typeface="Arial" panose="020B0604020202020204" pitchFamily="34" charset="0"/>
              </a:rPr>
              <a:pPr lvl="1"/>
              <a:t>29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Unique Cases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Taking out rotational and color swapping symmetries leaves four unique cases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First three have a simple interpretation</a:t>
            </a:r>
          </a:p>
        </p:txBody>
      </p:sp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86200"/>
            <a:ext cx="7391400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560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57896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8EABDDA-5D0E-4BD1-A185-8CFA8B28DF81}" type="slidenum">
              <a:rPr lang="es-ES" altLang="it-IT" sz="1000">
                <a:latin typeface="Arial" panose="020B0604020202020204" pitchFamily="34" charset="0"/>
              </a:rPr>
              <a:pPr lvl="1"/>
              <a:t>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Polygonal Shading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4724400"/>
          </a:xfrm>
        </p:spPr>
        <p:txBody>
          <a:bodyPr/>
          <a:lstStyle/>
          <a:p>
            <a:r>
              <a:rPr lang="en-US" altLang="it-IT" sz="2800">
                <a:ea typeface="ＭＳ Ｐゴシック" panose="020B0600070205080204" pitchFamily="34" charset="-128"/>
              </a:rPr>
              <a:t>In per vertex shading, shading calculations are done for each vertex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Vertex colors become vertex shades and can be sent to the vertex shader as a vertex attribute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Alternately, we can send the parameters to the vertex shader and have it compute the shade</a:t>
            </a:r>
          </a:p>
          <a:p>
            <a:r>
              <a:rPr lang="en-US" altLang="it-IT" sz="2800">
                <a:ea typeface="ＭＳ Ｐゴシック" panose="020B0600070205080204" pitchFamily="34" charset="-128"/>
              </a:rPr>
              <a:t>By default, vertex shades are interpolated across an object if passed to the fragment shader as a varying variable (smooth shading)</a:t>
            </a:r>
          </a:p>
          <a:p>
            <a:r>
              <a:rPr lang="en-US" altLang="it-IT" sz="2800">
                <a:ea typeface="ＭＳ Ｐゴシック" panose="020B0600070205080204" pitchFamily="34" charset="-128"/>
              </a:rPr>
              <a:t>We can also use uniform variables to shade with a single shade (flat shading)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952449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7ACAC28-535D-4B93-8170-4055EE2617D2}" type="slidenum">
              <a:rPr lang="es-ES" altLang="it-IT" sz="1000">
                <a:latin typeface="Arial" panose="020B0604020202020204" pitchFamily="34" charset="0"/>
              </a:rPr>
              <a:pPr lvl="1"/>
              <a:t>30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Ambiguity Problem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Diagonally opposite cases have two equally simple possible interpretations</a:t>
            </a:r>
          </a:p>
        </p:txBody>
      </p:sp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95600"/>
            <a:ext cx="5024438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663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7611436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5C8186E-3AD4-44A8-BDE0-A1C4F2C8A9C9}" type="slidenum">
              <a:rPr lang="es-ES" altLang="it-IT" sz="1000">
                <a:latin typeface="Arial" panose="020B0604020202020204" pitchFamily="34" charset="0"/>
              </a:rPr>
              <a:pPr lvl="1"/>
              <a:t>31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Ambiguity Example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Two different possibilities below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More possibilities on next slide</a:t>
            </a:r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24200"/>
            <a:ext cx="52959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765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2042283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953C295-F94F-49DF-9FD2-4FC15F821D78}" type="slidenum">
              <a:rPr lang="es-ES" altLang="it-IT" sz="1000">
                <a:latin typeface="Arial" panose="020B0604020202020204" pitchFamily="34" charset="0"/>
              </a:rPr>
              <a:pPr lvl="1"/>
              <a:t>32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65088" tIns="31750" rIns="65088" bIns="31750" anchor="b"/>
          <a:lstStyle/>
          <a:p>
            <a:r>
              <a:rPr lang="en-US" altLang="it-IT">
                <a:ea typeface="ＭＳ Ｐゴシック" panose="020B0600070205080204" pitchFamily="34" charset="-128"/>
              </a:rPr>
              <a:t>Ambiguity Problem</a:t>
            </a:r>
          </a:p>
        </p:txBody>
      </p:sp>
      <p:grpSp>
        <p:nvGrpSpPr>
          <p:cNvPr id="28676" name="Group 3"/>
          <p:cNvGrpSpPr>
            <a:grpSpLocks/>
          </p:cNvGrpSpPr>
          <p:nvPr/>
        </p:nvGrpSpPr>
        <p:grpSpPr bwMode="auto">
          <a:xfrm>
            <a:off x="2514600" y="1625600"/>
            <a:ext cx="1079500" cy="1076325"/>
            <a:chOff x="1584" y="1024"/>
            <a:chExt cx="680" cy="678"/>
          </a:xfrm>
        </p:grpSpPr>
        <p:sp>
          <p:nvSpPr>
            <p:cNvPr id="28720" name="Rectangle 4"/>
            <p:cNvSpPr>
              <a:spLocks noChangeArrowheads="1"/>
            </p:cNvSpPr>
            <p:nvPr/>
          </p:nvSpPr>
          <p:spPr bwMode="auto">
            <a:xfrm>
              <a:off x="1603" y="1051"/>
              <a:ext cx="637" cy="6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28721" name="Oval 5"/>
            <p:cNvSpPr>
              <a:spLocks noChangeArrowheads="1"/>
            </p:cNvSpPr>
            <p:nvPr/>
          </p:nvSpPr>
          <p:spPr bwMode="auto">
            <a:xfrm>
              <a:off x="1584" y="1041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28722" name="Oval 6"/>
            <p:cNvSpPr>
              <a:spLocks noChangeArrowheads="1"/>
            </p:cNvSpPr>
            <p:nvPr/>
          </p:nvSpPr>
          <p:spPr bwMode="auto">
            <a:xfrm>
              <a:off x="1584" y="1650"/>
              <a:ext cx="46" cy="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28723" name="Oval 7"/>
            <p:cNvSpPr>
              <a:spLocks noChangeArrowheads="1"/>
            </p:cNvSpPr>
            <p:nvPr/>
          </p:nvSpPr>
          <p:spPr bwMode="auto">
            <a:xfrm>
              <a:off x="2218" y="1024"/>
              <a:ext cx="46" cy="4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28724" name="Oval 8"/>
            <p:cNvSpPr>
              <a:spLocks noChangeArrowheads="1"/>
            </p:cNvSpPr>
            <p:nvPr/>
          </p:nvSpPr>
          <p:spPr bwMode="auto">
            <a:xfrm>
              <a:off x="2213" y="1655"/>
              <a:ext cx="46" cy="4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it-IT" altLang="it-IT"/>
            </a:p>
          </p:txBody>
        </p:sp>
      </p:grpSp>
      <p:grpSp>
        <p:nvGrpSpPr>
          <p:cNvPr id="28677" name="Group 9"/>
          <p:cNvGrpSpPr>
            <a:grpSpLocks/>
          </p:cNvGrpSpPr>
          <p:nvPr/>
        </p:nvGrpSpPr>
        <p:grpSpPr bwMode="auto">
          <a:xfrm>
            <a:off x="5038725" y="1625600"/>
            <a:ext cx="1079500" cy="1076325"/>
            <a:chOff x="3174" y="1024"/>
            <a:chExt cx="680" cy="678"/>
          </a:xfrm>
        </p:grpSpPr>
        <p:sp>
          <p:nvSpPr>
            <p:cNvPr id="28715" name="Rectangle 10"/>
            <p:cNvSpPr>
              <a:spLocks noChangeArrowheads="1"/>
            </p:cNvSpPr>
            <p:nvPr/>
          </p:nvSpPr>
          <p:spPr bwMode="auto">
            <a:xfrm>
              <a:off x="3193" y="1051"/>
              <a:ext cx="637" cy="6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28716" name="Oval 11"/>
            <p:cNvSpPr>
              <a:spLocks noChangeArrowheads="1"/>
            </p:cNvSpPr>
            <p:nvPr/>
          </p:nvSpPr>
          <p:spPr bwMode="auto">
            <a:xfrm>
              <a:off x="3174" y="1041"/>
              <a:ext cx="46" cy="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28717" name="Oval 12"/>
            <p:cNvSpPr>
              <a:spLocks noChangeArrowheads="1"/>
            </p:cNvSpPr>
            <p:nvPr/>
          </p:nvSpPr>
          <p:spPr bwMode="auto">
            <a:xfrm>
              <a:off x="3174" y="1650"/>
              <a:ext cx="46" cy="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28718" name="Oval 13"/>
            <p:cNvSpPr>
              <a:spLocks noChangeArrowheads="1"/>
            </p:cNvSpPr>
            <p:nvPr/>
          </p:nvSpPr>
          <p:spPr bwMode="auto">
            <a:xfrm>
              <a:off x="3808" y="1024"/>
              <a:ext cx="46" cy="4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28719" name="Oval 14"/>
            <p:cNvSpPr>
              <a:spLocks noChangeArrowheads="1"/>
            </p:cNvSpPr>
            <p:nvPr/>
          </p:nvSpPr>
          <p:spPr bwMode="auto">
            <a:xfrm>
              <a:off x="3803" y="1655"/>
              <a:ext cx="46" cy="4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it-IT" altLang="it-IT"/>
            </a:p>
          </p:txBody>
        </p:sp>
      </p:grpSp>
      <p:grpSp>
        <p:nvGrpSpPr>
          <p:cNvPr id="28678" name="Group 15"/>
          <p:cNvGrpSpPr>
            <a:grpSpLocks/>
          </p:cNvGrpSpPr>
          <p:nvPr/>
        </p:nvGrpSpPr>
        <p:grpSpPr bwMode="auto">
          <a:xfrm>
            <a:off x="1095375" y="3978275"/>
            <a:ext cx="6746875" cy="971550"/>
            <a:chOff x="690" y="2506"/>
            <a:chExt cx="4250" cy="612"/>
          </a:xfrm>
        </p:grpSpPr>
        <p:grpSp>
          <p:nvGrpSpPr>
            <p:cNvPr id="28688" name="Group 16"/>
            <p:cNvGrpSpPr>
              <a:grpSpLocks/>
            </p:cNvGrpSpPr>
            <p:nvPr/>
          </p:nvGrpSpPr>
          <p:grpSpPr bwMode="auto">
            <a:xfrm>
              <a:off x="690" y="2506"/>
              <a:ext cx="1016" cy="612"/>
              <a:chOff x="690" y="2506"/>
              <a:chExt cx="1016" cy="612"/>
            </a:xfrm>
          </p:grpSpPr>
          <p:sp>
            <p:nvSpPr>
              <p:cNvPr id="28707" name="Rectangle 17"/>
              <p:cNvSpPr>
                <a:spLocks noChangeArrowheads="1"/>
              </p:cNvSpPr>
              <p:nvPr/>
            </p:nvSpPr>
            <p:spPr bwMode="auto">
              <a:xfrm>
                <a:off x="705" y="2531"/>
                <a:ext cx="489" cy="56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708" name="Rectangle 18"/>
              <p:cNvSpPr>
                <a:spLocks noChangeArrowheads="1"/>
              </p:cNvSpPr>
              <p:nvPr/>
            </p:nvSpPr>
            <p:spPr bwMode="auto">
              <a:xfrm>
                <a:off x="1202" y="2531"/>
                <a:ext cx="489" cy="56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709" name="Oval 19"/>
              <p:cNvSpPr>
                <a:spLocks noChangeArrowheads="1"/>
              </p:cNvSpPr>
              <p:nvPr/>
            </p:nvSpPr>
            <p:spPr bwMode="auto">
              <a:xfrm>
                <a:off x="690" y="2521"/>
                <a:ext cx="33" cy="4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710" name="Oval 20"/>
              <p:cNvSpPr>
                <a:spLocks noChangeArrowheads="1"/>
              </p:cNvSpPr>
              <p:nvPr/>
            </p:nvSpPr>
            <p:spPr bwMode="auto">
              <a:xfrm>
                <a:off x="1673" y="3077"/>
                <a:ext cx="33" cy="4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711" name="Oval 21"/>
              <p:cNvSpPr>
                <a:spLocks noChangeArrowheads="1"/>
              </p:cNvSpPr>
              <p:nvPr/>
            </p:nvSpPr>
            <p:spPr bwMode="auto">
              <a:xfrm>
                <a:off x="690" y="3071"/>
                <a:ext cx="33" cy="4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712" name="Oval 22"/>
              <p:cNvSpPr>
                <a:spLocks noChangeArrowheads="1"/>
              </p:cNvSpPr>
              <p:nvPr/>
            </p:nvSpPr>
            <p:spPr bwMode="auto">
              <a:xfrm>
                <a:off x="1179" y="2506"/>
                <a:ext cx="34" cy="4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713" name="Oval 23"/>
              <p:cNvSpPr>
                <a:spLocks noChangeArrowheads="1"/>
              </p:cNvSpPr>
              <p:nvPr/>
            </p:nvSpPr>
            <p:spPr bwMode="auto">
              <a:xfrm>
                <a:off x="1669" y="2511"/>
                <a:ext cx="33" cy="4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714" name="Oval 24"/>
              <p:cNvSpPr>
                <a:spLocks noChangeArrowheads="1"/>
              </p:cNvSpPr>
              <p:nvPr/>
            </p:nvSpPr>
            <p:spPr bwMode="auto">
              <a:xfrm>
                <a:off x="1176" y="3077"/>
                <a:ext cx="33" cy="4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</p:grpSp>
        <p:grpSp>
          <p:nvGrpSpPr>
            <p:cNvPr id="28689" name="Group 25"/>
            <p:cNvGrpSpPr>
              <a:grpSpLocks/>
            </p:cNvGrpSpPr>
            <p:nvPr/>
          </p:nvGrpSpPr>
          <p:grpSpPr bwMode="auto">
            <a:xfrm>
              <a:off x="2352" y="2506"/>
              <a:ext cx="1016" cy="612"/>
              <a:chOff x="2352" y="2506"/>
              <a:chExt cx="1016" cy="612"/>
            </a:xfrm>
          </p:grpSpPr>
          <p:sp>
            <p:nvSpPr>
              <p:cNvPr id="28699" name="Rectangle 26"/>
              <p:cNvSpPr>
                <a:spLocks noChangeArrowheads="1"/>
              </p:cNvSpPr>
              <p:nvPr/>
            </p:nvSpPr>
            <p:spPr bwMode="auto">
              <a:xfrm>
                <a:off x="2367" y="2531"/>
                <a:ext cx="489" cy="56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700" name="Rectangle 27"/>
              <p:cNvSpPr>
                <a:spLocks noChangeArrowheads="1"/>
              </p:cNvSpPr>
              <p:nvPr/>
            </p:nvSpPr>
            <p:spPr bwMode="auto">
              <a:xfrm>
                <a:off x="2864" y="2531"/>
                <a:ext cx="489" cy="56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701" name="Oval 28"/>
              <p:cNvSpPr>
                <a:spLocks noChangeArrowheads="1"/>
              </p:cNvSpPr>
              <p:nvPr/>
            </p:nvSpPr>
            <p:spPr bwMode="auto">
              <a:xfrm>
                <a:off x="2352" y="2521"/>
                <a:ext cx="33" cy="4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702" name="Oval 29"/>
              <p:cNvSpPr>
                <a:spLocks noChangeArrowheads="1"/>
              </p:cNvSpPr>
              <p:nvPr/>
            </p:nvSpPr>
            <p:spPr bwMode="auto">
              <a:xfrm>
                <a:off x="3335" y="3077"/>
                <a:ext cx="33" cy="4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703" name="Oval 30"/>
              <p:cNvSpPr>
                <a:spLocks noChangeArrowheads="1"/>
              </p:cNvSpPr>
              <p:nvPr/>
            </p:nvSpPr>
            <p:spPr bwMode="auto">
              <a:xfrm>
                <a:off x="2352" y="3071"/>
                <a:ext cx="33" cy="4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704" name="Oval 31"/>
              <p:cNvSpPr>
                <a:spLocks noChangeArrowheads="1"/>
              </p:cNvSpPr>
              <p:nvPr/>
            </p:nvSpPr>
            <p:spPr bwMode="auto">
              <a:xfrm>
                <a:off x="2841" y="2506"/>
                <a:ext cx="34" cy="4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705" name="Oval 32"/>
              <p:cNvSpPr>
                <a:spLocks noChangeArrowheads="1"/>
              </p:cNvSpPr>
              <p:nvPr/>
            </p:nvSpPr>
            <p:spPr bwMode="auto">
              <a:xfrm>
                <a:off x="3331" y="2511"/>
                <a:ext cx="33" cy="4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706" name="Oval 33"/>
              <p:cNvSpPr>
                <a:spLocks noChangeArrowheads="1"/>
              </p:cNvSpPr>
              <p:nvPr/>
            </p:nvSpPr>
            <p:spPr bwMode="auto">
              <a:xfrm>
                <a:off x="2838" y="3077"/>
                <a:ext cx="33" cy="4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</p:grpSp>
        <p:grpSp>
          <p:nvGrpSpPr>
            <p:cNvPr id="28690" name="Group 34"/>
            <p:cNvGrpSpPr>
              <a:grpSpLocks/>
            </p:cNvGrpSpPr>
            <p:nvPr/>
          </p:nvGrpSpPr>
          <p:grpSpPr bwMode="auto">
            <a:xfrm>
              <a:off x="3924" y="2506"/>
              <a:ext cx="1016" cy="612"/>
              <a:chOff x="3924" y="2506"/>
              <a:chExt cx="1016" cy="612"/>
            </a:xfrm>
          </p:grpSpPr>
          <p:sp>
            <p:nvSpPr>
              <p:cNvPr id="28691" name="Rectangle 35"/>
              <p:cNvSpPr>
                <a:spLocks noChangeArrowheads="1"/>
              </p:cNvSpPr>
              <p:nvPr/>
            </p:nvSpPr>
            <p:spPr bwMode="auto">
              <a:xfrm>
                <a:off x="3939" y="2531"/>
                <a:ext cx="489" cy="56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692" name="Rectangle 36"/>
              <p:cNvSpPr>
                <a:spLocks noChangeArrowheads="1"/>
              </p:cNvSpPr>
              <p:nvPr/>
            </p:nvSpPr>
            <p:spPr bwMode="auto">
              <a:xfrm>
                <a:off x="4436" y="2531"/>
                <a:ext cx="489" cy="56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693" name="Oval 37"/>
              <p:cNvSpPr>
                <a:spLocks noChangeArrowheads="1"/>
              </p:cNvSpPr>
              <p:nvPr/>
            </p:nvSpPr>
            <p:spPr bwMode="auto">
              <a:xfrm>
                <a:off x="3924" y="2521"/>
                <a:ext cx="33" cy="4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694" name="Oval 38"/>
              <p:cNvSpPr>
                <a:spLocks noChangeArrowheads="1"/>
              </p:cNvSpPr>
              <p:nvPr/>
            </p:nvSpPr>
            <p:spPr bwMode="auto">
              <a:xfrm>
                <a:off x="4907" y="3077"/>
                <a:ext cx="33" cy="4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695" name="Oval 39"/>
              <p:cNvSpPr>
                <a:spLocks noChangeArrowheads="1"/>
              </p:cNvSpPr>
              <p:nvPr/>
            </p:nvSpPr>
            <p:spPr bwMode="auto">
              <a:xfrm>
                <a:off x="3924" y="3071"/>
                <a:ext cx="33" cy="4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696" name="Oval 40"/>
              <p:cNvSpPr>
                <a:spLocks noChangeArrowheads="1"/>
              </p:cNvSpPr>
              <p:nvPr/>
            </p:nvSpPr>
            <p:spPr bwMode="auto">
              <a:xfrm>
                <a:off x="4413" y="2506"/>
                <a:ext cx="34" cy="4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697" name="Oval 41"/>
              <p:cNvSpPr>
                <a:spLocks noChangeArrowheads="1"/>
              </p:cNvSpPr>
              <p:nvPr/>
            </p:nvSpPr>
            <p:spPr bwMode="auto">
              <a:xfrm>
                <a:off x="4903" y="2511"/>
                <a:ext cx="33" cy="4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  <p:sp>
            <p:nvSpPr>
              <p:cNvPr id="28698" name="Oval 42"/>
              <p:cNvSpPr>
                <a:spLocks noChangeArrowheads="1"/>
              </p:cNvSpPr>
              <p:nvPr/>
            </p:nvSpPr>
            <p:spPr bwMode="auto">
              <a:xfrm>
                <a:off x="4410" y="3077"/>
                <a:ext cx="33" cy="4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it-IT" altLang="it-IT"/>
              </a:p>
            </p:txBody>
          </p:sp>
        </p:grpSp>
      </p:grpSp>
      <p:sp>
        <p:nvSpPr>
          <p:cNvPr id="28679" name="Arc 43"/>
          <p:cNvSpPr>
            <a:spLocks/>
          </p:cNvSpPr>
          <p:nvPr/>
        </p:nvSpPr>
        <p:spPr bwMode="auto">
          <a:xfrm rot="10800000">
            <a:off x="2314575" y="1314450"/>
            <a:ext cx="800100" cy="9144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87"/>
                  <a:pt x="9644" y="23"/>
                  <a:pt x="21557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7"/>
                  <a:pt x="9644" y="23"/>
                  <a:pt x="21557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508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8680" name="Arc 44"/>
          <p:cNvSpPr>
            <a:spLocks/>
          </p:cNvSpPr>
          <p:nvPr/>
        </p:nvSpPr>
        <p:spPr bwMode="auto">
          <a:xfrm>
            <a:off x="3040063" y="2182813"/>
            <a:ext cx="800100" cy="9144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87"/>
                  <a:pt x="9644" y="23"/>
                  <a:pt x="21557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7"/>
                  <a:pt x="9644" y="23"/>
                  <a:pt x="21557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508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8681" name="Arc 45"/>
          <p:cNvSpPr>
            <a:spLocks/>
          </p:cNvSpPr>
          <p:nvPr/>
        </p:nvSpPr>
        <p:spPr bwMode="auto">
          <a:xfrm rot="5400000">
            <a:off x="4783138" y="2039938"/>
            <a:ext cx="800100" cy="9144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87"/>
                  <a:pt x="9644" y="23"/>
                  <a:pt x="21557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7"/>
                  <a:pt x="9644" y="23"/>
                  <a:pt x="21557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508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8682" name="Arc 46"/>
          <p:cNvSpPr>
            <a:spLocks/>
          </p:cNvSpPr>
          <p:nvPr/>
        </p:nvSpPr>
        <p:spPr bwMode="auto">
          <a:xfrm rot="-5400000">
            <a:off x="5678488" y="1249363"/>
            <a:ext cx="800100" cy="9144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87"/>
                  <a:pt x="9644" y="23"/>
                  <a:pt x="21557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7"/>
                  <a:pt x="9644" y="23"/>
                  <a:pt x="21557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508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8683" name="Oval 47"/>
          <p:cNvSpPr>
            <a:spLocks noChangeArrowheads="1"/>
          </p:cNvSpPr>
          <p:nvPr/>
        </p:nvSpPr>
        <p:spPr bwMode="auto">
          <a:xfrm rot="2040000">
            <a:off x="4654550" y="3540125"/>
            <a:ext cx="720725" cy="1778000"/>
          </a:xfrm>
          <a:prstGeom prst="ellips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8684" name="Oval 48"/>
          <p:cNvSpPr>
            <a:spLocks noChangeArrowheads="1"/>
          </p:cNvSpPr>
          <p:nvPr/>
        </p:nvSpPr>
        <p:spPr bwMode="auto">
          <a:xfrm rot="2040000">
            <a:off x="3492500" y="3063875"/>
            <a:ext cx="720725" cy="1778000"/>
          </a:xfrm>
          <a:prstGeom prst="ellips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8685" name="Freeform 49"/>
          <p:cNvSpPr>
            <a:spLocks/>
          </p:cNvSpPr>
          <p:nvPr/>
        </p:nvSpPr>
        <p:spPr bwMode="auto">
          <a:xfrm>
            <a:off x="600075" y="3343275"/>
            <a:ext cx="2573338" cy="2116138"/>
          </a:xfrm>
          <a:custGeom>
            <a:avLst/>
            <a:gdLst>
              <a:gd name="T0" fmla="*/ 2147483647 w 1621"/>
              <a:gd name="T1" fmla="*/ 2147483647 h 1333"/>
              <a:gd name="T2" fmla="*/ 2147483647 w 1621"/>
              <a:gd name="T3" fmla="*/ 2147483647 h 1333"/>
              <a:gd name="T4" fmla="*/ 2147483647 w 1621"/>
              <a:gd name="T5" fmla="*/ 2147483647 h 1333"/>
              <a:gd name="T6" fmla="*/ 2147483647 w 1621"/>
              <a:gd name="T7" fmla="*/ 2147483647 h 1333"/>
              <a:gd name="T8" fmla="*/ 2147483647 w 1621"/>
              <a:gd name="T9" fmla="*/ 2147483647 h 1333"/>
              <a:gd name="T10" fmla="*/ 2147483647 w 1621"/>
              <a:gd name="T11" fmla="*/ 2147483647 h 1333"/>
              <a:gd name="T12" fmla="*/ 2147483647 w 1621"/>
              <a:gd name="T13" fmla="*/ 2147483647 h 1333"/>
              <a:gd name="T14" fmla="*/ 2147483647 w 1621"/>
              <a:gd name="T15" fmla="*/ 2147483647 h 1333"/>
              <a:gd name="T16" fmla="*/ 2147483647 w 1621"/>
              <a:gd name="T17" fmla="*/ 2147483647 h 1333"/>
              <a:gd name="T18" fmla="*/ 2147483647 w 1621"/>
              <a:gd name="T19" fmla="*/ 2147483647 h 1333"/>
              <a:gd name="T20" fmla="*/ 2147483647 w 1621"/>
              <a:gd name="T21" fmla="*/ 2147483647 h 1333"/>
              <a:gd name="T22" fmla="*/ 2147483647 w 1621"/>
              <a:gd name="T23" fmla="*/ 2147483647 h 1333"/>
              <a:gd name="T24" fmla="*/ 2147483647 w 1621"/>
              <a:gd name="T25" fmla="*/ 2147483647 h 1333"/>
              <a:gd name="T26" fmla="*/ 2147483647 w 1621"/>
              <a:gd name="T27" fmla="*/ 2147483647 h 1333"/>
              <a:gd name="T28" fmla="*/ 2147483647 w 1621"/>
              <a:gd name="T29" fmla="*/ 2147483647 h 1333"/>
              <a:gd name="T30" fmla="*/ 2147483647 w 1621"/>
              <a:gd name="T31" fmla="*/ 2147483647 h 1333"/>
              <a:gd name="T32" fmla="*/ 2147483647 w 1621"/>
              <a:gd name="T33" fmla="*/ 2147483647 h 1333"/>
              <a:gd name="T34" fmla="*/ 2147483647 w 1621"/>
              <a:gd name="T35" fmla="*/ 2147483647 h 1333"/>
              <a:gd name="T36" fmla="*/ 2147483647 w 1621"/>
              <a:gd name="T37" fmla="*/ 2147483647 h 1333"/>
              <a:gd name="T38" fmla="*/ 2147483647 w 1621"/>
              <a:gd name="T39" fmla="*/ 2147483647 h 1333"/>
              <a:gd name="T40" fmla="*/ 2147483647 w 1621"/>
              <a:gd name="T41" fmla="*/ 2147483647 h 1333"/>
              <a:gd name="T42" fmla="*/ 2147483647 w 1621"/>
              <a:gd name="T43" fmla="*/ 2147483647 h 1333"/>
              <a:gd name="T44" fmla="*/ 2147483647 w 1621"/>
              <a:gd name="T45" fmla="*/ 2147483647 h 1333"/>
              <a:gd name="T46" fmla="*/ 2147483647 w 1621"/>
              <a:gd name="T47" fmla="*/ 2147483647 h 1333"/>
              <a:gd name="T48" fmla="*/ 2147483647 w 1621"/>
              <a:gd name="T49" fmla="*/ 2147483647 h 1333"/>
              <a:gd name="T50" fmla="*/ 2147483647 w 1621"/>
              <a:gd name="T51" fmla="*/ 2147483647 h 1333"/>
              <a:gd name="T52" fmla="*/ 2147483647 w 1621"/>
              <a:gd name="T53" fmla="*/ 2147483647 h 1333"/>
              <a:gd name="T54" fmla="*/ 2147483647 w 1621"/>
              <a:gd name="T55" fmla="*/ 2147483647 h 1333"/>
              <a:gd name="T56" fmla="*/ 2147483647 w 1621"/>
              <a:gd name="T57" fmla="*/ 2147483647 h 1333"/>
              <a:gd name="T58" fmla="*/ 2147483647 w 1621"/>
              <a:gd name="T59" fmla="*/ 2147483647 h 1333"/>
              <a:gd name="T60" fmla="*/ 2147483647 w 1621"/>
              <a:gd name="T61" fmla="*/ 2147483647 h 1333"/>
              <a:gd name="T62" fmla="*/ 2147483647 w 1621"/>
              <a:gd name="T63" fmla="*/ 0 h 1333"/>
              <a:gd name="T64" fmla="*/ 2147483647 w 1621"/>
              <a:gd name="T65" fmla="*/ 2147483647 h 1333"/>
              <a:gd name="T66" fmla="*/ 2147483647 w 1621"/>
              <a:gd name="T67" fmla="*/ 2147483647 h 1333"/>
              <a:gd name="T68" fmla="*/ 2147483647 w 1621"/>
              <a:gd name="T69" fmla="*/ 2147483647 h 133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1"/>
              <a:gd name="T106" fmla="*/ 0 h 1333"/>
              <a:gd name="T107" fmla="*/ 1621 w 1621"/>
              <a:gd name="T108" fmla="*/ 1333 h 133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1" h="1333">
                <a:moveTo>
                  <a:pt x="576" y="234"/>
                </a:moveTo>
                <a:lnTo>
                  <a:pt x="576" y="342"/>
                </a:lnTo>
                <a:lnTo>
                  <a:pt x="576" y="468"/>
                </a:lnTo>
                <a:lnTo>
                  <a:pt x="576" y="594"/>
                </a:lnTo>
                <a:lnTo>
                  <a:pt x="576" y="684"/>
                </a:lnTo>
                <a:lnTo>
                  <a:pt x="576" y="738"/>
                </a:lnTo>
                <a:lnTo>
                  <a:pt x="522" y="792"/>
                </a:lnTo>
                <a:lnTo>
                  <a:pt x="468" y="828"/>
                </a:lnTo>
                <a:lnTo>
                  <a:pt x="414" y="828"/>
                </a:lnTo>
                <a:lnTo>
                  <a:pt x="324" y="846"/>
                </a:lnTo>
                <a:lnTo>
                  <a:pt x="270" y="846"/>
                </a:lnTo>
                <a:lnTo>
                  <a:pt x="216" y="846"/>
                </a:lnTo>
                <a:lnTo>
                  <a:pt x="90" y="882"/>
                </a:lnTo>
                <a:lnTo>
                  <a:pt x="36" y="882"/>
                </a:lnTo>
                <a:lnTo>
                  <a:pt x="0" y="936"/>
                </a:lnTo>
                <a:lnTo>
                  <a:pt x="36" y="1026"/>
                </a:lnTo>
                <a:lnTo>
                  <a:pt x="54" y="1116"/>
                </a:lnTo>
                <a:lnTo>
                  <a:pt x="108" y="1152"/>
                </a:lnTo>
                <a:lnTo>
                  <a:pt x="180" y="1206"/>
                </a:lnTo>
                <a:lnTo>
                  <a:pt x="234" y="1224"/>
                </a:lnTo>
                <a:lnTo>
                  <a:pt x="288" y="1260"/>
                </a:lnTo>
                <a:lnTo>
                  <a:pt x="414" y="1314"/>
                </a:lnTo>
                <a:lnTo>
                  <a:pt x="468" y="1332"/>
                </a:lnTo>
                <a:lnTo>
                  <a:pt x="522" y="1332"/>
                </a:lnTo>
                <a:lnTo>
                  <a:pt x="576" y="1242"/>
                </a:lnTo>
                <a:lnTo>
                  <a:pt x="594" y="1188"/>
                </a:lnTo>
                <a:lnTo>
                  <a:pt x="612" y="1134"/>
                </a:lnTo>
                <a:lnTo>
                  <a:pt x="630" y="1080"/>
                </a:lnTo>
                <a:lnTo>
                  <a:pt x="648" y="1026"/>
                </a:lnTo>
                <a:lnTo>
                  <a:pt x="684" y="972"/>
                </a:lnTo>
                <a:lnTo>
                  <a:pt x="738" y="918"/>
                </a:lnTo>
                <a:lnTo>
                  <a:pt x="792" y="918"/>
                </a:lnTo>
                <a:lnTo>
                  <a:pt x="846" y="918"/>
                </a:lnTo>
                <a:lnTo>
                  <a:pt x="900" y="918"/>
                </a:lnTo>
                <a:lnTo>
                  <a:pt x="954" y="936"/>
                </a:lnTo>
                <a:lnTo>
                  <a:pt x="954" y="990"/>
                </a:lnTo>
                <a:lnTo>
                  <a:pt x="972" y="1044"/>
                </a:lnTo>
                <a:lnTo>
                  <a:pt x="990" y="1098"/>
                </a:lnTo>
                <a:lnTo>
                  <a:pt x="1044" y="1152"/>
                </a:lnTo>
                <a:lnTo>
                  <a:pt x="1116" y="1170"/>
                </a:lnTo>
                <a:lnTo>
                  <a:pt x="1170" y="1170"/>
                </a:lnTo>
                <a:lnTo>
                  <a:pt x="1296" y="1188"/>
                </a:lnTo>
                <a:lnTo>
                  <a:pt x="1368" y="1188"/>
                </a:lnTo>
                <a:lnTo>
                  <a:pt x="1422" y="1224"/>
                </a:lnTo>
                <a:lnTo>
                  <a:pt x="1494" y="1224"/>
                </a:lnTo>
                <a:lnTo>
                  <a:pt x="1566" y="1206"/>
                </a:lnTo>
                <a:lnTo>
                  <a:pt x="1620" y="1134"/>
                </a:lnTo>
                <a:lnTo>
                  <a:pt x="1620" y="1044"/>
                </a:lnTo>
                <a:lnTo>
                  <a:pt x="1620" y="972"/>
                </a:lnTo>
                <a:lnTo>
                  <a:pt x="1620" y="882"/>
                </a:lnTo>
                <a:lnTo>
                  <a:pt x="1620" y="828"/>
                </a:lnTo>
                <a:lnTo>
                  <a:pt x="1530" y="792"/>
                </a:lnTo>
                <a:lnTo>
                  <a:pt x="1476" y="756"/>
                </a:lnTo>
                <a:lnTo>
                  <a:pt x="1386" y="720"/>
                </a:lnTo>
                <a:lnTo>
                  <a:pt x="1242" y="576"/>
                </a:lnTo>
                <a:lnTo>
                  <a:pt x="1116" y="450"/>
                </a:lnTo>
                <a:lnTo>
                  <a:pt x="990" y="324"/>
                </a:lnTo>
                <a:lnTo>
                  <a:pt x="936" y="270"/>
                </a:lnTo>
                <a:lnTo>
                  <a:pt x="900" y="198"/>
                </a:lnTo>
                <a:lnTo>
                  <a:pt x="882" y="144"/>
                </a:lnTo>
                <a:lnTo>
                  <a:pt x="846" y="72"/>
                </a:lnTo>
                <a:lnTo>
                  <a:pt x="828" y="18"/>
                </a:lnTo>
                <a:lnTo>
                  <a:pt x="756" y="0"/>
                </a:lnTo>
                <a:lnTo>
                  <a:pt x="684" y="0"/>
                </a:lnTo>
                <a:lnTo>
                  <a:pt x="648" y="54"/>
                </a:lnTo>
                <a:lnTo>
                  <a:pt x="648" y="108"/>
                </a:lnTo>
                <a:lnTo>
                  <a:pt x="648" y="180"/>
                </a:lnTo>
                <a:lnTo>
                  <a:pt x="630" y="234"/>
                </a:lnTo>
                <a:lnTo>
                  <a:pt x="576" y="270"/>
                </a:lnTo>
                <a:lnTo>
                  <a:pt x="576" y="234"/>
                </a:lnTo>
              </a:path>
            </a:pathLst>
          </a:custGeom>
          <a:noFill/>
          <a:ln w="508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8686" name="Freeform 50"/>
          <p:cNvSpPr>
            <a:spLocks/>
          </p:cNvSpPr>
          <p:nvPr/>
        </p:nvSpPr>
        <p:spPr bwMode="auto">
          <a:xfrm>
            <a:off x="5972175" y="3657600"/>
            <a:ext cx="2173288" cy="1544638"/>
          </a:xfrm>
          <a:custGeom>
            <a:avLst/>
            <a:gdLst>
              <a:gd name="T0" fmla="*/ 2147483647 w 1369"/>
              <a:gd name="T1" fmla="*/ 2147483647 h 973"/>
              <a:gd name="T2" fmla="*/ 2147483647 w 1369"/>
              <a:gd name="T3" fmla="*/ 2147483647 h 973"/>
              <a:gd name="T4" fmla="*/ 2147483647 w 1369"/>
              <a:gd name="T5" fmla="*/ 2147483647 h 973"/>
              <a:gd name="T6" fmla="*/ 2147483647 w 1369"/>
              <a:gd name="T7" fmla="*/ 2147483647 h 973"/>
              <a:gd name="T8" fmla="*/ 2147483647 w 1369"/>
              <a:gd name="T9" fmla="*/ 2147483647 h 973"/>
              <a:gd name="T10" fmla="*/ 2147483647 w 1369"/>
              <a:gd name="T11" fmla="*/ 2147483647 h 973"/>
              <a:gd name="T12" fmla="*/ 2147483647 w 1369"/>
              <a:gd name="T13" fmla="*/ 2147483647 h 973"/>
              <a:gd name="T14" fmla="*/ 2147483647 w 1369"/>
              <a:gd name="T15" fmla="*/ 2147483647 h 973"/>
              <a:gd name="T16" fmla="*/ 2147483647 w 1369"/>
              <a:gd name="T17" fmla="*/ 2147483647 h 973"/>
              <a:gd name="T18" fmla="*/ 2147483647 w 1369"/>
              <a:gd name="T19" fmla="*/ 2147483647 h 973"/>
              <a:gd name="T20" fmla="*/ 2147483647 w 1369"/>
              <a:gd name="T21" fmla="*/ 2147483647 h 973"/>
              <a:gd name="T22" fmla="*/ 2147483647 w 1369"/>
              <a:gd name="T23" fmla="*/ 2147483647 h 973"/>
              <a:gd name="T24" fmla="*/ 2147483647 w 1369"/>
              <a:gd name="T25" fmla="*/ 2147483647 h 973"/>
              <a:gd name="T26" fmla="*/ 2147483647 w 1369"/>
              <a:gd name="T27" fmla="*/ 2147483647 h 973"/>
              <a:gd name="T28" fmla="*/ 2147483647 w 1369"/>
              <a:gd name="T29" fmla="*/ 2147483647 h 973"/>
              <a:gd name="T30" fmla="*/ 2147483647 w 1369"/>
              <a:gd name="T31" fmla="*/ 2147483647 h 973"/>
              <a:gd name="T32" fmla="*/ 2147483647 w 1369"/>
              <a:gd name="T33" fmla="*/ 2147483647 h 973"/>
              <a:gd name="T34" fmla="*/ 2147483647 w 1369"/>
              <a:gd name="T35" fmla="*/ 2147483647 h 973"/>
              <a:gd name="T36" fmla="*/ 2147483647 w 1369"/>
              <a:gd name="T37" fmla="*/ 2147483647 h 973"/>
              <a:gd name="T38" fmla="*/ 2147483647 w 1369"/>
              <a:gd name="T39" fmla="*/ 2147483647 h 973"/>
              <a:gd name="T40" fmla="*/ 2147483647 w 1369"/>
              <a:gd name="T41" fmla="*/ 2147483647 h 973"/>
              <a:gd name="T42" fmla="*/ 2147483647 w 1369"/>
              <a:gd name="T43" fmla="*/ 2147483647 h 973"/>
              <a:gd name="T44" fmla="*/ 2147483647 w 1369"/>
              <a:gd name="T45" fmla="*/ 2147483647 h 973"/>
              <a:gd name="T46" fmla="*/ 2147483647 w 1369"/>
              <a:gd name="T47" fmla="*/ 2147483647 h 973"/>
              <a:gd name="T48" fmla="*/ 2147483647 w 1369"/>
              <a:gd name="T49" fmla="*/ 2147483647 h 973"/>
              <a:gd name="T50" fmla="*/ 2147483647 w 1369"/>
              <a:gd name="T51" fmla="*/ 2147483647 h 973"/>
              <a:gd name="T52" fmla="*/ 2147483647 w 1369"/>
              <a:gd name="T53" fmla="*/ 2147483647 h 973"/>
              <a:gd name="T54" fmla="*/ 2147483647 w 1369"/>
              <a:gd name="T55" fmla="*/ 2147483647 h 973"/>
              <a:gd name="T56" fmla="*/ 0 w 1369"/>
              <a:gd name="T57" fmla="*/ 2147483647 h 973"/>
              <a:gd name="T58" fmla="*/ 0 w 1369"/>
              <a:gd name="T59" fmla="*/ 2147483647 h 973"/>
              <a:gd name="T60" fmla="*/ 2147483647 w 1369"/>
              <a:gd name="T61" fmla="*/ 2147483647 h 973"/>
              <a:gd name="T62" fmla="*/ 2147483647 w 1369"/>
              <a:gd name="T63" fmla="*/ 0 h 973"/>
              <a:gd name="T64" fmla="*/ 2147483647 w 1369"/>
              <a:gd name="T65" fmla="*/ 0 h 973"/>
              <a:gd name="T66" fmla="*/ 2147483647 w 1369"/>
              <a:gd name="T67" fmla="*/ 2147483647 h 97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69"/>
              <a:gd name="T103" fmla="*/ 0 h 973"/>
              <a:gd name="T104" fmla="*/ 1369 w 1369"/>
              <a:gd name="T105" fmla="*/ 973 h 97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69" h="973">
                <a:moveTo>
                  <a:pt x="360" y="72"/>
                </a:moveTo>
                <a:lnTo>
                  <a:pt x="360" y="162"/>
                </a:lnTo>
                <a:lnTo>
                  <a:pt x="360" y="288"/>
                </a:lnTo>
                <a:lnTo>
                  <a:pt x="378" y="342"/>
                </a:lnTo>
                <a:lnTo>
                  <a:pt x="432" y="432"/>
                </a:lnTo>
                <a:lnTo>
                  <a:pt x="486" y="450"/>
                </a:lnTo>
                <a:lnTo>
                  <a:pt x="540" y="468"/>
                </a:lnTo>
                <a:lnTo>
                  <a:pt x="594" y="468"/>
                </a:lnTo>
                <a:lnTo>
                  <a:pt x="648" y="450"/>
                </a:lnTo>
                <a:lnTo>
                  <a:pt x="702" y="450"/>
                </a:lnTo>
                <a:lnTo>
                  <a:pt x="756" y="414"/>
                </a:lnTo>
                <a:lnTo>
                  <a:pt x="792" y="360"/>
                </a:lnTo>
                <a:lnTo>
                  <a:pt x="828" y="306"/>
                </a:lnTo>
                <a:lnTo>
                  <a:pt x="882" y="270"/>
                </a:lnTo>
                <a:lnTo>
                  <a:pt x="900" y="216"/>
                </a:lnTo>
                <a:lnTo>
                  <a:pt x="954" y="180"/>
                </a:lnTo>
                <a:lnTo>
                  <a:pt x="990" y="126"/>
                </a:lnTo>
                <a:lnTo>
                  <a:pt x="1044" y="90"/>
                </a:lnTo>
                <a:lnTo>
                  <a:pt x="1098" y="72"/>
                </a:lnTo>
                <a:lnTo>
                  <a:pt x="1152" y="54"/>
                </a:lnTo>
                <a:lnTo>
                  <a:pt x="1188" y="108"/>
                </a:lnTo>
                <a:lnTo>
                  <a:pt x="1242" y="144"/>
                </a:lnTo>
                <a:lnTo>
                  <a:pt x="1296" y="216"/>
                </a:lnTo>
                <a:lnTo>
                  <a:pt x="1332" y="270"/>
                </a:lnTo>
                <a:lnTo>
                  <a:pt x="1350" y="324"/>
                </a:lnTo>
                <a:lnTo>
                  <a:pt x="1368" y="378"/>
                </a:lnTo>
                <a:lnTo>
                  <a:pt x="1368" y="450"/>
                </a:lnTo>
                <a:lnTo>
                  <a:pt x="1368" y="522"/>
                </a:lnTo>
                <a:lnTo>
                  <a:pt x="1350" y="576"/>
                </a:lnTo>
                <a:lnTo>
                  <a:pt x="1296" y="612"/>
                </a:lnTo>
                <a:lnTo>
                  <a:pt x="1206" y="630"/>
                </a:lnTo>
                <a:lnTo>
                  <a:pt x="1152" y="666"/>
                </a:lnTo>
                <a:lnTo>
                  <a:pt x="1098" y="666"/>
                </a:lnTo>
                <a:lnTo>
                  <a:pt x="1044" y="684"/>
                </a:lnTo>
                <a:lnTo>
                  <a:pt x="990" y="684"/>
                </a:lnTo>
                <a:lnTo>
                  <a:pt x="936" y="738"/>
                </a:lnTo>
                <a:lnTo>
                  <a:pt x="882" y="828"/>
                </a:lnTo>
                <a:lnTo>
                  <a:pt x="846" y="882"/>
                </a:lnTo>
                <a:lnTo>
                  <a:pt x="828" y="936"/>
                </a:lnTo>
                <a:lnTo>
                  <a:pt x="774" y="972"/>
                </a:lnTo>
                <a:lnTo>
                  <a:pt x="720" y="972"/>
                </a:lnTo>
                <a:lnTo>
                  <a:pt x="666" y="972"/>
                </a:lnTo>
                <a:lnTo>
                  <a:pt x="594" y="900"/>
                </a:lnTo>
                <a:lnTo>
                  <a:pt x="558" y="846"/>
                </a:lnTo>
                <a:lnTo>
                  <a:pt x="522" y="792"/>
                </a:lnTo>
                <a:lnTo>
                  <a:pt x="504" y="738"/>
                </a:lnTo>
                <a:lnTo>
                  <a:pt x="468" y="684"/>
                </a:lnTo>
                <a:lnTo>
                  <a:pt x="432" y="630"/>
                </a:lnTo>
                <a:lnTo>
                  <a:pt x="396" y="576"/>
                </a:lnTo>
                <a:lnTo>
                  <a:pt x="342" y="522"/>
                </a:lnTo>
                <a:lnTo>
                  <a:pt x="288" y="486"/>
                </a:lnTo>
                <a:lnTo>
                  <a:pt x="234" y="450"/>
                </a:lnTo>
                <a:lnTo>
                  <a:pt x="180" y="450"/>
                </a:lnTo>
                <a:lnTo>
                  <a:pt x="126" y="414"/>
                </a:lnTo>
                <a:lnTo>
                  <a:pt x="72" y="396"/>
                </a:lnTo>
                <a:lnTo>
                  <a:pt x="18" y="360"/>
                </a:lnTo>
                <a:lnTo>
                  <a:pt x="0" y="306"/>
                </a:lnTo>
                <a:lnTo>
                  <a:pt x="0" y="252"/>
                </a:lnTo>
                <a:lnTo>
                  <a:pt x="0" y="198"/>
                </a:lnTo>
                <a:lnTo>
                  <a:pt x="0" y="108"/>
                </a:lnTo>
                <a:lnTo>
                  <a:pt x="0" y="54"/>
                </a:lnTo>
                <a:lnTo>
                  <a:pt x="54" y="18"/>
                </a:lnTo>
                <a:lnTo>
                  <a:pt x="108" y="0"/>
                </a:lnTo>
                <a:lnTo>
                  <a:pt x="162" y="0"/>
                </a:lnTo>
                <a:lnTo>
                  <a:pt x="216" y="0"/>
                </a:lnTo>
                <a:lnTo>
                  <a:pt x="270" y="0"/>
                </a:lnTo>
                <a:lnTo>
                  <a:pt x="324" y="36"/>
                </a:lnTo>
                <a:lnTo>
                  <a:pt x="360" y="72"/>
                </a:lnTo>
              </a:path>
            </a:pathLst>
          </a:custGeom>
          <a:noFill/>
          <a:ln w="508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8687" name="Footer Placeholder 5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99029655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6CFDAC4-E1F6-4AA2-967D-B3F46E74521D}" type="slidenum">
              <a:rPr lang="es-ES" altLang="it-IT" sz="1000">
                <a:latin typeface="Arial" panose="020B0604020202020204" pitchFamily="34" charset="0"/>
              </a:rPr>
              <a:pPr lvl="1"/>
              <a:t>33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Is Problem Resolvable?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724400"/>
          </a:xfrm>
        </p:spPr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Problem is a sampling problem</a:t>
            </a:r>
          </a:p>
          <a:p>
            <a:pPr lvl="1"/>
            <a:r>
              <a:rPr lang="en-US" altLang="it-IT" sz="2200">
                <a:ea typeface="ＭＳ Ｐゴシック" panose="020B0600070205080204" pitchFamily="34" charset="-128"/>
              </a:rPr>
              <a:t>Not enough samples to know the local detail</a:t>
            </a:r>
          </a:p>
          <a:p>
            <a:pPr lvl="1"/>
            <a:r>
              <a:rPr lang="en-US" altLang="it-IT" sz="2200">
                <a:ea typeface="ＭＳ Ｐゴシック" panose="020B0600070205080204" pitchFamily="34" charset="-128"/>
              </a:rPr>
              <a:t>No solution in a mathematical sense without extra information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More of a problem with volume extension (marching cubes) where selecting “wrong” interpretation can leave a hole in a surface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Multiple methods in literature to give better appearance</a:t>
            </a:r>
          </a:p>
          <a:p>
            <a:pPr lvl="1"/>
            <a:r>
              <a:rPr lang="en-US" altLang="it-IT" sz="2200">
                <a:ea typeface="ＭＳ Ｐゴシック" panose="020B0600070205080204" pitchFamily="34" charset="-128"/>
              </a:rPr>
              <a:t>Supersampling</a:t>
            </a:r>
          </a:p>
          <a:p>
            <a:pPr lvl="1"/>
            <a:r>
              <a:rPr lang="en-US" altLang="it-IT" sz="2200">
                <a:ea typeface="ＭＳ Ｐゴシック" panose="020B0600070205080204" pitchFamily="34" charset="-128"/>
              </a:rPr>
              <a:t>Look at larger area before deciding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0314159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38C928C-8D22-4C1F-AD32-D0F6CE2057BA}" type="slidenum">
              <a:rPr lang="es-ES" altLang="it-IT" sz="1000">
                <a:latin typeface="Arial" panose="020B0604020202020204" pitchFamily="34" charset="0"/>
              </a:rPr>
              <a:pPr lvl="1"/>
              <a:t>34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Interpolating Edges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We can compute where contour intersects edge in multiple ways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Halfway between vertics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Interpolated based on difference between contour value and value at vertices</a:t>
            </a:r>
          </a:p>
        </p:txBody>
      </p:sp>
      <p:pic>
        <p:nvPicPr>
          <p:cNvPr id="3072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7505"/>
          <a:stretch>
            <a:fillRect/>
          </a:stretch>
        </p:blipFill>
        <p:spPr bwMode="auto">
          <a:xfrm>
            <a:off x="2819400" y="4038600"/>
            <a:ext cx="2667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072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8898024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C0CA3BE-473B-486B-A6D1-E482AF0111F8}" type="slidenum">
              <a:rPr lang="es-ES" altLang="it-IT" sz="1000">
                <a:latin typeface="Arial" panose="020B0604020202020204" pitchFamily="34" charset="0"/>
              </a:rPr>
              <a:pPr lvl="1"/>
              <a:t>35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Example: Oval of Cassini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f(x,y)=(x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+y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+a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-4a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-b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4</a:t>
            </a:r>
          </a:p>
        </p:txBody>
      </p:sp>
      <p:pic>
        <p:nvPicPr>
          <p:cNvPr id="3174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667000"/>
            <a:ext cx="36576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3175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572000"/>
            <a:ext cx="35052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838200" y="3276600"/>
            <a:ext cx="313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midpoint intersections</a:t>
            </a:r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533400" y="4953000"/>
            <a:ext cx="3644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interpolating intersections</a:t>
            </a:r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838200" y="2133600"/>
            <a:ext cx="6554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Depending on a and b we can have 0, 1, or 2 curves </a:t>
            </a:r>
          </a:p>
        </p:txBody>
      </p:sp>
      <p:sp>
        <p:nvSpPr>
          <p:cNvPr id="31754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857009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6C6EBE5-C335-4AAC-B0BF-E59149C9CE34}" type="slidenum">
              <a:rPr lang="es-ES" altLang="it-IT" sz="1000">
                <a:latin typeface="Arial" panose="020B0604020202020204" pitchFamily="34" charset="0"/>
              </a:rPr>
              <a:pPr lvl="1"/>
              <a:t>36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Contour Map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2895600" cy="4724400"/>
          </a:xfrm>
        </p:spPr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Diamond Head, Oahu Hawaii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Shows contours for many contour values</a:t>
            </a:r>
          </a:p>
        </p:txBody>
      </p:sp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24000"/>
            <a:ext cx="4876800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27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8148117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1216978-BB9A-42EE-86B6-4DD9118C1589}" type="slidenum">
              <a:rPr lang="es-ES" altLang="it-IT" sz="1000">
                <a:latin typeface="Arial" panose="020B0604020202020204" pitchFamily="34" charset="0"/>
              </a:rPr>
              <a:pPr lvl="1"/>
              <a:t>37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Marching Cubes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Isosurface: solution of g(x,y,z)=c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Use same argument to derive method but with a cubic cell (8 vertices, 256 colorings)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Standard method of volume visualization 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Suggested by Lorensen and Kline before marching squares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Note inherent parallelism of both marching cubes and marching squares</a:t>
            </a: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364245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4CAEF11-0107-47C9-8CC2-9D9372F83ABA}" type="slidenum">
              <a:rPr lang="es-ES" altLang="it-IT" sz="1000">
                <a:latin typeface="Arial" panose="020B0604020202020204" pitchFamily="34" charset="0"/>
              </a:rPr>
              <a:pPr lvl="1"/>
              <a:t>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Polygon Normals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Triangles have a single normal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Shades at the vertices as computed by the modified Phong model can be almost same 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Identical for a distant viewer (default) or if there is no specular component 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Consider model of sphere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Want different normals at</a:t>
            </a:r>
          </a:p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each vertex even though</a:t>
            </a:r>
          </a:p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this concept is not quite</a:t>
            </a:r>
          </a:p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correct mathematically</a:t>
            </a:r>
          </a:p>
        </p:txBody>
      </p:sp>
      <p:pic>
        <p:nvPicPr>
          <p:cNvPr id="19461" name="Picture 5" descr="AN06F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05200"/>
            <a:ext cx="2981325" cy="296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76163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F712077-7CBE-41FF-B9D2-A5DEBEC8D595}" type="slidenum">
              <a:rPr lang="es-ES" altLang="it-IT" sz="1000">
                <a:latin typeface="Arial" panose="020B0604020202020204" pitchFamily="34" charset="0"/>
              </a:rPr>
              <a:pPr lvl="1"/>
              <a:t>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Smooth Shading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4800600" cy="4724400"/>
          </a:xfrm>
        </p:spPr>
        <p:txBody>
          <a:bodyPr/>
          <a:lstStyle/>
          <a:p>
            <a:r>
              <a:rPr lang="en-US" altLang="it-IT" dirty="0">
                <a:ea typeface="ＭＳ Ｐゴシック" panose="020B0600070205080204" pitchFamily="34" charset="-128"/>
              </a:rPr>
              <a:t>We can set a new normal at each vertex</a:t>
            </a:r>
          </a:p>
          <a:p>
            <a:r>
              <a:rPr lang="en-US" altLang="it-IT" dirty="0">
                <a:ea typeface="ＭＳ Ｐゴシック" panose="020B0600070205080204" pitchFamily="34" charset="-128"/>
              </a:rPr>
              <a:t>Easy for sphere model </a:t>
            </a:r>
          </a:p>
          <a:p>
            <a:pPr lvl="1"/>
            <a:r>
              <a:rPr lang="en-US" altLang="it-IT" dirty="0">
                <a:ea typeface="ＭＳ Ｐゴシック" panose="020B0600070205080204" pitchFamily="34" charset="-128"/>
              </a:rPr>
              <a:t>If centered at origin</a:t>
            </a:r>
            <a:r>
              <a:rPr lang="en-US" altLang="it-IT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</a:t>
            </a:r>
            <a:r>
              <a:rPr lang="en-US" altLang="it-IT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= </a:t>
            </a:r>
            <a:r>
              <a:rPr lang="en-US" altLang="it-IT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dirty="0"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it-IT" dirty="0">
                <a:ea typeface="ＭＳ Ｐゴシック" panose="020B0600070205080204" pitchFamily="34" charset="-128"/>
              </a:rPr>
              <a:t>Now smooth shading works</a:t>
            </a:r>
          </a:p>
          <a:p>
            <a:r>
              <a:rPr lang="en-US" altLang="it-IT" dirty="0">
                <a:ea typeface="ＭＳ Ｐゴシック" panose="020B0600070205080204" pitchFamily="34" charset="-128"/>
              </a:rPr>
              <a:t>Note </a:t>
            </a:r>
            <a:r>
              <a:rPr lang="en-US" altLang="it-IT" i="1" dirty="0">
                <a:ea typeface="ＭＳ Ｐゴシック" panose="020B0600070205080204" pitchFamily="34" charset="-128"/>
              </a:rPr>
              <a:t>silhouette edge</a:t>
            </a:r>
          </a:p>
        </p:txBody>
      </p:sp>
      <p:pic>
        <p:nvPicPr>
          <p:cNvPr id="20485" name="Picture 5" descr="AN06F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057400"/>
            <a:ext cx="3198813" cy="319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4724400" y="4648200"/>
            <a:ext cx="10668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0487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832030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521530B-0971-4FAF-BE21-051BF4B926A8}" type="slidenum">
              <a:rPr lang="es-ES" altLang="it-IT" sz="1000">
                <a:latin typeface="Arial" panose="020B0604020202020204" pitchFamily="34" charset="0"/>
              </a:rPr>
              <a:pPr lvl="1"/>
              <a:t>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Mesh Shading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The previous example is not general because we knew the normal at each vertex analytically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For polygonal models, Gouraud proposed we use the average of the normals around a mesh vertex</a:t>
            </a:r>
          </a:p>
        </p:txBody>
      </p:sp>
      <p:pic>
        <p:nvPicPr>
          <p:cNvPr id="21511" name="Picture 5" descr="AN06F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114800"/>
            <a:ext cx="2238375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4495800" y="33528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2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215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35280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3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10"/>
          <p:cNvSpPr txBox="1">
            <a:spLocks noChangeArrowheads="1"/>
          </p:cNvSpPr>
          <p:nvPr/>
        </p:nvSpPr>
        <p:spPr bwMode="auto">
          <a:xfrm>
            <a:off x="1016000" y="4953000"/>
            <a:ext cx="4362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n</a:t>
            </a:r>
            <a:r>
              <a:rPr lang="en-US" altLang="it-IT"/>
              <a:t> = (</a:t>
            </a:r>
            <a:r>
              <a:rPr lang="en-US" altLang="it-IT" b="1"/>
              <a:t>n</a:t>
            </a:r>
            <a:r>
              <a:rPr lang="en-US" altLang="it-IT" baseline="-25000"/>
              <a:t>1</a:t>
            </a:r>
            <a:r>
              <a:rPr lang="en-US" altLang="it-IT"/>
              <a:t>+</a:t>
            </a:r>
            <a:r>
              <a:rPr lang="en-US" altLang="it-IT" b="1"/>
              <a:t>n</a:t>
            </a:r>
            <a:r>
              <a:rPr lang="en-US" altLang="it-IT" baseline="-25000"/>
              <a:t>2</a:t>
            </a:r>
            <a:r>
              <a:rPr lang="en-US" altLang="it-IT"/>
              <a:t>+</a:t>
            </a:r>
            <a:r>
              <a:rPr lang="en-US" altLang="it-IT" b="1"/>
              <a:t>n</a:t>
            </a:r>
            <a:r>
              <a:rPr lang="en-US" altLang="it-IT" baseline="-25000"/>
              <a:t>3</a:t>
            </a:r>
            <a:r>
              <a:rPr lang="en-US" altLang="it-IT"/>
              <a:t>+</a:t>
            </a:r>
            <a:r>
              <a:rPr lang="en-US" altLang="it-IT" b="1"/>
              <a:t>n</a:t>
            </a:r>
            <a:r>
              <a:rPr lang="en-US" altLang="it-IT" baseline="-25000"/>
              <a:t>4</a:t>
            </a:r>
            <a:r>
              <a:rPr lang="en-US" altLang="it-IT"/>
              <a:t>)/ |</a:t>
            </a:r>
            <a:r>
              <a:rPr lang="en-US" altLang="it-IT" b="1"/>
              <a:t>n</a:t>
            </a:r>
            <a:r>
              <a:rPr lang="en-US" altLang="it-IT" baseline="-25000"/>
              <a:t>1</a:t>
            </a:r>
            <a:r>
              <a:rPr lang="en-US" altLang="it-IT"/>
              <a:t>+</a:t>
            </a:r>
            <a:r>
              <a:rPr lang="en-US" altLang="it-IT" b="1"/>
              <a:t>n</a:t>
            </a:r>
            <a:r>
              <a:rPr lang="en-US" altLang="it-IT" baseline="-25000"/>
              <a:t>2</a:t>
            </a:r>
            <a:r>
              <a:rPr lang="en-US" altLang="it-IT"/>
              <a:t>+</a:t>
            </a:r>
            <a:r>
              <a:rPr lang="en-US" altLang="it-IT" b="1"/>
              <a:t>n</a:t>
            </a:r>
            <a:r>
              <a:rPr lang="en-US" altLang="it-IT" baseline="-25000"/>
              <a:t>3</a:t>
            </a:r>
            <a:r>
              <a:rPr lang="en-US" altLang="it-IT"/>
              <a:t>+</a:t>
            </a:r>
            <a:r>
              <a:rPr lang="en-US" altLang="it-IT" b="1"/>
              <a:t>n</a:t>
            </a:r>
            <a:r>
              <a:rPr lang="en-US" altLang="it-IT" baseline="-25000"/>
              <a:t>4</a:t>
            </a:r>
            <a:r>
              <a:rPr lang="en-US" altLang="it-IT"/>
              <a:t>|</a:t>
            </a:r>
          </a:p>
        </p:txBody>
      </p:sp>
      <p:sp>
        <p:nvSpPr>
          <p:cNvPr id="21513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061608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14F4970-1385-4B6D-B1B8-138294A1B14B}" type="slidenum">
              <a:rPr lang="es-ES" altLang="it-IT" sz="1000">
                <a:latin typeface="Arial" panose="020B0604020202020204" pitchFamily="34" charset="0"/>
              </a:rPr>
              <a:pPr lvl="1"/>
              <a:t>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8580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Gouraud and Phong Shading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4724400"/>
          </a:xfrm>
        </p:spPr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Gouraud Shading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Find average normal at each vertex (vertex normals)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Apply modified Phong model at each vertex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Interpolate vertex shades across each polygon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Phong shading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Find vertex normals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Interpolate vertex normals across edges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Interpolate edge normals across polygon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Apply modified Phong model at each fragment</a:t>
            </a: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142487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06623AA-30E1-4DF8-841F-685E70E469C3}" type="slidenum">
              <a:rPr lang="es-ES" altLang="it-IT" sz="1000">
                <a:latin typeface="Arial" panose="020B0604020202020204" pitchFamily="34" charset="0"/>
              </a:rPr>
              <a:pPr lvl="1"/>
              <a:t>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Comparison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If the polygon mesh approximates surfaces with a high curvatures, Phong shading may look smooth while Gouraud shading may show edges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Phong shading requires much more work than Gouraud shading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Until recently not available in real time systems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Now can be done using fragment shaders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Both need data structures to represent meshes so we can obtain vertex normals</a:t>
            </a:r>
          </a:p>
          <a:p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16351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E68CB94-FCED-4A58-B78C-D6EBF85B9736}" type="slidenum">
              <a:rPr lang="es-ES" altLang="it-IT" sz="1000">
                <a:latin typeface="Arial" panose="020B0604020202020204" pitchFamily="34" charset="0"/>
              </a:rPr>
              <a:pPr lvl="1"/>
              <a:t>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244534021"/>
      </p:ext>
    </p:extLst>
  </p:cSld>
  <p:clrMapOvr>
    <a:masterClrMapping/>
  </p:clrMapOvr>
</p:sld>
</file>

<file path=ppt/theme/theme1.xml><?xml version="1.0" encoding="utf-8"?>
<a:theme xmlns:a="http://schemas.openxmlformats.org/drawingml/2006/main" name="ULA1">
  <a:themeElements>
    <a:clrScheme name="ULA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L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LA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A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C:\PPT\VENEZUELA\ULA1.PPT</Template>
  <TotalTime>18748</TotalTime>
  <Words>1986</Words>
  <Application>Microsoft Office PowerPoint</Application>
  <PresentationFormat>Presentazione su schermo (4:3)</PresentationFormat>
  <Paragraphs>323</Paragraphs>
  <Slides>37</Slides>
  <Notes>13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37</vt:i4>
      </vt:variant>
    </vt:vector>
  </HeadingPairs>
  <TitlesOfParts>
    <vt:vector size="43" baseType="lpstr">
      <vt:lpstr>ＭＳ Ｐゴシック</vt:lpstr>
      <vt:lpstr>Arial</vt:lpstr>
      <vt:lpstr>Times New Roman</vt:lpstr>
      <vt:lpstr>ULA1</vt:lpstr>
      <vt:lpstr>ClipArt</vt:lpstr>
      <vt:lpstr>Equation</vt:lpstr>
      <vt:lpstr>Introduction to Computer Graphics with WebGL</vt:lpstr>
      <vt:lpstr>Polygonal Shading</vt:lpstr>
      <vt:lpstr>Polygonal Shading</vt:lpstr>
      <vt:lpstr>Polygon Normals</vt:lpstr>
      <vt:lpstr>Smooth Shading</vt:lpstr>
      <vt:lpstr>Mesh Shading</vt:lpstr>
      <vt:lpstr>Gouraud and Phong Shading</vt:lpstr>
      <vt:lpstr>Comparison</vt:lpstr>
      <vt:lpstr>Introduction to Computer Graphics with WebGL</vt:lpstr>
      <vt:lpstr>Per Vertex and Per Fragment Shaders</vt:lpstr>
      <vt:lpstr>Vertex Lighting Shaders I</vt:lpstr>
      <vt:lpstr>Vertex Lighting Shaders II</vt:lpstr>
      <vt:lpstr>Vertex Lighting Shaders III</vt:lpstr>
      <vt:lpstr>Vertex Lighting Shaders IV</vt:lpstr>
      <vt:lpstr>Fragment Lighting Shaders I</vt:lpstr>
      <vt:lpstr>Fragment Lighting Shaders II</vt:lpstr>
      <vt:lpstr>Fragment Lighting Shaders III</vt:lpstr>
      <vt:lpstr>Fragment Lighting Shaders IV</vt:lpstr>
      <vt:lpstr>Teapot Examples</vt:lpstr>
      <vt:lpstr>Introduction to Computer Graphics with WebGL</vt:lpstr>
      <vt:lpstr>Marching Squares</vt:lpstr>
      <vt:lpstr>Objectives</vt:lpstr>
      <vt:lpstr>Displaying Implicit Functions</vt:lpstr>
      <vt:lpstr>Height Fields and Contours</vt:lpstr>
      <vt:lpstr>Marching Squares</vt:lpstr>
      <vt:lpstr>Cells and Coloring</vt:lpstr>
      <vt:lpstr>Occam’s Razor</vt:lpstr>
      <vt:lpstr>16 Cases</vt:lpstr>
      <vt:lpstr>Unique Cases</vt:lpstr>
      <vt:lpstr>Ambiguity Problem</vt:lpstr>
      <vt:lpstr>Ambiguity Example</vt:lpstr>
      <vt:lpstr>Ambiguity Problem</vt:lpstr>
      <vt:lpstr>Is Problem Resolvable?</vt:lpstr>
      <vt:lpstr>Interpolating Edges</vt:lpstr>
      <vt:lpstr>Example: Oval of Cassini</vt:lpstr>
      <vt:lpstr>Contour Map</vt:lpstr>
      <vt:lpstr>Marching Cubes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Angel</dc:creator>
  <cp:lastModifiedBy>Marco Schaerf</cp:lastModifiedBy>
  <cp:revision>179</cp:revision>
  <dcterms:created xsi:type="dcterms:W3CDTF">2014-02-07T15:57:32Z</dcterms:created>
  <dcterms:modified xsi:type="dcterms:W3CDTF">2018-04-09T11:48:46Z</dcterms:modified>
</cp:coreProperties>
</file>