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984" y="8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2.xml"/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40A1A2-B23F-4557-A73B-2BE40AFF0A2B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236288-00B1-41E5-9FCD-2E990B97A0ED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04423E-6126-4B26-8F19-124073DDFB8A}" type="slidenum">
              <a:rPr lang="en-US" altLang="it-IT" sz="1200"/>
              <a:pPr/>
              <a:t>1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200395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B966144-C96E-467F-B022-83B91DC42F66}" type="slidenum">
              <a:rPr lang="en-US" altLang="it-IT" sz="1200"/>
              <a:pPr/>
              <a:t>41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276230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A46964F-6BE0-4EAB-8636-5E3B35149047}" type="slidenum">
              <a:rPr lang="en-US" altLang="it-IT" sz="1200"/>
              <a:pPr/>
              <a:t>44</a:t>
            </a:fld>
            <a:endParaRPr lang="en-US" altLang="it-IT" sz="120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4213"/>
            <a:ext cx="4570412" cy="3427412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6" tIns="46729" rIns="93456" bIns="46729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59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8CE6FF-766D-47DE-B934-E72077247E55}" type="slidenum">
              <a:rPr lang="en-US" altLang="it-IT" sz="1200"/>
              <a:pPr/>
              <a:t>46</a:t>
            </a:fld>
            <a:endParaRPr lang="en-US" altLang="it-IT" sz="1200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77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0190D1-A3D3-497C-B3A6-2203ABEE897F}" type="slidenum">
              <a:rPr lang="en-US" altLang="it-IT" sz="1200"/>
              <a:pPr/>
              <a:t>47</a:t>
            </a:fld>
            <a:endParaRPr lang="en-US" altLang="it-IT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88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7E8261-64C3-4E9E-A1F5-AD1EF6FB73D0}" type="slidenum">
              <a:rPr lang="en-US" altLang="it-IT" sz="1200"/>
              <a:pPr/>
              <a:t>49</a:t>
            </a:fld>
            <a:endParaRPr lang="en-US" altLang="it-IT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01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0C89C-FF26-4A7B-8E53-DDD831D8862F}" type="slidenum">
              <a:rPr lang="en-US" altLang="it-IT" sz="1200"/>
              <a:pPr/>
              <a:t>51</a:t>
            </a:fld>
            <a:endParaRPr lang="en-US" altLang="it-IT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A82A3E6-62CA-4A84-8E99-17AF507EF6C2}" type="slidenum">
              <a:rPr lang="en-US" altLang="it-IT" sz="1200"/>
              <a:pPr/>
              <a:t>12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98569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95B7F8-347B-48BE-A733-A1A9B3E27598}" type="slidenum">
              <a:rPr lang="en-US" altLang="it-IT" sz="1200"/>
              <a:pPr/>
              <a:t>27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30780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A2259E-D9F7-4082-A5D3-8887F9CD8197}" type="slidenum">
              <a:rPr lang="en-US" altLang="it-IT" sz="1200"/>
              <a:pPr/>
              <a:t>30</a:t>
            </a:fld>
            <a:endParaRPr lang="en-US" altLang="it-IT" sz="120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03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001AA0A-3C8D-473F-B298-B6C67B684E5D}" type="slidenum">
              <a:rPr lang="en-US" altLang="it-IT" sz="1200"/>
              <a:pPr/>
              <a:t>31</a:t>
            </a:fld>
            <a:endParaRPr lang="en-US" altLang="it-IT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82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341C9E-0B9B-4842-8180-8A621FA02312}" type="slidenum">
              <a:rPr lang="en-US" altLang="it-IT" sz="1200"/>
              <a:pPr/>
              <a:t>32</a:t>
            </a:fld>
            <a:endParaRPr lang="en-US" altLang="it-IT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4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E788FA-C577-4905-A16B-ED66D24E576C}" type="slidenum">
              <a:rPr lang="en-US" altLang="it-IT" sz="1200"/>
              <a:pPr/>
              <a:t>33</a:t>
            </a:fld>
            <a:endParaRPr lang="en-US" altLang="it-IT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54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3B0B5F6-E37F-46D0-B0C6-B3CF32F01176}" type="slidenum">
              <a:rPr lang="en-US" altLang="it-IT" sz="1200"/>
              <a:pPr/>
              <a:t>34</a:t>
            </a:fld>
            <a:endParaRPr lang="en-US" altLang="it-IT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36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9F24C9-F48F-4E4E-9040-516E752BFB87}" type="slidenum">
              <a:rPr lang="en-US" altLang="it-IT" sz="1200"/>
              <a:pPr/>
              <a:t>38</a:t>
            </a:fld>
            <a:endParaRPr lang="en-US" altLang="it-IT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63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72D7F1CC-D065-4EE2-B385-613D53AEDBF2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5052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43F1C392-970B-403F-918A-F9DBA308D58D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64636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31756190-64F0-4249-8209-F18975ADB80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9965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7D23F778-0A91-4105-8FEC-86784E2AAFE6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335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8B447988-5878-4828-A7E9-91CA272AD9D4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94589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CB6B0ED7-6804-44F8-BCAB-BF7CD0CC072A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7643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7CF9FC54-681E-4827-8AE2-F831026492C5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1610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6376885-F930-40DB-8298-B06A89D400A4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8284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35F550D4-21BB-4AA8-9FBF-57DF57F28761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9667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CD56ABD2-6E77-4E56-ADED-E7780F974159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31519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7F013288-E8FD-4A85-825B-B2E1CEC422EB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6002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>
                <a:latin typeface="Arial" panose="020B0604020202020204" pitchFamily="34" charset="0"/>
              </a:defRPr>
            </a:lvl2pPr>
          </a:lstStyle>
          <a:p>
            <a:pPr lvl="1"/>
            <a:fld id="{73AFDD85-51CE-4F4B-8E8D-943CE9B0D45B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Art" r:id="rId14" imgW="2354040" imgH="1792080" progId="MS_ClipArt_Gallery.2">
                  <p:embed/>
                </p:oleObj>
              </mc:Choice>
              <mc:Fallback>
                <p:oleObj name="ClipArt" r:id="rId14" imgW="2354040" imgH="179208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7190149-ABCB-46C5-A75A-0523EAA5842B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095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CB05679-6B84-4B68-8FC3-A3F3746E324B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0">
                <a:ea typeface="ＭＳ Ｐゴシック" panose="020B0600070205080204" pitchFamily="34" charset="-128"/>
              </a:rPr>
              <a:t>Bump Mapping</a:t>
            </a:r>
          </a:p>
        </p:txBody>
      </p:sp>
      <p:pic>
        <p:nvPicPr>
          <p:cNvPr id="25605" name="Picture 5" descr="hu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42576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99618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6885293-A4BB-4EB8-BB4E-28C992D3D575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Where does mapping take place?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Mapping techniques are implemented at the end of the rendering pipeline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Very efficient because few polygons make it past the clipper </a:t>
            </a:r>
          </a:p>
        </p:txBody>
      </p:sp>
      <p:pic>
        <p:nvPicPr>
          <p:cNvPr id="26629" name="Picture 8" descr="AN08F2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4660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9593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0116499-E22E-43BD-B387-F180F1ADF746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473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7772400" cy="1828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2DFCD6D-C51E-4827-8E7E-D567F62AA83E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0615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B159689-CFC4-4A42-B19E-194BD9EDA268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Basic mapping strategies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Forward vs backward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Point sampling vs area averaging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52739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81F4A3E-CD86-488B-85D1-1FED6919C935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Is it simple?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Although the idea is simple---map an image to a surface---there are 3 or 4 coordinate systems involved</a:t>
            </a:r>
          </a:p>
        </p:txBody>
      </p:sp>
      <p:pic>
        <p:nvPicPr>
          <p:cNvPr id="19461" name="Picture 5" descr="AN07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42672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429000" y="37338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676400" y="4800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2D image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810125" y="5754688"/>
            <a:ext cx="165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3D surface</a:t>
            </a:r>
          </a:p>
        </p:txBody>
      </p:sp>
      <p:sp>
        <p:nvSpPr>
          <p:cNvPr id="1946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19344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5F66C80-5140-4A85-8970-414F9B2F4933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Coordinate Systems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Parametric coordinates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May be used to model curves and surfaces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Texture coordinates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Used to identify points in the image to be mapped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Object or World Coordinates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Conceptually, where the mapping takes place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Window Coordinates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Where the final image is really produced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53769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6F018CE-4EAD-4B13-89A6-6E239C08F797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</p:txBody>
      </p:sp>
      <p:pic>
        <p:nvPicPr>
          <p:cNvPr id="21508" name="Picture 5" descr="AN07F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993063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0"/>
            <a:ext cx="2895600" cy="4572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parametric coordinates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457200" y="548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texture coordinates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733800" y="586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world coordinates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6627813" y="5715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window coordinates</a:t>
            </a:r>
          </a:p>
        </p:txBody>
      </p:sp>
      <p:sp>
        <p:nvSpPr>
          <p:cNvPr id="21513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5073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AC0E53C-5155-403D-AF92-648FDBB57FAB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Mapping Functions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Basic problem is how to find the maps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Consider mapping from texture coordinates to a point a surface 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Appear to need three functions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x  = x(s,t)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y = y(s,t)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z = z(s,t)</a:t>
            </a:r>
          </a:p>
          <a:p>
            <a:pPr>
              <a:lnSpc>
                <a:spcPct val="90000"/>
              </a:lnSpc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But we really want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go the other way</a:t>
            </a:r>
          </a:p>
        </p:txBody>
      </p:sp>
      <p:pic>
        <p:nvPicPr>
          <p:cNvPr id="22533" name="Picture 4" descr="AN07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42672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4419600" y="4114800"/>
            <a:ext cx="21336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3962400" y="3962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962400" y="4876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268788" y="4765675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s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676650" y="40798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t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6629400" y="38100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781800" y="33528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(x,y,z)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343400" y="4114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65532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2543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1205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3D5821B-49DA-4F5C-A6E1-EB60B69022D2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Backward Mapping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/>
            <a:r>
              <a:rPr lang="en-US" altLang="it-IT" sz="2700">
                <a:ea typeface="ＭＳ Ｐゴシック" panose="020B0600070205080204" pitchFamily="34" charset="-128"/>
              </a:rPr>
              <a:t>We really want to go backwards</a:t>
            </a:r>
          </a:p>
          <a:p>
            <a:pPr marL="876300" lvl="1" indent="-495300"/>
            <a:r>
              <a:rPr lang="en-US" altLang="it-IT">
                <a:ea typeface="ＭＳ Ｐゴシック" panose="020B0600070205080204" pitchFamily="34" charset="-128"/>
              </a:rPr>
              <a:t>Given a pixel, we want to know to which point on an object it corresponds</a:t>
            </a:r>
          </a:p>
          <a:p>
            <a:pPr marL="876300" lvl="1" indent="-495300"/>
            <a:r>
              <a:rPr lang="en-US" altLang="it-IT">
                <a:ea typeface="ＭＳ Ｐゴシック" panose="020B0600070205080204" pitchFamily="34" charset="-128"/>
              </a:rPr>
              <a:t>Given a point on an object, we want to know to which point in the texture it corresponds</a:t>
            </a:r>
          </a:p>
          <a:p>
            <a:pPr marL="590550" indent="-590550"/>
            <a:r>
              <a:rPr lang="en-US" altLang="it-IT" sz="2700">
                <a:ea typeface="ＭＳ Ｐゴシック" panose="020B0600070205080204" pitchFamily="34" charset="-128"/>
              </a:rPr>
              <a:t>Need a map of the form </a:t>
            </a:r>
          </a:p>
          <a:p>
            <a:pPr marL="1143000" lvl="2" indent="-381000"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 = s(x,y,z)</a:t>
            </a:r>
          </a:p>
          <a:p>
            <a:pPr marL="1143000" lvl="2" indent="-381000"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= t(x,y,z)</a:t>
            </a:r>
          </a:p>
          <a:p>
            <a:pPr marL="590550" indent="-590550"/>
            <a:r>
              <a:rPr lang="en-US" altLang="it-IT" sz="2700">
                <a:ea typeface="ＭＳ Ｐゴシック" panose="020B0600070205080204" pitchFamily="34" charset="-128"/>
              </a:rPr>
              <a:t>Such functions are difficult to find in general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marL="1143000" lvl="2" indent="-381000"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38972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7772400" cy="1828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1A93769-6FC6-463D-A8B4-F276D2CBC443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0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0376497-32B7-4928-AFF3-96CF5E5657CA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Two-part mapping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One solution to the mapping problem is to first map the texture to a simple intermediate surface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Example: map to cylinder</a:t>
            </a:r>
          </a:p>
        </p:txBody>
      </p:sp>
      <p:pic>
        <p:nvPicPr>
          <p:cNvPr id="24581" name="Picture 5" descr="AN07F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32353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0873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602ACA6-AC80-455C-A707-3DE3FBDC29A7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Cylindrical Mapping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71475" y="1716088"/>
            <a:ext cx="276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parametric cylinder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905000" y="2286000"/>
            <a:ext cx="18684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r cos 2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/>
              <a:t> u</a:t>
            </a:r>
          </a:p>
          <a:p>
            <a:r>
              <a:rPr lang="en-US" altLang="it-IT"/>
              <a:t>y = r sin 2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/>
              <a:t>u</a:t>
            </a:r>
          </a:p>
          <a:p>
            <a:r>
              <a:rPr lang="en-US" altLang="it-IT"/>
              <a:t>z = v/h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57188" y="3579813"/>
            <a:ext cx="610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maps rectangle in u,v space to cylinder</a:t>
            </a:r>
          </a:p>
          <a:p>
            <a:r>
              <a:rPr lang="en-US" altLang="it-IT">
                <a:latin typeface="Arial" panose="020B0604020202020204" pitchFamily="34" charset="0"/>
              </a:rPr>
              <a:t>of radius r and height h in world coordinates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981200" y="4495800"/>
            <a:ext cx="77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s = u</a:t>
            </a:r>
          </a:p>
          <a:p>
            <a:r>
              <a:rPr lang="en-US" altLang="it-IT"/>
              <a:t>t = v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09600" y="5486400"/>
            <a:ext cx="353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maps from texture space</a:t>
            </a:r>
          </a:p>
        </p:txBody>
      </p:sp>
      <p:sp>
        <p:nvSpPr>
          <p:cNvPr id="2560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57597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86ED0AA-5408-4316-A04B-F5C49561EBCB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Spherical Map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562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We can use a parametric sphere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814513" y="2473325"/>
            <a:ext cx="2771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r cos 2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/>
              <a:t>u</a:t>
            </a:r>
          </a:p>
          <a:p>
            <a:r>
              <a:rPr lang="en-US" altLang="it-IT"/>
              <a:t>y = r sin 2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/>
              <a:t>u cos 2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/>
              <a:t>v</a:t>
            </a:r>
          </a:p>
          <a:p>
            <a:r>
              <a:rPr lang="en-US" altLang="it-IT"/>
              <a:t>z = r sin 2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/>
              <a:t>u sin 2</a:t>
            </a:r>
            <a:r>
              <a:rPr lang="en-US" altLang="it-IT">
                <a:latin typeface="Symbol" panose="05050102010706020507" pitchFamily="18" charset="2"/>
              </a:rPr>
              <a:t>p</a:t>
            </a:r>
            <a:r>
              <a:rPr lang="en-US" altLang="it-IT"/>
              <a:t>v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711200" y="3822700"/>
            <a:ext cx="64325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700">
                <a:latin typeface="Arial" panose="020B0604020202020204" pitchFamily="34" charset="0"/>
              </a:rPr>
              <a:t>in a similar manner to the cylinder</a:t>
            </a:r>
          </a:p>
          <a:p>
            <a:r>
              <a:rPr lang="en-US" altLang="it-IT" sz="2700">
                <a:latin typeface="Arial" panose="020B0604020202020204" pitchFamily="34" charset="0"/>
              </a:rPr>
              <a:t>but have to decide where to put</a:t>
            </a:r>
          </a:p>
          <a:p>
            <a:r>
              <a:rPr lang="en-US" altLang="it-IT" sz="2700">
                <a:latin typeface="Arial" panose="020B0604020202020204" pitchFamily="34" charset="0"/>
              </a:rPr>
              <a:t>the distortion</a:t>
            </a:r>
          </a:p>
          <a:p>
            <a:endParaRPr lang="en-US" altLang="it-IT" sz="2700">
              <a:latin typeface="Arial" panose="020B0604020202020204" pitchFamily="34" charset="0"/>
            </a:endParaRPr>
          </a:p>
          <a:p>
            <a:r>
              <a:rPr lang="en-US" altLang="it-IT" sz="2700">
                <a:latin typeface="Arial" panose="020B0604020202020204" pitchFamily="34" charset="0"/>
              </a:rPr>
              <a:t>Spheres are used in environmental maps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63413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40C747E-9B9A-4B45-A9D1-6AC2080508E1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Box Mapping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Easy to use with simple orthographic projection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Also used in environment maps</a:t>
            </a:r>
          </a:p>
        </p:txBody>
      </p:sp>
      <p:pic>
        <p:nvPicPr>
          <p:cNvPr id="27653" name="Picture 4" descr="AN07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9007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8836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6E49AC9-015A-4DEA-AEF3-A802D49691EC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Second Mapping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Map from intermediate object to actual object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Normals from intermediate to actual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Normals from actual to intermediate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Vectors from center of intermediate</a:t>
            </a:r>
            <a:r>
              <a:rPr lang="en-US" altLang="it-IT" sz="22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8677" name="Picture 5" descr="AN07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75247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2895600" y="4038600"/>
            <a:ext cx="6096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67025" y="3668713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914400" y="3962400"/>
            <a:ext cx="6096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81000" y="3581400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actual</a:t>
            </a:r>
          </a:p>
        </p:txBody>
      </p:sp>
      <p:sp>
        <p:nvSpPr>
          <p:cNvPr id="2868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68403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7308332-0286-4EBD-97FF-C0A5C6B46A78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Aliasing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Point sampling of the texture can lead to aliasing errors</a:t>
            </a:r>
          </a:p>
        </p:txBody>
      </p:sp>
      <p:pic>
        <p:nvPicPr>
          <p:cNvPr id="29701" name="Picture 5" descr="AN07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557053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486400" y="2743200"/>
            <a:ext cx="296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point samples in u,v </a:t>
            </a:r>
          </a:p>
          <a:p>
            <a:r>
              <a:rPr lang="en-US" altLang="it-IT">
                <a:latin typeface="Arial" panose="020B0604020202020204" pitchFamily="34" charset="0"/>
              </a:rPr>
              <a:t>(or x,y,z) space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01675" y="5867400"/>
            <a:ext cx="430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point samples in texture space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3048000" y="3352800"/>
            <a:ext cx="1524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2590800" y="3352800"/>
            <a:ext cx="3810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1828800" y="3352800"/>
            <a:ext cx="9906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828800" y="2819400"/>
            <a:ext cx="245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miss blue stripes</a:t>
            </a:r>
          </a:p>
        </p:txBody>
      </p:sp>
      <p:sp>
        <p:nvSpPr>
          <p:cNvPr id="2970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098422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50CB351-56B3-433F-8723-7A8B92A3CE45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Area Averaging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A better but slower option is to use </a:t>
            </a:r>
            <a:r>
              <a:rPr lang="en-US" altLang="it-IT" sz="2700" i="1">
                <a:ea typeface="ＭＳ Ｐゴシック" panose="020B0600070205080204" pitchFamily="34" charset="-128"/>
              </a:rPr>
              <a:t>area averaging</a:t>
            </a:r>
          </a:p>
        </p:txBody>
      </p:sp>
      <p:pic>
        <p:nvPicPr>
          <p:cNvPr id="30725" name="Picture 5" descr="AN07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105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5562600"/>
            <a:ext cx="513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Note that </a:t>
            </a:r>
            <a:r>
              <a:rPr lang="en-US" altLang="it-IT" i="1">
                <a:latin typeface="Arial" panose="020B0604020202020204" pitchFamily="34" charset="0"/>
              </a:rPr>
              <a:t>preimage</a:t>
            </a:r>
            <a:r>
              <a:rPr lang="en-US" altLang="it-IT">
                <a:latin typeface="Arial" panose="020B0604020202020204" pitchFamily="34" charset="0"/>
              </a:rPr>
              <a:t> of pixel is curved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7162800" y="3352800"/>
            <a:ext cx="30480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162800" y="45720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pixel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706938" y="4724400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preimage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4191000" y="3962400"/>
            <a:ext cx="9906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073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00963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2853CEF-0AA4-480E-B3DB-21F324C4CB61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59619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Texture Mapping 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76600"/>
            <a:ext cx="8153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9A399C9-5E8E-42CB-A9B6-72F5140853DE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315558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799D612-D912-4FF8-A2FF-2287CA21D467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WebGL texture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two-dimensional texture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assigning texture coordinates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forming texture images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140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0BB773E-6CCF-437C-A75D-158523137958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Mapping Methods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Environment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Bump Mapping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Consider basic strategies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Forward vs backward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Point sampling vs area averaging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30702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86AA8AA-F6F2-4571-95FA-C387721C9970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Basic Stragegy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Three steps to applying a texture</a:t>
            </a:r>
          </a:p>
          <a:p>
            <a:pPr marL="952500" lvl="1" indent="-495300">
              <a:buFontTx/>
              <a:buAutoNum type="arabicPeriod"/>
            </a:pPr>
            <a:r>
              <a:rPr lang="en-US" altLang="it-IT">
                <a:ea typeface="ＭＳ Ｐゴシック" panose="020B0600070205080204" pitchFamily="34" charset="-128"/>
              </a:rPr>
              <a:t>specify the texture</a:t>
            </a:r>
          </a:p>
          <a:p>
            <a:pPr marL="1295400" lvl="2" indent="-381000"/>
            <a:r>
              <a:rPr lang="en-US" altLang="it-IT" sz="2400">
                <a:ea typeface="ＭＳ Ｐゴシック" panose="020B0600070205080204" pitchFamily="34" charset="-128"/>
              </a:rPr>
              <a:t>read or generate image</a:t>
            </a:r>
          </a:p>
          <a:p>
            <a:pPr marL="1295400" lvl="2" indent="-381000"/>
            <a:r>
              <a:rPr lang="en-US" altLang="it-IT" sz="2400">
                <a:ea typeface="ＭＳ Ｐゴシック" panose="020B0600070205080204" pitchFamily="34" charset="-128"/>
              </a:rPr>
              <a:t>assign to texture</a:t>
            </a:r>
          </a:p>
          <a:p>
            <a:pPr marL="1295400" lvl="2" indent="-381000"/>
            <a:r>
              <a:rPr lang="en-US" altLang="it-IT" sz="2400">
                <a:ea typeface="ＭＳ Ｐゴシック" panose="020B0600070205080204" pitchFamily="34" charset="-128"/>
              </a:rPr>
              <a:t>enable texturing</a:t>
            </a:r>
          </a:p>
          <a:p>
            <a:pPr marL="952500" lvl="1" indent="-495300">
              <a:buFontTx/>
              <a:buAutoNum type="arabicPeriod"/>
            </a:pPr>
            <a:r>
              <a:rPr lang="en-US" altLang="it-IT">
                <a:ea typeface="ＭＳ Ｐゴシック" panose="020B0600070205080204" pitchFamily="34" charset="-128"/>
              </a:rPr>
              <a:t>assign texture coordinates to vertices</a:t>
            </a:r>
          </a:p>
          <a:p>
            <a:pPr marL="1295400" lvl="2" indent="-381000">
              <a:buClr>
                <a:schemeClr val="tx1"/>
              </a:buClr>
            </a:pPr>
            <a:r>
              <a:rPr lang="en-US" altLang="it-IT" sz="2400">
                <a:ea typeface="ＭＳ Ｐゴシック" panose="020B0600070205080204" pitchFamily="34" charset="-128"/>
              </a:rPr>
              <a:t>Proper mapping function is left to application</a:t>
            </a:r>
          </a:p>
          <a:p>
            <a:pPr marL="952500" lvl="1" indent="-495300">
              <a:buFontTx/>
              <a:buAutoNum type="arabicPeriod"/>
            </a:pPr>
            <a:r>
              <a:rPr lang="en-US" altLang="it-IT">
                <a:ea typeface="ＭＳ Ｐゴシック" panose="020B0600070205080204" pitchFamily="34" charset="-128"/>
              </a:rPr>
              <a:t>specify texture parameters</a:t>
            </a:r>
          </a:p>
          <a:p>
            <a:pPr marL="1295400" lvl="2" indent="-381000"/>
            <a:r>
              <a:rPr lang="en-US" altLang="it-IT" sz="2400">
                <a:ea typeface="ＭＳ Ｐゴシック" panose="020B0600070205080204" pitchFamily="34" charset="-128"/>
              </a:rPr>
              <a:t>wrapping, filtering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265573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61605E3-B6B4-4DC1-A8BA-4D147D800994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</p:txBody>
      </p:sp>
      <p:sp>
        <p:nvSpPr>
          <p:cNvPr id="21508" name="Rectangle 3" descr="P2060066"/>
          <p:cNvSpPr>
            <a:spLocks noChangeArrowheads="1"/>
          </p:cNvSpPr>
          <p:nvPr/>
        </p:nvSpPr>
        <p:spPr bwMode="ltGray">
          <a:xfrm>
            <a:off x="1838325" y="4540250"/>
            <a:ext cx="1901825" cy="1550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1509" name="AutoShape 4" descr="P2060066"/>
          <p:cNvSpPr>
            <a:spLocks noChangeArrowheads="1"/>
          </p:cNvSpPr>
          <p:nvPr/>
        </p:nvSpPr>
        <p:spPr bwMode="ltGray">
          <a:xfrm>
            <a:off x="5948363" y="1893888"/>
            <a:ext cx="2471737" cy="1323975"/>
          </a:xfrm>
          <a:prstGeom prst="parallelogram">
            <a:avLst>
              <a:gd name="adj" fmla="val 46673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1258888" y="3795713"/>
            <a:ext cx="2630487" cy="2736850"/>
            <a:chOff x="793" y="2538"/>
            <a:chExt cx="1657" cy="1724"/>
          </a:xfrm>
        </p:grpSpPr>
        <p:sp>
          <p:nvSpPr>
            <p:cNvPr id="21528" name="Line 6"/>
            <p:cNvSpPr>
              <a:spLocks noChangeShapeType="1"/>
            </p:cNvSpPr>
            <p:nvPr/>
          </p:nvSpPr>
          <p:spPr bwMode="auto">
            <a:xfrm flipV="1">
              <a:off x="1148" y="2538"/>
              <a:ext cx="0" cy="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29" name="Line 7"/>
            <p:cNvSpPr>
              <a:spLocks noChangeShapeType="1"/>
            </p:cNvSpPr>
            <p:nvPr/>
          </p:nvSpPr>
          <p:spPr bwMode="auto">
            <a:xfrm>
              <a:off x="1159" y="3995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30" name="Text Box 8"/>
            <p:cNvSpPr txBox="1">
              <a:spLocks noChangeArrowheads="1"/>
            </p:cNvSpPr>
            <p:nvPr/>
          </p:nvSpPr>
          <p:spPr bwMode="auto">
            <a:xfrm>
              <a:off x="1522" y="3974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s</a:t>
              </a:r>
            </a:p>
          </p:txBody>
        </p:sp>
        <p:sp>
          <p:nvSpPr>
            <p:cNvPr id="21531" name="Text Box 9"/>
            <p:cNvSpPr txBox="1">
              <a:spLocks noChangeArrowheads="1"/>
            </p:cNvSpPr>
            <p:nvPr/>
          </p:nvSpPr>
          <p:spPr bwMode="auto">
            <a:xfrm>
              <a:off x="793" y="317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t</a:t>
              </a:r>
            </a:p>
          </p:txBody>
        </p:sp>
      </p:grpSp>
      <p:grpSp>
        <p:nvGrpSpPr>
          <p:cNvPr id="21511" name="Group 10"/>
          <p:cNvGrpSpPr>
            <a:grpSpLocks/>
          </p:cNvGrpSpPr>
          <p:nvPr/>
        </p:nvGrpSpPr>
        <p:grpSpPr bwMode="auto">
          <a:xfrm>
            <a:off x="1112838" y="1860550"/>
            <a:ext cx="1876425" cy="2119313"/>
            <a:chOff x="2482" y="1457"/>
            <a:chExt cx="1182" cy="1335"/>
          </a:xfrm>
        </p:grpSpPr>
        <p:sp>
          <p:nvSpPr>
            <p:cNvPr id="21522" name="Line 11"/>
            <p:cNvSpPr>
              <a:spLocks noChangeShapeType="1"/>
            </p:cNvSpPr>
            <p:nvPr/>
          </p:nvSpPr>
          <p:spPr bwMode="auto">
            <a:xfrm flipV="1">
              <a:off x="2913" y="1457"/>
              <a:ext cx="0" cy="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23" name="Line 12"/>
            <p:cNvSpPr>
              <a:spLocks noChangeShapeType="1"/>
            </p:cNvSpPr>
            <p:nvPr/>
          </p:nvSpPr>
          <p:spPr bwMode="auto">
            <a:xfrm>
              <a:off x="2908" y="2384"/>
              <a:ext cx="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24" name="Line 13"/>
            <p:cNvSpPr>
              <a:spLocks noChangeShapeType="1"/>
            </p:cNvSpPr>
            <p:nvPr/>
          </p:nvSpPr>
          <p:spPr bwMode="auto">
            <a:xfrm flipH="1">
              <a:off x="2510" y="2389"/>
              <a:ext cx="403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25" name="Text Box 14"/>
            <p:cNvSpPr txBox="1">
              <a:spLocks noChangeArrowheads="1"/>
            </p:cNvSpPr>
            <p:nvPr/>
          </p:nvSpPr>
          <p:spPr bwMode="auto">
            <a:xfrm>
              <a:off x="3138" y="23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x</a:t>
              </a:r>
            </a:p>
          </p:txBody>
        </p:sp>
        <p:sp>
          <p:nvSpPr>
            <p:cNvPr id="21526" name="Text Box 15"/>
            <p:cNvSpPr txBox="1">
              <a:spLocks noChangeArrowheads="1"/>
            </p:cNvSpPr>
            <p:nvPr/>
          </p:nvSpPr>
          <p:spPr bwMode="auto">
            <a:xfrm>
              <a:off x="2631" y="16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y</a:t>
              </a:r>
            </a:p>
          </p:txBody>
        </p:sp>
        <p:sp>
          <p:nvSpPr>
            <p:cNvPr id="21527" name="Text Box 16"/>
            <p:cNvSpPr txBox="1">
              <a:spLocks noChangeArrowheads="1"/>
            </p:cNvSpPr>
            <p:nvPr/>
          </p:nvSpPr>
          <p:spPr bwMode="auto">
            <a:xfrm>
              <a:off x="2482" y="2313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z</a:t>
              </a:r>
            </a:p>
          </p:txBody>
        </p:sp>
      </p:grpSp>
      <p:sp useBgFill="1">
        <p:nvSpPr>
          <p:cNvPr id="21512" name="Oval 17"/>
          <p:cNvSpPr>
            <a:spLocks noChangeArrowheads="1"/>
          </p:cNvSpPr>
          <p:nvPr/>
        </p:nvSpPr>
        <p:spPr bwMode="auto">
          <a:xfrm>
            <a:off x="2278063" y="4724400"/>
            <a:ext cx="87312" cy="87313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it-IT" altLang="it-IT"/>
          </a:p>
        </p:txBody>
      </p:sp>
      <p:sp useBgFill="1">
        <p:nvSpPr>
          <p:cNvPr id="21513" name="Oval 18"/>
          <p:cNvSpPr>
            <a:spLocks noChangeArrowheads="1"/>
          </p:cNvSpPr>
          <p:nvPr/>
        </p:nvSpPr>
        <p:spPr bwMode="auto">
          <a:xfrm>
            <a:off x="6880225" y="2065338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cxnSp>
        <p:nvCxnSpPr>
          <p:cNvPr id="21514" name="AutoShape 19"/>
          <p:cNvCxnSpPr>
            <a:cxnSpLocks noChangeShapeType="1"/>
          </p:cNvCxnSpPr>
          <p:nvPr/>
        </p:nvCxnSpPr>
        <p:spPr bwMode="auto">
          <a:xfrm rot="-5400000">
            <a:off x="3263106" y="1127919"/>
            <a:ext cx="2646363" cy="4632325"/>
          </a:xfrm>
          <a:prstGeom prst="curvedConnector3">
            <a:avLst>
              <a:gd name="adj1" fmla="val 23032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AutoShape 20"/>
          <p:cNvSpPr>
            <a:spLocks noChangeArrowheads="1"/>
          </p:cNvSpPr>
          <p:nvPr/>
        </p:nvSpPr>
        <p:spPr bwMode="auto">
          <a:xfrm>
            <a:off x="2001838" y="2192338"/>
            <a:ext cx="1376362" cy="887412"/>
          </a:xfrm>
          <a:prstGeom prst="parallelogram">
            <a:avLst>
              <a:gd name="adj" fmla="val 3877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1516" name="Text Box 21"/>
          <p:cNvSpPr txBox="1">
            <a:spLocks noChangeArrowheads="1"/>
          </p:cNvSpPr>
          <p:nvPr/>
        </p:nvSpPr>
        <p:spPr bwMode="auto">
          <a:xfrm>
            <a:off x="4041775" y="5083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/>
              <a:t>image</a:t>
            </a:r>
          </a:p>
        </p:txBody>
      </p:sp>
      <p:sp>
        <p:nvSpPr>
          <p:cNvPr id="21517" name="Text Box 22"/>
          <p:cNvSpPr txBox="1">
            <a:spLocks noChangeArrowheads="1"/>
          </p:cNvSpPr>
          <p:nvPr/>
        </p:nvSpPr>
        <p:spPr bwMode="auto">
          <a:xfrm>
            <a:off x="3189288" y="34290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/>
              <a:t>geometry</a:t>
            </a:r>
          </a:p>
        </p:txBody>
      </p:sp>
      <p:sp>
        <p:nvSpPr>
          <p:cNvPr id="21518" name="Text Box 23"/>
          <p:cNvSpPr txBox="1">
            <a:spLocks noChangeArrowheads="1"/>
          </p:cNvSpPr>
          <p:nvPr/>
        </p:nvSpPr>
        <p:spPr bwMode="auto">
          <a:xfrm>
            <a:off x="6324600" y="339566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/>
              <a:t>display</a:t>
            </a:r>
          </a:p>
        </p:txBody>
      </p:sp>
      <p:cxnSp>
        <p:nvCxnSpPr>
          <p:cNvPr id="21519" name="AutoShape 24"/>
          <p:cNvCxnSpPr>
            <a:cxnSpLocks noChangeShapeType="1"/>
            <a:stCxn id="21520" idx="6"/>
            <a:endCxn id="21513" idx="2"/>
          </p:cNvCxnSpPr>
          <p:nvPr/>
        </p:nvCxnSpPr>
        <p:spPr bwMode="auto">
          <a:xfrm flipV="1">
            <a:off x="2579688" y="2109788"/>
            <a:ext cx="4300537" cy="314325"/>
          </a:xfrm>
          <a:prstGeom prst="curvedConnector3">
            <a:avLst>
              <a:gd name="adj1" fmla="val 5016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21520" name="Oval 25"/>
          <p:cNvSpPr>
            <a:spLocks noChangeArrowheads="1"/>
          </p:cNvSpPr>
          <p:nvPr/>
        </p:nvSpPr>
        <p:spPr bwMode="auto">
          <a:xfrm>
            <a:off x="2492375" y="2379663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1521" name="Footer Placeholder 2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8044768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490D0A9-7B4C-410F-A714-2CDFCB517405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0038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texture (below) is a 256 x 256 image that has been mapped to a rectangular polygon which is viewed in perspective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pic>
        <p:nvPicPr>
          <p:cNvPr id="23557" name="Picture 4" descr="F:\SIGGRAPH\SIGGRAPH 2000\t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600200"/>
            <a:ext cx="24320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8035799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8EC204F-98C1-48FC-86DC-6497E7C35B81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 and the WebGL Pipeline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279525" y="4287838"/>
            <a:ext cx="6645275" cy="1606550"/>
            <a:chOff x="878" y="2312"/>
            <a:chExt cx="4186" cy="1012"/>
          </a:xfrm>
        </p:grpSpPr>
        <p:sp useBgFill="1"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4248" y="2683"/>
              <a:ext cx="816" cy="5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 useBgFill="1"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2059" y="2312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2049" y="2324"/>
              <a:ext cx="15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geometry pipeline</a:t>
              </a:r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878" y="2329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vertices</a:t>
              </a:r>
            </a:p>
          </p:txBody>
        </p:sp>
        <p:sp useBgFill="1"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071" y="3031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texel pipeline</a:t>
              </a:r>
            </a:p>
          </p:txBody>
        </p:sp>
        <p:sp>
          <p:nvSpPr>
            <p:cNvPr id="25612" name="Text Box 9"/>
            <p:cNvSpPr txBox="1">
              <a:spLocks noChangeArrowheads="1"/>
            </p:cNvSpPr>
            <p:nvPr/>
          </p:nvSpPr>
          <p:spPr bwMode="auto">
            <a:xfrm>
              <a:off x="1001" y="2981"/>
              <a:ext cx="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image</a:t>
              </a:r>
            </a:p>
          </p:txBody>
        </p:sp>
        <p:sp>
          <p:nvSpPr>
            <p:cNvPr id="25613" name="Text Box 10"/>
            <p:cNvSpPr txBox="1">
              <a:spLocks noChangeArrowheads="1"/>
            </p:cNvSpPr>
            <p:nvPr/>
          </p:nvSpPr>
          <p:spPr bwMode="auto">
            <a:xfrm>
              <a:off x="4200" y="2731"/>
              <a:ext cx="8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/>
                <a:t>fragmentprocessor</a:t>
              </a:r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548" y="2439"/>
              <a:ext cx="629" cy="3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V="1">
              <a:off x="3548" y="2897"/>
              <a:ext cx="63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1639" y="2466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1672" y="3156"/>
              <a:ext cx="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560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7772400" cy="2514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Images and geometry flow through separate pipelines that join during fragment processing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“complex” textures do not affect geometric complexity</a:t>
            </a:r>
          </a:p>
        </p:txBody>
      </p:sp>
      <p:sp>
        <p:nvSpPr>
          <p:cNvPr id="25606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726554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2611348-3BE1-4F85-B94A-248C2E02A125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153400" cy="4191000"/>
          </a:xfrm>
          <a:noFill/>
        </p:spPr>
        <p:txBody>
          <a:bodyPr lIns="90488" tIns="44450" rIns="90488" bIns="44450"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Define a texture image from an array of </a:t>
            </a:r>
            <a:br>
              <a:rPr lang="en-US" altLang="it-IT" sz="2700">
                <a:ea typeface="ＭＳ Ｐゴシック" panose="020B0600070205080204" pitchFamily="34" charset="-128"/>
              </a:rPr>
            </a:br>
            <a:r>
              <a:rPr lang="en-US" altLang="it-IT" sz="2700">
                <a:ea typeface="ＭＳ Ｐゴシック" panose="020B0600070205080204" pitchFamily="34" charset="-128"/>
              </a:rPr>
              <a:t>   </a:t>
            </a:r>
            <a:r>
              <a:rPr lang="en-US" altLang="it-IT" sz="2700" i="1">
                <a:ea typeface="ＭＳ Ｐゴシック" panose="020B0600070205080204" pitchFamily="34" charset="-128"/>
              </a:rPr>
              <a:t>texels</a:t>
            </a:r>
            <a:r>
              <a:rPr lang="en-US" altLang="it-IT" sz="2700">
                <a:ea typeface="ＭＳ Ｐゴシック" panose="020B0600070205080204" pitchFamily="34" charset="-128"/>
              </a:rPr>
              <a:t> (texture elements) in CPU memory</a:t>
            </a:r>
            <a:endParaRPr lang="en-US" altLang="it-IT" sz="22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Use an image in a standard format such as JPEG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Scanned image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Generate by application code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WebGL supports only 2 dimensional texture maps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no need to enable as in desktop OpenGL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desktop OpenGL supports 1-4 dimensional texture maps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866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Specifying a Texture Image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7898162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A48878D-3679-4860-9A76-336F704BEAEA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Define  Image as a Texture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glTexImage2D( target, level, components,</a:t>
            </a:r>
            <a:b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w, h, border, format, type, texels</a:t>
            </a: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sz="14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target: </a:t>
            </a:r>
            <a:r>
              <a:rPr lang="en-US" altLang="it-IT" sz="2400">
                <a:ea typeface="ＭＳ Ｐゴシック" panose="020B0600070205080204" pitchFamily="34" charset="-128"/>
              </a:rPr>
              <a:t>type of texture, e.g.</a:t>
            </a: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GL_TEXTURE_2D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level: </a:t>
            </a:r>
            <a:r>
              <a:rPr lang="en-US" altLang="it-IT" sz="2400">
                <a:ea typeface="ＭＳ Ｐゴシック" panose="020B0600070205080204" pitchFamily="34" charset="-128"/>
              </a:rPr>
              <a:t>used for mipmapping (discussed later)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components: </a:t>
            </a:r>
            <a:r>
              <a:rPr lang="en-US" altLang="it-IT" sz="2400">
                <a:ea typeface="ＭＳ Ｐゴシック" panose="020B0600070205080204" pitchFamily="34" charset="-128"/>
              </a:rPr>
              <a:t>elements per texel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w, h: </a:t>
            </a:r>
            <a:r>
              <a:rPr lang="en-US" altLang="it-IT" sz="2400">
                <a:ea typeface="ＭＳ Ｐゴシック" panose="020B0600070205080204" pitchFamily="34" charset="-128"/>
              </a:rPr>
              <a:t>width and height of</a:t>
            </a: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texels </a:t>
            </a:r>
            <a:r>
              <a:rPr lang="en-US" altLang="it-IT" sz="2400">
                <a:ea typeface="ＭＳ Ｐゴシック" panose="020B0600070205080204" pitchFamily="34" charset="-128"/>
              </a:rPr>
              <a:t>in pixels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border: </a:t>
            </a:r>
            <a:r>
              <a:rPr lang="en-US" altLang="it-IT" sz="2400">
                <a:ea typeface="ＭＳ Ｐゴシック" panose="020B0600070205080204" pitchFamily="34" charset="-128"/>
              </a:rPr>
              <a:t>used for smoothing (discussed later)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format and type: </a:t>
            </a:r>
            <a:r>
              <a:rPr lang="en-US" altLang="it-IT" sz="2400">
                <a:ea typeface="ＭＳ Ｐゴシック" panose="020B0600070205080204" pitchFamily="34" charset="-128"/>
              </a:rPr>
              <a:t>describe texels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texels: </a:t>
            </a:r>
            <a:r>
              <a:rPr lang="en-US" altLang="it-IT" sz="2400">
                <a:ea typeface="ＭＳ Ｐゴシック" panose="020B0600070205080204" pitchFamily="34" charset="-128"/>
              </a:rPr>
              <a:t>pointer to texel array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glTexImage2D(GL_TEXTURE_2D, 0, 3, 512, 512, 0, GL_RGB, GL_UNSIGNED_BYTE, my_texels);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 sz="2700">
              <a:ea typeface="ＭＳ Ｐゴシック" panose="020B0600070205080204" pitchFamily="34" charset="-128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685398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Checkerboard Image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ECA2A3F-1CC1-43A1-84EC-75FD282B6912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04800" y="1593850"/>
            <a:ext cx="8382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var image1 = new Uint8Array(4*texSize*texSize);</a:t>
            </a:r>
          </a:p>
          <a:p>
            <a:r>
              <a:rPr lang="en-US" altLang="it-IT"/>
              <a:t>    for ( var i = 0; i &lt; texSize; i++ ) {</a:t>
            </a:r>
          </a:p>
          <a:p>
            <a:r>
              <a:rPr lang="en-US" altLang="it-IT"/>
              <a:t>        for ( var j = 0; j &lt;texSize; j++ ) {</a:t>
            </a:r>
          </a:p>
          <a:p>
            <a:r>
              <a:rPr lang="en-US" altLang="it-IT"/>
              <a:t>            var patchx = Math.floor(i/(texSize/numChecks));</a:t>
            </a:r>
          </a:p>
          <a:p>
            <a:r>
              <a:rPr lang="en-US" altLang="it-IT"/>
              <a:t>            var patchy = Math.floor(j/(texSize/numChecks));</a:t>
            </a:r>
          </a:p>
          <a:p>
            <a:r>
              <a:rPr lang="en-US" altLang="it-IT"/>
              <a:t>            if(patchx%2 ^ patchy%2) c = 255;</a:t>
            </a:r>
          </a:p>
          <a:p>
            <a:r>
              <a:rPr lang="en-US" altLang="it-IT"/>
              <a:t>            else c = 0;</a:t>
            </a:r>
          </a:p>
          <a:p>
            <a:r>
              <a:rPr lang="en-US" altLang="it-IT"/>
              <a:t>            //c = 255*(((i &amp; 0x8) == 0) ^ ((j &amp; 0x8)  == 0))</a:t>
            </a:r>
          </a:p>
          <a:p>
            <a:r>
              <a:rPr lang="en-US" altLang="it-IT"/>
              <a:t>            image1[4*i*texSize+4*j] = c;</a:t>
            </a:r>
          </a:p>
          <a:p>
            <a:r>
              <a:rPr lang="en-US" altLang="it-IT"/>
              <a:t>            image1[4*i*texSize+4*j+1] = c;</a:t>
            </a:r>
          </a:p>
          <a:p>
            <a:r>
              <a:rPr lang="en-US" altLang="it-IT"/>
              <a:t>            image1[4*i*texSize+4*j+2] = c;</a:t>
            </a:r>
          </a:p>
          <a:p>
            <a:r>
              <a:rPr lang="en-US" altLang="it-IT"/>
              <a:t>            image1[4*i*texSize+4*j+3] = 255;</a:t>
            </a:r>
          </a:p>
          <a:p>
            <a:r>
              <a:rPr lang="en-US" altLang="it-IT"/>
              <a:t>        }</a:t>
            </a:r>
          </a:p>
          <a:p>
            <a:r>
              <a:rPr lang="en-US" altLang="it-IT"/>
              <a:t>    }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98837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a GIF image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E3450E0-2084-42B6-A506-5864DADEC168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81000" y="1593850"/>
            <a:ext cx="8458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// specify image in JS file</a:t>
            </a:r>
          </a:p>
          <a:p>
            <a:endParaRPr lang="en-US" altLang="it-IT" dirty="0"/>
          </a:p>
          <a:p>
            <a:r>
              <a:rPr lang="en-US" altLang="it-IT" dirty="0" err="1"/>
              <a:t>var</a:t>
            </a:r>
            <a:r>
              <a:rPr lang="en-US" altLang="it-IT" dirty="0"/>
              <a:t> image = new Image();</a:t>
            </a:r>
          </a:p>
          <a:p>
            <a:r>
              <a:rPr lang="en-US" altLang="it-IT" dirty="0"/>
              <a:t>    </a:t>
            </a:r>
            <a:r>
              <a:rPr lang="en-US" altLang="it-IT" dirty="0" err="1"/>
              <a:t>image.onload</a:t>
            </a:r>
            <a:r>
              <a:rPr lang="en-US" altLang="it-IT" dirty="0"/>
              <a:t> = function() {</a:t>
            </a:r>
          </a:p>
          <a:p>
            <a:r>
              <a:rPr lang="en-US" altLang="it-IT" dirty="0"/>
              <a:t>         </a:t>
            </a:r>
            <a:r>
              <a:rPr lang="en-US" altLang="it-IT" dirty="0" err="1"/>
              <a:t>configureTexture</a:t>
            </a:r>
            <a:r>
              <a:rPr lang="en-US" altLang="it-IT" dirty="0"/>
              <a:t>( image );</a:t>
            </a:r>
          </a:p>
          <a:p>
            <a:r>
              <a:rPr lang="en-US" altLang="it-IT" dirty="0"/>
              <a:t>    }</a:t>
            </a:r>
          </a:p>
          <a:p>
            <a:r>
              <a:rPr lang="en-US" altLang="it-IT" dirty="0"/>
              <a:t>    </a:t>
            </a:r>
            <a:r>
              <a:rPr lang="en-US" altLang="it-IT" dirty="0" err="1"/>
              <a:t>image.src</a:t>
            </a:r>
            <a:r>
              <a:rPr lang="en-US" altLang="it-IT" dirty="0"/>
              <a:t> = "SA2011_black.gif”</a:t>
            </a:r>
          </a:p>
          <a:p>
            <a:endParaRPr lang="en-US" altLang="it-IT" dirty="0"/>
          </a:p>
          <a:p>
            <a:r>
              <a:rPr lang="en-US" altLang="it-IT" dirty="0"/>
              <a:t>// or specify image in HTML file with &lt;</a:t>
            </a:r>
            <a:r>
              <a:rPr lang="en-US" altLang="it-IT" dirty="0" err="1"/>
              <a:t>img</a:t>
            </a:r>
            <a:r>
              <a:rPr lang="en-US" altLang="it-IT" dirty="0"/>
              <a:t>&gt; tag</a:t>
            </a:r>
          </a:p>
          <a:p>
            <a:r>
              <a:rPr lang="en-US" altLang="it-IT" dirty="0"/>
              <a:t>// &lt;</a:t>
            </a:r>
            <a:r>
              <a:rPr lang="en-US" altLang="it-IT" dirty="0" err="1"/>
              <a:t>img</a:t>
            </a:r>
            <a:r>
              <a:rPr lang="en-US" altLang="it-IT" dirty="0"/>
              <a:t> id = "</a:t>
            </a:r>
            <a:r>
              <a:rPr lang="en-US" altLang="it-IT" dirty="0" err="1"/>
              <a:t>texImage</a:t>
            </a:r>
            <a:r>
              <a:rPr lang="en-US" altLang="it-IT" dirty="0"/>
              <a:t>" </a:t>
            </a:r>
            <a:r>
              <a:rPr lang="en-US" altLang="it-IT" dirty="0" err="1"/>
              <a:t>src</a:t>
            </a:r>
            <a:r>
              <a:rPr lang="en-US" altLang="it-IT" dirty="0"/>
              <a:t> = "SA2011_black.gif"&gt;&lt;/</a:t>
            </a:r>
            <a:r>
              <a:rPr lang="en-US" altLang="it-IT" dirty="0" err="1"/>
              <a:t>img</a:t>
            </a:r>
            <a:r>
              <a:rPr lang="en-US" altLang="it-IT" dirty="0"/>
              <a:t>&gt;</a:t>
            </a:r>
          </a:p>
          <a:p>
            <a:endParaRPr lang="en-US" altLang="it-IT" dirty="0"/>
          </a:p>
          <a:p>
            <a:r>
              <a:rPr lang="en-US" altLang="it-IT" dirty="0" err="1"/>
              <a:t>var</a:t>
            </a:r>
            <a:r>
              <a:rPr lang="en-US" altLang="it-IT" dirty="0"/>
              <a:t> image = </a:t>
            </a:r>
            <a:r>
              <a:rPr lang="en-US" altLang="it-IT" dirty="0" err="1"/>
              <a:t>document.getElementById</a:t>
            </a:r>
            <a:r>
              <a:rPr lang="en-US" altLang="it-IT" dirty="0"/>
              <a:t>("</a:t>
            </a:r>
            <a:r>
              <a:rPr lang="en-US" altLang="it-IT" dirty="0" err="1"/>
              <a:t>texImage</a:t>
            </a:r>
            <a:r>
              <a:rPr lang="en-US" altLang="it-IT" dirty="0"/>
              <a:t>”)     </a:t>
            </a:r>
            <a:r>
              <a:rPr lang="en-US" altLang="it-IT" dirty="0" err="1"/>
              <a:t>window.onload</a:t>
            </a:r>
            <a:r>
              <a:rPr lang="en-US" altLang="it-IT" dirty="0"/>
              <a:t> = </a:t>
            </a:r>
            <a:r>
              <a:rPr lang="en-US" altLang="it-IT" dirty="0" err="1"/>
              <a:t>configureTexture</a:t>
            </a:r>
            <a:r>
              <a:rPr lang="en-US" altLang="it-IT" dirty="0"/>
              <a:t>( image );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58210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58EE19F-1FA8-4FC1-A1FF-A096B51C13B4}" type="slidenum">
              <a:rPr lang="es-ES" altLang="it-IT" sz="1000">
                <a:latin typeface="Arial" panose="020B0604020202020204" pitchFamily="34" charset="0"/>
              </a:rPr>
              <a:pPr lvl="1"/>
              <a:t>38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800">
                <a:ea typeface="ＭＳ Ｐゴシック" panose="020B0600070205080204" pitchFamily="34" charset="-128"/>
              </a:rPr>
              <a:t>Based on parametric texture coordinates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Specify as a 2D vertex attribute</a:t>
            </a: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1377950" y="4052888"/>
            <a:ext cx="1811338" cy="1804987"/>
            <a:chOff x="868" y="2553"/>
            <a:chExt cx="1141" cy="1137"/>
          </a:xfrm>
        </p:grpSpPr>
        <p:sp>
          <p:nvSpPr>
            <p:cNvPr id="32810" name="Rectangle 4"/>
            <p:cNvSpPr>
              <a:spLocks noChangeArrowheads="1"/>
            </p:cNvSpPr>
            <p:nvPr/>
          </p:nvSpPr>
          <p:spPr bwMode="auto">
            <a:xfrm>
              <a:off x="868" y="3124"/>
              <a:ext cx="566" cy="56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11" name="Rectangle 5"/>
            <p:cNvSpPr>
              <a:spLocks noChangeArrowheads="1"/>
            </p:cNvSpPr>
            <p:nvPr/>
          </p:nvSpPr>
          <p:spPr bwMode="auto">
            <a:xfrm>
              <a:off x="1446" y="3126"/>
              <a:ext cx="563" cy="56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12" name="Rectangle 6"/>
            <p:cNvSpPr>
              <a:spLocks noChangeArrowheads="1"/>
            </p:cNvSpPr>
            <p:nvPr/>
          </p:nvSpPr>
          <p:spPr bwMode="auto">
            <a:xfrm>
              <a:off x="870" y="2553"/>
              <a:ext cx="1139" cy="56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377950" y="4044950"/>
            <a:ext cx="1816100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1371600" y="35814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1371600" y="58674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>
            <a:off x="1371600" y="4953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2286000" y="4953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3425825" y="5851525"/>
            <a:ext cx="31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>
                <a:latin typeface="Book Antiqua" panose="02040602050305030304" pitchFamily="18" charset="0"/>
              </a:rPr>
              <a:t>s</a:t>
            </a:r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1001713" y="3413125"/>
            <a:ext cx="28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>
                <a:latin typeface="Book Antiqua" panose="02040602050305030304" pitchFamily="18" charset="0"/>
              </a:rPr>
              <a:t>t</a:t>
            </a:r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2994025" y="361156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1, 1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708025" y="384016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0, 1</a:t>
            </a:r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1012825" y="589756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0, 0</a:t>
            </a:r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2917825" y="589756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1, 0</a:t>
            </a:r>
          </a:p>
        </p:txBody>
      </p:sp>
      <p:sp>
        <p:nvSpPr>
          <p:cNvPr id="32784" name="Freeform 18"/>
          <p:cNvSpPr>
            <a:spLocks/>
          </p:cNvSpPr>
          <p:nvPr/>
        </p:nvSpPr>
        <p:spPr bwMode="auto">
          <a:xfrm>
            <a:off x="5486400" y="4038600"/>
            <a:ext cx="1830388" cy="1754188"/>
          </a:xfrm>
          <a:custGeom>
            <a:avLst/>
            <a:gdLst>
              <a:gd name="T0" fmla="*/ 2147483647 w 1153"/>
              <a:gd name="T1" fmla="*/ 0 h 1105"/>
              <a:gd name="T2" fmla="*/ 0 w 1153"/>
              <a:gd name="T3" fmla="*/ 2147483647 h 1105"/>
              <a:gd name="T4" fmla="*/ 2147483647 w 1153"/>
              <a:gd name="T5" fmla="*/ 2147483647 h 1105"/>
              <a:gd name="T6" fmla="*/ 2147483647 w 1153"/>
              <a:gd name="T7" fmla="*/ 0 h 1105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1105"/>
              <a:gd name="T14" fmla="*/ 1153 w 1153"/>
              <a:gd name="T15" fmla="*/ 1105 h 1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1105">
                <a:moveTo>
                  <a:pt x="864" y="0"/>
                </a:moveTo>
                <a:lnTo>
                  <a:pt x="0" y="864"/>
                </a:lnTo>
                <a:lnTo>
                  <a:pt x="1152" y="1104"/>
                </a:lnTo>
                <a:lnTo>
                  <a:pt x="8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85" name="Line 19"/>
          <p:cNvSpPr>
            <a:spLocks noChangeShapeType="1"/>
          </p:cNvSpPr>
          <p:nvPr/>
        </p:nvSpPr>
        <p:spPr bwMode="auto">
          <a:xfrm>
            <a:off x="6124575" y="4776788"/>
            <a:ext cx="1033463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86" name="Line 20"/>
          <p:cNvSpPr>
            <a:spLocks noChangeShapeType="1"/>
          </p:cNvSpPr>
          <p:nvPr/>
        </p:nvSpPr>
        <p:spPr bwMode="auto">
          <a:xfrm flipH="1">
            <a:off x="6210300" y="4965700"/>
            <a:ext cx="398463" cy="59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87" name="Freeform 21"/>
          <p:cNvSpPr>
            <a:spLocks/>
          </p:cNvSpPr>
          <p:nvPr/>
        </p:nvSpPr>
        <p:spPr bwMode="auto">
          <a:xfrm>
            <a:off x="1739900" y="4356100"/>
            <a:ext cx="979488" cy="979488"/>
          </a:xfrm>
          <a:custGeom>
            <a:avLst/>
            <a:gdLst>
              <a:gd name="T0" fmla="*/ 0 w 617"/>
              <a:gd name="T1" fmla="*/ 0 h 617"/>
              <a:gd name="T2" fmla="*/ 2147483647 w 617"/>
              <a:gd name="T3" fmla="*/ 2147483647 h 617"/>
              <a:gd name="T4" fmla="*/ 2147483647 w 617"/>
              <a:gd name="T5" fmla="*/ 2147483647 h 617"/>
              <a:gd name="T6" fmla="*/ 0 w 617"/>
              <a:gd name="T7" fmla="*/ 0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617"/>
              <a:gd name="T14" fmla="*/ 617 w 617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617">
                <a:moveTo>
                  <a:pt x="0" y="0"/>
                </a:moveTo>
                <a:lnTo>
                  <a:pt x="248" y="616"/>
                </a:lnTo>
                <a:lnTo>
                  <a:pt x="616" y="4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88" name="Line 22"/>
          <p:cNvSpPr>
            <a:spLocks noChangeShapeType="1"/>
          </p:cNvSpPr>
          <p:nvPr/>
        </p:nvSpPr>
        <p:spPr bwMode="auto">
          <a:xfrm flipV="1">
            <a:off x="3195638" y="4038600"/>
            <a:ext cx="3662362" cy="219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>
            <a:off x="3195638" y="5362575"/>
            <a:ext cx="2290762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90" name="Line 24"/>
          <p:cNvSpPr>
            <a:spLocks noChangeShapeType="1"/>
          </p:cNvSpPr>
          <p:nvPr/>
        </p:nvSpPr>
        <p:spPr bwMode="auto">
          <a:xfrm>
            <a:off x="2743200" y="5029200"/>
            <a:ext cx="4572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91" name="Rectangle 25"/>
          <p:cNvSpPr>
            <a:spLocks noChangeArrowheads="1"/>
          </p:cNvSpPr>
          <p:nvPr/>
        </p:nvSpPr>
        <p:spPr bwMode="auto">
          <a:xfrm>
            <a:off x="5922963" y="3611563"/>
            <a:ext cx="188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(s, t) = (0.2, 0.8)</a:t>
            </a:r>
          </a:p>
        </p:txBody>
      </p:sp>
      <p:sp>
        <p:nvSpPr>
          <p:cNvPr id="32792" name="Rectangle 26"/>
          <p:cNvSpPr>
            <a:spLocks noChangeArrowheads="1"/>
          </p:cNvSpPr>
          <p:nvPr/>
        </p:nvSpPr>
        <p:spPr bwMode="auto">
          <a:xfrm>
            <a:off x="4471988" y="498316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(0.4, 0.2)</a:t>
            </a:r>
          </a:p>
        </p:txBody>
      </p:sp>
      <p:sp>
        <p:nvSpPr>
          <p:cNvPr id="32793" name="Rectangle 27"/>
          <p:cNvSpPr>
            <a:spLocks noChangeArrowheads="1"/>
          </p:cNvSpPr>
          <p:nvPr/>
        </p:nvSpPr>
        <p:spPr bwMode="auto">
          <a:xfrm>
            <a:off x="6834188" y="582136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(0.8, 0.4)</a:t>
            </a:r>
          </a:p>
        </p:txBody>
      </p:sp>
      <p:sp>
        <p:nvSpPr>
          <p:cNvPr id="32794" name="Rectangle 28"/>
          <p:cNvSpPr>
            <a:spLocks noChangeArrowheads="1"/>
          </p:cNvSpPr>
          <p:nvPr/>
        </p:nvSpPr>
        <p:spPr bwMode="auto">
          <a:xfrm>
            <a:off x="6896100" y="39163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32795" name="Rectangle 29"/>
          <p:cNvSpPr>
            <a:spLocks noChangeArrowheads="1"/>
          </p:cNvSpPr>
          <p:nvPr/>
        </p:nvSpPr>
        <p:spPr bwMode="auto">
          <a:xfrm>
            <a:off x="5240338" y="55165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7362825" y="5516563"/>
            <a:ext cx="36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32797" name="Rectangle 31"/>
          <p:cNvSpPr>
            <a:spLocks noChangeArrowheads="1"/>
          </p:cNvSpPr>
          <p:nvPr/>
        </p:nvSpPr>
        <p:spPr bwMode="auto">
          <a:xfrm>
            <a:off x="1446213" y="4098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solidFill>
                  <a:schemeClr val="bg2"/>
                </a:solidFill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32798" name="Rectangle 32"/>
          <p:cNvSpPr>
            <a:spLocks noChangeArrowheads="1"/>
          </p:cNvSpPr>
          <p:nvPr/>
        </p:nvSpPr>
        <p:spPr bwMode="auto">
          <a:xfrm>
            <a:off x="1895475" y="52879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solidFill>
                  <a:srgbClr val="000000"/>
                </a:solidFill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32799" name="Rectangle 33"/>
          <p:cNvSpPr>
            <a:spLocks noChangeArrowheads="1"/>
          </p:cNvSpPr>
          <p:nvPr/>
        </p:nvSpPr>
        <p:spPr bwMode="auto">
          <a:xfrm>
            <a:off x="2595563" y="498316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>
                <a:solidFill>
                  <a:srgbClr val="000000"/>
                </a:solidFill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32800" name="Rectangle 34"/>
          <p:cNvSpPr>
            <a:spLocks noChangeArrowheads="1"/>
          </p:cNvSpPr>
          <p:nvPr/>
        </p:nvSpPr>
        <p:spPr bwMode="auto">
          <a:xfrm>
            <a:off x="1466850" y="3192463"/>
            <a:ext cx="164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/>
              <a:t>Texture Space</a:t>
            </a:r>
          </a:p>
        </p:txBody>
      </p:sp>
      <p:sp>
        <p:nvSpPr>
          <p:cNvPr id="32801" name="Rectangle 35"/>
          <p:cNvSpPr>
            <a:spLocks noChangeArrowheads="1"/>
          </p:cNvSpPr>
          <p:nvPr/>
        </p:nvSpPr>
        <p:spPr bwMode="auto">
          <a:xfrm>
            <a:off x="5562600" y="3192463"/>
            <a:ext cx="1531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it-IT" sz="2000"/>
              <a:t>Object Space</a:t>
            </a:r>
          </a:p>
        </p:txBody>
      </p:sp>
      <p:sp>
        <p:nvSpPr>
          <p:cNvPr id="32802" name="Freeform 36"/>
          <p:cNvSpPr>
            <a:spLocks/>
          </p:cNvSpPr>
          <p:nvPr/>
        </p:nvSpPr>
        <p:spPr bwMode="auto">
          <a:xfrm>
            <a:off x="5489575" y="4781550"/>
            <a:ext cx="1111250" cy="777875"/>
          </a:xfrm>
          <a:custGeom>
            <a:avLst/>
            <a:gdLst>
              <a:gd name="T0" fmla="*/ 2147483647 w 700"/>
              <a:gd name="T1" fmla="*/ 0 h 490"/>
              <a:gd name="T2" fmla="*/ 2147483647 w 700"/>
              <a:gd name="T3" fmla="*/ 2147483647 h 490"/>
              <a:gd name="T4" fmla="*/ 2147483647 w 700"/>
              <a:gd name="T5" fmla="*/ 2147483647 h 490"/>
              <a:gd name="T6" fmla="*/ 0 w 700"/>
              <a:gd name="T7" fmla="*/ 2147483647 h 490"/>
              <a:gd name="T8" fmla="*/ 2147483647 w 700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0"/>
              <a:gd name="T16" fmla="*/ 0 h 490"/>
              <a:gd name="T17" fmla="*/ 700 w 700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0" h="490">
                <a:moveTo>
                  <a:pt x="397" y="0"/>
                </a:moveTo>
                <a:lnTo>
                  <a:pt x="699" y="115"/>
                </a:lnTo>
                <a:lnTo>
                  <a:pt x="452" y="489"/>
                </a:lnTo>
                <a:lnTo>
                  <a:pt x="0" y="396"/>
                </a:lnTo>
                <a:lnTo>
                  <a:pt x="397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803" name="Freeform 37"/>
          <p:cNvSpPr>
            <a:spLocks/>
          </p:cNvSpPr>
          <p:nvPr/>
        </p:nvSpPr>
        <p:spPr bwMode="auto">
          <a:xfrm>
            <a:off x="6210300" y="4968875"/>
            <a:ext cx="1106488" cy="820738"/>
          </a:xfrm>
          <a:custGeom>
            <a:avLst/>
            <a:gdLst>
              <a:gd name="T0" fmla="*/ 2147483647 w 697"/>
              <a:gd name="T1" fmla="*/ 0 h 517"/>
              <a:gd name="T2" fmla="*/ 2147483647 w 697"/>
              <a:gd name="T3" fmla="*/ 2147483647 h 517"/>
              <a:gd name="T4" fmla="*/ 2147483647 w 697"/>
              <a:gd name="T5" fmla="*/ 2147483647 h 517"/>
              <a:gd name="T6" fmla="*/ 0 w 697"/>
              <a:gd name="T7" fmla="*/ 2147483647 h 517"/>
              <a:gd name="T8" fmla="*/ 2147483647 w 697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7"/>
              <a:gd name="T16" fmla="*/ 0 h 517"/>
              <a:gd name="T17" fmla="*/ 697 w 697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7" h="517">
                <a:moveTo>
                  <a:pt x="247" y="0"/>
                </a:moveTo>
                <a:lnTo>
                  <a:pt x="593" y="131"/>
                </a:lnTo>
                <a:lnTo>
                  <a:pt x="696" y="516"/>
                </a:lnTo>
                <a:lnTo>
                  <a:pt x="0" y="372"/>
                </a:lnTo>
                <a:lnTo>
                  <a:pt x="247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804" name="Freeform 38"/>
          <p:cNvSpPr>
            <a:spLocks/>
          </p:cNvSpPr>
          <p:nvPr/>
        </p:nvSpPr>
        <p:spPr bwMode="auto">
          <a:xfrm>
            <a:off x="6130925" y="4046538"/>
            <a:ext cx="1022350" cy="1122362"/>
          </a:xfrm>
          <a:custGeom>
            <a:avLst/>
            <a:gdLst>
              <a:gd name="T0" fmla="*/ 0 w 644"/>
              <a:gd name="T1" fmla="*/ 2147483647 h 707"/>
              <a:gd name="T2" fmla="*/ 2147483647 w 644"/>
              <a:gd name="T3" fmla="*/ 0 h 707"/>
              <a:gd name="T4" fmla="*/ 2147483647 w 644"/>
              <a:gd name="T5" fmla="*/ 2147483647 h 707"/>
              <a:gd name="T6" fmla="*/ 0 w 644"/>
              <a:gd name="T7" fmla="*/ 2147483647 h 707"/>
              <a:gd name="T8" fmla="*/ 0 60000 65536"/>
              <a:gd name="T9" fmla="*/ 0 60000 65536"/>
              <a:gd name="T10" fmla="*/ 0 60000 65536"/>
              <a:gd name="T11" fmla="*/ 0 60000 65536"/>
              <a:gd name="T12" fmla="*/ 0 w 644"/>
              <a:gd name="T13" fmla="*/ 0 h 707"/>
              <a:gd name="T14" fmla="*/ 644 w 644"/>
              <a:gd name="T15" fmla="*/ 707 h 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4" h="707">
                <a:moveTo>
                  <a:pt x="0" y="458"/>
                </a:moveTo>
                <a:lnTo>
                  <a:pt x="456" y="0"/>
                </a:lnTo>
                <a:lnTo>
                  <a:pt x="643" y="706"/>
                </a:lnTo>
                <a:lnTo>
                  <a:pt x="0" y="458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805" name="Line 39"/>
          <p:cNvSpPr>
            <a:spLocks noChangeShapeType="1"/>
          </p:cNvSpPr>
          <p:nvPr/>
        </p:nvSpPr>
        <p:spPr bwMode="auto">
          <a:xfrm flipV="1">
            <a:off x="1752600" y="4262438"/>
            <a:ext cx="14478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06" name="Line 40"/>
          <p:cNvSpPr>
            <a:spLocks noChangeShapeType="1"/>
          </p:cNvSpPr>
          <p:nvPr/>
        </p:nvSpPr>
        <p:spPr bwMode="auto">
          <a:xfrm>
            <a:off x="3200400" y="5110163"/>
            <a:ext cx="4110038" cy="6810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07" name="Line 41"/>
          <p:cNvSpPr>
            <a:spLocks noChangeShapeType="1"/>
          </p:cNvSpPr>
          <p:nvPr/>
        </p:nvSpPr>
        <p:spPr bwMode="auto">
          <a:xfrm>
            <a:off x="2133600" y="5329238"/>
            <a:ext cx="1057275" cy="3333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0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Mapping a Texture</a:t>
            </a:r>
          </a:p>
        </p:txBody>
      </p:sp>
      <p:sp>
        <p:nvSpPr>
          <p:cNvPr id="32809" name="Footer Placeholder 4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0032473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0606B52-8492-4583-AD32-E140EFEB9693}" type="slidenum">
              <a:rPr lang="es-ES" altLang="it-IT" sz="1000">
                <a:latin typeface="Arial" panose="020B0604020202020204" pitchFamily="34" charset="0"/>
              </a:rPr>
              <a:pPr lvl="1"/>
              <a:t>39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Cube Example</a:t>
            </a:r>
          </a:p>
        </p:txBody>
      </p:sp>
      <p:sp>
        <p:nvSpPr>
          <p:cNvPr id="34820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962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var texCoord =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vec2(0, 0),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vec2(0, 1),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vec2(1, 1),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vec2(1, 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function quad(a, b, c, d)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pointsArray.push(vertices[a]);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colorsArray.push(vertexColors[a]);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texCoordsArray.push(texCoord[0]);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pointsArray.push(vertices[b]);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 colorsArray.push(vertexColors[a]);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texCoordsArray.push(texCoord[1]);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// etc </a:t>
            </a:r>
            <a:endParaRPr lang="en-US" altLang="it-IT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30401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F695663-8CDC-4A0E-AFFF-474BDE9E309B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Limits of Geometric Modeling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Although graphics cards can render over 10 million polygons per second, that number is insufficient for many phenomena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Clouds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Grass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Terrain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Skin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550856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DB74545-FBB1-44A2-BBCA-AB801CA7D4B4}" type="slidenum">
              <a:rPr lang="es-ES" altLang="it-IT" sz="1000">
                <a:latin typeface="Arial" panose="020B0604020202020204" pitchFamily="34" charset="0"/>
              </a:rPr>
              <a:pPr lvl="1"/>
              <a:t>40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Interpolation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WebGL uses interpolation to find proper texels from specified texture coordinates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Can be distortions</a:t>
            </a:r>
          </a:p>
        </p:txBody>
      </p:sp>
      <p:pic>
        <p:nvPicPr>
          <p:cNvPr id="35845" name="Picture 5" descr="AN07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640638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good selection</a:t>
            </a:r>
          </a:p>
          <a:p>
            <a:r>
              <a:rPr lang="en-US" altLang="it-IT">
                <a:latin typeface="Arial" panose="020B0604020202020204" pitchFamily="34" charset="0"/>
              </a:rPr>
              <a:t>of tex coordinates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3528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poor selection</a:t>
            </a:r>
          </a:p>
          <a:p>
            <a:r>
              <a:rPr lang="en-US" altLang="it-IT">
                <a:latin typeface="Arial" panose="020B0604020202020204" pitchFamily="34" charset="0"/>
              </a:rPr>
              <a:t>of tex coordinates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226175" y="2514600"/>
            <a:ext cx="291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texture stretched</a:t>
            </a:r>
          </a:p>
          <a:p>
            <a:r>
              <a:rPr lang="en-US" altLang="it-IT">
                <a:latin typeface="Arial" panose="020B0604020202020204" pitchFamily="34" charset="0"/>
              </a:rPr>
              <a:t>over trapezoid </a:t>
            </a:r>
          </a:p>
          <a:p>
            <a:r>
              <a:rPr lang="en-US" altLang="it-IT">
                <a:latin typeface="Arial" panose="020B0604020202020204" pitchFamily="34" charset="0"/>
              </a:rPr>
              <a:t>showing effects of </a:t>
            </a:r>
          </a:p>
          <a:p>
            <a:r>
              <a:rPr lang="en-US" altLang="it-IT">
                <a:latin typeface="Arial" panose="020B0604020202020204" pitchFamily="34" charset="0"/>
              </a:rPr>
              <a:t>bilinear interpolation</a:t>
            </a:r>
          </a:p>
        </p:txBody>
      </p:sp>
      <p:sp>
        <p:nvSpPr>
          <p:cNvPr id="3584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79448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C54BC1C-D4A8-415F-907F-2B05894F8FC5}" type="slidenum">
              <a:rPr lang="es-ES" altLang="it-IT" sz="1000">
                <a:latin typeface="Arial" panose="020B0604020202020204" pitchFamily="34" charset="0"/>
              </a:rPr>
              <a:pPr lvl="1"/>
              <a:t>41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4653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Texture Mapping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76600"/>
            <a:ext cx="8153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BBA07F7-C69E-423F-89A3-C5A22B415266}" type="slidenum">
              <a:rPr lang="es-ES" altLang="it-IT" sz="1000">
                <a:latin typeface="Arial" panose="020B0604020202020204" pitchFamily="34" charset="0"/>
              </a:rPr>
              <a:pPr lvl="1"/>
              <a:t>42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78396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16E80C8-521C-47C9-90E7-782DC4A8CCF8}" type="slidenum">
              <a:rPr lang="es-ES" altLang="it-IT" sz="1000">
                <a:latin typeface="Arial" panose="020B0604020202020204" pitchFamily="34" charset="0"/>
              </a:rPr>
              <a:pPr lvl="1"/>
              <a:t>43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the WebGL texture functions and options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texture objects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texture parameters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example code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53519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93C3819-5971-4FE6-9F40-FED4998252C4}" type="slidenum">
              <a:rPr lang="es-ES" altLang="it-IT" sz="1000">
                <a:latin typeface="Arial" panose="020B0604020202020204" pitchFamily="34" charset="0"/>
              </a:rPr>
              <a:pPr lvl="1"/>
              <a:t>44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Texture Objects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specify textures in texture objects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set texture filter 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set texture function 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set texture wrap mode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set optional perspective correction hint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bind texture object 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enable texturing</a:t>
            </a:r>
          </a:p>
          <a:p>
            <a:pPr marL="590550" indent="-590550">
              <a:lnSpc>
                <a:spcPct val="90000"/>
              </a:lnSpc>
              <a:buFontTx/>
              <a:buAutoNum type="arabicPeriod"/>
            </a:pPr>
            <a:r>
              <a:rPr lang="en-US" altLang="it-IT" sz="2700">
                <a:ea typeface="ＭＳ Ｐゴシック" panose="020B0600070205080204" pitchFamily="34" charset="-128"/>
              </a:rPr>
              <a:t>supply texture coordinates for vertex</a:t>
            </a:r>
          </a:p>
          <a:p>
            <a:pPr marL="876300" lvl="1" indent="-495300"/>
            <a:r>
              <a:rPr lang="en-US" altLang="it-IT" sz="2200">
                <a:ea typeface="ＭＳ Ｐゴシック" panose="020B0600070205080204" pitchFamily="34" charset="-128"/>
              </a:rPr>
              <a:t>coordinates can also be generated</a:t>
            </a:r>
          </a:p>
          <a:p>
            <a:pPr marL="590550" indent="-590550"/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79454455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8DBBA92-62EF-40D7-AD3D-60F40C4FB1CA}" type="slidenum">
              <a:rPr lang="es-ES" altLang="it-IT" sz="1000">
                <a:latin typeface="Arial" panose="020B0604020202020204" pitchFamily="34" charset="0"/>
              </a:rPr>
              <a:pPr lvl="1"/>
              <a:t>45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Parameters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has a variety of parameters that determine how texture is applied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Wrapping parameters determine what happens if s and t are outside the (0,1) range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Filter modes allow us to use area averaging instead of point samples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Mipmapping allows us to use textures at multiple resolutions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Environment parameters determine how texture mapping interacts with shading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75816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20DB92F-F005-4888-9CD9-F5F528D9B0B4}" type="slidenum">
              <a:rPr lang="es-ES" altLang="it-IT" sz="1000">
                <a:latin typeface="Arial" panose="020B0604020202020204" pitchFamily="34" charset="0"/>
              </a:rPr>
              <a:pPr lvl="1"/>
              <a:t>46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it-IT">
                <a:ea typeface="ＭＳ Ｐゴシック" panose="020B0600070205080204" pitchFamily="34" charset="-128"/>
              </a:rPr>
              <a:t>Wrapping Mode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9775" cy="2347913"/>
          </a:xfrm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altLang="it-IT" sz="2800">
                <a:ea typeface="ＭＳ Ｐゴシック" panose="020B0600070205080204" pitchFamily="34" charset="-128"/>
              </a:rPr>
              <a:t>Clamping: if </a:t>
            </a:r>
            <a:r>
              <a:rPr lang="en-US" altLang="it-IT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s,t &gt; 1</a:t>
            </a:r>
            <a:r>
              <a:rPr lang="en-US" altLang="it-IT" sz="2800">
                <a:ea typeface="ＭＳ Ｐゴシック" panose="020B0600070205080204" pitchFamily="34" charset="-128"/>
              </a:rPr>
              <a:t> use 1, if </a:t>
            </a:r>
            <a:r>
              <a:rPr lang="en-US" altLang="it-IT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s,t &lt;0</a:t>
            </a:r>
            <a:r>
              <a:rPr lang="en-US" altLang="it-IT" sz="2800">
                <a:ea typeface="ＭＳ Ｐゴシック" panose="020B0600070205080204" pitchFamily="34" charset="-128"/>
              </a:rPr>
              <a:t> use 0</a:t>
            </a: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altLang="it-IT" sz="2800">
                <a:ea typeface="ＭＳ Ｐゴシック" panose="020B0600070205080204" pitchFamily="34" charset="-128"/>
              </a:rPr>
              <a:t>Wrapping: use </a:t>
            </a:r>
            <a:r>
              <a:rPr lang="en-US" altLang="it-IT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s,t</a:t>
            </a:r>
            <a:r>
              <a:rPr lang="en-US" altLang="it-IT" sz="2800">
                <a:ea typeface="ＭＳ Ｐゴシック" panose="020B0600070205080204" pitchFamily="34" charset="-128"/>
              </a:rPr>
              <a:t> modulo 1</a:t>
            </a:r>
          </a:p>
          <a:p>
            <a:pPr marL="742950" lvl="1" indent="-285750"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gl.texParameteri(gl.TEXTURE_2D, </a:t>
            </a:r>
            <a:b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gl.TEXTURE_WRAP_S, gl.CLAMP )</a:t>
            </a:r>
            <a:endParaRPr lang="en-US" altLang="it-IT" sz="2000" b="1" i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742950" lvl="1" indent="-285750">
              <a:lnSpc>
                <a:spcPct val="90000"/>
              </a:lnSpc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gl.texParameteri( gl.TEXTURE_2D, </a:t>
            </a:r>
            <a:b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it-IT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gl.TEXTURE_WRAP_T, gl.REPEAT )</a:t>
            </a:r>
            <a:endParaRPr lang="en-US" altLang="it-IT" sz="2000" b="1" i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1616075" y="4313238"/>
            <a:ext cx="5018088" cy="1995487"/>
            <a:chOff x="1018" y="2717"/>
            <a:chExt cx="3161" cy="1257"/>
          </a:xfrm>
        </p:grpSpPr>
        <p:grpSp>
          <p:nvGrpSpPr>
            <p:cNvPr id="22535" name="Group 5"/>
            <p:cNvGrpSpPr>
              <a:grpSpLocks/>
            </p:cNvGrpSpPr>
            <p:nvPr/>
          </p:nvGrpSpPr>
          <p:grpSpPr bwMode="auto">
            <a:xfrm>
              <a:off x="1018" y="2717"/>
              <a:ext cx="864" cy="1205"/>
              <a:chOff x="771" y="2611"/>
              <a:chExt cx="864" cy="1205"/>
            </a:xfrm>
          </p:grpSpPr>
          <p:sp>
            <p:nvSpPr>
              <p:cNvPr id="22542" name="Rectangle 6"/>
              <p:cNvSpPr>
                <a:spLocks noChangeArrowheads="1"/>
              </p:cNvSpPr>
              <p:nvPr/>
            </p:nvSpPr>
            <p:spPr bwMode="auto">
              <a:xfrm>
                <a:off x="872" y="3566"/>
                <a:ext cx="55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 sz="2000"/>
                  <a:t>texture</a:t>
                </a:r>
              </a:p>
            </p:txBody>
          </p:sp>
          <p:sp>
            <p:nvSpPr>
              <p:cNvPr id="22543" name="Line 7"/>
              <p:cNvSpPr>
                <a:spLocks noChangeShapeType="1"/>
              </p:cNvSpPr>
              <p:nvPr/>
            </p:nvSpPr>
            <p:spPr bwMode="auto">
              <a:xfrm>
                <a:off x="925" y="3379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44" name="Line 8"/>
              <p:cNvSpPr>
                <a:spLocks noChangeShapeType="1"/>
              </p:cNvSpPr>
              <p:nvPr/>
            </p:nvSpPr>
            <p:spPr bwMode="auto">
              <a:xfrm flipV="1">
                <a:off x="851" y="2899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45" name="Rectangle 9"/>
              <p:cNvSpPr>
                <a:spLocks noChangeArrowheads="1"/>
              </p:cNvSpPr>
              <p:nvPr/>
            </p:nvSpPr>
            <p:spPr bwMode="auto">
              <a:xfrm>
                <a:off x="1443" y="3254"/>
                <a:ext cx="17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 sz="2000"/>
                  <a:t>s</a:t>
                </a:r>
              </a:p>
            </p:txBody>
          </p:sp>
          <p:sp>
            <p:nvSpPr>
              <p:cNvPr id="22546" name="Rectangle 10"/>
              <p:cNvSpPr>
                <a:spLocks noChangeArrowheads="1"/>
              </p:cNvSpPr>
              <p:nvPr/>
            </p:nvSpPr>
            <p:spPr bwMode="auto">
              <a:xfrm>
                <a:off x="771" y="2630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 sz="2000"/>
                  <a:t>t</a:t>
                </a:r>
              </a:p>
            </p:txBody>
          </p:sp>
          <p:pic>
            <p:nvPicPr>
              <p:cNvPr id="22547" name="Picture 11" descr="C:\SIGGRAPH\tex1x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9" b="21429"/>
              <a:stretch>
                <a:fillRect/>
              </a:stretch>
            </p:blipFill>
            <p:spPr bwMode="auto">
              <a:xfrm>
                <a:off x="915" y="2611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36" name="Group 12"/>
            <p:cNvGrpSpPr>
              <a:grpSpLocks/>
            </p:cNvGrpSpPr>
            <p:nvPr/>
          </p:nvGrpSpPr>
          <p:grpSpPr bwMode="auto">
            <a:xfrm>
              <a:off x="3345" y="2717"/>
              <a:ext cx="834" cy="1257"/>
              <a:chOff x="3816" y="2659"/>
              <a:chExt cx="834" cy="1257"/>
            </a:xfrm>
          </p:grpSpPr>
          <p:sp>
            <p:nvSpPr>
              <p:cNvPr id="22540" name="Rectangle 13"/>
              <p:cNvSpPr>
                <a:spLocks noChangeArrowheads="1"/>
              </p:cNvSpPr>
              <p:nvPr/>
            </p:nvSpPr>
            <p:spPr bwMode="auto">
              <a:xfrm>
                <a:off x="3816" y="3470"/>
                <a:ext cx="83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it-IT" sz="2000"/>
                  <a:t>gl.CLAMP</a:t>
                </a:r>
              </a:p>
              <a:p>
                <a:pPr algn="ctr"/>
                <a:r>
                  <a:rPr lang="en-US" altLang="it-IT" sz="2000"/>
                  <a:t>wrapping</a:t>
                </a:r>
              </a:p>
            </p:txBody>
          </p:sp>
          <p:pic>
            <p:nvPicPr>
              <p:cNvPr id="22541" name="Picture 14" descr="C:\SIGGRAPH\tex2x2c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99" t="23599" r="23601" b="23601"/>
              <a:stretch>
                <a:fillRect/>
              </a:stretch>
            </p:blipFill>
            <p:spPr bwMode="auto">
              <a:xfrm>
                <a:off x="3843" y="2659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37" name="Group 15"/>
            <p:cNvGrpSpPr>
              <a:grpSpLocks/>
            </p:cNvGrpSpPr>
            <p:nvPr/>
          </p:nvGrpSpPr>
          <p:grpSpPr bwMode="auto">
            <a:xfrm>
              <a:off x="2143" y="2717"/>
              <a:ext cx="876" cy="1257"/>
              <a:chOff x="2220" y="2659"/>
              <a:chExt cx="876" cy="1257"/>
            </a:xfrm>
          </p:grpSpPr>
          <p:sp>
            <p:nvSpPr>
              <p:cNvPr id="22538" name="Rectangle 16"/>
              <p:cNvSpPr>
                <a:spLocks noChangeArrowheads="1"/>
              </p:cNvSpPr>
              <p:nvPr/>
            </p:nvSpPr>
            <p:spPr bwMode="auto">
              <a:xfrm>
                <a:off x="2220" y="3470"/>
                <a:ext cx="87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it-IT" sz="2000"/>
                  <a:t>gl.REPEAT</a:t>
                </a:r>
              </a:p>
              <a:p>
                <a:pPr algn="ctr"/>
                <a:r>
                  <a:rPr lang="en-US" altLang="it-IT" sz="2000"/>
                  <a:t>wrapping</a:t>
                </a:r>
              </a:p>
            </p:txBody>
          </p:sp>
          <p:pic>
            <p:nvPicPr>
              <p:cNvPr id="22539" name="Picture 17" descr="C:\SIGGRAPH\tex2x2r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01" t="24001" r="23199" b="23199"/>
              <a:stretch>
                <a:fillRect/>
              </a:stretch>
            </p:blipFill>
            <p:spPr bwMode="auto">
              <a:xfrm>
                <a:off x="2307" y="2659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34" name="Footer Placeholder 1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2661271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E1C2239-2857-4464-96FC-A4FEF35B8140}" type="slidenum">
              <a:rPr lang="es-ES" altLang="it-IT" sz="1000">
                <a:latin typeface="Arial" panose="020B0604020202020204" pitchFamily="34" charset="0"/>
              </a:rPr>
              <a:pPr lvl="1"/>
              <a:t>47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1066800"/>
          </a:xfrm>
          <a:noFill/>
        </p:spPr>
        <p:txBody>
          <a:bodyPr lIns="90488" tIns="44450" rIns="90488" bIns="44450"/>
          <a:lstStyle/>
          <a:p>
            <a:r>
              <a:rPr lang="en-US" altLang="it-IT">
                <a:ea typeface="ＭＳ Ｐゴシック" panose="020B0600070205080204" pitchFamily="34" charset="-128"/>
              </a:rPr>
              <a:t>Magnification and Minification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685800" y="3429000"/>
            <a:ext cx="7659688" cy="2743200"/>
            <a:chOff x="468" y="2208"/>
            <a:chExt cx="4825" cy="1728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636" y="278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t-IT" altLang="it-IT"/>
            </a:p>
          </p:txBody>
        </p:sp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1438" y="2208"/>
              <a:ext cx="1152" cy="1152"/>
              <a:chOff x="1438" y="2208"/>
              <a:chExt cx="1152" cy="1152"/>
            </a:xfrm>
          </p:grpSpPr>
          <p:sp>
            <p:nvSpPr>
              <p:cNvPr id="24630" name="Rectangle 6"/>
              <p:cNvSpPr>
                <a:spLocks noChangeArrowheads="1"/>
              </p:cNvSpPr>
              <p:nvPr/>
            </p:nvSpPr>
            <p:spPr bwMode="auto">
              <a:xfrm>
                <a:off x="1442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24631" name="Line 7"/>
              <p:cNvSpPr>
                <a:spLocks noChangeShapeType="1"/>
              </p:cNvSpPr>
              <p:nvPr/>
            </p:nvSpPr>
            <p:spPr bwMode="auto">
              <a:xfrm>
                <a:off x="1438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2" name="Line 8"/>
              <p:cNvSpPr>
                <a:spLocks noChangeShapeType="1"/>
              </p:cNvSpPr>
              <p:nvPr/>
            </p:nvSpPr>
            <p:spPr bwMode="auto">
              <a:xfrm>
                <a:off x="18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3" name="Line 9"/>
              <p:cNvSpPr>
                <a:spLocks noChangeShapeType="1"/>
              </p:cNvSpPr>
              <p:nvPr/>
            </p:nvSpPr>
            <p:spPr bwMode="auto">
              <a:xfrm>
                <a:off x="15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4" name="Line 10"/>
              <p:cNvSpPr>
                <a:spLocks noChangeShapeType="1"/>
              </p:cNvSpPr>
              <p:nvPr/>
            </p:nvSpPr>
            <p:spPr bwMode="auto">
              <a:xfrm>
                <a:off x="17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5" name="Line 11"/>
              <p:cNvSpPr>
                <a:spLocks noChangeShapeType="1"/>
              </p:cNvSpPr>
              <p:nvPr/>
            </p:nvSpPr>
            <p:spPr bwMode="auto">
              <a:xfrm>
                <a:off x="201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6" name="Line 12"/>
              <p:cNvSpPr>
                <a:spLocks noChangeShapeType="1"/>
              </p:cNvSpPr>
              <p:nvPr/>
            </p:nvSpPr>
            <p:spPr bwMode="auto">
              <a:xfrm>
                <a:off x="215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7" name="Line 13"/>
              <p:cNvSpPr>
                <a:spLocks noChangeShapeType="1"/>
              </p:cNvSpPr>
              <p:nvPr/>
            </p:nvSpPr>
            <p:spPr bwMode="auto">
              <a:xfrm>
                <a:off x="1438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8" name="Line 14"/>
              <p:cNvSpPr>
                <a:spLocks noChangeShapeType="1"/>
              </p:cNvSpPr>
              <p:nvPr/>
            </p:nvSpPr>
            <p:spPr bwMode="auto">
              <a:xfrm>
                <a:off x="1438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39" name="Line 15"/>
              <p:cNvSpPr>
                <a:spLocks noChangeShapeType="1"/>
              </p:cNvSpPr>
              <p:nvPr/>
            </p:nvSpPr>
            <p:spPr bwMode="auto">
              <a:xfrm>
                <a:off x="1438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40" name="Line 16"/>
              <p:cNvSpPr>
                <a:spLocks noChangeShapeType="1"/>
              </p:cNvSpPr>
              <p:nvPr/>
            </p:nvSpPr>
            <p:spPr bwMode="auto">
              <a:xfrm>
                <a:off x="1438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41" name="Line 17"/>
              <p:cNvSpPr>
                <a:spLocks noChangeShapeType="1"/>
              </p:cNvSpPr>
              <p:nvPr/>
            </p:nvSpPr>
            <p:spPr bwMode="auto">
              <a:xfrm>
                <a:off x="230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42" name="Line 18"/>
              <p:cNvSpPr>
                <a:spLocks noChangeShapeType="1"/>
              </p:cNvSpPr>
              <p:nvPr/>
            </p:nvSpPr>
            <p:spPr bwMode="auto">
              <a:xfrm>
                <a:off x="244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43" name="Line 19"/>
              <p:cNvSpPr>
                <a:spLocks noChangeShapeType="1"/>
              </p:cNvSpPr>
              <p:nvPr/>
            </p:nvSpPr>
            <p:spPr bwMode="auto">
              <a:xfrm>
                <a:off x="1438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44" name="Line 20"/>
              <p:cNvSpPr>
                <a:spLocks noChangeShapeType="1"/>
              </p:cNvSpPr>
              <p:nvPr/>
            </p:nvSpPr>
            <p:spPr bwMode="auto">
              <a:xfrm>
                <a:off x="1438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4585" name="Group 21"/>
            <p:cNvGrpSpPr>
              <a:grpSpLocks/>
            </p:cNvGrpSpPr>
            <p:nvPr/>
          </p:nvGrpSpPr>
          <p:grpSpPr bwMode="auto">
            <a:xfrm>
              <a:off x="631" y="2784"/>
              <a:ext cx="288" cy="288"/>
              <a:chOff x="631" y="2784"/>
              <a:chExt cx="288" cy="288"/>
            </a:xfrm>
          </p:grpSpPr>
          <p:sp>
            <p:nvSpPr>
              <p:cNvPr id="24624" name="Line 22"/>
              <p:cNvSpPr>
                <a:spLocks noChangeShapeType="1"/>
              </p:cNvSpPr>
              <p:nvPr/>
            </p:nvSpPr>
            <p:spPr bwMode="auto">
              <a:xfrm>
                <a:off x="775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5" name="Line 23"/>
              <p:cNvSpPr>
                <a:spLocks noChangeShapeType="1"/>
              </p:cNvSpPr>
              <p:nvPr/>
            </p:nvSpPr>
            <p:spPr bwMode="auto">
              <a:xfrm>
                <a:off x="631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6" name="Line 24"/>
              <p:cNvSpPr>
                <a:spLocks noChangeShapeType="1"/>
              </p:cNvSpPr>
              <p:nvPr/>
            </p:nvSpPr>
            <p:spPr bwMode="auto">
              <a:xfrm>
                <a:off x="919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7" name="Line 25"/>
              <p:cNvSpPr>
                <a:spLocks noChangeShapeType="1"/>
              </p:cNvSpPr>
              <p:nvPr/>
            </p:nvSpPr>
            <p:spPr bwMode="auto">
              <a:xfrm flipH="1">
                <a:off x="631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8" name="Line 26"/>
              <p:cNvSpPr>
                <a:spLocks noChangeShapeType="1"/>
              </p:cNvSpPr>
              <p:nvPr/>
            </p:nvSpPr>
            <p:spPr bwMode="auto">
              <a:xfrm flipH="1">
                <a:off x="631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9" name="Line 27"/>
              <p:cNvSpPr>
                <a:spLocks noChangeShapeType="1"/>
              </p:cNvSpPr>
              <p:nvPr/>
            </p:nvSpPr>
            <p:spPr bwMode="auto">
              <a:xfrm flipH="1">
                <a:off x="631" y="307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4586" name="Group 28"/>
            <p:cNvGrpSpPr>
              <a:grpSpLocks/>
            </p:cNvGrpSpPr>
            <p:nvPr/>
          </p:nvGrpSpPr>
          <p:grpSpPr bwMode="auto">
            <a:xfrm>
              <a:off x="3262" y="2208"/>
              <a:ext cx="1152" cy="1152"/>
              <a:chOff x="3262" y="2208"/>
              <a:chExt cx="1152" cy="1152"/>
            </a:xfrm>
          </p:grpSpPr>
          <p:sp>
            <p:nvSpPr>
              <p:cNvPr id="24609" name="Rectangle 29"/>
              <p:cNvSpPr>
                <a:spLocks noChangeArrowheads="1"/>
              </p:cNvSpPr>
              <p:nvPr/>
            </p:nvSpPr>
            <p:spPr bwMode="auto">
              <a:xfrm>
                <a:off x="3266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24610" name="Line 30"/>
              <p:cNvSpPr>
                <a:spLocks noChangeShapeType="1"/>
              </p:cNvSpPr>
              <p:nvPr/>
            </p:nvSpPr>
            <p:spPr bwMode="auto">
              <a:xfrm>
                <a:off x="3262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1" name="Line 31"/>
              <p:cNvSpPr>
                <a:spLocks noChangeShapeType="1"/>
              </p:cNvSpPr>
              <p:nvPr/>
            </p:nvSpPr>
            <p:spPr bwMode="auto">
              <a:xfrm>
                <a:off x="369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2" name="Line 32"/>
              <p:cNvSpPr>
                <a:spLocks noChangeShapeType="1"/>
              </p:cNvSpPr>
              <p:nvPr/>
            </p:nvSpPr>
            <p:spPr bwMode="auto">
              <a:xfrm>
                <a:off x="340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3" name="Line 33"/>
              <p:cNvSpPr>
                <a:spLocks noChangeShapeType="1"/>
              </p:cNvSpPr>
              <p:nvPr/>
            </p:nvSpPr>
            <p:spPr bwMode="auto">
              <a:xfrm>
                <a:off x="355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4" name="Line 34"/>
              <p:cNvSpPr>
                <a:spLocks noChangeShapeType="1"/>
              </p:cNvSpPr>
              <p:nvPr/>
            </p:nvSpPr>
            <p:spPr bwMode="auto">
              <a:xfrm>
                <a:off x="383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5" name="Line 35"/>
              <p:cNvSpPr>
                <a:spLocks noChangeShapeType="1"/>
              </p:cNvSpPr>
              <p:nvPr/>
            </p:nvSpPr>
            <p:spPr bwMode="auto">
              <a:xfrm>
                <a:off x="39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6" name="Line 36"/>
              <p:cNvSpPr>
                <a:spLocks noChangeShapeType="1"/>
              </p:cNvSpPr>
              <p:nvPr/>
            </p:nvSpPr>
            <p:spPr bwMode="auto">
              <a:xfrm>
                <a:off x="3262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7" name="Line 37"/>
              <p:cNvSpPr>
                <a:spLocks noChangeShapeType="1"/>
              </p:cNvSpPr>
              <p:nvPr/>
            </p:nvSpPr>
            <p:spPr bwMode="auto">
              <a:xfrm>
                <a:off x="3262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8" name="Line 38"/>
              <p:cNvSpPr>
                <a:spLocks noChangeShapeType="1"/>
              </p:cNvSpPr>
              <p:nvPr/>
            </p:nvSpPr>
            <p:spPr bwMode="auto">
              <a:xfrm>
                <a:off x="3262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19" name="Line 39"/>
              <p:cNvSpPr>
                <a:spLocks noChangeShapeType="1"/>
              </p:cNvSpPr>
              <p:nvPr/>
            </p:nvSpPr>
            <p:spPr bwMode="auto">
              <a:xfrm>
                <a:off x="3262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0" name="Line 40"/>
              <p:cNvSpPr>
                <a:spLocks noChangeShapeType="1"/>
              </p:cNvSpPr>
              <p:nvPr/>
            </p:nvSpPr>
            <p:spPr bwMode="auto">
              <a:xfrm>
                <a:off x="41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1" name="Line 41"/>
              <p:cNvSpPr>
                <a:spLocks noChangeShapeType="1"/>
              </p:cNvSpPr>
              <p:nvPr/>
            </p:nvSpPr>
            <p:spPr bwMode="auto">
              <a:xfrm>
                <a:off x="42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2" name="Line 42"/>
              <p:cNvSpPr>
                <a:spLocks noChangeShapeType="1"/>
              </p:cNvSpPr>
              <p:nvPr/>
            </p:nvSpPr>
            <p:spPr bwMode="auto">
              <a:xfrm>
                <a:off x="3262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23" name="Line 43"/>
              <p:cNvSpPr>
                <a:spLocks noChangeShapeType="1"/>
              </p:cNvSpPr>
              <p:nvPr/>
            </p:nvSpPr>
            <p:spPr bwMode="auto">
              <a:xfrm>
                <a:off x="3262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4587" name="Group 44"/>
            <p:cNvGrpSpPr>
              <a:grpSpLocks/>
            </p:cNvGrpSpPr>
            <p:nvPr/>
          </p:nvGrpSpPr>
          <p:grpSpPr bwMode="auto">
            <a:xfrm>
              <a:off x="4824" y="2640"/>
              <a:ext cx="288" cy="288"/>
              <a:chOff x="4824" y="2640"/>
              <a:chExt cx="288" cy="288"/>
            </a:xfrm>
          </p:grpSpPr>
          <p:sp>
            <p:nvSpPr>
              <p:cNvPr id="24603" name="Line 45"/>
              <p:cNvSpPr>
                <a:spLocks noChangeShapeType="1"/>
              </p:cNvSpPr>
              <p:nvPr/>
            </p:nvSpPr>
            <p:spPr bwMode="auto">
              <a:xfrm>
                <a:off x="4968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4" name="Line 46"/>
              <p:cNvSpPr>
                <a:spLocks noChangeShapeType="1"/>
              </p:cNvSpPr>
              <p:nvPr/>
            </p:nvSpPr>
            <p:spPr bwMode="auto">
              <a:xfrm>
                <a:off x="4824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5" name="Line 47"/>
              <p:cNvSpPr>
                <a:spLocks noChangeShapeType="1"/>
              </p:cNvSpPr>
              <p:nvPr/>
            </p:nvSpPr>
            <p:spPr bwMode="auto">
              <a:xfrm>
                <a:off x="51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6" name="Line 48"/>
              <p:cNvSpPr>
                <a:spLocks noChangeShapeType="1"/>
              </p:cNvSpPr>
              <p:nvPr/>
            </p:nvSpPr>
            <p:spPr bwMode="auto">
              <a:xfrm flipH="1">
                <a:off x="4824" y="264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7" name="Line 49"/>
              <p:cNvSpPr>
                <a:spLocks noChangeShapeType="1"/>
              </p:cNvSpPr>
              <p:nvPr/>
            </p:nvSpPr>
            <p:spPr bwMode="auto">
              <a:xfrm flipH="1">
                <a:off x="4824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8" name="Line 50"/>
              <p:cNvSpPr>
                <a:spLocks noChangeShapeType="1"/>
              </p:cNvSpPr>
              <p:nvPr/>
            </p:nvSpPr>
            <p:spPr bwMode="auto">
              <a:xfrm flipH="1">
                <a:off x="4824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4588" name="Rectangle 51"/>
            <p:cNvSpPr>
              <a:spLocks noChangeArrowheads="1"/>
            </p:cNvSpPr>
            <p:nvPr/>
          </p:nvSpPr>
          <p:spPr bwMode="auto">
            <a:xfrm>
              <a:off x="468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/>
                <a:t>Texture</a:t>
              </a:r>
            </a:p>
          </p:txBody>
        </p:sp>
        <p:sp>
          <p:nvSpPr>
            <p:cNvPr id="24589" name="Rectangle 52"/>
            <p:cNvSpPr>
              <a:spLocks noChangeArrowheads="1"/>
            </p:cNvSpPr>
            <p:nvPr/>
          </p:nvSpPr>
          <p:spPr bwMode="auto">
            <a:xfrm>
              <a:off x="1690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/>
                <a:t>Polygon</a:t>
              </a:r>
            </a:p>
          </p:txBody>
        </p:sp>
        <p:sp>
          <p:nvSpPr>
            <p:cNvPr id="24590" name="Rectangle 53"/>
            <p:cNvSpPr>
              <a:spLocks noChangeArrowheads="1"/>
            </p:cNvSpPr>
            <p:nvPr/>
          </p:nvSpPr>
          <p:spPr bwMode="auto">
            <a:xfrm>
              <a:off x="812" y="3686"/>
              <a:ext cx="10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/>
                <a:t>Magnification</a:t>
              </a:r>
            </a:p>
          </p:txBody>
        </p:sp>
        <p:sp>
          <p:nvSpPr>
            <p:cNvPr id="24591" name="Rectangle 54"/>
            <p:cNvSpPr>
              <a:spLocks noChangeArrowheads="1"/>
            </p:cNvSpPr>
            <p:nvPr/>
          </p:nvSpPr>
          <p:spPr bwMode="auto">
            <a:xfrm>
              <a:off x="4028" y="3686"/>
              <a:ext cx="9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/>
                <a:t>Minification</a:t>
              </a:r>
            </a:p>
          </p:txBody>
        </p:sp>
        <p:sp>
          <p:nvSpPr>
            <p:cNvPr id="24592" name="Rectangle 55"/>
            <p:cNvSpPr>
              <a:spLocks noChangeArrowheads="1"/>
            </p:cNvSpPr>
            <p:nvPr/>
          </p:nvSpPr>
          <p:spPr bwMode="auto">
            <a:xfrm>
              <a:off x="3406" y="2352"/>
              <a:ext cx="28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3" name="Rectangle 56"/>
            <p:cNvSpPr>
              <a:spLocks noChangeArrowheads="1"/>
            </p:cNvSpPr>
            <p:nvPr/>
          </p:nvSpPr>
          <p:spPr bwMode="auto">
            <a:xfrm>
              <a:off x="4644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/>
                <a:t>Polygon</a:t>
              </a:r>
            </a:p>
          </p:txBody>
        </p:sp>
        <p:sp>
          <p:nvSpPr>
            <p:cNvPr id="24594" name="Rectangle 57"/>
            <p:cNvSpPr>
              <a:spLocks noChangeArrowheads="1"/>
            </p:cNvSpPr>
            <p:nvPr/>
          </p:nvSpPr>
          <p:spPr bwMode="auto">
            <a:xfrm>
              <a:off x="3531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/>
                <a:t>Texture</a:t>
              </a:r>
            </a:p>
          </p:txBody>
        </p:sp>
        <p:sp>
          <p:nvSpPr>
            <p:cNvPr id="24595" name="Line 58"/>
            <p:cNvSpPr>
              <a:spLocks noChangeShapeType="1"/>
            </p:cNvSpPr>
            <p:nvPr/>
          </p:nvSpPr>
          <p:spPr bwMode="auto">
            <a:xfrm flipV="1">
              <a:off x="622" y="2208"/>
              <a:ext cx="81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6" name="Line 59"/>
            <p:cNvSpPr>
              <a:spLocks noChangeShapeType="1"/>
            </p:cNvSpPr>
            <p:nvPr/>
          </p:nvSpPr>
          <p:spPr bwMode="auto">
            <a:xfrm flipV="1">
              <a:off x="766" y="2208"/>
              <a:ext cx="124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7" name="Line 60"/>
            <p:cNvSpPr>
              <a:spLocks noChangeShapeType="1"/>
            </p:cNvSpPr>
            <p:nvPr/>
          </p:nvSpPr>
          <p:spPr bwMode="auto">
            <a:xfrm flipV="1">
              <a:off x="622" y="2784"/>
              <a:ext cx="81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8" name="Line 61"/>
            <p:cNvSpPr>
              <a:spLocks noChangeShapeType="1"/>
            </p:cNvSpPr>
            <p:nvPr/>
          </p:nvSpPr>
          <p:spPr bwMode="auto">
            <a:xfrm flipV="1">
              <a:off x="814" y="2784"/>
              <a:ext cx="120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9" name="Line 62"/>
            <p:cNvSpPr>
              <a:spLocks noChangeShapeType="1"/>
            </p:cNvSpPr>
            <p:nvPr/>
          </p:nvSpPr>
          <p:spPr bwMode="auto">
            <a:xfrm>
              <a:off x="3694" y="2352"/>
              <a:ext cx="12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0" name="Line 63"/>
            <p:cNvSpPr>
              <a:spLocks noChangeShapeType="1"/>
            </p:cNvSpPr>
            <p:nvPr/>
          </p:nvSpPr>
          <p:spPr bwMode="auto">
            <a:xfrm>
              <a:off x="3694" y="2640"/>
              <a:ext cx="12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1" name="Line 64"/>
            <p:cNvSpPr>
              <a:spLocks noChangeShapeType="1"/>
            </p:cNvSpPr>
            <p:nvPr/>
          </p:nvSpPr>
          <p:spPr bwMode="auto">
            <a:xfrm>
              <a:off x="3406" y="2352"/>
              <a:ext cx="14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2" name="Line 65"/>
            <p:cNvSpPr>
              <a:spLocks noChangeShapeType="1"/>
            </p:cNvSpPr>
            <p:nvPr/>
          </p:nvSpPr>
          <p:spPr bwMode="auto">
            <a:xfrm>
              <a:off x="3406" y="2640"/>
              <a:ext cx="13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4581" name="Text Box 68"/>
          <p:cNvSpPr txBox="1">
            <a:spLocks noChangeArrowheads="1"/>
          </p:cNvSpPr>
          <p:nvPr/>
        </p:nvSpPr>
        <p:spPr bwMode="auto">
          <a:xfrm>
            <a:off x="533400" y="1447800"/>
            <a:ext cx="7662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More than one texel can cover a pixel (</a:t>
            </a:r>
            <a:r>
              <a:rPr lang="en-US" altLang="it-IT" i="1">
                <a:latin typeface="Arial" panose="020B0604020202020204" pitchFamily="34" charset="0"/>
              </a:rPr>
              <a:t>minification</a:t>
            </a:r>
            <a:r>
              <a:rPr lang="en-US" altLang="it-IT">
                <a:latin typeface="Arial" panose="020B0604020202020204" pitchFamily="34" charset="0"/>
              </a:rPr>
              <a:t>) or</a:t>
            </a:r>
          </a:p>
          <a:p>
            <a:r>
              <a:rPr lang="en-US" altLang="it-IT">
                <a:latin typeface="Arial" panose="020B0604020202020204" pitchFamily="34" charset="0"/>
              </a:rPr>
              <a:t>more than one pixel can cover a texel (</a:t>
            </a:r>
            <a:r>
              <a:rPr lang="en-US" altLang="it-IT" i="1">
                <a:latin typeface="Arial" panose="020B0604020202020204" pitchFamily="34" charset="0"/>
              </a:rPr>
              <a:t>magnification</a:t>
            </a:r>
            <a:r>
              <a:rPr lang="en-US" altLang="it-IT">
                <a:latin typeface="Arial" panose="020B0604020202020204" pitchFamily="34" charset="0"/>
              </a:rPr>
              <a:t>)</a:t>
            </a:r>
          </a:p>
          <a:p>
            <a:endParaRPr lang="en-US" altLang="it-IT">
              <a:latin typeface="Arial" panose="020B0604020202020204" pitchFamily="34" charset="0"/>
            </a:endParaRPr>
          </a:p>
          <a:p>
            <a:r>
              <a:rPr lang="en-US" altLang="it-IT">
                <a:latin typeface="Arial" panose="020B0604020202020204" pitchFamily="34" charset="0"/>
              </a:rPr>
              <a:t>Can use point sampling (nearest texel) or linear filtering</a:t>
            </a:r>
          </a:p>
          <a:p>
            <a:r>
              <a:rPr lang="en-US" altLang="it-IT">
                <a:latin typeface="Arial" panose="020B0604020202020204" pitchFamily="34" charset="0"/>
              </a:rPr>
              <a:t>( 2 x 2 filter) to obtain texture values</a:t>
            </a:r>
          </a:p>
          <a:p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24582" name="Footer Placeholder 6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8378818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4286D6D-4C68-421C-BEB3-C65BB96A8487}" type="slidenum">
              <a:rPr lang="es-ES" altLang="it-IT" sz="1000">
                <a:latin typeface="Arial" panose="020B0604020202020204" pitchFamily="34" charset="0"/>
              </a:rPr>
              <a:pPr lvl="1"/>
              <a:t>48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Filter Modes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700">
                <a:ea typeface="ＭＳ Ｐゴシック" pitchFamily="-84" charset="-128"/>
                <a:cs typeface="ＭＳ Ｐゴシック" pitchFamily="-84" charset="-128"/>
              </a:rPr>
              <a:t>Modes determined by</a:t>
            </a:r>
          </a:p>
          <a:p>
            <a:pPr lvl="1">
              <a:buFontTx/>
              <a:buNone/>
              <a:defRPr/>
            </a:pPr>
            <a:r>
              <a:rPr lang="en-US" sz="2400" b="1">
                <a:latin typeface="Courier New" pitchFamily="-84" charset="0"/>
              </a:rPr>
              <a:t>gl.texParameteri( target, type, mode )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834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gl.texParameteri(gl.TEXTURE_2D, gl.TEXURE_MAG_FILTER,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     GL_NEAREST);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834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gl.texParameteri(gl.TEXTURE_2D, gl.TEXURE_MIN_FILTER,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            gl.LINEAR);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73835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266120A-D4B6-424A-BBD0-C4652E5A3753}" type="slidenum">
              <a:rPr lang="es-ES" altLang="it-IT" sz="1000">
                <a:latin typeface="Arial" panose="020B0604020202020204" pitchFamily="34" charset="0"/>
              </a:rPr>
              <a:pPr lvl="1"/>
              <a:t>49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it-IT">
                <a:ea typeface="ＭＳ Ｐゴシック" panose="020B0600070205080204" pitchFamily="34" charset="-128"/>
              </a:rPr>
              <a:t>Mipmapped Textures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/>
            <a:r>
              <a:rPr lang="en-US" altLang="it-IT" sz="2800" i="1">
                <a:ea typeface="ＭＳ Ｐゴシック" panose="020B0600070205080204" pitchFamily="34" charset="-128"/>
              </a:rPr>
              <a:t>Mipmapping</a:t>
            </a:r>
            <a:r>
              <a:rPr lang="en-US" altLang="it-IT" sz="2800">
                <a:ea typeface="ＭＳ Ｐゴシック" panose="020B0600070205080204" pitchFamily="34" charset="-128"/>
              </a:rPr>
              <a:t> allows for prefiltered texture maps of decreasing resolutions</a:t>
            </a:r>
          </a:p>
          <a:p>
            <a:pPr marL="342900" indent="-342900"/>
            <a:r>
              <a:rPr lang="en-US" altLang="it-IT" sz="2800">
                <a:ea typeface="ＭＳ Ｐゴシック" panose="020B0600070205080204" pitchFamily="34" charset="-128"/>
              </a:rPr>
              <a:t>Lessens interpolation errors for smaller textured objects</a:t>
            </a:r>
          </a:p>
          <a:p>
            <a:pPr marL="342900" indent="-342900"/>
            <a:r>
              <a:rPr lang="en-US" altLang="it-IT" sz="2800">
                <a:ea typeface="ＭＳ Ｐゴシック" panose="020B0600070205080204" pitchFamily="34" charset="-128"/>
              </a:rPr>
              <a:t>Declare mipmap level during texture definition</a:t>
            </a:r>
          </a:p>
          <a:p>
            <a:pPr marL="742950" lvl="1" indent="-285750"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gl.texImage2D(gl.TEXTURE_*D, level,</a:t>
            </a:r>
            <a:r>
              <a:rPr lang="en-US" altLang="it-IT" sz="2400" b="1" i="1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… )</a:t>
            </a:r>
            <a:endParaRPr lang="en-US" altLang="it-IT">
              <a:ea typeface="ＭＳ Ｐゴシック" panose="020B0600070205080204" pitchFamily="34" charset="-128"/>
            </a:endParaRPr>
          </a:p>
          <a:p>
            <a:pPr marL="342900" indent="-342900"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188572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266A3DA-5C05-4BD1-99D2-52911A4FEE65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Modeling an Orange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Consider the problem of modeling an orange (the fruit)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Start with an orange-colored sphere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Too simple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Replace sphere with a more complex shape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Does not capture surface characteristics (small dimples)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Takes too many polygons to model all the dimples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57632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E404B19-2EEE-427F-A8FB-CB1F4FB7352F}" type="slidenum">
              <a:rPr lang="es-ES" altLang="it-IT" sz="1000">
                <a:latin typeface="Arial" panose="020B0604020202020204" pitchFamily="34" charset="0"/>
              </a:rPr>
              <a:pPr lvl="1"/>
              <a:t>50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</a:t>
            </a:r>
          </a:p>
        </p:txBody>
      </p:sp>
      <p:pic>
        <p:nvPicPr>
          <p:cNvPr id="29700" name="Picture 5" descr="C:\BOOK\OpenGL\Paul Final\Art\jpeg\an07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910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1447800" cy="914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  point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sampling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mipmapped</a:t>
            </a:r>
          </a:p>
          <a:p>
            <a:r>
              <a:rPr lang="en-US" altLang="it-IT">
                <a:latin typeface="Arial" panose="020B0604020202020204" pitchFamily="34" charset="0"/>
              </a:rPr>
              <a:t>   point</a:t>
            </a:r>
          </a:p>
          <a:p>
            <a:r>
              <a:rPr lang="en-US" altLang="it-IT">
                <a:latin typeface="Arial" panose="020B0604020202020204" pitchFamily="34" charset="0"/>
              </a:rPr>
              <a:t>sampling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934200" y="44958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mipmapped</a:t>
            </a:r>
          </a:p>
          <a:p>
            <a:r>
              <a:rPr lang="en-US" altLang="it-IT">
                <a:latin typeface="Arial" panose="020B0604020202020204" pitchFamily="34" charset="0"/>
              </a:rPr>
              <a:t>   linear</a:t>
            </a:r>
          </a:p>
          <a:p>
            <a:r>
              <a:rPr lang="en-US" altLang="it-IT">
                <a:latin typeface="Arial" panose="020B0604020202020204" pitchFamily="34" charset="0"/>
              </a:rPr>
              <a:t>  filtering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6934200" y="16002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   linear</a:t>
            </a:r>
          </a:p>
          <a:p>
            <a:r>
              <a:rPr lang="en-US" altLang="it-IT">
                <a:latin typeface="Arial" panose="020B0604020202020204" pitchFamily="34" charset="0"/>
              </a:rPr>
              <a:t>  filtering</a:t>
            </a:r>
          </a:p>
        </p:txBody>
      </p:sp>
      <p:sp>
        <p:nvSpPr>
          <p:cNvPr id="2970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051958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95DBFC3-870C-47B2-9A75-6CB46EED3AE2}" type="slidenum">
              <a:rPr lang="es-ES" altLang="it-IT" sz="1000">
                <a:latin typeface="Arial" panose="020B0604020202020204" pitchFamily="34" charset="0"/>
              </a:rPr>
              <a:pPr lvl="1"/>
              <a:t>51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it-IT">
                <a:ea typeface="ＭＳ Ｐゴシック" panose="020B0600070205080204" pitchFamily="34" charset="-128"/>
              </a:rPr>
              <a:t>Applying Textures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/>
            <a:r>
              <a:rPr lang="en-US" altLang="it-IT" sz="2700">
                <a:ea typeface="ＭＳ Ｐゴシック" panose="020B0600070205080204" pitchFamily="34" charset="-128"/>
              </a:rPr>
              <a:t>Texture can be applied in many ways</a:t>
            </a:r>
          </a:p>
          <a:p>
            <a:pPr marL="723900" lvl="1" indent="-342900"/>
            <a:r>
              <a:rPr lang="en-US" altLang="it-IT" sz="2200">
                <a:ea typeface="ＭＳ Ｐゴシック" panose="020B0600070205080204" pitchFamily="34" charset="-128"/>
              </a:rPr>
              <a:t>texture fully determines color</a:t>
            </a:r>
          </a:p>
          <a:p>
            <a:pPr marL="723900" lvl="1" indent="-342900"/>
            <a:r>
              <a:rPr lang="en-US" altLang="it-IT" sz="2200">
                <a:ea typeface="ＭＳ Ｐゴシック" panose="020B0600070205080204" pitchFamily="34" charset="-128"/>
              </a:rPr>
              <a:t>modulated with a computed color</a:t>
            </a:r>
          </a:p>
          <a:p>
            <a:pPr marL="723900" lvl="1" indent="-342900"/>
            <a:r>
              <a:rPr lang="en-US" altLang="it-IT" sz="2200">
                <a:ea typeface="ＭＳ Ｐゴシック" panose="020B0600070205080204" pitchFamily="34" charset="-128"/>
              </a:rPr>
              <a:t>blended with and environmental color</a:t>
            </a:r>
          </a:p>
          <a:p>
            <a:pPr marL="342900" indent="-342900"/>
            <a:r>
              <a:rPr lang="en-US" altLang="it-IT" sz="2700">
                <a:ea typeface="ＭＳ Ｐゴシック" panose="020B0600070205080204" pitchFamily="34" charset="-128"/>
              </a:rPr>
              <a:t>Fixed function pipeline has a function glTexEnv to set mode</a:t>
            </a:r>
          </a:p>
          <a:p>
            <a:pPr marL="723900" lvl="1" indent="-342900"/>
            <a:r>
              <a:rPr lang="en-US" altLang="it-IT" sz="2200">
                <a:ea typeface="ＭＳ Ｐゴシック" panose="020B0600070205080204" pitchFamily="34" charset="-128"/>
              </a:rPr>
              <a:t>deprecated</a:t>
            </a:r>
          </a:p>
          <a:p>
            <a:pPr marL="723900" lvl="1" indent="-342900"/>
            <a:r>
              <a:rPr lang="en-US" altLang="it-IT" sz="2200">
                <a:ea typeface="ＭＳ Ｐゴシック" panose="020B0600070205080204" pitchFamily="34" charset="-128"/>
              </a:rPr>
              <a:t>can get all desired functionality via fragment shader</a:t>
            </a:r>
          </a:p>
          <a:p>
            <a:pPr marL="342900" indent="-342900"/>
            <a:r>
              <a:rPr lang="en-US" altLang="it-IT" sz="2700">
                <a:ea typeface="ＭＳ Ｐゴシック" panose="020B0600070205080204" pitchFamily="34" charset="-128"/>
              </a:rPr>
              <a:t>Can also use multiple texture units</a:t>
            </a:r>
          </a:p>
          <a:p>
            <a:pPr marL="723900" lvl="1" indent="-342900"/>
            <a:endParaRPr lang="en-US" altLang="it-IT" sz="1500" b="1" i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50757755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2E385A1-E59D-4342-A48F-2ABF049EF490}" type="slidenum">
              <a:rPr lang="es-ES" altLang="it-IT" sz="1000">
                <a:latin typeface="Arial" panose="020B0604020202020204" pitchFamily="34" charset="0"/>
              </a:rPr>
              <a:pPr lvl="1"/>
              <a:t>52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Other Texture Features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Environment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Start with image of environment through a wide angle lens 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Can be either a real scanned image or an image created in OpenGL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Use this texture to generate a spherical map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Alternative is to use a cube map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Multitexturing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Apply a sequence of textures through cascaded texture units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3946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Applying Textures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sz="2800">
                <a:ea typeface="ＭＳ Ｐゴシック" panose="020B0600070205080204" pitchFamily="34" charset="-128"/>
              </a:rPr>
              <a:t>Textures are applied during fragments shading by a </a:t>
            </a:r>
            <a:r>
              <a:rPr lang="en-US" altLang="it-IT" sz="2800" b="1">
                <a:ea typeface="ＭＳ Ｐゴシック" panose="020B0600070205080204" pitchFamily="34" charset="-128"/>
              </a:rPr>
              <a:t>sampler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Samplers return a texture color from a texture object</a:t>
            </a:r>
            <a:endParaRPr lang="en-US" altLang="it-IT" sz="2800" b="1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098E94C-FD9D-4C2B-84F7-05B3E3EDBCB4}" type="slidenum">
              <a:rPr lang="es-ES" altLang="it-IT" sz="1000">
                <a:latin typeface="Arial" panose="020B0604020202020204" pitchFamily="34" charset="0"/>
              </a:rPr>
              <a:pPr lvl="1"/>
              <a:t>53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990600" y="3581400"/>
            <a:ext cx="77517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varying vec4 color;  //color from rasterizer</a:t>
            </a:r>
          </a:p>
          <a:p>
            <a:r>
              <a:rPr lang="en-US" altLang="it-IT"/>
              <a:t>varying vec2 texCoord; //texture coordinate from rasterizer</a:t>
            </a:r>
          </a:p>
          <a:p>
            <a:r>
              <a:rPr lang="en-US" altLang="it-IT"/>
              <a:t>uniform sampler2D texture; //texture object from application</a:t>
            </a:r>
          </a:p>
          <a:p>
            <a:endParaRPr lang="en-US" altLang="it-IT"/>
          </a:p>
          <a:p>
            <a:r>
              <a:rPr lang="en-US" altLang="it-IT"/>
              <a:t>void main()  { </a:t>
            </a:r>
          </a:p>
          <a:p>
            <a:r>
              <a:rPr lang="en-US" altLang="it-IT"/>
              <a:t>    gl_FragColor = color * texture2D( texture, texCoord );</a:t>
            </a:r>
          </a:p>
          <a:p>
            <a:r>
              <a:rPr lang="en-US" altLang="it-IT"/>
              <a:t>} </a:t>
            </a:r>
          </a:p>
          <a:p>
            <a:endParaRPr lang="en-US" altLang="it-IT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174864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Vertex Shader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sz="2800">
                <a:ea typeface="ＭＳ Ｐゴシック" panose="020B0600070205080204" pitchFamily="34" charset="-128"/>
              </a:rPr>
              <a:t>Usually vertex shader will output texture coordinates to be rasterized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Must do all other standard tasks too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Compute vertex position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Compute vertex color if needed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B22CA87-84A7-4966-B1C7-9694F8C8B794}" type="slidenum">
              <a:rPr lang="es-ES" altLang="it-IT" sz="1000">
                <a:latin typeface="Arial" panose="020B0604020202020204" pitchFamily="34" charset="0"/>
              </a:rPr>
              <a:pPr lvl="1"/>
              <a:t>54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62000" y="4179888"/>
            <a:ext cx="8229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attribute vec4 vPosition; //vertex position in object coordinates</a:t>
            </a:r>
          </a:p>
          <a:p>
            <a:r>
              <a:rPr lang="en-US" altLang="it-IT"/>
              <a:t>attribute vec4 vColor;  //vertex color from application</a:t>
            </a:r>
          </a:p>
          <a:p>
            <a:r>
              <a:rPr lang="en-US" altLang="it-IT"/>
              <a:t>attribute vec2 vTexCoord; //texture coordinate from application </a:t>
            </a:r>
          </a:p>
          <a:p>
            <a:endParaRPr lang="en-US" altLang="it-IT"/>
          </a:p>
          <a:p>
            <a:r>
              <a:rPr lang="en-US" altLang="it-IT"/>
              <a:t>varying vec4 color; //output color to be interpolated</a:t>
            </a:r>
          </a:p>
          <a:p>
            <a:r>
              <a:rPr lang="en-US" altLang="it-IT"/>
              <a:t>varying vec2 texCoord; //output tex coordinate to be interpolated</a:t>
            </a:r>
          </a:p>
          <a:p>
            <a:endParaRPr lang="en-US" altLang="it-IT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67303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Checkerboard Image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0724909-9852-47B7-8A1B-1E653D28DCBB}" type="slidenum">
              <a:rPr lang="es-ES" altLang="it-IT" sz="1000">
                <a:latin typeface="Arial" panose="020B0604020202020204" pitchFamily="34" charset="0"/>
              </a:rPr>
              <a:pPr lvl="1"/>
              <a:t>55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04800" y="1593850"/>
            <a:ext cx="8382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var image1 = new Uint8Array(4*texSize*texSize);</a:t>
            </a:r>
          </a:p>
          <a:p>
            <a:r>
              <a:rPr lang="en-US" altLang="it-IT"/>
              <a:t>    for ( var i = 0; i &lt; texSize; i++ ) {</a:t>
            </a:r>
          </a:p>
          <a:p>
            <a:r>
              <a:rPr lang="en-US" altLang="it-IT"/>
              <a:t>        for ( var j = 0; j &lt;texSize; j++ ) {</a:t>
            </a:r>
          </a:p>
          <a:p>
            <a:r>
              <a:rPr lang="en-US" altLang="it-IT"/>
              <a:t>            var patchx = Math.floor(i/(texSize/numChecks));</a:t>
            </a:r>
          </a:p>
          <a:p>
            <a:r>
              <a:rPr lang="en-US" altLang="it-IT"/>
              <a:t>            var patchy = Math.floor(j/(texSize/numChecks));</a:t>
            </a:r>
          </a:p>
          <a:p>
            <a:r>
              <a:rPr lang="en-US" altLang="it-IT"/>
              <a:t>            if(patchx%2 ^ patchy%2) c = 255;</a:t>
            </a:r>
          </a:p>
          <a:p>
            <a:r>
              <a:rPr lang="en-US" altLang="it-IT"/>
              <a:t>            else c = 0;</a:t>
            </a:r>
          </a:p>
          <a:p>
            <a:r>
              <a:rPr lang="en-US" altLang="it-IT"/>
              <a:t>            //c = 255*(((i &amp; 0x8) == 0) ^ ((j &amp; 0x8)  == 0))</a:t>
            </a:r>
          </a:p>
          <a:p>
            <a:r>
              <a:rPr lang="en-US" altLang="it-IT"/>
              <a:t>            image1[4*i*texSize+4*j] = c;</a:t>
            </a:r>
          </a:p>
          <a:p>
            <a:r>
              <a:rPr lang="en-US" altLang="it-IT"/>
              <a:t>            image1[4*i*texSize+4*j+1] = c;</a:t>
            </a:r>
          </a:p>
          <a:p>
            <a:r>
              <a:rPr lang="en-US" altLang="it-IT"/>
              <a:t>            image1[4*i*texSize+4*j+2] = c;</a:t>
            </a:r>
          </a:p>
          <a:p>
            <a:r>
              <a:rPr lang="en-US" altLang="it-IT"/>
              <a:t>            image1[4*i*texSize+4*j+3] = 255;</a:t>
            </a:r>
          </a:p>
          <a:p>
            <a:r>
              <a:rPr lang="en-US" altLang="it-IT"/>
              <a:t>        }</a:t>
            </a:r>
          </a:p>
          <a:p>
            <a:r>
              <a:rPr lang="en-US" altLang="it-IT"/>
              <a:t>    }</a:t>
            </a: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33058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D30C4E8-942E-4C9D-BA28-E8BCE1898FBF}" type="slidenum">
              <a:rPr lang="es-ES" altLang="it-IT" sz="1000">
                <a:latin typeface="Arial" panose="020B0604020202020204" pitchFamily="34" charset="0"/>
              </a:rPr>
              <a:pPr lvl="1"/>
              <a:t>56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Cube Example</a:t>
            </a:r>
          </a:p>
        </p:txBody>
      </p:sp>
      <p:sp>
        <p:nvSpPr>
          <p:cNvPr id="3686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9624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var texCoord =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vec2(0, 0),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vec2(0, 1),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vec2(1, 1),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vec2(1, 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];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function quad(a, b, c, d)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pointsArray.push(vertices[a]);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colorsArray.push(vertexColors[a]);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texCoordsArray.push(texCoord[0]);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pointsArray.push(vertices[b]);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 colorsArray.push(vertexColors[a]);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     texCoordsArray.push(texCoord[1]);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ea typeface="ＭＳ Ｐゴシック" panose="020B0600070205080204" pitchFamily="34" charset="-128"/>
              </a:rPr>
              <a:t>// etc </a:t>
            </a:r>
            <a:endParaRPr lang="en-US" altLang="it-IT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10185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Object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2B9827E-9A54-424A-82B3-97A918795A2C}" type="slidenum">
              <a:rPr lang="es-ES" altLang="it-IT" sz="1000">
                <a:latin typeface="Arial" panose="020B0604020202020204" pitchFamily="34" charset="0"/>
              </a:rPr>
              <a:pPr lvl="1"/>
              <a:t>57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0" y="915988"/>
            <a:ext cx="91662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   </a:t>
            </a:r>
          </a:p>
          <a:p>
            <a:endParaRPr lang="en-US" altLang="it-IT" sz="2000"/>
          </a:p>
          <a:p>
            <a:r>
              <a:rPr lang="en-US" altLang="it-IT"/>
              <a:t>function configureTexture( image ) {</a:t>
            </a:r>
          </a:p>
          <a:p>
            <a:r>
              <a:rPr lang="en-US" altLang="it-IT"/>
              <a:t>       var texture = gl.createTexture();</a:t>
            </a:r>
          </a:p>
          <a:p>
            <a:r>
              <a:rPr lang="en-US" altLang="it-IT"/>
              <a:t>       gl.bindTexture( gl.TEXTURE_2D, texture );</a:t>
            </a:r>
          </a:p>
          <a:p>
            <a:r>
              <a:rPr lang="en-US" altLang="it-IT"/>
              <a:t>       gl.pixelStorei(gl.UNPACK_FLIP_Y_WEBGL, true);</a:t>
            </a:r>
          </a:p>
          <a:p>
            <a:r>
              <a:rPr lang="en-US" altLang="it-IT"/>
              <a:t>       gl.texImage2D( gl.TEXTURE_2D, 0, gl.RGB,</a:t>
            </a:r>
          </a:p>
          <a:p>
            <a:r>
              <a:rPr lang="en-US" altLang="it-IT"/>
              <a:t>             gl.RGB, gl.UNSIGNED_BYTE, image );</a:t>
            </a:r>
          </a:p>
          <a:p>
            <a:r>
              <a:rPr lang="en-US" altLang="it-IT"/>
              <a:t>       gl.generateMipmap( gl.TEXTURE_2D );</a:t>
            </a:r>
          </a:p>
          <a:p>
            <a:r>
              <a:rPr lang="en-US" altLang="it-IT"/>
              <a:t>       gl.texParameteri( gl.TEXTURE_2D, gl.TEXTURE_MIN_FILTER,</a:t>
            </a:r>
          </a:p>
          <a:p>
            <a:r>
              <a:rPr lang="en-US" altLang="it-IT"/>
              <a:t>                       gl.NEAREST_MIPMAP_LINEAR );</a:t>
            </a:r>
          </a:p>
          <a:p>
            <a:r>
              <a:rPr lang="en-US" altLang="it-IT"/>
              <a:t>       gl.texParameteri( gl.TEXTURE_2D, gl.TEXTURE_MAG_FILTER, </a:t>
            </a:r>
          </a:p>
          <a:p>
            <a:r>
              <a:rPr lang="en-US" altLang="it-IT"/>
              <a:t>                       gl.NEAREST );</a:t>
            </a:r>
          </a:p>
          <a:p>
            <a:r>
              <a:rPr lang="en-US" altLang="it-IT"/>
              <a:t>        gl.activeTexture(gl.TEXTURE0);</a:t>
            </a:r>
          </a:p>
          <a:p>
            <a:r>
              <a:rPr lang="en-US" altLang="it-IT"/>
              <a:t>        gl.uniform1i(gl.getUniformLocation(program, "texture"), 0);</a:t>
            </a:r>
          </a:p>
          <a:p>
            <a:r>
              <a:rPr lang="en-US" altLang="it-IT"/>
              <a:t>}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626705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Linking with Shaders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2EE2732-5EE4-4A17-AD5D-75DBB4EB6B86}" type="slidenum">
              <a:rPr lang="es-ES" altLang="it-IT" sz="1000">
                <a:latin typeface="Arial" panose="020B0604020202020204" pitchFamily="34" charset="0"/>
              </a:rPr>
              <a:pPr lvl="1"/>
              <a:t>58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04800" y="1828800"/>
            <a:ext cx="90043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    var vTexCoord = gl.getAttribLocation( program, "vTexCoord" );</a:t>
            </a:r>
          </a:p>
          <a:p>
            <a:r>
              <a:rPr lang="en-US" altLang="it-IT"/>
              <a:t>    gl.enableVertexAttribArray( vTexCoord );</a:t>
            </a:r>
          </a:p>
          <a:p>
            <a:r>
              <a:rPr lang="en-US" altLang="it-IT"/>
              <a:t>    gl.vertexAttribPointer( vTexCoord, 2, gl.FLOAT, false, 0, 0);</a:t>
            </a:r>
          </a:p>
          <a:p>
            <a:endParaRPr lang="en-US" altLang="it-IT"/>
          </a:p>
          <a:p>
            <a:r>
              <a:rPr lang="en-US" altLang="it-IT"/>
              <a:t>    // Set the value of the fragment shader texture sampler variable</a:t>
            </a:r>
          </a:p>
          <a:p>
            <a:r>
              <a:rPr lang="en-US" altLang="it-IT"/>
              <a:t>    //   ("texture") to the the appropriate texture unit. In this case,</a:t>
            </a:r>
          </a:p>
          <a:p>
            <a:r>
              <a:rPr lang="en-US" altLang="it-IT"/>
              <a:t>    //   zero for GL_TEXTURE0 which was previously set by calling</a:t>
            </a:r>
          </a:p>
          <a:p>
            <a:r>
              <a:rPr lang="en-US" altLang="it-IT"/>
              <a:t>    //   gl.activeTexture().</a:t>
            </a:r>
          </a:p>
          <a:p>
            <a:endParaRPr lang="en-US" altLang="it-IT"/>
          </a:p>
          <a:p>
            <a:r>
              <a:rPr lang="en-US" altLang="it-IT"/>
              <a:t>    gl.uniform1i( glGetUniformLocation(program, "texture"), 0 );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1442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8C8B2FD-7BAB-4DBA-BDE5-86404600206D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Modeling an Orange (2)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Take a picture of a real orange, scan it, and “paste” onto simple geometric model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This process is known as texture mapping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Still might not be sufficient because resulting surface will be smooth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Need to change local shape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Bump mapping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1339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43284B6-415A-49C3-8C3C-EA2767A8EAEC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Three Types of Mapping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Uses images to fill inside of polygons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Environment (reflection mapping)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Uses a picture of the environment for texture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Allows simulation of highly specular surfaces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Bump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Emulates altering normal vectors during the rendering process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6217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1E877A8-EE54-4AF3-9D7F-0E3FBD1FA215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</p:txBody>
      </p:sp>
      <p:pic>
        <p:nvPicPr>
          <p:cNvPr id="23556" name="Picture 5" descr="hu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hu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7242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270000" y="5637213"/>
            <a:ext cx="243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geometric model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5486400" y="5638800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texture mapped</a:t>
            </a:r>
          </a:p>
        </p:txBody>
      </p:sp>
      <p:sp>
        <p:nvSpPr>
          <p:cNvPr id="2356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9694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DDDB4CC-592C-4D4F-8496-B33D304961C2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Environment Mapping </a:t>
            </a:r>
          </a:p>
        </p:txBody>
      </p:sp>
      <p:pic>
        <p:nvPicPr>
          <p:cNvPr id="24581" name="Picture 5" descr="hu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1814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05541198"/>
      </p:ext>
    </p:extLst>
  </p:cSld>
  <p:clrMapOvr>
    <a:masterClrMapping/>
  </p:clrMapOvr>
</p:sld>
</file>

<file path=ppt/theme/theme1.xml><?xml version="1.0" encoding="utf-8"?>
<a:theme xmlns:a="http://schemas.openxmlformats.org/drawingml/2006/main" name="ULA1">
  <a:themeElements>
    <a:clrScheme name="ULA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L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LA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A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C:\PPT\VENEZUELA\ULA1.PPT</Template>
  <TotalTime>20594</TotalTime>
  <Words>3292</Words>
  <Application>Microsoft Office PowerPoint</Application>
  <PresentationFormat>Presentazione su schermo (4:3)</PresentationFormat>
  <Paragraphs>593</Paragraphs>
  <Slides>58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6" baseType="lpstr">
      <vt:lpstr>ＭＳ Ｐゴシック</vt:lpstr>
      <vt:lpstr>Arial</vt:lpstr>
      <vt:lpstr>Book Antiqua</vt:lpstr>
      <vt:lpstr>Courier New</vt:lpstr>
      <vt:lpstr>Symbol</vt:lpstr>
      <vt:lpstr>Times New Roman</vt:lpstr>
      <vt:lpstr>ULA1</vt:lpstr>
      <vt:lpstr>ClipArt</vt:lpstr>
      <vt:lpstr>Introduction to Computer Graphics with WebGL</vt:lpstr>
      <vt:lpstr>Texture Mapping</vt:lpstr>
      <vt:lpstr>Objectives</vt:lpstr>
      <vt:lpstr>The Limits of Geometric Modeling</vt:lpstr>
      <vt:lpstr>Modeling an Orange</vt:lpstr>
      <vt:lpstr>Modeling an Orange (2)</vt:lpstr>
      <vt:lpstr>Three Types of Mapping</vt:lpstr>
      <vt:lpstr>Texture Mapping</vt:lpstr>
      <vt:lpstr>Environment Mapping </vt:lpstr>
      <vt:lpstr>Bump Mapping</vt:lpstr>
      <vt:lpstr>Where does mapping take place?</vt:lpstr>
      <vt:lpstr>Introduction to Computer Graphics with WebGL</vt:lpstr>
      <vt:lpstr>Texture Mapping</vt:lpstr>
      <vt:lpstr>Objectives</vt:lpstr>
      <vt:lpstr>Is it simple?</vt:lpstr>
      <vt:lpstr>Coordinate Systems</vt:lpstr>
      <vt:lpstr>Texture Mapping</vt:lpstr>
      <vt:lpstr>Mapping Functions</vt:lpstr>
      <vt:lpstr>Backward Mapping</vt:lpstr>
      <vt:lpstr>Two-part mapping</vt:lpstr>
      <vt:lpstr>Cylindrical Mapping</vt:lpstr>
      <vt:lpstr>Spherical Map</vt:lpstr>
      <vt:lpstr>Box Mapping</vt:lpstr>
      <vt:lpstr>Second Mapping</vt:lpstr>
      <vt:lpstr>Aliasing</vt:lpstr>
      <vt:lpstr>Area Averaging</vt:lpstr>
      <vt:lpstr>Introduction to Computer Graphics with WebGL</vt:lpstr>
      <vt:lpstr>WebGL Texture Mapping I</vt:lpstr>
      <vt:lpstr>Objectives</vt:lpstr>
      <vt:lpstr>Basic Stragegy</vt:lpstr>
      <vt:lpstr>Texture Mapping</vt:lpstr>
      <vt:lpstr>Texture Example</vt:lpstr>
      <vt:lpstr>Texture Mapping and the WebGL Pipeline</vt:lpstr>
      <vt:lpstr>Specifying a Texture Image</vt:lpstr>
      <vt:lpstr>Define  Image as a Texture</vt:lpstr>
      <vt:lpstr>A Checkerboard Image</vt:lpstr>
      <vt:lpstr>Using a GIF image</vt:lpstr>
      <vt:lpstr>Mapping a Texture</vt:lpstr>
      <vt:lpstr>Cube Example</vt:lpstr>
      <vt:lpstr>Interpolation</vt:lpstr>
      <vt:lpstr>Introduction to Computer Graphics with WebGL</vt:lpstr>
      <vt:lpstr>WebGL Texture Mapping II</vt:lpstr>
      <vt:lpstr>Objectives</vt:lpstr>
      <vt:lpstr>Using Texture Objects</vt:lpstr>
      <vt:lpstr>Texture Parameters</vt:lpstr>
      <vt:lpstr>Wrapping Mode</vt:lpstr>
      <vt:lpstr>Magnification and Minification</vt:lpstr>
      <vt:lpstr>Filter Modes</vt:lpstr>
      <vt:lpstr>Mipmapped Textures</vt:lpstr>
      <vt:lpstr>Example</vt:lpstr>
      <vt:lpstr>Applying Textures</vt:lpstr>
      <vt:lpstr>Other Texture Features</vt:lpstr>
      <vt:lpstr>Applying Textures</vt:lpstr>
      <vt:lpstr>Vertex Shader</vt:lpstr>
      <vt:lpstr>A Checkerboard Image</vt:lpstr>
      <vt:lpstr>Cube Example</vt:lpstr>
      <vt:lpstr>Texture Object</vt:lpstr>
      <vt:lpstr>Linking with Shaders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201</cp:revision>
  <dcterms:created xsi:type="dcterms:W3CDTF">2014-02-22T20:22:48Z</dcterms:created>
  <dcterms:modified xsi:type="dcterms:W3CDTF">2018-04-10T07:49:36Z</dcterms:modified>
</cp:coreProperties>
</file>