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9"/>
  </p:notesMasterIdLst>
  <p:handoutMasterIdLst>
    <p:handoutMasterId r:id="rId40"/>
  </p:handoutMasterIdLst>
  <p:sldIdLst>
    <p:sldId id="354" r:id="rId2"/>
    <p:sldId id="256" r:id="rId3"/>
    <p:sldId id="279" r:id="rId4"/>
    <p:sldId id="283" r:id="rId5"/>
    <p:sldId id="319" r:id="rId6"/>
    <p:sldId id="321" r:id="rId7"/>
    <p:sldId id="322" r:id="rId8"/>
    <p:sldId id="323" r:id="rId9"/>
    <p:sldId id="326" r:id="rId10"/>
    <p:sldId id="328" r:id="rId11"/>
    <p:sldId id="325" r:id="rId12"/>
    <p:sldId id="299" r:id="rId13"/>
    <p:sldId id="305" r:id="rId14"/>
    <p:sldId id="324" r:id="rId15"/>
    <p:sldId id="327" r:id="rId16"/>
    <p:sldId id="340" r:id="rId17"/>
    <p:sldId id="330" r:id="rId18"/>
    <p:sldId id="355" r:id="rId19"/>
    <p:sldId id="356" r:id="rId20"/>
    <p:sldId id="336" r:id="rId21"/>
    <p:sldId id="337" r:id="rId22"/>
    <p:sldId id="338" r:id="rId23"/>
    <p:sldId id="339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69" r:id="rId37"/>
    <p:sldId id="370" r:id="rId3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15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E0E80365-541E-4CCD-845E-05494BC0375F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2BD1D95-AB77-4A97-B573-38156A36AFD5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E0FE304-2138-4247-84D9-3BD8015ECCF0}" type="slidenum">
              <a:rPr lang="en-US" altLang="it-IT" sz="1300"/>
              <a:pPr/>
              <a:t>1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7185F77-EB91-4A77-96B7-843AAA3ECF98}" type="slidenum">
              <a:rPr lang="en-US" altLang="it-IT" sz="1300"/>
              <a:pPr/>
              <a:t>23</a:t>
            </a:fld>
            <a:endParaRPr lang="en-US" altLang="it-IT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66788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E14B76B-7683-4498-AC3E-2D2A6185FDDA}" type="slidenum">
              <a:rPr lang="en-US" altLang="it-IT" sz="1300"/>
              <a:pPr/>
              <a:t>24</a:t>
            </a:fld>
            <a:endParaRPr lang="en-US" altLang="it-IT" sz="1300"/>
          </a:p>
        </p:txBody>
      </p:sp>
    </p:spTree>
    <p:extLst>
      <p:ext uri="{BB962C8B-B14F-4D97-AF65-F5344CB8AC3E}">
        <p14:creationId xmlns:p14="http://schemas.microsoft.com/office/powerpoint/2010/main" val="233973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58F82CAC-BB6C-42D4-96F7-F21DC04C155C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038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69E05C9A-18E0-4E23-AFFB-5DCD48A56FD6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6676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264D578C-B387-4FFF-959E-7BFB320086AB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764451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6248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B8856D53-6C75-4664-8D73-89F49A998DD6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9814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5451A970-3686-445D-BCF6-7BDE80AF83C7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132927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1FDBA5D2-1156-47B7-AE61-6C432091DA7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93383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D7DAE2DA-AA5D-44CE-BD62-02A5EEC08BE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80661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D460E69E-9412-4CCF-BC19-89302F1FC29D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0084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96E89C9D-88F9-43A1-BE45-F53AC710D67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78860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A21F6CF0-8CEB-405A-B0DF-54E4B369142D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68426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0A8BD009-677A-436A-B965-35CF2FCA60DF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73955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2pPr lvl="1">
              <a:defRPr/>
            </a:lvl2pPr>
          </a:lstStyle>
          <a:p>
            <a:pPr lvl="1"/>
            <a:fld id="{8F95F8A6-965E-4F77-8D0F-40553C954355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5448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6248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D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it-IT"/>
              <a:t>Click to Edit Master Text Styles</a:t>
            </a:r>
          </a:p>
          <a:p>
            <a:pPr lvl="1"/>
            <a:r>
              <a:rPr lang="es-ES" altLang="it-IT"/>
              <a:t>SECOND LEVEL</a:t>
            </a:r>
          </a:p>
          <a:p>
            <a:pPr lvl="2"/>
            <a:r>
              <a:rPr lang="es-ES" altLang="it-IT"/>
              <a:t>THIRD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324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2pPr lvl="1" algn="r">
              <a:defRPr sz="1000">
                <a:latin typeface="Arial" panose="020B0604020202020204" pitchFamily="34" charset="0"/>
              </a:defRPr>
            </a:lvl2pPr>
          </a:lstStyle>
          <a:p>
            <a:pPr lvl="1"/>
            <a:fld id="{71150EBC-7590-42A4-B063-B51DBC96CBDE}" type="slidenum">
              <a:rPr lang="es-ES" altLang="it-IT"/>
              <a:pPr lvl="1"/>
              <a:t>‹N›</a:t>
            </a:fld>
            <a:endParaRPr lang="es-ES" altLang="it-IT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609600" y="1447800"/>
            <a:ext cx="61722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152400" y="228600"/>
          <a:ext cx="1371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ClipArt" r:id="rId15" imgW="2354040" imgH="1792080" progId="MS_ClipArt_Gallery.2">
                  <p:embed/>
                </p:oleObj>
              </mc:Choice>
              <mc:Fallback>
                <p:oleObj name="ClipArt" r:id="rId15" imgW="2354040" imgH="179208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28600"/>
                        <a:ext cx="13716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400800"/>
            <a:ext cx="701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altLang="it-IT"/>
              <a:t>Angel and Shreiner: Interactive Computer Graphics 7E © Addison-Wesley 2015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accent2"/>
          </a:solidFill>
          <a:latin typeface="Arial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­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4B70C7D-322D-48A0-8F35-101BAD6169F8}" type="slidenum">
              <a:rPr lang="es-ES" altLang="it-IT" sz="1000">
                <a:latin typeface="Arial" panose="020B0604020202020204" pitchFamily="34" charset="0"/>
              </a:rPr>
              <a:pPr lvl="1"/>
              <a:t>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7205E67-49FC-4F4A-A7EE-6A0A7AA86D29}" type="slidenum">
              <a:rPr lang="es-ES" altLang="it-IT" sz="1000">
                <a:latin typeface="Arial" panose="020B0604020202020204" pitchFamily="34" charset="0"/>
              </a:rPr>
              <a:pPr lvl="1"/>
              <a:t>10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Indexing into Cube Map</a:t>
            </a:r>
          </a:p>
        </p:txBody>
      </p: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6248400" y="2667000"/>
            <a:ext cx="2133600" cy="1752600"/>
            <a:chOff x="2592" y="1680"/>
            <a:chExt cx="1008" cy="816"/>
          </a:xfrm>
        </p:grpSpPr>
        <p:sp>
          <p:nvSpPr>
            <p:cNvPr id="242690" name="Cloud"/>
            <p:cNvSpPr>
              <a:spLocks noChangeAspect="1" noEditPoints="1" noChangeArrowheads="1"/>
            </p:cNvSpPr>
            <p:nvPr/>
          </p:nvSpPr>
          <p:spPr bwMode="auto">
            <a:xfrm>
              <a:off x="2880" y="2256"/>
              <a:ext cx="230" cy="1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26634" name="Line 5"/>
            <p:cNvSpPr>
              <a:spLocks noChangeShapeType="1"/>
            </p:cNvSpPr>
            <p:nvPr/>
          </p:nvSpPr>
          <p:spPr bwMode="auto">
            <a:xfrm flipV="1">
              <a:off x="2976" y="1920"/>
              <a:ext cx="237" cy="4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  <p:sp>
          <p:nvSpPr>
            <p:cNvPr id="26635" name="AutoShape 6"/>
            <p:cNvSpPr>
              <a:spLocks noChangeArrowheads="1"/>
            </p:cNvSpPr>
            <p:nvPr/>
          </p:nvSpPr>
          <p:spPr bwMode="auto">
            <a:xfrm>
              <a:off x="2688" y="1680"/>
              <a:ext cx="912" cy="816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it-IT" altLang="it-IT"/>
            </a:p>
          </p:txBody>
        </p:sp>
        <p:sp>
          <p:nvSpPr>
            <p:cNvPr id="242695" name="Cloud"/>
            <p:cNvSpPr>
              <a:spLocks noChangeAspect="1" noEditPoints="1" noChangeArrowheads="1"/>
            </p:cNvSpPr>
            <p:nvPr/>
          </p:nvSpPr>
          <p:spPr bwMode="auto">
            <a:xfrm>
              <a:off x="3120" y="1728"/>
              <a:ext cx="230" cy="154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49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  <a:ea typeface="+mn-ea"/>
              </a:endParaRPr>
            </a:p>
          </p:txBody>
        </p:sp>
        <p:sp>
          <p:nvSpPr>
            <p:cNvPr id="26637" name="Line 8"/>
            <p:cNvSpPr>
              <a:spLocks noChangeShapeType="1"/>
            </p:cNvSpPr>
            <p:nvPr/>
          </p:nvSpPr>
          <p:spPr bwMode="auto">
            <a:xfrm flipH="1" flipV="1">
              <a:off x="2592" y="1872"/>
              <a:ext cx="36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 anchorCtr="1"/>
            <a:lstStyle/>
            <a:p>
              <a:endParaRPr lang="it-IT"/>
            </a:p>
          </p:txBody>
        </p:sp>
      </p:grp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5943600" y="3200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V</a:t>
            </a:r>
          </a:p>
        </p:txBody>
      </p:sp>
      <p:sp>
        <p:nvSpPr>
          <p:cNvPr id="26630" name="Text Box 11"/>
          <p:cNvSpPr txBox="1">
            <a:spLocks noChangeArrowheads="1"/>
          </p:cNvSpPr>
          <p:nvPr/>
        </p:nvSpPr>
        <p:spPr bwMode="auto">
          <a:xfrm>
            <a:off x="739140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R</a:t>
            </a:r>
          </a:p>
        </p:txBody>
      </p:sp>
      <p:sp>
        <p:nvSpPr>
          <p:cNvPr id="26631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56388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•"/>
            </a:pPr>
            <a:r>
              <a:rPr lang="en-US" altLang="it-IT" sz="2800"/>
              <a:t>Compute  </a:t>
            </a:r>
            <a:r>
              <a:rPr lang="en-US" altLang="it-IT" sz="2800" b="1"/>
              <a:t>R</a:t>
            </a:r>
            <a:r>
              <a:rPr lang="en-US" altLang="it-IT" sz="2800"/>
              <a:t> = 2(</a:t>
            </a:r>
            <a:r>
              <a:rPr lang="en-US" altLang="it-IT" sz="2800" b="1"/>
              <a:t>N</a:t>
            </a:r>
            <a:r>
              <a:rPr lang="en-US" altLang="it-IT" sz="2800" b="1">
                <a:cs typeface="Times New Roman" panose="02020603050405020304" pitchFamily="18" charset="0"/>
              </a:rPr>
              <a:t>·V</a:t>
            </a:r>
            <a:r>
              <a:rPr lang="en-US" altLang="it-IT" sz="2800">
                <a:cs typeface="Times New Roman" panose="02020603050405020304" pitchFamily="18" charset="0"/>
              </a:rPr>
              <a:t>)</a:t>
            </a:r>
            <a:r>
              <a:rPr lang="en-US" altLang="it-IT" sz="2800" b="1">
                <a:cs typeface="Times New Roman" panose="02020603050405020304" pitchFamily="18" charset="0"/>
              </a:rPr>
              <a:t>N</a:t>
            </a:r>
            <a:r>
              <a:rPr lang="en-US" altLang="it-IT" sz="2800">
                <a:cs typeface="Times New Roman" panose="02020603050405020304" pitchFamily="18" charset="0"/>
              </a:rPr>
              <a:t>-</a:t>
            </a:r>
            <a:r>
              <a:rPr lang="en-US" altLang="it-IT" sz="2800" b="1">
                <a:cs typeface="Times New Roman" panose="02020603050405020304" pitchFamily="18" charset="0"/>
              </a:rPr>
              <a:t>V</a:t>
            </a:r>
          </a:p>
          <a:p>
            <a:pPr>
              <a:buFontTx/>
              <a:buChar char="•"/>
            </a:pPr>
            <a:r>
              <a:rPr lang="en-US" altLang="it-IT" sz="2800">
                <a:cs typeface="Times New Roman" panose="02020603050405020304" pitchFamily="18" charset="0"/>
              </a:rPr>
              <a:t>Object at origin</a:t>
            </a:r>
          </a:p>
          <a:p>
            <a:pPr>
              <a:buFontTx/>
              <a:buChar char="•"/>
            </a:pPr>
            <a:r>
              <a:rPr lang="en-US" altLang="it-IT" sz="2800">
                <a:cs typeface="Times New Roman" panose="02020603050405020304" pitchFamily="18" charset="0"/>
              </a:rPr>
              <a:t>Use largest magnitude component 	of R to determine face of cube</a:t>
            </a:r>
          </a:p>
          <a:p>
            <a:pPr>
              <a:buFontTx/>
              <a:buChar char="•"/>
            </a:pPr>
            <a:r>
              <a:rPr lang="en-US" altLang="it-IT" sz="2800">
                <a:cs typeface="Times New Roman" panose="02020603050405020304" pitchFamily="18" charset="0"/>
              </a:rPr>
              <a:t>Other two components give texture   	coordinates</a:t>
            </a:r>
          </a:p>
        </p:txBody>
      </p:sp>
      <p:sp>
        <p:nvSpPr>
          <p:cNvPr id="26632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3C17880-A777-4C93-9769-56A93C7DB68C}" type="slidenum">
              <a:rPr lang="es-ES" altLang="it-IT" sz="1000">
                <a:latin typeface="Arial" panose="020B0604020202020204" pitchFamily="34" charset="0"/>
              </a:rPr>
              <a:pPr lvl="1"/>
              <a:t>11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OpenGL Implementation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WebGL supports only cube maps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desktop OpenGL also supports sphere maps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First must form map 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Use images from a real camera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Form images with WebGL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Texture map it to object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5A478CD-1AFF-40BE-B711-2D45C2210329}" type="slidenum">
              <a:rPr lang="es-ES" altLang="it-IT" sz="1000">
                <a:latin typeface="Arial" panose="020B0604020202020204" pitchFamily="34" charset="0"/>
              </a:rPr>
              <a:pPr lvl="1"/>
              <a:t>12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Cube Maps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We can form a cube map texture by defining six 2D texture maps that correspond to the sides of a box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Supported by WebGL through cubemap sampler</a:t>
            </a:r>
          </a:p>
          <a:p>
            <a:pPr lvl="1"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</a:rPr>
              <a:t>vec4 texColor = textureCube(mycube, texcoord);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Texture coordinates must be 3D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usually are given by the vertex location so we don’t need compute separate tex coords</a:t>
            </a:r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EB64232-B565-49AF-AEBC-B869E76B3C25}" type="slidenum">
              <a:rPr lang="es-ES" altLang="it-IT" sz="1000">
                <a:latin typeface="Arial" panose="020B0604020202020204" pitchFamily="34" charset="0"/>
              </a:rPr>
              <a:pPr lvl="1"/>
              <a:t>13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300">
                <a:ea typeface="ＭＳ Ｐゴシック" panose="020B0600070205080204" pitchFamily="34" charset="-128"/>
              </a:rPr>
              <a:t>Environment Maps with Shaders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Environment maps are usually computed in world coordinates which can differ from object coordinates because of the modeling matrix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May have to keep track of modeling matrix and pass it to the shaders as a uniform variable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 also use reflection map or refraction map for effects such as simulating water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3C91473-2946-4570-B705-D51D5C3CB93A}" type="slidenum">
              <a:rPr lang="es-ES" altLang="it-IT" sz="1000">
                <a:latin typeface="Arial" panose="020B0604020202020204" pitchFamily="34" charset="0"/>
              </a:rPr>
              <a:pPr lvl="1"/>
              <a:t>14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Issues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Must assume environment is very far from object (equivalent to the difference between near and distant lights)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Object cannot be concave (no self reflections possible)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No reflections between objects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Need a reflection map for each object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Need a new map if viewer moves</a:t>
            </a: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9FB4932-DF67-4B18-9280-B1D1FED09564}" type="slidenum">
              <a:rPr lang="es-ES" altLang="it-IT" sz="1000">
                <a:latin typeface="Arial" panose="020B0604020202020204" pitchFamily="34" charset="0"/>
              </a:rPr>
              <a:pPr lvl="1"/>
              <a:t>15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Forming Cube Map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Use six cameras, each with a 90 degree angle of view</a:t>
            </a:r>
          </a:p>
        </p:txBody>
      </p:sp>
      <p:pic>
        <p:nvPicPr>
          <p:cNvPr id="31749" name="Picture 4" descr="object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146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" descr="frontOb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2101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 descr="topOb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10185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B7E729E-5BA8-4C14-A41D-BF9DCEB6873C}" type="slidenum">
              <a:rPr lang="es-ES" altLang="it-IT" sz="1000">
                <a:latin typeface="Arial" panose="020B0604020202020204" pitchFamily="34" charset="0"/>
              </a:rPr>
              <a:pPr lvl="1"/>
              <a:t>16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vs Cube Image</a:t>
            </a:r>
          </a:p>
        </p:txBody>
      </p:sp>
      <p:pic>
        <p:nvPicPr>
          <p:cNvPr id="32773" name="Picture 4" descr="renderCr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81476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cube1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t="8000" r="25999" b="12000"/>
          <a:stretch>
            <a:fillRect/>
          </a:stretch>
        </p:blipFill>
        <p:spPr bwMode="auto">
          <a:xfrm>
            <a:off x="609600" y="2971800"/>
            <a:ext cx="36576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7BA8066-822B-4901-A9CA-5CA4A0BC29D7}" type="slidenum">
              <a:rPr lang="es-ES" altLang="it-IT" sz="1000">
                <a:latin typeface="Arial" panose="020B0604020202020204" pitchFamily="34" charset="0"/>
              </a:rPr>
              <a:pPr lvl="1"/>
              <a:t>17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Doing it in WebGL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it-IT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gl.textureMap2D(</a:t>
            </a:r>
          </a:p>
          <a:p>
            <a:pPr>
              <a:buFontTx/>
              <a:buNone/>
            </a:pPr>
            <a:r>
              <a:rPr lang="en-US" altLang="it-IT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gl.TEXTURE_CUBE_MAP_POSITIVE_X, </a:t>
            </a:r>
          </a:p>
          <a:p>
            <a:pPr>
              <a:buFontTx/>
              <a:buNone/>
            </a:pPr>
            <a:r>
              <a:rPr lang="en-US" altLang="it-IT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level, rows, columns, border, gl.RGBA,</a:t>
            </a:r>
          </a:p>
          <a:p>
            <a:pPr>
              <a:buFontTx/>
              <a:buNone/>
            </a:pPr>
            <a:r>
              <a:rPr lang="en-US" altLang="it-IT" sz="28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gl.UNSIGNED_BYTE, image1)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  <a:p>
            <a:r>
              <a:rPr lang="en-US" altLang="it-IT">
                <a:ea typeface="ＭＳ Ｐゴシック" panose="020B0600070205080204" pitchFamily="34" charset="-128"/>
              </a:rPr>
              <a:t>Same for other five images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Make one texture object out of the six images</a:t>
            </a:r>
          </a:p>
          <a:p>
            <a:endParaRPr lang="en-US" altLang="it-IT">
              <a:ea typeface="ＭＳ Ｐゴシック" panose="020B0600070205080204" pitchFamily="34" charset="-128"/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Consider rotating cube inside a cube that reflects the color of the walls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Each wall is a solid color (red, green, blue, cyan, magenta, yellow)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Each face of room can be a texture of one texel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C16750A1-CA47-4175-BD42-D2282C681871}" type="slidenum">
              <a:rPr lang="es-ES" altLang="it-IT" sz="1000">
                <a:latin typeface="Arial" panose="020B0604020202020204" pitchFamily="34" charset="0"/>
              </a:rPr>
              <a:pPr lvl="1"/>
              <a:t>18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457200" y="4267200"/>
            <a:ext cx="8610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var red = new Uint8Array([255, 0, 0, 255]);</a:t>
            </a:r>
          </a:p>
          <a:p>
            <a:r>
              <a:rPr lang="en-US" altLang="it-IT"/>
              <a:t>var green = new Uint8Array([0, 255, 0, 255]);</a:t>
            </a:r>
          </a:p>
          <a:p>
            <a:r>
              <a:rPr lang="en-US" altLang="it-IT"/>
              <a:t>var blue = new Uint8Array([0, 0, 255, 255]);</a:t>
            </a:r>
          </a:p>
          <a:p>
            <a:r>
              <a:rPr lang="en-US" altLang="it-IT"/>
              <a:t>var cyan = new Uint8Array([0, 255, 255, 255]);</a:t>
            </a:r>
          </a:p>
          <a:p>
            <a:r>
              <a:rPr lang="en-US" altLang="it-IT"/>
              <a:t>var magenta = new Uint8Array([255, 0, 255, 255]);</a:t>
            </a:r>
          </a:p>
          <a:p>
            <a:r>
              <a:rPr lang="en-US" altLang="it-IT"/>
              <a:t>var yellow = new Uint8Array([255, 255, 0, 255]);</a:t>
            </a:r>
          </a:p>
        </p:txBody>
      </p:sp>
      <p:sp>
        <p:nvSpPr>
          <p:cNvPr id="3482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Object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4A1F7FC-9EAF-40AE-9815-A19B9566699B}" type="slidenum">
              <a:rPr lang="es-ES" altLang="it-IT" sz="1000">
                <a:latin typeface="Arial" panose="020B0604020202020204" pitchFamily="34" charset="0"/>
              </a:rPr>
              <a:pPr lvl="1"/>
              <a:t>19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>
            <a:off x="304800" y="1498600"/>
            <a:ext cx="838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2000" dirty="0" err="1"/>
              <a:t>cubeMap</a:t>
            </a:r>
            <a:r>
              <a:rPr lang="en-US" altLang="it-IT" sz="2000" dirty="0"/>
              <a:t> = </a:t>
            </a:r>
            <a:r>
              <a:rPr lang="en-US" altLang="it-IT" sz="2000" dirty="0" err="1"/>
              <a:t>gl.createTexture</a:t>
            </a:r>
            <a:r>
              <a:rPr lang="en-US" altLang="it-IT" sz="2000" dirty="0"/>
              <a:t>();</a:t>
            </a:r>
          </a:p>
          <a:p>
            <a:r>
              <a:rPr lang="en-US" altLang="it-IT" sz="2000" dirty="0" err="1"/>
              <a:t>gl.bindTexture</a:t>
            </a:r>
            <a:r>
              <a:rPr lang="en-US" altLang="it-IT" sz="2000" dirty="0"/>
              <a:t>(</a:t>
            </a:r>
            <a:r>
              <a:rPr lang="en-US" altLang="it-IT" sz="2000" dirty="0" err="1"/>
              <a:t>gl.TEXTURE_CUBE_MAP</a:t>
            </a:r>
            <a:r>
              <a:rPr lang="en-US" altLang="it-IT" sz="2000" dirty="0"/>
              <a:t>, </a:t>
            </a:r>
            <a:r>
              <a:rPr lang="en-US" altLang="it-IT" sz="2000" dirty="0" err="1"/>
              <a:t>cubeMap</a:t>
            </a:r>
            <a:r>
              <a:rPr lang="en-US" altLang="it-IT" sz="2000" dirty="0"/>
              <a:t>);</a:t>
            </a:r>
          </a:p>
          <a:p>
            <a:r>
              <a:rPr lang="en-US" altLang="it-IT" sz="2000" dirty="0"/>
              <a:t>gl.texImage2D(</a:t>
            </a:r>
            <a:r>
              <a:rPr lang="en-US" altLang="it-IT" sz="2000" dirty="0" err="1"/>
              <a:t>gl.TEXTURE_CUBE_MAP_POSITIVE_X</a:t>
            </a:r>
            <a:r>
              <a:rPr lang="en-US" altLang="it-IT" sz="2000" dirty="0"/>
              <a:t>, 0, </a:t>
            </a:r>
            <a:r>
              <a:rPr lang="en-US" altLang="it-IT" sz="2000" dirty="0" err="1"/>
              <a:t>gl.RGBA</a:t>
            </a:r>
            <a:r>
              <a:rPr lang="en-US" altLang="it-IT" sz="2000" dirty="0"/>
              <a:t>,</a:t>
            </a:r>
          </a:p>
          <a:p>
            <a:r>
              <a:rPr lang="en-US" altLang="it-IT" sz="2000" dirty="0"/>
              <a:t>       1, 1, 0, </a:t>
            </a:r>
            <a:r>
              <a:rPr lang="en-US" altLang="it-IT" sz="2000" dirty="0" err="1"/>
              <a:t>gl.RGBA,gl.UNSIGNED_BYTE</a:t>
            </a:r>
            <a:r>
              <a:rPr lang="en-US" altLang="it-IT" sz="2000" dirty="0"/>
              <a:t>, red);</a:t>
            </a:r>
          </a:p>
          <a:p>
            <a:r>
              <a:rPr lang="en-US" altLang="it-IT" sz="2000" dirty="0"/>
              <a:t>gl.texImage2D(</a:t>
            </a:r>
            <a:r>
              <a:rPr lang="en-US" altLang="it-IT" sz="2000" dirty="0" err="1"/>
              <a:t>gl.TEXTURE_CUBE_MAP_NEGATIVE_X</a:t>
            </a:r>
            <a:r>
              <a:rPr lang="en-US" altLang="it-IT" sz="2000" dirty="0"/>
              <a:t>, 0, </a:t>
            </a:r>
            <a:r>
              <a:rPr lang="en-US" altLang="it-IT" sz="2000" dirty="0" err="1"/>
              <a:t>gl.RGBA</a:t>
            </a:r>
            <a:r>
              <a:rPr lang="en-US" altLang="it-IT" sz="2000" dirty="0"/>
              <a:t>,</a:t>
            </a:r>
          </a:p>
          <a:p>
            <a:r>
              <a:rPr lang="en-US" altLang="it-IT" sz="2000" dirty="0"/>
              <a:t>       1, 1, 0, </a:t>
            </a:r>
            <a:r>
              <a:rPr lang="en-US" altLang="it-IT" sz="2000" dirty="0" err="1"/>
              <a:t>gl.RGBA,gl.UNSIGNED_BYTE</a:t>
            </a:r>
            <a:r>
              <a:rPr lang="en-US" altLang="it-IT" sz="2000" dirty="0"/>
              <a:t>, green);</a:t>
            </a:r>
          </a:p>
          <a:p>
            <a:r>
              <a:rPr lang="en-US" altLang="it-IT" sz="2000" dirty="0"/>
              <a:t> gl.texImage2D(</a:t>
            </a:r>
            <a:r>
              <a:rPr lang="en-US" altLang="it-IT" sz="2000" dirty="0" err="1"/>
              <a:t>gl.TEXTURE_CUBE_MAP_POSITIVE_Y</a:t>
            </a:r>
            <a:r>
              <a:rPr lang="en-US" altLang="it-IT" sz="2000" dirty="0"/>
              <a:t>, 0, </a:t>
            </a:r>
            <a:r>
              <a:rPr lang="en-US" altLang="it-IT" sz="2000" dirty="0" err="1"/>
              <a:t>gl.RGBA</a:t>
            </a:r>
            <a:r>
              <a:rPr lang="en-US" altLang="it-IT" sz="2000" dirty="0"/>
              <a:t>,</a:t>
            </a:r>
          </a:p>
          <a:p>
            <a:r>
              <a:rPr lang="en-US" altLang="it-IT" sz="2000" dirty="0"/>
              <a:t>       1, 1, 0, </a:t>
            </a:r>
            <a:r>
              <a:rPr lang="en-US" altLang="it-IT" sz="2000" dirty="0" err="1"/>
              <a:t>gl.RGBA,gl.UNSIGNED_BYTE</a:t>
            </a:r>
            <a:r>
              <a:rPr lang="en-US" altLang="it-IT" sz="2000" dirty="0"/>
              <a:t>, blue);</a:t>
            </a:r>
          </a:p>
          <a:p>
            <a:r>
              <a:rPr lang="en-US" altLang="it-IT" sz="2000" dirty="0"/>
              <a:t> gl.texImage2D(</a:t>
            </a:r>
            <a:r>
              <a:rPr lang="en-US" altLang="it-IT" sz="2000" dirty="0" err="1"/>
              <a:t>gl.TEXTURE_CUBE_MAP_NEGATIVE_Y</a:t>
            </a:r>
            <a:r>
              <a:rPr lang="en-US" altLang="it-IT" sz="2000" dirty="0"/>
              <a:t>, 0, </a:t>
            </a:r>
            <a:r>
              <a:rPr lang="en-US" altLang="it-IT" sz="2000" dirty="0" err="1"/>
              <a:t>gl.RGBA</a:t>
            </a:r>
            <a:r>
              <a:rPr lang="en-US" altLang="it-IT" sz="2000" dirty="0"/>
              <a:t>,</a:t>
            </a:r>
          </a:p>
          <a:p>
            <a:r>
              <a:rPr lang="en-US" altLang="it-IT" sz="2000" dirty="0"/>
              <a:t>       1, 1, 0, </a:t>
            </a:r>
            <a:r>
              <a:rPr lang="en-US" altLang="it-IT" sz="2000" dirty="0" err="1"/>
              <a:t>gl.RGBA,gl.UNSIGNED_BYTE</a:t>
            </a:r>
            <a:r>
              <a:rPr lang="en-US" altLang="it-IT" sz="2000" dirty="0"/>
              <a:t>, cyan);</a:t>
            </a:r>
          </a:p>
          <a:p>
            <a:r>
              <a:rPr lang="en-US" altLang="it-IT" sz="2000" dirty="0"/>
              <a:t> gl.texImage2D(</a:t>
            </a:r>
            <a:r>
              <a:rPr lang="en-US" altLang="it-IT" sz="2000" dirty="0" err="1"/>
              <a:t>gl.TEXTURE_CUBE_MAP_POSITIVE_Z</a:t>
            </a:r>
            <a:r>
              <a:rPr lang="en-US" altLang="it-IT" sz="2000" dirty="0"/>
              <a:t>, 0, </a:t>
            </a:r>
            <a:r>
              <a:rPr lang="en-US" altLang="it-IT" sz="2000" dirty="0" err="1"/>
              <a:t>gl.RGBA</a:t>
            </a:r>
            <a:r>
              <a:rPr lang="en-US" altLang="it-IT" sz="2000" dirty="0"/>
              <a:t>,</a:t>
            </a:r>
          </a:p>
          <a:p>
            <a:r>
              <a:rPr lang="en-US" altLang="it-IT" sz="2000" dirty="0"/>
              <a:t>       1, 1, 0, </a:t>
            </a:r>
            <a:r>
              <a:rPr lang="en-US" altLang="it-IT" sz="2000" dirty="0" err="1"/>
              <a:t>gl.RGBA,gl.UNSIGNED_BYTE</a:t>
            </a:r>
            <a:r>
              <a:rPr lang="en-US" altLang="it-IT" sz="2000" dirty="0"/>
              <a:t>, yellow);</a:t>
            </a:r>
          </a:p>
          <a:p>
            <a:r>
              <a:rPr lang="en-US" altLang="it-IT" sz="2000" dirty="0"/>
              <a:t>  gl.texImage2D(</a:t>
            </a:r>
            <a:r>
              <a:rPr lang="en-US" altLang="it-IT" sz="2000" dirty="0" err="1"/>
              <a:t>gl.TEXTURE_CUBE_MAP_NEGATIVE_Z</a:t>
            </a:r>
            <a:r>
              <a:rPr lang="en-US" altLang="it-IT" sz="2000" dirty="0"/>
              <a:t>, 0, </a:t>
            </a:r>
            <a:r>
              <a:rPr lang="en-US" altLang="it-IT" sz="2000" dirty="0" err="1"/>
              <a:t>gl.RGBA</a:t>
            </a:r>
            <a:r>
              <a:rPr lang="en-US" altLang="it-IT" sz="2000" dirty="0"/>
              <a:t>,</a:t>
            </a:r>
          </a:p>
          <a:p>
            <a:r>
              <a:rPr lang="en-US" altLang="it-IT" sz="2000" dirty="0"/>
              <a:t>       1, 1, 0, </a:t>
            </a:r>
            <a:r>
              <a:rPr lang="en-US" altLang="it-IT" sz="2000" dirty="0" err="1"/>
              <a:t>gl.RGBA,gl.UNSIGNED_BYTE</a:t>
            </a:r>
            <a:r>
              <a:rPr lang="en-US" altLang="it-IT" sz="2000" dirty="0"/>
              <a:t>, magenta);</a:t>
            </a:r>
          </a:p>
          <a:p>
            <a:r>
              <a:rPr lang="en-US" altLang="it-IT" sz="2000" dirty="0"/>
              <a:t>  </a:t>
            </a:r>
            <a:r>
              <a:rPr lang="en-US" altLang="it-IT" sz="2000" dirty="0" err="1"/>
              <a:t>gl.activeTexture</a:t>
            </a:r>
            <a:r>
              <a:rPr lang="en-US" altLang="it-IT" sz="2000" dirty="0"/>
              <a:t>( gl.TEXTURE0 );</a:t>
            </a:r>
          </a:p>
          <a:p>
            <a:r>
              <a:rPr lang="en-US" altLang="it-IT" sz="2000" dirty="0"/>
              <a:t>  gl.uniform1i(</a:t>
            </a:r>
            <a:r>
              <a:rPr lang="en-US" altLang="it-IT" sz="2000" dirty="0" err="1"/>
              <a:t>gl.getUniformLocation</a:t>
            </a:r>
            <a:r>
              <a:rPr lang="en-US" altLang="it-IT" sz="2000" dirty="0"/>
              <a:t>(program, "</a:t>
            </a:r>
            <a:r>
              <a:rPr lang="en-US" altLang="it-IT" sz="2000" dirty="0" err="1"/>
              <a:t>texMap</a:t>
            </a:r>
            <a:r>
              <a:rPr lang="en-US" altLang="it-IT" sz="2000" dirty="0"/>
              <a:t>"),0);</a:t>
            </a:r>
            <a:endParaRPr lang="en-US" altLang="it-IT" dirty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Reflection and Environment Maps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4676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4FD748F-2012-4B0D-96BC-732234CC1058}" type="slidenum">
              <a:rPr lang="es-ES" altLang="it-IT" sz="1000">
                <a:latin typeface="Arial" panose="020B0604020202020204" pitchFamily="34" charset="0"/>
              </a:rPr>
              <a:pPr lvl="1"/>
              <a:t>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Vertex Shader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629DCE9-7A4B-4AFD-AC99-15BAF6541417}" type="slidenum">
              <a:rPr lang="es-ES" altLang="it-IT" sz="1000">
                <a:latin typeface="Arial" panose="020B0604020202020204" pitchFamily="34" charset="0"/>
              </a:rPr>
              <a:pPr lvl="1"/>
              <a:t>20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609600" y="1366838"/>
            <a:ext cx="82311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dirty="0"/>
              <a:t>varying vec3 R;</a:t>
            </a:r>
          </a:p>
          <a:p>
            <a:r>
              <a:rPr lang="en-US" altLang="it-IT" dirty="0"/>
              <a:t>attribute vec4 </a:t>
            </a:r>
            <a:r>
              <a:rPr lang="en-US" altLang="it-IT" dirty="0" err="1"/>
              <a:t>vPosition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attribute vec4 </a:t>
            </a:r>
            <a:r>
              <a:rPr lang="en-US" altLang="it-IT" dirty="0" err="1"/>
              <a:t>vNormal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uniform mat4 </a:t>
            </a:r>
            <a:r>
              <a:rPr lang="en-US" altLang="it-IT" dirty="0" err="1"/>
              <a:t>modelViewMatrix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uniform mat4 </a:t>
            </a:r>
            <a:r>
              <a:rPr lang="en-US" altLang="it-IT" dirty="0" err="1"/>
              <a:t>projectionMatrix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uniform vec3 theta;</a:t>
            </a:r>
          </a:p>
          <a:p>
            <a:r>
              <a:rPr lang="en-US" altLang="it-IT" dirty="0"/>
              <a:t>void main(){</a:t>
            </a:r>
          </a:p>
          <a:p>
            <a:r>
              <a:rPr lang="en-US" altLang="it-IT" dirty="0"/>
              <a:t>    vec3 angles = radians( theta );</a:t>
            </a:r>
          </a:p>
          <a:p>
            <a:r>
              <a:rPr lang="en-US" altLang="it-IT" dirty="0"/>
              <a:t>    // compute rotation matrices </a:t>
            </a:r>
            <a:r>
              <a:rPr lang="en-US" altLang="it-IT" dirty="0" err="1"/>
              <a:t>rx</a:t>
            </a:r>
            <a:r>
              <a:rPr lang="en-US" altLang="it-IT" dirty="0"/>
              <a:t>, </a:t>
            </a:r>
            <a:r>
              <a:rPr lang="en-US" altLang="it-IT" dirty="0" err="1"/>
              <a:t>ry</a:t>
            </a:r>
            <a:r>
              <a:rPr lang="en-US" altLang="it-IT" dirty="0"/>
              <a:t>, </a:t>
            </a:r>
            <a:r>
              <a:rPr lang="en-US" altLang="it-IT" dirty="0" err="1"/>
              <a:t>rz</a:t>
            </a:r>
            <a:r>
              <a:rPr lang="en-US" altLang="it-IT" dirty="0"/>
              <a:t> here</a:t>
            </a:r>
          </a:p>
          <a:p>
            <a:r>
              <a:rPr lang="en-US" altLang="it-IT" dirty="0"/>
              <a:t>    mat4 </a:t>
            </a:r>
            <a:r>
              <a:rPr lang="en-US" altLang="it-IT" dirty="0" err="1"/>
              <a:t>ModelViewMatrix</a:t>
            </a:r>
            <a:r>
              <a:rPr lang="en-US" altLang="it-IT" dirty="0"/>
              <a:t> = </a:t>
            </a:r>
            <a:r>
              <a:rPr lang="en-US" altLang="it-IT" dirty="0" err="1"/>
              <a:t>modelViewMatrix</a:t>
            </a:r>
            <a:r>
              <a:rPr lang="en-US" altLang="it-IT" dirty="0"/>
              <a:t>*</a:t>
            </a:r>
            <a:r>
              <a:rPr lang="en-US" altLang="it-IT" dirty="0" err="1"/>
              <a:t>rz</a:t>
            </a:r>
            <a:r>
              <a:rPr lang="en-US" altLang="it-IT" dirty="0"/>
              <a:t>*</a:t>
            </a:r>
            <a:r>
              <a:rPr lang="en-US" altLang="it-IT" dirty="0" err="1"/>
              <a:t>ry</a:t>
            </a:r>
            <a:r>
              <a:rPr lang="en-US" altLang="it-IT" dirty="0"/>
              <a:t>*</a:t>
            </a:r>
            <a:r>
              <a:rPr lang="en-US" altLang="it-IT" dirty="0" err="1"/>
              <a:t>rx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   </a:t>
            </a:r>
            <a:r>
              <a:rPr lang="en-US" altLang="it-IT" dirty="0" err="1"/>
              <a:t>gl_Position</a:t>
            </a:r>
            <a:r>
              <a:rPr lang="en-US" altLang="it-IT" dirty="0"/>
              <a:t> = </a:t>
            </a:r>
            <a:r>
              <a:rPr lang="en-US" altLang="it-IT" dirty="0" err="1"/>
              <a:t>projectionMatrix</a:t>
            </a:r>
            <a:r>
              <a:rPr lang="en-US" altLang="it-IT" dirty="0"/>
              <a:t>*</a:t>
            </a:r>
            <a:r>
              <a:rPr lang="en-US" altLang="it-IT" dirty="0" err="1"/>
              <a:t>ModelViewMatrix</a:t>
            </a:r>
            <a:r>
              <a:rPr lang="en-US" altLang="it-IT" dirty="0"/>
              <a:t>*</a:t>
            </a:r>
            <a:r>
              <a:rPr lang="en-US" altLang="it-IT" dirty="0" err="1"/>
              <a:t>vPosition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   vec4 </a:t>
            </a:r>
            <a:r>
              <a:rPr lang="en-US" altLang="it-IT" dirty="0" err="1"/>
              <a:t>eyePos</a:t>
            </a:r>
            <a:r>
              <a:rPr lang="en-US" altLang="it-IT" dirty="0"/>
              <a:t>  = </a:t>
            </a:r>
            <a:r>
              <a:rPr lang="en-US" altLang="it-IT" dirty="0" err="1"/>
              <a:t>ModelViewMatrix</a:t>
            </a:r>
            <a:r>
              <a:rPr lang="en-US" altLang="it-IT" dirty="0"/>
              <a:t>*</a:t>
            </a:r>
            <a:r>
              <a:rPr lang="en-US" altLang="it-IT" dirty="0" err="1"/>
              <a:t>vPosition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   vec4 N = </a:t>
            </a:r>
            <a:r>
              <a:rPr lang="en-US" altLang="it-IT" dirty="0" err="1"/>
              <a:t>ModelViewMatrix</a:t>
            </a:r>
            <a:r>
              <a:rPr lang="en-US" altLang="it-IT" dirty="0"/>
              <a:t>*</a:t>
            </a:r>
            <a:r>
              <a:rPr lang="en-US" altLang="it-IT" dirty="0" err="1"/>
              <a:t>vNormal</a:t>
            </a:r>
            <a:r>
              <a:rPr lang="en-US" altLang="it-IT" dirty="0"/>
              <a:t>;</a:t>
            </a:r>
          </a:p>
          <a:p>
            <a:r>
              <a:rPr lang="en-US" altLang="it-IT" dirty="0"/>
              <a:t>    R = reflect(</a:t>
            </a:r>
            <a:r>
              <a:rPr lang="en-US" altLang="it-IT" dirty="0" err="1"/>
              <a:t>eyePos.xyz</a:t>
            </a:r>
            <a:r>
              <a:rPr lang="en-US" altLang="it-IT" dirty="0"/>
              <a:t>, </a:t>
            </a:r>
            <a:r>
              <a:rPr lang="en-US" altLang="it-IT" dirty="0" err="1"/>
              <a:t>N.xyz</a:t>
            </a:r>
            <a:r>
              <a:rPr lang="en-US" altLang="it-IT" dirty="0"/>
              <a:t>);   } </a:t>
            </a: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Fragment Shader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695CF33-9693-4ABA-BBA5-AD667F329761}" type="slidenum">
              <a:rPr lang="es-ES" altLang="it-IT" sz="1000">
                <a:latin typeface="Arial" panose="020B0604020202020204" pitchFamily="34" charset="0"/>
              </a:rPr>
              <a:pPr lvl="1"/>
              <a:t>21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533400" y="1828800"/>
            <a:ext cx="56483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precision mediump float;</a:t>
            </a:r>
          </a:p>
          <a:p>
            <a:endParaRPr lang="en-US" altLang="it-IT"/>
          </a:p>
          <a:p>
            <a:r>
              <a:rPr lang="en-US" altLang="it-IT"/>
              <a:t>varying vec3 R;</a:t>
            </a:r>
          </a:p>
          <a:p>
            <a:r>
              <a:rPr lang="en-US" altLang="it-IT"/>
              <a:t>uniform samplerCube texMap;</a:t>
            </a:r>
          </a:p>
          <a:p>
            <a:endParaRPr lang="en-US" altLang="it-IT"/>
          </a:p>
          <a:p>
            <a:r>
              <a:rPr lang="en-US" altLang="it-IT"/>
              <a:t>void main()</a:t>
            </a:r>
          </a:p>
          <a:p>
            <a:r>
              <a:rPr lang="en-US" altLang="it-IT"/>
              <a:t>{</a:t>
            </a:r>
          </a:p>
          <a:p>
            <a:r>
              <a:rPr lang="en-US" altLang="it-IT"/>
              <a:t>    vec4 texColor = textureCube(texMap, R);</a:t>
            </a:r>
          </a:p>
          <a:p>
            <a:r>
              <a:rPr lang="en-US" altLang="it-IT"/>
              <a:t>    gl_FragColor = texColor;</a:t>
            </a:r>
          </a:p>
          <a:p>
            <a:r>
              <a:rPr lang="en-US" altLang="it-IT"/>
              <a:t>}</a:t>
            </a:r>
          </a:p>
        </p:txBody>
      </p:sp>
      <p:sp>
        <p:nvSpPr>
          <p:cNvPr id="3789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312D7A30-30E0-49B8-B7BA-F0E7C8899446}" type="slidenum">
              <a:rPr lang="es-ES" altLang="it-IT" sz="1000">
                <a:latin typeface="Arial" panose="020B0604020202020204" pitchFamily="34" charset="0"/>
              </a:rPr>
              <a:pPr lvl="1"/>
              <a:t>22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Sphere Mapping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Original environmental mapping technique proposed by Blinn and Newell based in using lines of longitude and latitude to map parametric variables to texture coordinates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OpenGL supports sphere mapping which requires a circular texture map equivalent to an image taken with a fisheye lens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F86610B-94CC-4EA6-BFAA-C19800AE0835}" type="slidenum">
              <a:rPr lang="es-ES" altLang="it-IT" sz="1000">
                <a:latin typeface="Arial" panose="020B0604020202020204" pitchFamily="34" charset="0"/>
              </a:rPr>
              <a:pPr lvl="1"/>
              <a:t>23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Sphere Map</a:t>
            </a:r>
          </a:p>
        </p:txBody>
      </p:sp>
      <p:pic>
        <p:nvPicPr>
          <p:cNvPr id="39940" name="Picture 4" descr="objD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  <p:transition advTm="1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667C75B-CB12-4D4C-A84A-037308927690}" type="slidenum">
              <a:rPr lang="es-ES" altLang="it-IT" sz="1000">
                <a:latin typeface="Arial" panose="020B0604020202020204" pitchFamily="34" charset="0"/>
              </a:rPr>
              <a:pPr lvl="1"/>
              <a:t>24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Introduction to Computer Graphics with WebGL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981200"/>
            <a:ext cx="75438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Founding Director, Arts, Research, Technology and Science Laboratory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218718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81200"/>
            <a:ext cx="7772400" cy="11430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Bump Maps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657600"/>
            <a:ext cx="7467600" cy="17526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Ed Angel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Professor Emeritus of Computer Science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University of New Mexico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236E95A-3281-47B3-81A8-B4F97D87C877}" type="slidenum">
              <a:rPr lang="es-ES" altLang="it-IT" sz="1000">
                <a:latin typeface="Arial" panose="020B0604020202020204" pitchFamily="34" charset="0"/>
              </a:rPr>
              <a:pPr lvl="1"/>
              <a:t>25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510521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58D9340D-521A-45FB-BE7B-CD238DD95FB3}" type="slidenum">
              <a:rPr lang="es-ES" altLang="it-IT" sz="1000">
                <a:latin typeface="Arial" panose="020B0604020202020204" pitchFamily="34" charset="0"/>
              </a:rPr>
              <a:pPr lvl="1"/>
              <a:t>26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Introduce bump mapping</a:t>
            </a:r>
          </a:p>
        </p:txBody>
      </p:sp>
      <p:pic>
        <p:nvPicPr>
          <p:cNvPr id="18437" name="Picture 6" descr="hu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194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456761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635749B-1096-474B-811C-876A17C0C9BA}" type="slidenum">
              <a:rPr lang="es-ES" altLang="it-IT" sz="1000">
                <a:latin typeface="Arial" panose="020B0604020202020204" pitchFamily="34" charset="0"/>
              </a:rPr>
              <a:pPr lvl="1"/>
              <a:t>27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4500">
                <a:ea typeface="ＭＳ Ｐゴシック" panose="020B0600070205080204" pitchFamily="34" charset="-128"/>
              </a:rPr>
              <a:t>Modeling an Orange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Consider modeling an orange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Texture map a photo of an orange onto a surface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Captures dimples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Will not be correct if we move viewer or light</a:t>
            </a:r>
          </a:p>
          <a:p>
            <a:pPr lvl="1"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We have shades of dimples rather than their correct orientation</a:t>
            </a:r>
          </a:p>
          <a:p>
            <a:pPr>
              <a:lnSpc>
                <a:spcPct val="90000"/>
              </a:lnSpc>
            </a:pPr>
            <a:r>
              <a:rPr lang="en-US" altLang="it-IT">
                <a:ea typeface="ＭＳ Ｐゴシック" panose="020B0600070205080204" pitchFamily="34" charset="-128"/>
              </a:rPr>
              <a:t>Ideally we need to perturb normal across surface of object and compute a new color at each interior point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85499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18C9D306-2748-4BED-8DFE-59DB07A16A26}" type="slidenum">
              <a:rPr lang="es-ES" altLang="it-IT" sz="1000">
                <a:latin typeface="Arial" panose="020B0604020202020204" pitchFamily="34" charset="0"/>
              </a:rPr>
              <a:pPr lvl="1"/>
              <a:t>28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Bump Mapping (Blinn)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Consider a smooth surface</a:t>
            </a:r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>
            <a:off x="1295400" y="3276600"/>
            <a:ext cx="6019800" cy="2387600"/>
          </a:xfrm>
          <a:custGeom>
            <a:avLst/>
            <a:gdLst>
              <a:gd name="T0" fmla="*/ 0 w 4808"/>
              <a:gd name="T1" fmla="*/ 2147483647 h 1504"/>
              <a:gd name="T2" fmla="*/ 2147483647 w 4808"/>
              <a:gd name="T3" fmla="*/ 2147483647 h 1504"/>
              <a:gd name="T4" fmla="*/ 2147483647 w 4808"/>
              <a:gd name="T5" fmla="*/ 2147483647 h 1504"/>
              <a:gd name="T6" fmla="*/ 2147483647 w 4808"/>
              <a:gd name="T7" fmla="*/ 2147483647 h 1504"/>
              <a:gd name="T8" fmla="*/ 2147483647 w 4808"/>
              <a:gd name="T9" fmla="*/ 2147483647 h 1504"/>
              <a:gd name="T10" fmla="*/ 2147483647 w 4808"/>
              <a:gd name="T11" fmla="*/ 2147483647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8"/>
              <a:gd name="T19" fmla="*/ 0 h 1504"/>
              <a:gd name="T20" fmla="*/ 4808 w 4808"/>
              <a:gd name="T21" fmla="*/ 1504 h 15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8" h="1504">
                <a:moveTo>
                  <a:pt x="0" y="1088"/>
                </a:moveTo>
                <a:cubicBezTo>
                  <a:pt x="96" y="736"/>
                  <a:pt x="192" y="384"/>
                  <a:pt x="672" y="224"/>
                </a:cubicBezTo>
                <a:cubicBezTo>
                  <a:pt x="1152" y="64"/>
                  <a:pt x="2304" y="0"/>
                  <a:pt x="2880" y="128"/>
                </a:cubicBezTo>
                <a:cubicBezTo>
                  <a:pt x="3456" y="256"/>
                  <a:pt x="3824" y="776"/>
                  <a:pt x="4128" y="992"/>
                </a:cubicBezTo>
                <a:cubicBezTo>
                  <a:pt x="4432" y="1208"/>
                  <a:pt x="4600" y="1344"/>
                  <a:pt x="4704" y="1424"/>
                </a:cubicBezTo>
                <a:cubicBezTo>
                  <a:pt x="4808" y="1504"/>
                  <a:pt x="4780" y="1488"/>
                  <a:pt x="4752" y="147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 flipH="1" flipV="1">
            <a:off x="1524000" y="28194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 flipV="1">
            <a:off x="4953000" y="2286000"/>
            <a:ext cx="381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3429000" y="2286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657600" y="20574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n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810000" y="3505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p</a:t>
            </a:r>
          </a:p>
        </p:txBody>
      </p:sp>
      <p:sp>
        <p:nvSpPr>
          <p:cNvPr id="2049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181210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AD75B8DB-C9B5-411B-AEE7-956B2E62DBE5}" type="slidenum">
              <a:rPr lang="es-ES" altLang="it-IT" sz="1000">
                <a:latin typeface="Arial" panose="020B0604020202020204" pitchFamily="34" charset="0"/>
              </a:rPr>
              <a:pPr lvl="1"/>
              <a:t>29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	Rougher Version</a:t>
            </a:r>
          </a:p>
        </p:txBody>
      </p:sp>
      <p:sp>
        <p:nvSpPr>
          <p:cNvPr id="21509" name="Freeform 4"/>
          <p:cNvSpPr>
            <a:spLocks/>
          </p:cNvSpPr>
          <p:nvPr/>
        </p:nvSpPr>
        <p:spPr bwMode="auto">
          <a:xfrm>
            <a:off x="1295400" y="3276600"/>
            <a:ext cx="6019800" cy="2387600"/>
          </a:xfrm>
          <a:custGeom>
            <a:avLst/>
            <a:gdLst>
              <a:gd name="T0" fmla="*/ 0 w 4808"/>
              <a:gd name="T1" fmla="*/ 2147483647 h 1504"/>
              <a:gd name="T2" fmla="*/ 2147483647 w 4808"/>
              <a:gd name="T3" fmla="*/ 2147483647 h 1504"/>
              <a:gd name="T4" fmla="*/ 2147483647 w 4808"/>
              <a:gd name="T5" fmla="*/ 2147483647 h 1504"/>
              <a:gd name="T6" fmla="*/ 2147483647 w 4808"/>
              <a:gd name="T7" fmla="*/ 2147483647 h 1504"/>
              <a:gd name="T8" fmla="*/ 2147483647 w 4808"/>
              <a:gd name="T9" fmla="*/ 2147483647 h 1504"/>
              <a:gd name="T10" fmla="*/ 2147483647 w 4808"/>
              <a:gd name="T11" fmla="*/ 2147483647 h 15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808"/>
              <a:gd name="T19" fmla="*/ 0 h 1504"/>
              <a:gd name="T20" fmla="*/ 4808 w 4808"/>
              <a:gd name="T21" fmla="*/ 1504 h 15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808" h="1504">
                <a:moveTo>
                  <a:pt x="0" y="1088"/>
                </a:moveTo>
                <a:cubicBezTo>
                  <a:pt x="96" y="736"/>
                  <a:pt x="192" y="384"/>
                  <a:pt x="672" y="224"/>
                </a:cubicBezTo>
                <a:cubicBezTo>
                  <a:pt x="1152" y="64"/>
                  <a:pt x="2304" y="0"/>
                  <a:pt x="2880" y="128"/>
                </a:cubicBezTo>
                <a:cubicBezTo>
                  <a:pt x="3456" y="256"/>
                  <a:pt x="3824" y="776"/>
                  <a:pt x="4128" y="992"/>
                </a:cubicBezTo>
                <a:cubicBezTo>
                  <a:pt x="4432" y="1208"/>
                  <a:pt x="4600" y="1344"/>
                  <a:pt x="4704" y="1424"/>
                </a:cubicBezTo>
                <a:cubicBezTo>
                  <a:pt x="4808" y="1504"/>
                  <a:pt x="4780" y="1488"/>
                  <a:pt x="4752" y="1472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 flipH="1" flipV="1">
            <a:off x="2590800" y="2514600"/>
            <a:ext cx="533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V="1">
            <a:off x="3733800" y="22860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 flipV="1">
            <a:off x="3429000" y="2286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1513" name="Freeform 8"/>
          <p:cNvSpPr>
            <a:spLocks/>
          </p:cNvSpPr>
          <p:nvPr/>
        </p:nvSpPr>
        <p:spPr bwMode="auto">
          <a:xfrm>
            <a:off x="1393825" y="3294063"/>
            <a:ext cx="5921375" cy="2308225"/>
          </a:xfrm>
          <a:custGeom>
            <a:avLst/>
            <a:gdLst>
              <a:gd name="T0" fmla="*/ 0 w 3730"/>
              <a:gd name="T1" fmla="*/ 2147483647 h 1454"/>
              <a:gd name="T2" fmla="*/ 2147483647 w 3730"/>
              <a:gd name="T3" fmla="*/ 2147483647 h 1454"/>
              <a:gd name="T4" fmla="*/ 2147483647 w 3730"/>
              <a:gd name="T5" fmla="*/ 2147483647 h 1454"/>
              <a:gd name="T6" fmla="*/ 2147483647 w 3730"/>
              <a:gd name="T7" fmla="*/ 2147483647 h 1454"/>
              <a:gd name="T8" fmla="*/ 2147483647 w 3730"/>
              <a:gd name="T9" fmla="*/ 2147483647 h 1454"/>
              <a:gd name="T10" fmla="*/ 2147483647 w 3730"/>
              <a:gd name="T11" fmla="*/ 2147483647 h 1454"/>
              <a:gd name="T12" fmla="*/ 2147483647 w 3730"/>
              <a:gd name="T13" fmla="*/ 2147483647 h 1454"/>
              <a:gd name="T14" fmla="*/ 2147483647 w 3730"/>
              <a:gd name="T15" fmla="*/ 2147483647 h 1454"/>
              <a:gd name="T16" fmla="*/ 2147483647 w 3730"/>
              <a:gd name="T17" fmla="*/ 2147483647 h 1454"/>
              <a:gd name="T18" fmla="*/ 2147483647 w 3730"/>
              <a:gd name="T19" fmla="*/ 2147483647 h 1454"/>
              <a:gd name="T20" fmla="*/ 2147483647 w 3730"/>
              <a:gd name="T21" fmla="*/ 2147483647 h 1454"/>
              <a:gd name="T22" fmla="*/ 2147483647 w 3730"/>
              <a:gd name="T23" fmla="*/ 2147483647 h 1454"/>
              <a:gd name="T24" fmla="*/ 2147483647 w 3730"/>
              <a:gd name="T25" fmla="*/ 0 h 1454"/>
              <a:gd name="T26" fmla="*/ 2147483647 w 3730"/>
              <a:gd name="T27" fmla="*/ 2147483647 h 1454"/>
              <a:gd name="T28" fmla="*/ 2147483647 w 3730"/>
              <a:gd name="T29" fmla="*/ 2147483647 h 1454"/>
              <a:gd name="T30" fmla="*/ 2147483647 w 3730"/>
              <a:gd name="T31" fmla="*/ 2147483647 h 1454"/>
              <a:gd name="T32" fmla="*/ 2147483647 w 3730"/>
              <a:gd name="T33" fmla="*/ 2147483647 h 1454"/>
              <a:gd name="T34" fmla="*/ 2147483647 w 3730"/>
              <a:gd name="T35" fmla="*/ 2147483647 h 1454"/>
              <a:gd name="T36" fmla="*/ 2147483647 w 3730"/>
              <a:gd name="T37" fmla="*/ 2147483647 h 1454"/>
              <a:gd name="T38" fmla="*/ 2147483647 w 3730"/>
              <a:gd name="T39" fmla="*/ 2147483647 h 1454"/>
              <a:gd name="T40" fmla="*/ 2147483647 w 3730"/>
              <a:gd name="T41" fmla="*/ 2147483647 h 1454"/>
              <a:gd name="T42" fmla="*/ 2147483647 w 3730"/>
              <a:gd name="T43" fmla="*/ 2147483647 h 1454"/>
              <a:gd name="T44" fmla="*/ 2147483647 w 3730"/>
              <a:gd name="T45" fmla="*/ 2147483647 h 1454"/>
              <a:gd name="T46" fmla="*/ 2147483647 w 3730"/>
              <a:gd name="T47" fmla="*/ 2147483647 h 1454"/>
              <a:gd name="T48" fmla="*/ 2147483647 w 3730"/>
              <a:gd name="T49" fmla="*/ 2147483647 h 1454"/>
              <a:gd name="T50" fmla="*/ 2147483647 w 3730"/>
              <a:gd name="T51" fmla="*/ 2147483647 h 1454"/>
              <a:gd name="T52" fmla="*/ 2147483647 w 3730"/>
              <a:gd name="T53" fmla="*/ 2147483647 h 1454"/>
              <a:gd name="T54" fmla="*/ 2147483647 w 3730"/>
              <a:gd name="T55" fmla="*/ 2147483647 h 1454"/>
              <a:gd name="T56" fmla="*/ 2147483647 w 3730"/>
              <a:gd name="T57" fmla="*/ 2147483647 h 1454"/>
              <a:gd name="T58" fmla="*/ 2147483647 w 3730"/>
              <a:gd name="T59" fmla="*/ 2147483647 h 1454"/>
              <a:gd name="T60" fmla="*/ 2147483647 w 3730"/>
              <a:gd name="T61" fmla="*/ 2147483647 h 1454"/>
              <a:gd name="T62" fmla="*/ 2147483647 w 3730"/>
              <a:gd name="T63" fmla="*/ 2147483647 h 1454"/>
              <a:gd name="T64" fmla="*/ 2147483647 w 3730"/>
              <a:gd name="T65" fmla="*/ 2147483647 h 1454"/>
              <a:gd name="T66" fmla="*/ 2147483647 w 3730"/>
              <a:gd name="T67" fmla="*/ 2147483647 h 1454"/>
              <a:gd name="T68" fmla="*/ 2147483647 w 3730"/>
              <a:gd name="T69" fmla="*/ 2147483647 h 1454"/>
              <a:gd name="T70" fmla="*/ 2147483647 w 3730"/>
              <a:gd name="T71" fmla="*/ 2147483647 h 1454"/>
              <a:gd name="T72" fmla="*/ 2147483647 w 3730"/>
              <a:gd name="T73" fmla="*/ 2147483647 h 1454"/>
              <a:gd name="T74" fmla="*/ 2147483647 w 3730"/>
              <a:gd name="T75" fmla="*/ 2147483647 h 145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730"/>
              <a:gd name="T115" fmla="*/ 0 h 1454"/>
              <a:gd name="T116" fmla="*/ 3730 w 3730"/>
              <a:gd name="T117" fmla="*/ 1454 h 145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730" h="1454">
                <a:moveTo>
                  <a:pt x="0" y="1088"/>
                </a:moveTo>
                <a:cubicBezTo>
                  <a:pt x="3" y="1064"/>
                  <a:pt x="8" y="1039"/>
                  <a:pt x="9" y="1015"/>
                </a:cubicBezTo>
                <a:cubicBezTo>
                  <a:pt x="14" y="890"/>
                  <a:pt x="7" y="765"/>
                  <a:pt x="18" y="640"/>
                </a:cubicBezTo>
                <a:cubicBezTo>
                  <a:pt x="19" y="629"/>
                  <a:pt x="36" y="629"/>
                  <a:pt x="45" y="622"/>
                </a:cubicBezTo>
                <a:cubicBezTo>
                  <a:pt x="91" y="586"/>
                  <a:pt x="154" y="574"/>
                  <a:pt x="210" y="558"/>
                </a:cubicBezTo>
                <a:cubicBezTo>
                  <a:pt x="229" y="553"/>
                  <a:pt x="265" y="540"/>
                  <a:pt x="265" y="540"/>
                </a:cubicBezTo>
                <a:cubicBezTo>
                  <a:pt x="309" y="473"/>
                  <a:pt x="291" y="504"/>
                  <a:pt x="320" y="448"/>
                </a:cubicBezTo>
                <a:cubicBezTo>
                  <a:pt x="337" y="380"/>
                  <a:pt x="351" y="313"/>
                  <a:pt x="375" y="247"/>
                </a:cubicBezTo>
                <a:cubicBezTo>
                  <a:pt x="384" y="221"/>
                  <a:pt x="486" y="184"/>
                  <a:pt x="512" y="183"/>
                </a:cubicBezTo>
                <a:cubicBezTo>
                  <a:pt x="631" y="177"/>
                  <a:pt x="749" y="177"/>
                  <a:pt x="868" y="174"/>
                </a:cubicBezTo>
                <a:cubicBezTo>
                  <a:pt x="924" y="147"/>
                  <a:pt x="971" y="106"/>
                  <a:pt x="1024" y="74"/>
                </a:cubicBezTo>
                <a:cubicBezTo>
                  <a:pt x="1054" y="55"/>
                  <a:pt x="1100" y="52"/>
                  <a:pt x="1133" y="46"/>
                </a:cubicBezTo>
                <a:cubicBezTo>
                  <a:pt x="1199" y="34"/>
                  <a:pt x="1260" y="18"/>
                  <a:pt x="1325" y="0"/>
                </a:cubicBezTo>
                <a:cubicBezTo>
                  <a:pt x="1395" y="3"/>
                  <a:pt x="1466" y="3"/>
                  <a:pt x="1536" y="10"/>
                </a:cubicBezTo>
                <a:cubicBezTo>
                  <a:pt x="1555" y="12"/>
                  <a:pt x="1591" y="28"/>
                  <a:pt x="1591" y="28"/>
                </a:cubicBezTo>
                <a:cubicBezTo>
                  <a:pt x="1600" y="34"/>
                  <a:pt x="1610" y="38"/>
                  <a:pt x="1618" y="46"/>
                </a:cubicBezTo>
                <a:cubicBezTo>
                  <a:pt x="1626" y="54"/>
                  <a:pt x="1627" y="68"/>
                  <a:pt x="1636" y="74"/>
                </a:cubicBezTo>
                <a:cubicBezTo>
                  <a:pt x="1652" y="84"/>
                  <a:pt x="1673" y="86"/>
                  <a:pt x="1691" y="92"/>
                </a:cubicBezTo>
                <a:cubicBezTo>
                  <a:pt x="1702" y="95"/>
                  <a:pt x="1709" y="106"/>
                  <a:pt x="1719" y="110"/>
                </a:cubicBezTo>
                <a:cubicBezTo>
                  <a:pt x="1736" y="118"/>
                  <a:pt x="1773" y="128"/>
                  <a:pt x="1773" y="128"/>
                </a:cubicBezTo>
                <a:cubicBezTo>
                  <a:pt x="1825" y="125"/>
                  <a:pt x="1877" y="124"/>
                  <a:pt x="1929" y="119"/>
                </a:cubicBezTo>
                <a:cubicBezTo>
                  <a:pt x="1961" y="116"/>
                  <a:pt x="1988" y="93"/>
                  <a:pt x="2020" y="92"/>
                </a:cubicBezTo>
                <a:cubicBezTo>
                  <a:pt x="2084" y="89"/>
                  <a:pt x="2148" y="86"/>
                  <a:pt x="2212" y="83"/>
                </a:cubicBezTo>
                <a:cubicBezTo>
                  <a:pt x="2276" y="86"/>
                  <a:pt x="2340" y="84"/>
                  <a:pt x="2404" y="92"/>
                </a:cubicBezTo>
                <a:cubicBezTo>
                  <a:pt x="2415" y="93"/>
                  <a:pt x="2439" y="134"/>
                  <a:pt x="2441" y="138"/>
                </a:cubicBezTo>
                <a:cubicBezTo>
                  <a:pt x="2467" y="197"/>
                  <a:pt x="2470" y="280"/>
                  <a:pt x="2514" y="330"/>
                </a:cubicBezTo>
                <a:cubicBezTo>
                  <a:pt x="2563" y="386"/>
                  <a:pt x="2634" y="468"/>
                  <a:pt x="2706" y="494"/>
                </a:cubicBezTo>
                <a:cubicBezTo>
                  <a:pt x="2772" y="518"/>
                  <a:pt x="2827" y="516"/>
                  <a:pt x="2898" y="522"/>
                </a:cubicBezTo>
                <a:cubicBezTo>
                  <a:pt x="2934" y="534"/>
                  <a:pt x="2953" y="549"/>
                  <a:pt x="2980" y="576"/>
                </a:cubicBezTo>
                <a:cubicBezTo>
                  <a:pt x="3001" y="642"/>
                  <a:pt x="3000" y="682"/>
                  <a:pt x="3008" y="759"/>
                </a:cubicBezTo>
                <a:cubicBezTo>
                  <a:pt x="3011" y="785"/>
                  <a:pt x="3031" y="861"/>
                  <a:pt x="3035" y="878"/>
                </a:cubicBezTo>
                <a:cubicBezTo>
                  <a:pt x="3042" y="906"/>
                  <a:pt x="3058" y="945"/>
                  <a:pt x="3081" y="960"/>
                </a:cubicBezTo>
                <a:cubicBezTo>
                  <a:pt x="3099" y="972"/>
                  <a:pt x="3118" y="985"/>
                  <a:pt x="3136" y="997"/>
                </a:cubicBezTo>
                <a:cubicBezTo>
                  <a:pt x="3170" y="1020"/>
                  <a:pt x="3188" y="1033"/>
                  <a:pt x="3227" y="1043"/>
                </a:cubicBezTo>
                <a:cubicBezTo>
                  <a:pt x="3295" y="1036"/>
                  <a:pt x="3401" y="1005"/>
                  <a:pt x="3447" y="1070"/>
                </a:cubicBezTo>
                <a:cubicBezTo>
                  <a:pt x="3468" y="1200"/>
                  <a:pt x="3445" y="1044"/>
                  <a:pt x="3465" y="1290"/>
                </a:cubicBezTo>
                <a:cubicBezTo>
                  <a:pt x="3465" y="1294"/>
                  <a:pt x="3474" y="1359"/>
                  <a:pt x="3483" y="1372"/>
                </a:cubicBezTo>
                <a:cubicBezTo>
                  <a:pt x="3534" y="1448"/>
                  <a:pt x="3650" y="1454"/>
                  <a:pt x="3730" y="1454"/>
                </a:cubicBezTo>
              </a:path>
            </a:pathLst>
          </a:cu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4040188" y="19462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n</a:t>
            </a:r>
            <a:r>
              <a:rPr lang="en-US" altLang="it-IT"/>
              <a:t>’</a:t>
            </a:r>
          </a:p>
        </p:txBody>
      </p:sp>
      <p:sp>
        <p:nvSpPr>
          <p:cNvPr id="21515" name="Text Box 10"/>
          <p:cNvSpPr txBox="1">
            <a:spLocks noChangeArrowheads="1"/>
          </p:cNvSpPr>
          <p:nvPr/>
        </p:nvSpPr>
        <p:spPr bwMode="auto">
          <a:xfrm>
            <a:off x="4648200" y="36576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5130800" y="28956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>
                <a:solidFill>
                  <a:schemeClr val="accent1"/>
                </a:solidFill>
              </a:rPr>
              <a:t>p’</a:t>
            </a:r>
          </a:p>
        </p:txBody>
      </p:sp>
      <p:sp>
        <p:nvSpPr>
          <p:cNvPr id="21517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79825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16C23A2-A750-4FBD-B3F9-C3F8F811048B}" type="slidenum">
              <a:rPr lang="es-ES" altLang="it-IT" sz="1000">
                <a:latin typeface="Arial" panose="020B0604020202020204" pitchFamily="34" charset="0"/>
              </a:rPr>
              <a:pPr lvl="1"/>
              <a:t>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Objectives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Texture Mapping Applications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Reflection (Environment) Maps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Cube Maps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Spherical Maps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Bump Maps</a:t>
            </a: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BF7CB5B7-A6AD-4D65-92B8-934910AE2BBC}" type="slidenum">
              <a:rPr lang="es-ES" altLang="it-IT" sz="1000">
                <a:latin typeface="Arial" panose="020B0604020202020204" pitchFamily="34" charset="0"/>
              </a:rPr>
              <a:pPr lvl="1"/>
              <a:t>30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Tangent Plane</a:t>
            </a:r>
          </a:p>
        </p:txBody>
      </p:sp>
      <p:sp>
        <p:nvSpPr>
          <p:cNvPr id="110603" name="Oval 11"/>
          <p:cNvSpPr>
            <a:spLocks noChangeArrowheads="1"/>
          </p:cNvSpPr>
          <p:nvPr/>
        </p:nvSpPr>
        <p:spPr bwMode="auto">
          <a:xfrm>
            <a:off x="2209800" y="3124200"/>
            <a:ext cx="4038600" cy="2286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2534" name="Line 12"/>
          <p:cNvSpPr>
            <a:spLocks noChangeShapeType="1"/>
          </p:cNvSpPr>
          <p:nvPr/>
        </p:nvSpPr>
        <p:spPr bwMode="auto">
          <a:xfrm flipV="1">
            <a:off x="4572000" y="2895600"/>
            <a:ext cx="27432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5" name="Line 13"/>
          <p:cNvSpPr>
            <a:spLocks noChangeShapeType="1"/>
          </p:cNvSpPr>
          <p:nvPr/>
        </p:nvSpPr>
        <p:spPr bwMode="auto">
          <a:xfrm flipV="1">
            <a:off x="4572000" y="1981200"/>
            <a:ext cx="9144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6" name="Line 14"/>
          <p:cNvSpPr>
            <a:spLocks noChangeShapeType="1"/>
          </p:cNvSpPr>
          <p:nvPr/>
        </p:nvSpPr>
        <p:spPr bwMode="auto">
          <a:xfrm flipH="1" flipV="1">
            <a:off x="3886200" y="2514600"/>
            <a:ext cx="685800" cy="1752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auto">
          <a:xfrm>
            <a:off x="7316788" y="25558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p</a:t>
            </a:r>
            <a:r>
              <a:rPr lang="en-US" altLang="it-IT" baseline="-25000"/>
              <a:t>u</a:t>
            </a:r>
          </a:p>
        </p:txBody>
      </p:sp>
      <p:sp>
        <p:nvSpPr>
          <p:cNvPr id="22538" name="Text Box 16"/>
          <p:cNvSpPr txBox="1">
            <a:spLocks noChangeArrowheads="1"/>
          </p:cNvSpPr>
          <p:nvPr/>
        </p:nvSpPr>
        <p:spPr bwMode="auto">
          <a:xfrm>
            <a:off x="5562600" y="1676400"/>
            <a:ext cx="455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p</a:t>
            </a:r>
            <a:r>
              <a:rPr lang="en-US" altLang="it-IT" baseline="-25000"/>
              <a:t>v</a:t>
            </a:r>
          </a:p>
        </p:txBody>
      </p:sp>
      <p:sp>
        <p:nvSpPr>
          <p:cNvPr id="22539" name="Text Box 17"/>
          <p:cNvSpPr txBox="1">
            <a:spLocks noChangeArrowheads="1"/>
          </p:cNvSpPr>
          <p:nvPr/>
        </p:nvSpPr>
        <p:spPr bwMode="auto">
          <a:xfrm>
            <a:off x="3641725" y="2098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n</a:t>
            </a:r>
          </a:p>
        </p:txBody>
      </p:sp>
      <p:sp>
        <p:nvSpPr>
          <p:cNvPr id="22540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11744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A275277-F025-4343-A728-A574CF7879E8}" type="slidenum">
              <a:rPr lang="es-ES" altLang="it-IT" sz="1000">
                <a:latin typeface="Arial" panose="020B0604020202020204" pitchFamily="34" charset="0"/>
              </a:rPr>
              <a:pPr lvl="1"/>
              <a:t>31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Equations</a:t>
            </a:r>
          </a:p>
        </p:txBody>
      </p:sp>
      <p:sp>
        <p:nvSpPr>
          <p:cNvPr id="23556" name="Rectangle 16"/>
          <p:cNvSpPr>
            <a:spLocks noChangeArrowheads="1"/>
          </p:cNvSpPr>
          <p:nvPr/>
        </p:nvSpPr>
        <p:spPr bwMode="auto">
          <a:xfrm>
            <a:off x="2192338" y="3101975"/>
            <a:ext cx="476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 b="1"/>
              <a:t>p</a:t>
            </a:r>
            <a:r>
              <a:rPr lang="en-US" altLang="it-IT" sz="3200" baseline="-25000"/>
              <a:t>u</a:t>
            </a:r>
            <a:r>
              <a:rPr lang="en-US" altLang="it-IT" sz="3200"/>
              <a:t>=[ ∂x/ ∂u, ∂y/ ∂u, ∂z/ ∂u]</a:t>
            </a:r>
            <a:r>
              <a:rPr lang="en-US" altLang="it-IT" sz="3200" baseline="30000"/>
              <a:t>T</a:t>
            </a:r>
          </a:p>
        </p:txBody>
      </p:sp>
      <p:sp>
        <p:nvSpPr>
          <p:cNvPr id="23557" name="Text Box 17"/>
          <p:cNvSpPr txBox="1">
            <a:spLocks noChangeArrowheads="1"/>
          </p:cNvSpPr>
          <p:nvPr/>
        </p:nvSpPr>
        <p:spPr bwMode="auto">
          <a:xfrm>
            <a:off x="1630363" y="2035175"/>
            <a:ext cx="53800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 b="1"/>
              <a:t>p</a:t>
            </a:r>
            <a:r>
              <a:rPr lang="en-US" altLang="it-IT" sz="3200"/>
              <a:t>(u,v) = [x(u,v), y(u,v), z(u,v)]</a:t>
            </a:r>
            <a:r>
              <a:rPr lang="en-US" altLang="it-IT" sz="3200" baseline="30000"/>
              <a:t>T</a:t>
            </a:r>
          </a:p>
        </p:txBody>
      </p:sp>
      <p:sp>
        <p:nvSpPr>
          <p:cNvPr id="23558" name="Rectangle 18"/>
          <p:cNvSpPr>
            <a:spLocks noChangeArrowheads="1"/>
          </p:cNvSpPr>
          <p:nvPr/>
        </p:nvSpPr>
        <p:spPr bwMode="auto">
          <a:xfrm>
            <a:off x="2274888" y="3733800"/>
            <a:ext cx="476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 b="1"/>
              <a:t>p</a:t>
            </a:r>
            <a:r>
              <a:rPr lang="en-US" altLang="it-IT" sz="3200" baseline="-25000"/>
              <a:t>v</a:t>
            </a:r>
            <a:r>
              <a:rPr lang="en-US" altLang="it-IT" sz="3200"/>
              <a:t>=[ ∂x/ ∂v, ∂y/ ∂v, ∂z/ ∂v]</a:t>
            </a:r>
            <a:r>
              <a:rPr lang="en-US" altLang="it-IT" sz="3200" baseline="30000"/>
              <a:t>T</a:t>
            </a:r>
          </a:p>
        </p:txBody>
      </p:sp>
      <p:sp>
        <p:nvSpPr>
          <p:cNvPr id="23559" name="Text Box 21"/>
          <p:cNvSpPr txBox="1">
            <a:spLocks noChangeArrowheads="1"/>
          </p:cNvSpPr>
          <p:nvPr/>
        </p:nvSpPr>
        <p:spPr bwMode="auto">
          <a:xfrm>
            <a:off x="2284413" y="4833938"/>
            <a:ext cx="39655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 b="1"/>
              <a:t>n</a:t>
            </a:r>
            <a:r>
              <a:rPr lang="en-US" altLang="it-IT" sz="3200"/>
              <a:t> = (</a:t>
            </a:r>
            <a:r>
              <a:rPr lang="en-US" altLang="it-IT" sz="3200" b="1"/>
              <a:t>p</a:t>
            </a:r>
            <a:r>
              <a:rPr lang="en-US" altLang="it-IT" sz="3200" baseline="-25000"/>
              <a:t>u</a:t>
            </a:r>
            <a:r>
              <a:rPr lang="en-US" altLang="it-IT" sz="3200"/>
              <a:t> </a:t>
            </a:r>
            <a:r>
              <a:rPr lang="en-US" altLang="it-IT" sz="3200">
                <a:sym typeface="Symbol" panose="05050102010706020507" pitchFamily="18" charset="2"/>
              </a:rPr>
              <a:t></a:t>
            </a:r>
            <a:r>
              <a:rPr lang="en-US" altLang="it-IT" sz="3200"/>
              <a:t> </a:t>
            </a:r>
            <a:r>
              <a:rPr lang="en-US" altLang="it-IT" sz="3200" b="1"/>
              <a:t>p</a:t>
            </a:r>
            <a:r>
              <a:rPr lang="en-US" altLang="it-IT" sz="3200" baseline="-25000"/>
              <a:t>v</a:t>
            </a:r>
            <a:r>
              <a:rPr lang="en-US" altLang="it-IT"/>
              <a:t> ) / </a:t>
            </a:r>
            <a:r>
              <a:rPr lang="en-US" altLang="it-IT" b="1"/>
              <a:t>|</a:t>
            </a:r>
            <a:r>
              <a:rPr lang="en-US" altLang="it-IT"/>
              <a:t> </a:t>
            </a:r>
            <a:r>
              <a:rPr lang="en-US" altLang="it-IT" sz="3200" b="1"/>
              <a:t>p</a:t>
            </a:r>
            <a:r>
              <a:rPr lang="en-US" altLang="it-IT" sz="3200" baseline="-25000"/>
              <a:t>u</a:t>
            </a:r>
            <a:r>
              <a:rPr lang="en-US" altLang="it-IT" sz="3200"/>
              <a:t> </a:t>
            </a:r>
            <a:r>
              <a:rPr lang="en-US" altLang="it-IT" sz="3200">
                <a:sym typeface="Symbol" panose="05050102010706020507" pitchFamily="18" charset="2"/>
              </a:rPr>
              <a:t></a:t>
            </a:r>
            <a:r>
              <a:rPr lang="en-US" altLang="it-IT" sz="3200"/>
              <a:t> </a:t>
            </a:r>
            <a:r>
              <a:rPr lang="en-US" altLang="it-IT" sz="3200" b="1"/>
              <a:t>p</a:t>
            </a:r>
            <a:r>
              <a:rPr lang="en-US" altLang="it-IT" sz="3200" baseline="-25000"/>
              <a:t>v</a:t>
            </a:r>
            <a:r>
              <a:rPr lang="en-US" altLang="it-IT"/>
              <a:t> </a:t>
            </a:r>
            <a:r>
              <a:rPr lang="en-US" altLang="it-IT" b="1"/>
              <a:t>|</a:t>
            </a:r>
          </a:p>
        </p:txBody>
      </p:sp>
      <p:sp>
        <p:nvSpPr>
          <p:cNvPr id="23560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15217950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B22D6B0-64BE-40DD-A412-A601E8C976B3}" type="slidenum">
              <a:rPr lang="es-ES" altLang="it-IT" sz="1000">
                <a:latin typeface="Arial" panose="020B0604020202020204" pitchFamily="34" charset="0"/>
              </a:rPr>
              <a:pPr lvl="1"/>
              <a:t>32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Displacement Function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81200" y="1905000"/>
            <a:ext cx="2941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 b="1"/>
              <a:t>p</a:t>
            </a:r>
            <a:r>
              <a:rPr lang="en-US" altLang="it-IT" sz="3200"/>
              <a:t>’ = </a:t>
            </a:r>
            <a:r>
              <a:rPr lang="en-US" altLang="it-IT" sz="3200" b="1"/>
              <a:t>p</a:t>
            </a:r>
            <a:r>
              <a:rPr lang="en-US" altLang="it-IT" sz="3200"/>
              <a:t> + d(u,v) </a:t>
            </a:r>
            <a:r>
              <a:rPr lang="en-US" altLang="it-IT" sz="3200" b="1"/>
              <a:t>n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14400" y="2667000"/>
            <a:ext cx="73072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/>
              <a:t>d(u,v) is the bump or displacement function</a:t>
            </a:r>
          </a:p>
          <a:p>
            <a:endParaRPr lang="en-US" altLang="it-IT" sz="3200"/>
          </a:p>
          <a:p>
            <a:r>
              <a:rPr lang="en-US" altLang="it-IT" sz="3200"/>
              <a:t>|d(u,v)| &lt;&lt; 1</a:t>
            </a: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028232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092C942-4FC2-48F9-9FBB-713023E1F1F2}" type="slidenum">
              <a:rPr lang="es-ES" altLang="it-IT" sz="1000">
                <a:latin typeface="Arial" panose="020B0604020202020204" pitchFamily="34" charset="0"/>
              </a:rPr>
              <a:pPr lvl="1"/>
              <a:t>33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Perturbed Normal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041525" y="2609850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 sz="320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43200" y="1905000"/>
            <a:ext cx="2390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 b="1"/>
              <a:t>n’</a:t>
            </a:r>
            <a:r>
              <a:rPr lang="en-US" altLang="it-IT" sz="3200"/>
              <a:t> = </a:t>
            </a:r>
            <a:r>
              <a:rPr lang="en-US" altLang="it-IT" sz="3200" b="1"/>
              <a:t>p’</a:t>
            </a:r>
            <a:r>
              <a:rPr lang="en-US" altLang="it-IT" sz="3200" baseline="-25000"/>
              <a:t>u</a:t>
            </a:r>
            <a:r>
              <a:rPr lang="en-US" altLang="it-IT" sz="3200"/>
              <a:t> </a:t>
            </a:r>
            <a:r>
              <a:rPr lang="en-US" altLang="it-IT" sz="3200">
                <a:sym typeface="Symbol" panose="05050102010706020507" pitchFamily="18" charset="2"/>
              </a:rPr>
              <a:t></a:t>
            </a:r>
            <a:r>
              <a:rPr lang="en-US" altLang="it-IT" sz="3200"/>
              <a:t> </a:t>
            </a:r>
            <a:r>
              <a:rPr lang="en-US" altLang="it-IT" sz="3200" b="1"/>
              <a:t>p’</a:t>
            </a:r>
            <a:r>
              <a:rPr lang="en-US" altLang="it-IT" sz="3200" baseline="-25000"/>
              <a:t>v</a:t>
            </a:r>
            <a:endParaRPr lang="en-US" altLang="it-IT" b="1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447800" y="2895600"/>
            <a:ext cx="4997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 b="1"/>
              <a:t>p’</a:t>
            </a:r>
            <a:r>
              <a:rPr lang="en-US" altLang="it-IT" sz="3200" baseline="-25000"/>
              <a:t>u</a:t>
            </a:r>
            <a:r>
              <a:rPr lang="en-US" altLang="it-IT" sz="3200"/>
              <a:t> </a:t>
            </a:r>
            <a:r>
              <a:rPr lang="en-US" altLang="it-IT"/>
              <a:t>=</a:t>
            </a:r>
            <a:r>
              <a:rPr lang="en-US" altLang="it-IT" sz="3200"/>
              <a:t> </a:t>
            </a:r>
            <a:r>
              <a:rPr lang="en-US" altLang="it-IT" sz="3200" b="1"/>
              <a:t>p</a:t>
            </a:r>
            <a:r>
              <a:rPr lang="en-US" altLang="it-IT" sz="3200" baseline="-25000"/>
              <a:t>u </a:t>
            </a:r>
            <a:r>
              <a:rPr lang="en-US" altLang="it-IT" sz="3200"/>
              <a:t>+ (</a:t>
            </a:r>
            <a:r>
              <a:rPr lang="en-US" altLang="it-IT" sz="3200">
                <a:cs typeface="Times New Roman" panose="02020603050405020304" pitchFamily="18" charset="0"/>
              </a:rPr>
              <a:t>∂d/∂u)</a:t>
            </a:r>
            <a:r>
              <a:rPr lang="en-US" altLang="it-IT" sz="3200" b="1">
                <a:cs typeface="Times New Roman" panose="02020603050405020304" pitchFamily="18" charset="0"/>
              </a:rPr>
              <a:t>n</a:t>
            </a:r>
            <a:r>
              <a:rPr lang="en-US" altLang="it-IT" sz="3200">
                <a:cs typeface="Times New Roman" panose="02020603050405020304" pitchFamily="18" charset="0"/>
              </a:rPr>
              <a:t> + d(u,v)</a:t>
            </a:r>
            <a:r>
              <a:rPr lang="en-US" altLang="it-IT" sz="3200" b="1">
                <a:cs typeface="Times New Roman" panose="02020603050405020304" pitchFamily="18" charset="0"/>
              </a:rPr>
              <a:t>n</a:t>
            </a:r>
            <a:r>
              <a:rPr lang="en-US" altLang="it-IT" sz="3200" baseline="-25000"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447800" y="3810000"/>
            <a:ext cx="49974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 b="1"/>
              <a:t>p’</a:t>
            </a:r>
            <a:r>
              <a:rPr lang="en-US" altLang="it-IT" sz="3200" baseline="-25000"/>
              <a:t>v</a:t>
            </a:r>
            <a:r>
              <a:rPr lang="en-US" altLang="it-IT" sz="3200"/>
              <a:t> </a:t>
            </a:r>
            <a:r>
              <a:rPr lang="en-US" altLang="it-IT"/>
              <a:t>=</a:t>
            </a:r>
            <a:r>
              <a:rPr lang="en-US" altLang="it-IT" sz="3200"/>
              <a:t> </a:t>
            </a:r>
            <a:r>
              <a:rPr lang="en-US" altLang="it-IT" sz="3200" b="1"/>
              <a:t>p</a:t>
            </a:r>
            <a:r>
              <a:rPr lang="en-US" altLang="it-IT" sz="3200" baseline="-25000"/>
              <a:t>v </a:t>
            </a:r>
            <a:r>
              <a:rPr lang="en-US" altLang="it-IT" sz="3200"/>
              <a:t>+ (</a:t>
            </a:r>
            <a:r>
              <a:rPr lang="en-US" altLang="it-IT" sz="3200">
                <a:cs typeface="Times New Roman" panose="02020603050405020304" pitchFamily="18" charset="0"/>
              </a:rPr>
              <a:t>∂d/∂v)</a:t>
            </a:r>
            <a:r>
              <a:rPr lang="en-US" altLang="it-IT" sz="3200" b="1">
                <a:cs typeface="Times New Roman" panose="02020603050405020304" pitchFamily="18" charset="0"/>
              </a:rPr>
              <a:t>n</a:t>
            </a:r>
            <a:r>
              <a:rPr lang="en-US" altLang="it-IT" sz="3200">
                <a:cs typeface="Times New Roman" panose="02020603050405020304" pitchFamily="18" charset="0"/>
              </a:rPr>
              <a:t> + d(u,v)</a:t>
            </a:r>
            <a:r>
              <a:rPr lang="en-US" altLang="it-IT" sz="3200" b="1">
                <a:cs typeface="Times New Roman" panose="02020603050405020304" pitchFamily="18" charset="0"/>
              </a:rPr>
              <a:t>n</a:t>
            </a:r>
            <a:r>
              <a:rPr lang="en-US" altLang="it-IT" sz="3200" baseline="-25000"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447800" y="4724400"/>
            <a:ext cx="624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/>
              <a:t>If d is small, we can neglect last term</a:t>
            </a:r>
          </a:p>
        </p:txBody>
      </p:sp>
      <p:sp>
        <p:nvSpPr>
          <p:cNvPr id="25609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229887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2022E2F3-11D4-4DAD-8FB2-203E47488F8B}" type="slidenum">
              <a:rPr lang="es-ES" altLang="it-IT" sz="1000">
                <a:latin typeface="Arial" panose="020B0604020202020204" pitchFamily="34" charset="0"/>
              </a:rPr>
              <a:pPr lvl="1"/>
              <a:t>34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Approximating the Normal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743200" y="1905000"/>
            <a:ext cx="23907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 b="1"/>
              <a:t>n’</a:t>
            </a:r>
            <a:r>
              <a:rPr lang="en-US" altLang="it-IT" sz="3200"/>
              <a:t> = </a:t>
            </a:r>
            <a:r>
              <a:rPr lang="en-US" altLang="it-IT" sz="3200" b="1"/>
              <a:t>p’</a:t>
            </a:r>
            <a:r>
              <a:rPr lang="en-US" altLang="it-IT" sz="3200" baseline="-25000"/>
              <a:t>u</a:t>
            </a:r>
            <a:r>
              <a:rPr lang="en-US" altLang="it-IT" sz="3200"/>
              <a:t> </a:t>
            </a:r>
            <a:r>
              <a:rPr lang="en-US" altLang="it-IT" sz="3200">
                <a:sym typeface="Symbol" panose="05050102010706020507" pitchFamily="18" charset="2"/>
              </a:rPr>
              <a:t></a:t>
            </a:r>
            <a:r>
              <a:rPr lang="en-US" altLang="it-IT" sz="3200"/>
              <a:t> </a:t>
            </a:r>
            <a:r>
              <a:rPr lang="en-US" altLang="it-IT" sz="3200" b="1"/>
              <a:t>p’</a:t>
            </a:r>
            <a:r>
              <a:rPr lang="en-US" altLang="it-IT" sz="3200" baseline="-25000"/>
              <a:t>v</a:t>
            </a:r>
            <a:endParaRPr lang="en-US" altLang="it-IT" b="1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371600" y="2667000"/>
            <a:ext cx="59896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>
                <a:cs typeface="Times New Roman" panose="02020603050405020304" pitchFamily="18" charset="0"/>
              </a:rPr>
              <a:t>≈ </a:t>
            </a:r>
            <a:r>
              <a:rPr lang="en-US" altLang="it-IT" sz="3200" b="1">
                <a:cs typeface="Times New Roman" panose="02020603050405020304" pitchFamily="18" charset="0"/>
              </a:rPr>
              <a:t>n</a:t>
            </a:r>
            <a:r>
              <a:rPr lang="en-US" altLang="it-IT" sz="3200">
                <a:cs typeface="Times New Roman" panose="02020603050405020304" pitchFamily="18" charset="0"/>
              </a:rPr>
              <a:t> + (∂d/∂u)</a:t>
            </a:r>
            <a:r>
              <a:rPr lang="en-US" altLang="it-IT" sz="3200" b="1">
                <a:cs typeface="Times New Roman" panose="02020603050405020304" pitchFamily="18" charset="0"/>
              </a:rPr>
              <a:t>n </a:t>
            </a:r>
            <a:r>
              <a:rPr lang="en-US" altLang="it-IT"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altLang="it-IT" sz="3200" b="1">
                <a:cs typeface="Times New Roman" panose="02020603050405020304" pitchFamily="18" charset="0"/>
              </a:rPr>
              <a:t>p</a:t>
            </a:r>
            <a:r>
              <a:rPr lang="en-US" altLang="it-IT" sz="3200" baseline="-25000">
                <a:cs typeface="Times New Roman" panose="02020603050405020304" pitchFamily="18" charset="0"/>
              </a:rPr>
              <a:t>v </a:t>
            </a:r>
            <a:r>
              <a:rPr lang="en-US" altLang="it-IT" sz="3200">
                <a:cs typeface="Times New Roman" panose="02020603050405020304" pitchFamily="18" charset="0"/>
              </a:rPr>
              <a:t>+ (∂d/∂v)</a:t>
            </a:r>
            <a:r>
              <a:rPr lang="en-US" altLang="it-IT" sz="3200" b="1">
                <a:cs typeface="Times New Roman" panose="02020603050405020304" pitchFamily="18" charset="0"/>
              </a:rPr>
              <a:t>n </a:t>
            </a:r>
            <a:r>
              <a:rPr lang="en-US" altLang="it-IT" sz="3200">
                <a:cs typeface="Times New Roman" panose="02020603050405020304" pitchFamily="18" charset="0"/>
                <a:sym typeface="Symbol" panose="05050102010706020507" pitchFamily="18" charset="2"/>
              </a:rPr>
              <a:t> </a:t>
            </a:r>
            <a:r>
              <a:rPr lang="en-US" altLang="it-IT" sz="3200" b="1">
                <a:cs typeface="Times New Roman" panose="02020603050405020304" pitchFamily="18" charset="0"/>
              </a:rPr>
              <a:t>p</a:t>
            </a:r>
            <a:r>
              <a:rPr lang="en-US" altLang="it-IT" sz="3200" baseline="-25000">
                <a:cs typeface="Times New Roman" panose="02020603050405020304" pitchFamily="18" charset="0"/>
              </a:rPr>
              <a:t>u</a:t>
            </a:r>
            <a:r>
              <a:rPr lang="en-US" altLang="it-IT" sz="3200">
                <a:cs typeface="Times New Roman" panose="02020603050405020304" pitchFamily="18" charset="0"/>
              </a:rPr>
              <a:t> </a:t>
            </a:r>
            <a:endParaRPr lang="en-US" altLang="it-IT" sz="3200" baseline="-25000">
              <a:cs typeface="Times New Roman" panose="02020603050405020304" pitchFamily="18" charset="0"/>
            </a:endParaRPr>
          </a:p>
          <a:p>
            <a:r>
              <a:rPr lang="en-US" altLang="it-IT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57200" y="3581400"/>
            <a:ext cx="84582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3200"/>
              <a:t>The vectors </a:t>
            </a:r>
            <a:r>
              <a:rPr lang="en-US" altLang="it-IT" sz="3200" b="1"/>
              <a:t>n </a:t>
            </a:r>
            <a:r>
              <a:rPr lang="en-US" altLang="it-IT" sz="3200">
                <a:sym typeface="Symbol" panose="05050102010706020507" pitchFamily="18" charset="2"/>
              </a:rPr>
              <a:t> </a:t>
            </a:r>
            <a:r>
              <a:rPr lang="en-US" altLang="it-IT" sz="3200" b="1"/>
              <a:t>p</a:t>
            </a:r>
            <a:r>
              <a:rPr lang="en-US" altLang="it-IT" sz="3200" baseline="-25000"/>
              <a:t>v</a:t>
            </a:r>
            <a:r>
              <a:rPr lang="en-US" altLang="it-IT"/>
              <a:t>  </a:t>
            </a:r>
            <a:r>
              <a:rPr lang="en-US" altLang="it-IT" sz="3200"/>
              <a:t>and </a:t>
            </a:r>
            <a:r>
              <a:rPr lang="en-US" altLang="it-IT" sz="3200" b="1"/>
              <a:t>n </a:t>
            </a:r>
            <a:r>
              <a:rPr lang="en-US" altLang="it-IT" sz="3200">
                <a:sym typeface="Symbol" panose="05050102010706020507" pitchFamily="18" charset="2"/>
              </a:rPr>
              <a:t> </a:t>
            </a:r>
            <a:r>
              <a:rPr lang="en-US" altLang="it-IT" sz="3200" b="1"/>
              <a:t>p</a:t>
            </a:r>
            <a:r>
              <a:rPr lang="en-US" altLang="it-IT" sz="3200" baseline="-25000"/>
              <a:t>u</a:t>
            </a:r>
            <a:r>
              <a:rPr lang="en-US" altLang="it-IT" sz="3200"/>
              <a:t> lie </a:t>
            </a:r>
          </a:p>
          <a:p>
            <a:r>
              <a:rPr lang="en-US" altLang="it-IT" sz="3200"/>
              <a:t>in the tangent plane </a:t>
            </a:r>
          </a:p>
          <a:p>
            <a:r>
              <a:rPr lang="en-US" altLang="it-IT" sz="3200"/>
              <a:t>Hence the normal is displaced in the tangent plane</a:t>
            </a:r>
          </a:p>
          <a:p>
            <a:r>
              <a:rPr lang="en-US" altLang="it-IT" sz="3200"/>
              <a:t>Must precompute the arrays </a:t>
            </a:r>
            <a:r>
              <a:rPr lang="en-US" altLang="it-IT" sz="3200">
                <a:cs typeface="Times New Roman" panose="02020603050405020304" pitchFamily="18" charset="0"/>
              </a:rPr>
              <a:t>∂d/ ∂u and ∂d/ ∂v</a:t>
            </a:r>
            <a:r>
              <a:rPr lang="en-US" altLang="it-IT">
                <a:cs typeface="Times New Roman" panose="02020603050405020304" pitchFamily="18" charset="0"/>
              </a:rPr>
              <a:t> </a:t>
            </a:r>
          </a:p>
          <a:p>
            <a:r>
              <a:rPr lang="en-US" altLang="it-IT" sz="3200">
                <a:cs typeface="Times New Roman" panose="02020603050405020304" pitchFamily="18" charset="0"/>
              </a:rPr>
              <a:t>Finally,we perturb the normal during shading</a:t>
            </a:r>
          </a:p>
        </p:txBody>
      </p:sp>
      <p:sp>
        <p:nvSpPr>
          <p:cNvPr id="2663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960738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F7918B13-4A29-4858-8B07-2A0C5950D0CE}" type="slidenum">
              <a:rPr lang="es-ES" altLang="it-IT" sz="1000">
                <a:latin typeface="Arial" panose="020B0604020202020204" pitchFamily="34" charset="0"/>
              </a:rPr>
              <a:pPr lvl="1"/>
              <a:t>35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Image Processing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Suppose that we start with a function d(u,v)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We can sample it to form an array D=[d</a:t>
            </a:r>
            <a:r>
              <a:rPr lang="en-US" altLang="it-IT" baseline="-25000">
                <a:ea typeface="ＭＳ Ｐゴシック" panose="020B0600070205080204" pitchFamily="34" charset="-128"/>
              </a:rPr>
              <a:t>ij</a:t>
            </a:r>
            <a:r>
              <a:rPr lang="en-US" altLang="it-IT">
                <a:ea typeface="ＭＳ Ｐゴシック" panose="020B0600070205080204" pitchFamily="34" charset="-128"/>
              </a:rPr>
              <a:t>]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Then ∂d/ ∂u </a:t>
            </a:r>
            <a:r>
              <a:rPr lang="en-US" altLang="it-IT">
                <a:ea typeface="ＭＳ Ｐゴシック" panose="020B0600070205080204" pitchFamily="34" charset="-128"/>
                <a:cs typeface="Arial" panose="020B0604020202020204" pitchFamily="34" charset="0"/>
              </a:rPr>
              <a:t>≈ d</a:t>
            </a:r>
            <a:r>
              <a:rPr lang="en-US" altLang="it-IT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ij</a:t>
            </a:r>
            <a:r>
              <a:rPr lang="en-US" altLang="it-IT">
                <a:ea typeface="ＭＳ Ｐゴシック" panose="020B0600070205080204" pitchFamily="34" charset="-128"/>
                <a:cs typeface="Arial" panose="020B0604020202020204" pitchFamily="34" charset="0"/>
              </a:rPr>
              <a:t> – d</a:t>
            </a:r>
            <a:r>
              <a:rPr lang="en-US" altLang="it-IT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i-1,j</a:t>
            </a:r>
            <a:r>
              <a:rPr lang="en-US" altLang="it-IT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>
              <a:buFontTx/>
              <a:buNone/>
            </a:pPr>
            <a:r>
              <a:rPr lang="en-US" altLang="it-IT">
                <a:ea typeface="ＭＳ Ｐゴシック" panose="020B0600070205080204" pitchFamily="34" charset="-128"/>
                <a:cs typeface="Arial" panose="020B0604020202020204" pitchFamily="34" charset="0"/>
              </a:rPr>
              <a:t>   and </a:t>
            </a:r>
            <a:r>
              <a:rPr lang="en-US" altLang="it-IT">
                <a:ea typeface="ＭＳ Ｐゴシック" panose="020B0600070205080204" pitchFamily="34" charset="-128"/>
              </a:rPr>
              <a:t>∂d/ ∂v </a:t>
            </a:r>
            <a:r>
              <a:rPr lang="en-US" altLang="it-IT">
                <a:ea typeface="ＭＳ Ｐゴシック" panose="020B0600070205080204" pitchFamily="34" charset="-128"/>
                <a:cs typeface="Arial" panose="020B0604020202020204" pitchFamily="34" charset="0"/>
              </a:rPr>
              <a:t>≈ d</a:t>
            </a:r>
            <a:r>
              <a:rPr lang="en-US" altLang="it-IT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ij</a:t>
            </a:r>
            <a:r>
              <a:rPr lang="en-US" altLang="it-IT">
                <a:ea typeface="ＭＳ Ｐゴシック" panose="020B0600070205080204" pitchFamily="34" charset="-128"/>
                <a:cs typeface="Arial" panose="020B0604020202020204" pitchFamily="34" charset="0"/>
              </a:rPr>
              <a:t> – d</a:t>
            </a:r>
            <a:r>
              <a:rPr lang="en-US" altLang="it-IT" baseline="-25000">
                <a:ea typeface="ＭＳ Ｐゴシック" panose="020B0600070205080204" pitchFamily="34" charset="-128"/>
                <a:cs typeface="Arial" panose="020B0604020202020204" pitchFamily="34" charset="0"/>
              </a:rPr>
              <a:t>i,j-1</a:t>
            </a:r>
            <a:r>
              <a:rPr lang="en-US" altLang="it-IT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r>
              <a:rPr lang="en-US" altLang="it-IT" b="1">
                <a:ea typeface="ＭＳ Ｐゴシック" panose="020B0600070205080204" pitchFamily="34" charset="-128"/>
                <a:cs typeface="Arial" panose="020B0604020202020204" pitchFamily="34" charset="0"/>
              </a:rPr>
              <a:t>Embossing</a:t>
            </a:r>
            <a:r>
              <a:rPr lang="en-US" altLang="it-IT">
                <a:ea typeface="ＭＳ Ｐゴシック" panose="020B0600070205080204" pitchFamily="34" charset="-128"/>
                <a:cs typeface="Arial" panose="020B0604020202020204" pitchFamily="34" charset="0"/>
              </a:rPr>
              <a:t>: multipass approach using floating point buffer</a:t>
            </a: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33336841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Example</a:t>
            </a:r>
          </a:p>
        </p:txBody>
      </p:sp>
      <p:pic>
        <p:nvPicPr>
          <p:cNvPr id="28675" name="Content Placeholder 5" descr="an07f33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83" r="-6483"/>
          <a:stretch>
            <a:fillRect/>
          </a:stretch>
        </p:blipFill>
        <p:spPr>
          <a:xfrm>
            <a:off x="304800" y="3276600"/>
            <a:ext cx="4513263" cy="2743200"/>
          </a:xfrm>
        </p:spPr>
      </p:pic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6A443339-9FD0-4AD1-A9E3-D238D1289F9C}" type="slidenum">
              <a:rPr lang="es-ES" altLang="it-IT" sz="1000">
                <a:latin typeface="Arial" panose="020B0604020202020204" pitchFamily="34" charset="0"/>
              </a:rPr>
              <a:pPr lvl="1"/>
              <a:t>36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pic>
        <p:nvPicPr>
          <p:cNvPr id="28677" name="Picture 6" descr="an07f33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5401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990600" y="2133600"/>
            <a:ext cx="5741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Single Polygon and a Rotating Light Source</a:t>
            </a:r>
          </a:p>
        </p:txBody>
      </p:sp>
      <p:sp>
        <p:nvSpPr>
          <p:cNvPr id="2867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164823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4CD6A80-F170-44FE-9DD3-29D6A5FBAB4B}" type="slidenum">
              <a:rPr lang="es-ES" altLang="it-IT" sz="1000">
                <a:latin typeface="Arial" panose="020B0604020202020204" pitchFamily="34" charset="0"/>
              </a:rPr>
              <a:pPr lvl="1"/>
              <a:t>37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How to do this?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The problem is that we want to apply the perturbation at all points on the surface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Cannot solve by vertex lighting (unless polygons are very small)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Really want to apply to every fragment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Can’t do that in fixed function pipeline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But can do with a fragment program!!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See bumpmap.html and bumpmap.js</a:t>
            </a: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  <p:extLst>
      <p:ext uri="{BB962C8B-B14F-4D97-AF65-F5344CB8AC3E}">
        <p14:creationId xmlns:p14="http://schemas.microsoft.com/office/powerpoint/2010/main" val="40237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90E10836-5DF8-44C7-BEDF-222C0BBA704B}" type="slidenum">
              <a:rPr lang="es-ES" altLang="it-IT" sz="1000">
                <a:latin typeface="Arial" panose="020B0604020202020204" pitchFamily="34" charset="0"/>
              </a:rPr>
              <a:pPr lvl="1"/>
              <a:t>4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162800" cy="1066800"/>
          </a:xfrm>
        </p:spPr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Mapping Variations</a:t>
            </a:r>
          </a:p>
        </p:txBody>
      </p:sp>
      <p:pic>
        <p:nvPicPr>
          <p:cNvPr id="20485" name="Picture 4" descr="hu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277177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 descr="hu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6" descr="hue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69557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609600" y="5562600"/>
            <a:ext cx="210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smooth shading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3843338" y="5562600"/>
            <a:ext cx="1722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environment</a:t>
            </a:r>
          </a:p>
          <a:p>
            <a:r>
              <a:rPr lang="en-US" altLang="it-IT"/>
              <a:t>    mapping</a:t>
            </a:r>
          </a:p>
        </p:txBody>
      </p:sp>
      <p:sp>
        <p:nvSpPr>
          <p:cNvPr id="20490" name="Text Box 9"/>
          <p:cNvSpPr txBox="1">
            <a:spLocks noChangeArrowheads="1"/>
          </p:cNvSpPr>
          <p:nvPr/>
        </p:nvSpPr>
        <p:spPr bwMode="auto">
          <a:xfrm>
            <a:off x="6629400" y="5562600"/>
            <a:ext cx="2019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/>
              <a:t>bump mapping</a:t>
            </a:r>
          </a:p>
        </p:txBody>
      </p:sp>
      <p:sp>
        <p:nvSpPr>
          <p:cNvPr id="2049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E9573682-B814-47AA-B107-5C09E44E9763}" type="slidenum">
              <a:rPr lang="es-ES" altLang="it-IT" sz="1000">
                <a:latin typeface="Arial" panose="020B0604020202020204" pitchFamily="34" charset="0"/>
              </a:rPr>
              <a:pPr lvl="1"/>
              <a:t>5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Environment Mapping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 sz="3400">
                <a:ea typeface="ＭＳ Ｐゴシック" panose="020B0600070205080204" pitchFamily="34" charset="-128"/>
              </a:rPr>
              <a:t>Environmental (reflection) mapping is way to create the appearance of highly reflective surfaces without ray tracing which requires global calculations</a:t>
            </a:r>
          </a:p>
          <a:p>
            <a:r>
              <a:rPr lang="en-US" altLang="it-IT" sz="3400">
                <a:ea typeface="ＭＳ Ｐゴシック" panose="020B0600070205080204" pitchFamily="34" charset="-128"/>
              </a:rPr>
              <a:t>Introduced in movies such as The Abyss and Terminator 2</a:t>
            </a:r>
          </a:p>
          <a:p>
            <a:r>
              <a:rPr lang="en-US" altLang="it-IT" sz="3400">
                <a:ea typeface="ＭＳ Ｐゴシック" panose="020B0600070205080204" pitchFamily="34" charset="-128"/>
              </a:rPr>
              <a:t>Prevalent in video games</a:t>
            </a:r>
          </a:p>
          <a:p>
            <a:r>
              <a:rPr lang="en-US" altLang="it-IT" sz="3400">
                <a:ea typeface="ＭＳ Ｐゴシック" panose="020B0600070205080204" pitchFamily="34" charset="-128"/>
              </a:rPr>
              <a:t>It is a form of texture mapping</a:t>
            </a: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DD877073-72A6-4BBB-8BDA-C54F850BEA46}" type="slidenum">
              <a:rPr lang="es-ES" altLang="it-IT" sz="1000">
                <a:latin typeface="Arial" panose="020B0604020202020204" pitchFamily="34" charset="0"/>
              </a:rPr>
              <a:pPr lvl="1"/>
              <a:t>6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2531" name="Freeform 4"/>
          <p:cNvSpPr>
            <a:spLocks/>
          </p:cNvSpPr>
          <p:nvPr/>
        </p:nvSpPr>
        <p:spPr bwMode="auto">
          <a:xfrm>
            <a:off x="2133600" y="3886200"/>
            <a:ext cx="2819400" cy="1600200"/>
          </a:xfrm>
          <a:custGeom>
            <a:avLst/>
            <a:gdLst>
              <a:gd name="T0" fmla="*/ 0 w 1392"/>
              <a:gd name="T1" fmla="*/ 2147483647 h 576"/>
              <a:gd name="T2" fmla="*/ 2147483647 w 1392"/>
              <a:gd name="T3" fmla="*/ 0 h 576"/>
              <a:gd name="T4" fmla="*/ 2147483647 w 1392"/>
              <a:gd name="T5" fmla="*/ 2147483647 h 576"/>
              <a:gd name="T6" fmla="*/ 2147483647 w 1392"/>
              <a:gd name="T7" fmla="*/ 2147483647 h 576"/>
              <a:gd name="T8" fmla="*/ 0 w 1392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576"/>
              <a:gd name="T17" fmla="*/ 1392 w 1392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576">
                <a:moveTo>
                  <a:pt x="0" y="432"/>
                </a:moveTo>
                <a:lnTo>
                  <a:pt x="480" y="0"/>
                </a:lnTo>
                <a:lnTo>
                  <a:pt x="1392" y="96"/>
                </a:lnTo>
                <a:lnTo>
                  <a:pt x="960" y="576"/>
                </a:lnTo>
                <a:lnTo>
                  <a:pt x="0" y="43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25292" name="Cloud"/>
          <p:cNvSpPr>
            <a:spLocks noChangeAspect="1" noEditPoints="1" noChangeArrowheads="1"/>
          </p:cNvSpPr>
          <p:nvPr/>
        </p:nvSpPr>
        <p:spPr bwMode="auto">
          <a:xfrm>
            <a:off x="3048000" y="4267200"/>
            <a:ext cx="1143000" cy="7651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500">
                <a:ea typeface="ＭＳ Ｐゴシック" panose="020B0600070205080204" pitchFamily="34" charset="-128"/>
              </a:rPr>
              <a:t>Reflecting the Environment</a:t>
            </a: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H="1" flipV="1">
            <a:off x="1752600" y="3200400"/>
            <a:ext cx="1828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H="1" flipV="1">
            <a:off x="3429000" y="2667000"/>
            <a:ext cx="152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3581400" y="2895600"/>
            <a:ext cx="198120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2537" name="Text Box 8"/>
          <p:cNvSpPr txBox="1">
            <a:spLocks noChangeArrowheads="1"/>
          </p:cNvSpPr>
          <p:nvPr/>
        </p:nvSpPr>
        <p:spPr bwMode="auto">
          <a:xfrm>
            <a:off x="1322388" y="26320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V</a:t>
            </a:r>
          </a:p>
        </p:txBody>
      </p:sp>
      <p:sp>
        <p:nvSpPr>
          <p:cNvPr id="22538" name="Text Box 9"/>
          <p:cNvSpPr txBox="1">
            <a:spLocks noChangeArrowheads="1"/>
          </p:cNvSpPr>
          <p:nvPr/>
        </p:nvSpPr>
        <p:spPr bwMode="auto">
          <a:xfrm>
            <a:off x="3200400" y="2133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N</a:t>
            </a:r>
          </a:p>
        </p:txBody>
      </p:sp>
      <p:sp>
        <p:nvSpPr>
          <p:cNvPr id="22539" name="Text Box 10"/>
          <p:cNvSpPr txBox="1">
            <a:spLocks noChangeArrowheads="1"/>
          </p:cNvSpPr>
          <p:nvPr/>
        </p:nvSpPr>
        <p:spPr bwMode="auto">
          <a:xfrm>
            <a:off x="541020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R</a:t>
            </a:r>
          </a:p>
        </p:txBody>
      </p:sp>
      <p:sp>
        <p:nvSpPr>
          <p:cNvPr id="225291" name="Cloud"/>
          <p:cNvSpPr>
            <a:spLocks noChangeAspect="1" noEditPoints="1" noChangeArrowheads="1"/>
          </p:cNvSpPr>
          <p:nvPr/>
        </p:nvSpPr>
        <p:spPr bwMode="auto">
          <a:xfrm>
            <a:off x="5410200" y="2136775"/>
            <a:ext cx="1143000" cy="7651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2541" name="Footer Placeholder 1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C06C598-6DE6-4221-92FA-E0DC692B71BF}" type="slidenum">
              <a:rPr lang="es-ES" altLang="it-IT" sz="1000">
                <a:latin typeface="Arial" panose="020B0604020202020204" pitchFamily="34" charset="0"/>
              </a:rPr>
              <a:pPr lvl="1"/>
              <a:t>7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555" name="Freeform 2"/>
          <p:cNvSpPr>
            <a:spLocks/>
          </p:cNvSpPr>
          <p:nvPr/>
        </p:nvSpPr>
        <p:spPr bwMode="auto">
          <a:xfrm>
            <a:off x="2133600" y="3886200"/>
            <a:ext cx="2819400" cy="1600200"/>
          </a:xfrm>
          <a:custGeom>
            <a:avLst/>
            <a:gdLst>
              <a:gd name="T0" fmla="*/ 0 w 1392"/>
              <a:gd name="T1" fmla="*/ 2147483647 h 576"/>
              <a:gd name="T2" fmla="*/ 2147483647 w 1392"/>
              <a:gd name="T3" fmla="*/ 0 h 576"/>
              <a:gd name="T4" fmla="*/ 2147483647 w 1392"/>
              <a:gd name="T5" fmla="*/ 2147483647 h 576"/>
              <a:gd name="T6" fmla="*/ 2147483647 w 1392"/>
              <a:gd name="T7" fmla="*/ 2147483647 h 576"/>
              <a:gd name="T8" fmla="*/ 0 w 1392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92"/>
              <a:gd name="T16" fmla="*/ 0 h 576"/>
              <a:gd name="T17" fmla="*/ 1392 w 1392"/>
              <a:gd name="T18" fmla="*/ 576 h 5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92" h="576">
                <a:moveTo>
                  <a:pt x="0" y="432"/>
                </a:moveTo>
                <a:lnTo>
                  <a:pt x="480" y="0"/>
                </a:lnTo>
                <a:lnTo>
                  <a:pt x="1392" y="96"/>
                </a:lnTo>
                <a:lnTo>
                  <a:pt x="960" y="576"/>
                </a:lnTo>
                <a:lnTo>
                  <a:pt x="0" y="43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32451" name="Cloud"/>
          <p:cNvSpPr>
            <a:spLocks noChangeAspect="1" noEditPoints="1" noChangeArrowheads="1"/>
          </p:cNvSpPr>
          <p:nvPr/>
        </p:nvSpPr>
        <p:spPr bwMode="auto">
          <a:xfrm>
            <a:off x="3048000" y="4267200"/>
            <a:ext cx="1143000" cy="7651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sz="3900">
                <a:ea typeface="ＭＳ Ｐゴシック" panose="020B0600070205080204" pitchFamily="34" charset="-128"/>
              </a:rPr>
              <a:t>Mapping to a Sphere</a:t>
            </a:r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H="1" flipV="1">
            <a:off x="1752600" y="3200400"/>
            <a:ext cx="18288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 flipH="1" flipV="1">
            <a:off x="3429000" y="2667000"/>
            <a:ext cx="1524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 flipV="1">
            <a:off x="3581400" y="40386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3562" name="Text Box 9"/>
          <p:cNvSpPr txBox="1">
            <a:spLocks noChangeArrowheads="1"/>
          </p:cNvSpPr>
          <p:nvPr/>
        </p:nvSpPr>
        <p:spPr bwMode="auto">
          <a:xfrm>
            <a:off x="1322388" y="2632075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V</a:t>
            </a:r>
          </a:p>
        </p:txBody>
      </p:sp>
      <p:sp>
        <p:nvSpPr>
          <p:cNvPr id="23563" name="Text Box 10"/>
          <p:cNvSpPr txBox="1">
            <a:spLocks noChangeArrowheads="1"/>
          </p:cNvSpPr>
          <p:nvPr/>
        </p:nvSpPr>
        <p:spPr bwMode="auto">
          <a:xfrm>
            <a:off x="3200400" y="21336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N</a:t>
            </a:r>
          </a:p>
        </p:txBody>
      </p:sp>
      <p:sp>
        <p:nvSpPr>
          <p:cNvPr id="23564" name="Text Box 11"/>
          <p:cNvSpPr txBox="1">
            <a:spLocks noChangeArrowheads="1"/>
          </p:cNvSpPr>
          <p:nvPr/>
        </p:nvSpPr>
        <p:spPr bwMode="auto">
          <a:xfrm>
            <a:off x="5410200" y="34290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Ctr="1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b="1"/>
              <a:t>R</a:t>
            </a:r>
          </a:p>
        </p:txBody>
      </p:sp>
      <p:sp>
        <p:nvSpPr>
          <p:cNvPr id="232460" name="Cloud"/>
          <p:cNvSpPr>
            <a:spLocks noChangeAspect="1" noEditPoints="1" noChangeArrowheads="1"/>
          </p:cNvSpPr>
          <p:nvPr/>
        </p:nvSpPr>
        <p:spPr bwMode="auto">
          <a:xfrm>
            <a:off x="5410200" y="2136775"/>
            <a:ext cx="1143000" cy="7651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3566" name="Oval 13"/>
          <p:cNvSpPr>
            <a:spLocks noChangeArrowheads="1"/>
          </p:cNvSpPr>
          <p:nvPr/>
        </p:nvSpPr>
        <p:spPr bwMode="auto">
          <a:xfrm>
            <a:off x="1676400" y="2895600"/>
            <a:ext cx="3429000" cy="3429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32462" name="Cloud"/>
          <p:cNvSpPr>
            <a:spLocks noChangeAspect="1" noEditPoints="1" noChangeArrowheads="1"/>
          </p:cNvSpPr>
          <p:nvPr/>
        </p:nvSpPr>
        <p:spPr bwMode="auto">
          <a:xfrm>
            <a:off x="3733800" y="3581400"/>
            <a:ext cx="1143000" cy="76517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3568" name="Line 15"/>
          <p:cNvSpPr>
            <a:spLocks noChangeShapeType="1"/>
          </p:cNvSpPr>
          <p:nvPr/>
        </p:nvSpPr>
        <p:spPr bwMode="auto">
          <a:xfrm flipV="1">
            <a:off x="4343400" y="2590800"/>
            <a:ext cx="152400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3569" name="Footer Placehold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83B99F43-C68B-4F4A-9DA9-CF85EC79D786}" type="slidenum">
              <a:rPr lang="es-ES" altLang="it-IT" sz="1000">
                <a:latin typeface="Arial" panose="020B0604020202020204" pitchFamily="34" charset="0"/>
              </a:rPr>
              <a:pPr lvl="1"/>
              <a:t>8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010400" cy="1066800"/>
          </a:xfrm>
        </p:spPr>
        <p:txBody>
          <a:bodyPr/>
          <a:lstStyle/>
          <a:p>
            <a:r>
              <a:rPr lang="en-US" altLang="it-IT" sz="3500">
                <a:ea typeface="ＭＳ Ｐゴシック" panose="020B0600070205080204" pitchFamily="34" charset="-128"/>
              </a:rPr>
              <a:t>Hemisphere Map as a Texture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If we map all objects to hemisphere, we cannot tell if they are on the sphere or anywhere else along the reflector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Use the map on the sphere as a texture that can be mapped onto the object</a:t>
            </a:r>
          </a:p>
          <a:p>
            <a:r>
              <a:rPr lang="en-US" altLang="it-IT">
                <a:ea typeface="ＭＳ Ｐゴシック" panose="020B0600070205080204" pitchFamily="34" charset="-128"/>
              </a:rPr>
              <a:t>Can use other surfaces as the intermediate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Cube maps</a:t>
            </a:r>
          </a:p>
          <a:p>
            <a:pPr lvl="1"/>
            <a:r>
              <a:rPr lang="en-US" altLang="it-IT">
                <a:ea typeface="ＭＳ Ｐゴシック" panose="020B0600070205080204" pitchFamily="34" charset="-128"/>
              </a:rPr>
              <a:t>Cylinder maps</a:t>
            </a: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4161750" indent="-24161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/>
            <a:fld id="{43AB0A3F-C11B-46E3-AB68-31BDF101C853}" type="slidenum">
              <a:rPr lang="es-ES" altLang="it-IT" sz="1000">
                <a:latin typeface="Arial" panose="020B0604020202020204" pitchFamily="34" charset="0"/>
              </a:rPr>
              <a:pPr lvl="1"/>
              <a:t>9</a:t>
            </a:fld>
            <a:endParaRPr lang="es-ES" altLang="it-IT" sz="1000">
              <a:latin typeface="Arial" panose="020B0604020202020204" pitchFamily="34" charset="0"/>
            </a:endParaRPr>
          </a:p>
        </p:txBody>
      </p:sp>
      <p:sp>
        <p:nvSpPr>
          <p:cNvPr id="238606" name="Cloud"/>
          <p:cNvSpPr>
            <a:spLocks noChangeAspect="1" noEditPoints="1" noChangeArrowheads="1"/>
          </p:cNvSpPr>
          <p:nvPr/>
        </p:nvSpPr>
        <p:spPr bwMode="auto">
          <a:xfrm>
            <a:off x="3124200" y="4419600"/>
            <a:ext cx="838200" cy="560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38604" name="Cloud"/>
          <p:cNvSpPr>
            <a:spLocks noChangeAspect="1" noEditPoints="1" noChangeArrowheads="1"/>
          </p:cNvSpPr>
          <p:nvPr/>
        </p:nvSpPr>
        <p:spPr bwMode="auto">
          <a:xfrm>
            <a:off x="4876800" y="1676400"/>
            <a:ext cx="838200" cy="560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>
                <a:ea typeface="ＭＳ Ｐゴシック" panose="020B0600070205080204" pitchFamily="34" charset="-128"/>
              </a:rPr>
              <a:t>Cube Map</a:t>
            </a:r>
          </a:p>
        </p:txBody>
      </p:sp>
      <p:sp>
        <p:nvSpPr>
          <p:cNvPr id="25606" name="Line 8"/>
          <p:cNvSpPr>
            <a:spLocks noChangeShapeType="1"/>
          </p:cNvSpPr>
          <p:nvPr/>
        </p:nvSpPr>
        <p:spPr bwMode="auto">
          <a:xfrm flipV="1">
            <a:off x="3581400" y="3200400"/>
            <a:ext cx="990600" cy="1524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07" name="AutoShape 13"/>
          <p:cNvSpPr>
            <a:spLocks noChangeArrowheads="1"/>
          </p:cNvSpPr>
          <p:nvPr/>
        </p:nvSpPr>
        <p:spPr bwMode="auto">
          <a:xfrm>
            <a:off x="1905000" y="2667000"/>
            <a:ext cx="3810000" cy="2971800"/>
          </a:xfrm>
          <a:prstGeom prst="cube">
            <a:avLst>
              <a:gd name="adj" fmla="val 25000"/>
            </a:avLst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it-IT" altLang="it-IT"/>
          </a:p>
        </p:txBody>
      </p:sp>
      <p:sp>
        <p:nvSpPr>
          <p:cNvPr id="238607" name="Cloud"/>
          <p:cNvSpPr>
            <a:spLocks noChangeAspect="1" noEditPoints="1" noChangeArrowheads="1"/>
          </p:cNvSpPr>
          <p:nvPr/>
        </p:nvSpPr>
        <p:spPr bwMode="auto">
          <a:xfrm>
            <a:off x="4191000" y="2819400"/>
            <a:ext cx="838200" cy="5603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49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+mn-ea"/>
            </a:endParaRPr>
          </a:p>
        </p:txBody>
      </p:sp>
      <p:sp>
        <p:nvSpPr>
          <p:cNvPr id="25609" name="Line 16"/>
          <p:cNvSpPr>
            <a:spLocks noChangeShapeType="1"/>
          </p:cNvSpPr>
          <p:nvPr/>
        </p:nvSpPr>
        <p:spPr bwMode="auto">
          <a:xfrm flipV="1">
            <a:off x="4648200" y="1981200"/>
            <a:ext cx="685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 anchorCtr="1"/>
          <a:lstStyle/>
          <a:p>
            <a:endParaRPr lang="it-IT"/>
          </a:p>
        </p:txBody>
      </p:sp>
      <p:sp>
        <p:nvSpPr>
          <p:cNvPr id="25610" name="Footer Placeholder 9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it-IT" sz="1400"/>
              <a:t>Angel and Shreiner: Interactive Computer Graphics 7E © Addison-Wesley 2015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gelICG02">
  <a:themeElements>
    <a:clrScheme name="AngelICG0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ngelICG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ngelICG0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ngelICG0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ngelICG0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C:\PPT\BOOK_LECTURE\AngelICG02.ppt</Template>
  <TotalTime>11089</TotalTime>
  <Words>2040</Words>
  <Application>Microsoft Office PowerPoint</Application>
  <PresentationFormat>Presentazione su schermo (4:3)</PresentationFormat>
  <Paragraphs>284</Paragraphs>
  <Slides>37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3" baseType="lpstr">
      <vt:lpstr>ＭＳ Ｐゴシック</vt:lpstr>
      <vt:lpstr>Arial</vt:lpstr>
      <vt:lpstr>Symbol</vt:lpstr>
      <vt:lpstr>Times New Roman</vt:lpstr>
      <vt:lpstr>AngelICG02</vt:lpstr>
      <vt:lpstr>ClipArt</vt:lpstr>
      <vt:lpstr>Introduction to Computer Graphics with WebGL</vt:lpstr>
      <vt:lpstr>Reflection and Environment Maps</vt:lpstr>
      <vt:lpstr>Objectives</vt:lpstr>
      <vt:lpstr>Mapping Variations</vt:lpstr>
      <vt:lpstr>Environment Mapping</vt:lpstr>
      <vt:lpstr>Reflecting the Environment</vt:lpstr>
      <vt:lpstr>Mapping to a Sphere</vt:lpstr>
      <vt:lpstr>Hemisphere Map as a Texture</vt:lpstr>
      <vt:lpstr>Cube Map</vt:lpstr>
      <vt:lpstr>Indexing into Cube Map</vt:lpstr>
      <vt:lpstr>OpenGL Implementation</vt:lpstr>
      <vt:lpstr>Cube Maps</vt:lpstr>
      <vt:lpstr>Environment Maps with Shaders</vt:lpstr>
      <vt:lpstr>Issues</vt:lpstr>
      <vt:lpstr>Forming Cube Map</vt:lpstr>
      <vt:lpstr>vs Cube Image</vt:lpstr>
      <vt:lpstr>Doing it in WebGL</vt:lpstr>
      <vt:lpstr>Example</vt:lpstr>
      <vt:lpstr>Texture Object</vt:lpstr>
      <vt:lpstr>Vertex Shader</vt:lpstr>
      <vt:lpstr>Fragment Shader</vt:lpstr>
      <vt:lpstr>Sphere Mapping</vt:lpstr>
      <vt:lpstr>Sphere Map</vt:lpstr>
      <vt:lpstr>Introduction to Computer Graphics with WebGL</vt:lpstr>
      <vt:lpstr>Bump Maps</vt:lpstr>
      <vt:lpstr>Objectives</vt:lpstr>
      <vt:lpstr>Modeling an Orange</vt:lpstr>
      <vt:lpstr>Bump Mapping (Blinn)</vt:lpstr>
      <vt:lpstr> Rougher Version</vt:lpstr>
      <vt:lpstr>Tangent Plane</vt:lpstr>
      <vt:lpstr>Equations</vt:lpstr>
      <vt:lpstr>Displacement Function</vt:lpstr>
      <vt:lpstr>Perturbed Normal</vt:lpstr>
      <vt:lpstr>Approximating the Normal</vt:lpstr>
      <vt:lpstr>Image Processing</vt:lpstr>
      <vt:lpstr>Example</vt:lpstr>
      <vt:lpstr>How to do this?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Angel</dc:creator>
  <cp:lastModifiedBy>Marco Schaerf</cp:lastModifiedBy>
  <cp:revision>129</cp:revision>
  <dcterms:created xsi:type="dcterms:W3CDTF">2014-02-23T23:40:35Z</dcterms:created>
  <dcterms:modified xsi:type="dcterms:W3CDTF">2018-04-16T10:41:28Z</dcterms:modified>
</cp:coreProperties>
</file>