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61"/>
  </p:notesMasterIdLst>
  <p:handoutMasterIdLst>
    <p:handoutMasterId r:id="rId62"/>
  </p:handoutMasterIdLst>
  <p:sldIdLst>
    <p:sldId id="371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2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0E80365-541E-4CCD-845E-05494BC0375F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2BD1D95-AB77-4A97-B573-38156A36AFD5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4E2DCA-6D38-4A26-9AD9-60AE0A48E130}" type="slidenum">
              <a:rPr lang="en-US" altLang="it-IT" sz="1200"/>
              <a:pPr/>
              <a:t>1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42183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C9D00D-5335-413A-839D-D670A53D100B}" type="slidenum">
              <a:rPr lang="en-US" altLang="it-IT" sz="1200"/>
              <a:pPr/>
              <a:t>10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56803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51D4B0-1F8B-4BDC-8BF4-2338E1E7E6E2}" type="slidenum">
              <a:rPr lang="en-US" altLang="it-IT" sz="1200"/>
              <a:pPr/>
              <a:t>11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958951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CA05D-6026-40D1-A16B-E63533613006}" type="slidenum">
              <a:rPr lang="en-US" altLang="it-IT" sz="1200"/>
              <a:pPr/>
              <a:t>12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973365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0832F8A-564E-4C69-8FCE-1EB5B4307D9E}" type="slidenum">
              <a:rPr lang="en-US" altLang="it-IT" sz="1200"/>
              <a:pPr/>
              <a:t>13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932106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7BA50E-7931-448C-8B00-E5F45CD86E24}" type="slidenum">
              <a:rPr lang="en-US" altLang="it-IT" sz="1200"/>
              <a:pPr/>
              <a:t>14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727609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70DC5A-1855-496E-A946-3F344908C195}" type="slidenum">
              <a:rPr lang="en-US" altLang="it-IT" sz="1200"/>
              <a:pPr/>
              <a:t>15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505508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0F9D63D-B3CF-47AF-A37E-A0D8CFEFB8AA}" type="slidenum">
              <a:rPr lang="en-US" altLang="it-IT" sz="1200"/>
              <a:pPr/>
              <a:t>16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411613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F7BCD92-6459-47D6-96CD-385E3A749347}" type="slidenum">
              <a:rPr lang="en-US" altLang="it-IT" sz="1200"/>
              <a:pPr/>
              <a:t>17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546295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E80059-FEA6-4FAA-86E4-55BE10FB32CD}" type="slidenum">
              <a:rPr lang="en-US" altLang="it-IT" sz="1200"/>
              <a:pPr/>
              <a:t>18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037771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7FD2B0-C072-48E2-A036-A1629F522DBB}" type="slidenum">
              <a:rPr lang="en-US" altLang="it-IT" sz="1200"/>
              <a:pPr/>
              <a:t>19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244905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4B40AF-9A60-4778-BCA8-3972808543D2}" type="slidenum">
              <a:rPr lang="en-US" altLang="it-IT" sz="1200"/>
              <a:pPr/>
              <a:t>2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836684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692485-2323-4803-8EE0-1D60702F32D7}" type="slidenum">
              <a:rPr lang="en-US" altLang="it-IT" sz="1200"/>
              <a:pPr/>
              <a:t>20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4235542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D158C8F-4031-4CE5-A2C6-264D8EDBA44A}" type="slidenum">
              <a:rPr lang="en-US" altLang="it-IT" sz="1200"/>
              <a:pPr/>
              <a:t>39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429254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6B89B8-8735-4863-9C3C-7BC89847F84A}" type="slidenum">
              <a:rPr lang="en-US" altLang="it-IT" sz="1200"/>
              <a:pPr/>
              <a:t>3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1113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B358F97-BF11-4EF3-B26C-67A15399751D}" type="slidenum">
              <a:rPr lang="en-US" altLang="it-IT" sz="1200"/>
              <a:pPr/>
              <a:t>4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4685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5C543A-C334-48BC-AD63-4F55AF1686FA}" type="slidenum">
              <a:rPr lang="en-US" altLang="it-IT" sz="1200"/>
              <a:pPr/>
              <a:t>5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78709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BF8D1B0-80CD-41B7-95FC-C7A15FC355FA}" type="slidenum">
              <a:rPr lang="en-US" altLang="it-IT" sz="1200"/>
              <a:pPr/>
              <a:t>6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231855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1347111-309C-4007-999F-C7E41F633DAB}" type="slidenum">
              <a:rPr lang="en-US" altLang="it-IT" sz="1200"/>
              <a:pPr/>
              <a:t>7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248524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99CB9B-F3B8-4430-876D-B8A42FE6A23F}" type="slidenum">
              <a:rPr lang="en-US" altLang="it-IT" sz="1200"/>
              <a:pPr/>
              <a:t>8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176720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9C3B7A-8835-453D-B78E-26E6A562D050}" type="slidenum">
              <a:rPr lang="en-US" altLang="it-IT" sz="1200"/>
              <a:pPr/>
              <a:t>9</a:t>
            </a:fld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89512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58F82CAC-BB6C-42D4-96F7-F21DC04C155C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38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69E05C9A-18E0-4E23-AFFB-5DCD48A56FD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667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264D578C-B387-4FFF-959E-7BFB320086AB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76445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5451A970-3686-445D-BCF6-7BDE80AF83C7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13292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1FDBA5D2-1156-47B7-AE61-6C432091DA7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9338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7DAE2DA-AA5D-44CE-BD62-02A5EEC08BE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0661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460E69E-9412-4CCF-BC19-89302F1FC29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008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96E89C9D-88F9-43A1-BE45-F53AC710D67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8860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A21F6CF0-8CEB-405A-B0DF-54E4B369142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8426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0A8BD009-677A-436A-B965-35CF2FCA60DF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73955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8F95F8A6-965E-4F77-8D0F-40553C95435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5448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>
                <a:latin typeface="Arial" panose="020B0604020202020204" pitchFamily="34" charset="0"/>
              </a:defRPr>
            </a:lvl2pPr>
          </a:lstStyle>
          <a:p>
            <a:pPr lvl="1"/>
            <a:fld id="{71150EBC-7590-42A4-B063-B51DBC96CBD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Art" r:id="rId14" imgW="2354040" imgH="1792080" progId="MS_ClipArt_Gallery.2">
                  <p:embed/>
                </p:oleObj>
              </mc:Choice>
              <mc:Fallback>
                <p:oleObj name="ClipArt" r:id="rId14" imgW="2354040" imgH="179208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701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41753D9-6020-4647-8AB3-48FC1DF27F03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5402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B12E1B8-1023-4FCD-8844-6062BA08740A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Clamping and Accuracy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All the components (RGBA) are clamped and stay in the range (0,1)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However, in a typical system, RGBA values are only stored to 8 bits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Can easily loose accuracy if we add many components together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Example: add together n images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Divide all color components by n to avoid clamping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Blend with source factor = 1, destination factor = 1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But division by n loses bits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6976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46CA78B-2B36-4DC5-909D-67DBEE6B23C5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Order Dependency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Is this image correct?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Probably not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Polygons are rendered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in the order they pass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down the pipeline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Blending functions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are order dependent</a:t>
            </a:r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2050" r="9055" b="12050"/>
          <a:stretch>
            <a:fillRect/>
          </a:stretch>
        </p:blipFill>
        <p:spPr bwMode="auto">
          <a:xfrm>
            <a:off x="4724400" y="16002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85569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DC652F9-E540-4B17-8847-832245114F78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Opaque and Translucent Polygons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Suppose that we have a group of polygons some of which are opaque and some translucent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How do we use hidden-surface removal?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Opaque polygons block all polygons behind them and affect the depth buffer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Translucent polygons should not affect depth buffer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Render with </a:t>
            </a:r>
            <a:r>
              <a:rPr lang="en-US" altLang="it-IT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gl.depthMask(false)</a:t>
            </a:r>
            <a:r>
              <a:rPr lang="en-US" altLang="it-IT" sz="2200">
                <a:ea typeface="ＭＳ Ｐゴシック" panose="020B0600070205080204" pitchFamily="34" charset="-128"/>
              </a:rPr>
              <a:t> which makes depth buffer read-only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Sort polygons first to remove order dependency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73750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487E068-B005-495D-ABFA-199BD519205B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We can composite with a fixed color and have the blending factors depend on depth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Simulates a fog effect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Blend source color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2700">
                <a:ea typeface="ＭＳ Ｐゴシック" panose="020B0600070205080204" pitchFamily="34" charset="-128"/>
              </a:rPr>
              <a:t>and fog color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 </a:t>
            </a:r>
            <a:r>
              <a:rPr lang="en-US" altLang="it-IT" sz="2700">
                <a:ea typeface="ＭＳ Ｐゴシック" panose="020B0600070205080204" pitchFamily="34" charset="-128"/>
              </a:rPr>
              <a:t>by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’=f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(1-f)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</a:t>
            </a:r>
          </a:p>
          <a:p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 </a:t>
            </a:r>
            <a:r>
              <a:rPr lang="en-US" altLang="it-IT" sz="2700">
                <a:ea typeface="ＭＳ Ｐゴシック" panose="020B0600070205080204" pitchFamily="34" charset="-128"/>
              </a:rPr>
              <a:t>is the </a:t>
            </a:r>
            <a:r>
              <a:rPr lang="en-US" altLang="it-IT" sz="2700" i="1">
                <a:ea typeface="ＭＳ Ｐゴシック" panose="020B0600070205080204" pitchFamily="34" charset="-128"/>
              </a:rPr>
              <a:t>fog factor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Exponential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Gaussian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Linear (depth cueing)</a:t>
            </a:r>
          </a:p>
          <a:p>
            <a:r>
              <a:rPr lang="en-US" altLang="it-IT" sz="2800">
                <a:ea typeface="ＭＳ Ｐゴシック" panose="020B0600070205080204" pitchFamily="34" charset="-128"/>
              </a:rPr>
              <a:t>Deprecated but can recreate</a:t>
            </a:r>
          </a:p>
          <a:p>
            <a:pPr>
              <a:buFontTx/>
              <a:buNone/>
            </a:pP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4752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1DF18A3-FB1E-4E53-9B64-B35A8ABFE881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Fog Functions</a:t>
            </a:r>
          </a:p>
        </p:txBody>
      </p:sp>
      <p:pic>
        <p:nvPicPr>
          <p:cNvPr id="41989" name="Picture 5" descr="C:\BOOK\OpenGL\Paul Final\Art\jpeg\AN07F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/>
          <a:stretch>
            <a:fillRect/>
          </a:stretch>
        </p:blipFill>
        <p:spPr bwMode="auto">
          <a:xfrm>
            <a:off x="685800" y="1828800"/>
            <a:ext cx="7291388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856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Compositing and HTML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 desktop OpenGL, the A component has no effect unless blending is enabled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 WebGL, an A other than 1.0 has an effect because WebGL works with the HTML5 Canvas element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 = 0.5 will cut the RGB values by ½ when the pixel is displayed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Allows other applications to be blended into the canvas along with the graphics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0839511-0D7B-436C-AC65-BB990A514C01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62468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22848E8-BCC8-4111-A167-91557BD9578F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Line Aliasing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Ideal raster line is one pixel wide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All line segments, other than vertical and horizontal segments, partially cover pixels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algorithms color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only whole pixels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Lead to the “jaggies”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or aliasing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Similar issue for polygons</a:t>
            </a:r>
          </a:p>
        </p:txBody>
      </p:sp>
      <p:pic>
        <p:nvPicPr>
          <p:cNvPr id="46085" name="Picture 5" descr="C:\BOOK\OpenGL\Paul Final\Art\jpeg\AN07F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667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78569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007A187-F5CF-4BD2-9E1F-1380CDA7B908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Antialiasing 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Can try to color a pixel by adding a fraction of its color to the frame buffer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Fraction depends on percentage of pixel covered by fragment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Fraction depends on whether there is overlap</a:t>
            </a:r>
          </a:p>
        </p:txBody>
      </p:sp>
      <p:pic>
        <p:nvPicPr>
          <p:cNvPr id="48133" name="Picture 5" descr="C:\BOOK\OpenGL\Paul Final\Art\jpeg\AN07F3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2"/>
          <a:stretch>
            <a:fillRect/>
          </a:stretch>
        </p:blipFill>
        <p:spPr bwMode="auto">
          <a:xfrm>
            <a:off x="1752600" y="3962400"/>
            <a:ext cx="26622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C:\BOOK\OpenGL\Paul Final\Art\jpeg\AN07F3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>
            <a:fillRect/>
          </a:stretch>
        </p:blipFill>
        <p:spPr bwMode="auto">
          <a:xfrm>
            <a:off x="5257800" y="3962400"/>
            <a:ext cx="2409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457200" y="4953000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no overlap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7315200" y="4953000"/>
            <a:ext cx="118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overlap</a:t>
            </a:r>
          </a:p>
        </p:txBody>
      </p:sp>
      <p:sp>
        <p:nvSpPr>
          <p:cNvPr id="48137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2945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5D9D1E0-C1EC-4305-B64A-3F9787727C83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 Area Averaging 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Use average area 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+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2</a:t>
            </a:r>
            <a:r>
              <a:rPr lang="en-US" altLang="it-IT" sz="2700">
                <a:ea typeface="ＭＳ Ｐゴシック" panose="020B0600070205080204" pitchFamily="34" charset="-128"/>
              </a:rPr>
              <a:t>-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2</a:t>
            </a:r>
            <a:r>
              <a:rPr lang="en-US" altLang="it-IT" sz="2700">
                <a:ea typeface="ＭＳ Ｐゴシック" panose="020B0600070205080204" pitchFamily="34" charset="-128"/>
              </a:rPr>
              <a:t> as blending factor</a:t>
            </a:r>
          </a:p>
        </p:txBody>
      </p:sp>
      <p:pic>
        <p:nvPicPr>
          <p:cNvPr id="50181" name="Picture 5" descr="C:\BOOK\OpenGL\Paul Final\Art\jpeg\AN07F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7338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3044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3A2C853-3240-46A9-82A3-14ACAC0F5CC9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OpenGL Antialiasing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Not (yet) supported in WebGL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enable separately for points, lines, or polygons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Note most hardware will automatically antialias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762000" y="3276600"/>
            <a:ext cx="7804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b="1">
                <a:latin typeface="Courier New" panose="02070309020205020404" pitchFamily="49" charset="0"/>
              </a:rPr>
              <a:t>glEnable(GL_POINT_SMOOTH);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glEnable(GL_LINE_SMOOTH);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glEnable(GL_POLYGON_SMOOTH);</a:t>
            </a:r>
          </a:p>
          <a:p>
            <a:endParaRPr lang="en-US" altLang="it-IT" sz="2000" b="1">
              <a:latin typeface="Courier New" panose="02070309020205020404" pitchFamily="49" charset="0"/>
            </a:endParaRPr>
          </a:p>
          <a:p>
            <a:r>
              <a:rPr lang="en-US" altLang="it-IT" sz="2000" b="1">
                <a:latin typeface="Courier New" panose="02070309020205020404" pitchFamily="49" charset="0"/>
              </a:rPr>
              <a:t>glEnable(GL_BLEND);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glBlendFunc(GL_SRC_ALPHA, GL_ONE_MINUS_SRC_ALPHA);</a:t>
            </a: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2058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Compositing and Blending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1676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E0373E6-3688-4994-858A-000729B7237D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526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AF6F278-8F2A-4228-99F7-5EF3ACECC3E2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4785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Imaging Applications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1676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0AD3799-AE35-4FA4-8148-A6F38DFC77F1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70116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E18F1BF-A6D9-45E7-ADF4-A85763270D23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Use the fragment shader to do image processing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Image filtering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Pseudo Color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Use multiple textures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matrix operations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Introduce GPGPU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95716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1309A65-45BD-419A-85C6-0A043B4E4462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Accumulation Techniques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820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Compositing and blending are limited by resolution of the frame buffer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Typically 8 bits per color component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The</a:t>
            </a:r>
            <a:r>
              <a:rPr lang="en-US" altLang="it-IT" sz="2700" i="1">
                <a:ea typeface="ＭＳ Ｐゴシック" panose="020B0600070205080204" pitchFamily="34" charset="-128"/>
              </a:rPr>
              <a:t> accumulation buffer</a:t>
            </a:r>
            <a:r>
              <a:rPr lang="en-US" altLang="it-IT" sz="2700">
                <a:ea typeface="ＭＳ Ｐゴシック" panose="020B0600070205080204" pitchFamily="34" charset="-128"/>
              </a:rPr>
              <a:t> was a high resolution buffer (16 or more bits per component) that avoided this problem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Could write into it or read from it with a scale factor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Slower than direct compositing into the frame buffer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Now deprecated but can do techniques with floating point frame buffers</a:t>
            </a:r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6729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1575AE1-7FF1-4866-AA4D-85D7B3420B19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Multirendering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Composite multiple images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Image Filtering (convolution)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add shifted and scaled versions of an image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Whole scene antialiasing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move primitives a little for each render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Depth of Field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move viewer a little for each render keeping one plane unchanged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Motion effects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20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Shaders and Images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Suppose that we send a rectangle (two triangles) to the vertex shader and render it with an n x m texture map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Suppose that in addition we use an n x m canvas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There is now a one-to-one correspondence between each texel and each fragment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Hence we can regard fragment operations as imaging operations on the texture map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5313632-215C-45F3-9AA9-19AC26B229B6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93509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GPGPU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Looking back at these examples, we can note that the only purpose of the geometry is to trigger the execution of the imaging operations in the fragment shader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Consequently, we can look at what we have done as large matrix operations rather than graphics operations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Leads to the field of </a:t>
            </a:r>
            <a:r>
              <a:rPr lang="en-US" altLang="it-IT" u="sng">
                <a:ea typeface="ＭＳ Ｐゴシック" panose="020B0600070205080204" pitchFamily="34" charset="-128"/>
              </a:rPr>
              <a:t>G</a:t>
            </a:r>
            <a:r>
              <a:rPr lang="en-US" altLang="it-IT">
                <a:ea typeface="ＭＳ Ｐゴシック" panose="020B0600070205080204" pitchFamily="34" charset="-128"/>
              </a:rPr>
              <a:t>eneral </a:t>
            </a:r>
            <a:r>
              <a:rPr lang="en-US" altLang="it-IT" u="sng">
                <a:ea typeface="ＭＳ Ｐゴシック" panose="020B0600070205080204" pitchFamily="34" charset="-128"/>
              </a:rPr>
              <a:t>P</a:t>
            </a:r>
            <a:r>
              <a:rPr lang="en-US" altLang="it-IT">
                <a:ea typeface="ＭＳ Ｐゴシック" panose="020B0600070205080204" pitchFamily="34" charset="-128"/>
              </a:rPr>
              <a:t>urpose </a:t>
            </a:r>
            <a:r>
              <a:rPr lang="en-US" altLang="it-IT" u="sng">
                <a:ea typeface="ＭＳ Ｐゴシック" panose="020B0600070205080204" pitchFamily="34" charset="-128"/>
              </a:rPr>
              <a:t>C</a:t>
            </a:r>
            <a:r>
              <a:rPr lang="en-US" altLang="it-IT">
                <a:ea typeface="ＭＳ Ｐゴシック" panose="020B0600070205080204" pitchFamily="34" charset="-128"/>
              </a:rPr>
              <a:t>omputing with a </a:t>
            </a:r>
            <a:r>
              <a:rPr lang="en-US" altLang="it-IT" u="sng">
                <a:ea typeface="ＭＳ Ｐゴシック" panose="020B0600070205080204" pitchFamily="34" charset="-128"/>
              </a:rPr>
              <a:t>GPU</a:t>
            </a:r>
            <a:r>
              <a:rPr lang="en-US" altLang="it-IT">
                <a:ea typeface="ＭＳ Ｐゴシック" panose="020B0600070205080204" pitchFamily="34" charset="-128"/>
              </a:rPr>
              <a:t> (GPGPU)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C8032B2-F290-4DB0-8D26-69F551651147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83228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Add two matrices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Multiply two matrices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Fast Fourier Transform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Uses speed and parallelism of GPU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But how do we get out results?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Floating point frame buffers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OpenCL (WebCL)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Compute shaders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2DD8D00-CBE0-4446-9222-24272B70FDF2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9414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Multiple Texels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Suppose we have a 1024 x 1024 texture in the texture object “image”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sampler2D(image, vec2(x,y)) returns the the value of the texture at (x,y)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sampler2D(image, vec2(x+1.0/1024.0), y); returns the value of the texel to the right of (x,y)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We can use any combination of texels surrounding (x, y) in the fragment shader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51771E2-255B-49EE-8F07-DE681FE91493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6101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Enhancer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C1227E4-3582-4998-A5DA-B5638C6D4F2D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1371600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precision </a:t>
            </a:r>
            <a:r>
              <a:rPr lang="en-US" altLang="it-IT" dirty="0" err="1"/>
              <a:t>mediump</a:t>
            </a:r>
            <a:r>
              <a:rPr lang="en-US" altLang="it-IT" dirty="0"/>
              <a:t> float;</a:t>
            </a:r>
          </a:p>
          <a:p>
            <a:r>
              <a:rPr lang="en-US" altLang="it-IT" dirty="0"/>
              <a:t>varying vec2 </a:t>
            </a:r>
            <a:r>
              <a:rPr lang="en-US" altLang="it-IT" dirty="0" err="1"/>
              <a:t>fTexCoord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uniform sampler2D texture;</a:t>
            </a:r>
          </a:p>
          <a:p>
            <a:r>
              <a:rPr lang="en-US" altLang="it-IT" dirty="0"/>
              <a:t>void main()</a:t>
            </a:r>
          </a:p>
          <a:p>
            <a:r>
              <a:rPr lang="en-US" altLang="it-IT" dirty="0"/>
              <a:t>{</a:t>
            </a:r>
          </a:p>
          <a:p>
            <a:r>
              <a:rPr lang="en-US" altLang="it-IT" dirty="0"/>
              <a:t>  float d = 1.0/256.0;  //spacing between </a:t>
            </a:r>
            <a:r>
              <a:rPr lang="en-US" altLang="it-IT" dirty="0" err="1"/>
              <a:t>texels</a:t>
            </a:r>
            <a:endParaRPr lang="en-US" altLang="it-IT" dirty="0"/>
          </a:p>
          <a:p>
            <a:r>
              <a:rPr lang="en-US" altLang="it-IT" dirty="0"/>
              <a:t>  float x = </a:t>
            </a:r>
            <a:r>
              <a:rPr lang="en-US" altLang="it-IT" dirty="0" err="1"/>
              <a:t>fTexCoord.x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  float y = </a:t>
            </a:r>
            <a:r>
              <a:rPr lang="en-US" altLang="it-IT" dirty="0" err="1"/>
              <a:t>fTexCoord.y</a:t>
            </a:r>
            <a:r>
              <a:rPr lang="en-US" altLang="it-IT" dirty="0"/>
              <a:t>; </a:t>
            </a:r>
          </a:p>
          <a:p>
            <a:r>
              <a:rPr lang="en-US" altLang="it-IT" dirty="0"/>
              <a:t>  </a:t>
            </a:r>
            <a:r>
              <a:rPr lang="en-US" altLang="it-IT" dirty="0" err="1"/>
              <a:t>gl_FragColor</a:t>
            </a:r>
            <a:r>
              <a:rPr lang="en-US" altLang="it-IT" dirty="0"/>
              <a:t> = 10.0*abs( texture2D( texture, vec2(</a:t>
            </a:r>
            <a:r>
              <a:rPr lang="en-US" altLang="it-IT" dirty="0" err="1"/>
              <a:t>x+d</a:t>
            </a:r>
            <a:r>
              <a:rPr lang="en-US" altLang="it-IT" dirty="0"/>
              <a:t>, y)) </a:t>
            </a:r>
          </a:p>
          <a:p>
            <a:r>
              <a:rPr lang="en-US" altLang="it-IT" dirty="0"/>
              <a:t>      - texture2D( texture, vec2(x-d, y)))</a:t>
            </a:r>
          </a:p>
          <a:p>
            <a:r>
              <a:rPr lang="en-US" altLang="it-IT" dirty="0"/>
              <a:t>       +10.0*abs( texture2D( texture, vec2(x, </a:t>
            </a:r>
            <a:r>
              <a:rPr lang="en-US" altLang="it-IT" dirty="0" err="1"/>
              <a:t>y+d</a:t>
            </a:r>
            <a:r>
              <a:rPr lang="en-US" altLang="it-IT" dirty="0"/>
              <a:t>)) </a:t>
            </a:r>
          </a:p>
          <a:p>
            <a:r>
              <a:rPr lang="en-US" altLang="it-IT" dirty="0"/>
              <a:t>      - texture2D( texture, vec2(x, y-d)));</a:t>
            </a:r>
          </a:p>
          <a:p>
            <a:r>
              <a:rPr lang="en-US" altLang="it-IT" dirty="0"/>
              <a:t>     </a:t>
            </a:r>
            <a:r>
              <a:rPr lang="en-US" altLang="it-IT" dirty="0" err="1"/>
              <a:t>gl_FragColor.w</a:t>
            </a:r>
            <a:r>
              <a:rPr lang="en-US" altLang="it-IT" dirty="0"/>
              <a:t> = 1.0;</a:t>
            </a:r>
          </a:p>
          <a:p>
            <a:r>
              <a:rPr lang="en-US" altLang="it-IT" dirty="0"/>
              <a:t>}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9802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A7A69E7-3610-445D-984A-D28514F52883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Learn to use the A component in RGBA color for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Blending for translucent surfaces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Compositing images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Antialiasing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88700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Honolulu Image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B6ADB90-2095-42D4-816A-B60DE32EAD63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2662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0" y="1527175"/>
            <a:ext cx="3700462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7" y="1526157"/>
            <a:ext cx="36433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552964" y="5980606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original</a:t>
            </a: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5580061" y="5977731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enhanced</a:t>
            </a:r>
          </a:p>
        </p:txBody>
      </p:sp>
      <p:sp>
        <p:nvSpPr>
          <p:cNvPr id="26633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0207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Sobel Edge Detector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Nonlinear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Find approximate gradient at each point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Compute smoothed finite difference approximations to x and y components separately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Display magnitude of approximate gradient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Simple with fragment shader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8FB9E3A-F749-49C9-8AD0-C1F7A5DA47C2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5482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Sobel Edge Detector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7648C9D-2807-4D3D-B256-1D2926FF99BE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04800" y="1356773"/>
            <a:ext cx="9753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 vec4 </a:t>
            </a:r>
            <a:r>
              <a:rPr lang="en-US" altLang="it-IT" dirty="0" err="1"/>
              <a:t>gx</a:t>
            </a:r>
            <a:r>
              <a:rPr lang="en-US" altLang="it-IT" dirty="0"/>
              <a:t> = 3.0*texture2D( texture, vec2(</a:t>
            </a:r>
            <a:r>
              <a:rPr lang="en-US" altLang="it-IT" dirty="0" err="1"/>
              <a:t>x+d</a:t>
            </a:r>
            <a:r>
              <a:rPr lang="en-US" altLang="it-IT" dirty="0"/>
              <a:t>, y))</a:t>
            </a:r>
          </a:p>
          <a:p>
            <a:r>
              <a:rPr lang="en-US" altLang="it-IT" dirty="0"/>
              <a:t>          + texture2D( texture, vec2(</a:t>
            </a:r>
            <a:r>
              <a:rPr lang="en-US" altLang="it-IT" dirty="0" err="1"/>
              <a:t>x+d</a:t>
            </a:r>
            <a:r>
              <a:rPr lang="en-US" altLang="it-IT" dirty="0"/>
              <a:t>, </a:t>
            </a:r>
            <a:r>
              <a:rPr lang="en-US" altLang="it-IT" dirty="0" err="1"/>
              <a:t>y+d</a:t>
            </a:r>
            <a:r>
              <a:rPr lang="en-US" altLang="it-IT" dirty="0"/>
              <a:t>))</a:t>
            </a:r>
          </a:p>
          <a:p>
            <a:r>
              <a:rPr lang="en-US" altLang="it-IT" dirty="0"/>
              <a:t>         + texture2D( texture, vec2(</a:t>
            </a:r>
            <a:r>
              <a:rPr lang="en-US" altLang="it-IT" dirty="0" err="1"/>
              <a:t>x+d</a:t>
            </a:r>
            <a:r>
              <a:rPr lang="en-US" altLang="it-IT" dirty="0"/>
              <a:t>, y-d))</a:t>
            </a:r>
          </a:p>
          <a:p>
            <a:r>
              <a:rPr lang="en-US" altLang="it-IT" dirty="0"/>
              <a:t>         - 3.0*texture2D( texture, vec2(x-d, y))</a:t>
            </a:r>
          </a:p>
          <a:p>
            <a:r>
              <a:rPr lang="en-US" altLang="it-IT" dirty="0"/>
              <a:t>         - texture2D( texture, vec2(x-d, </a:t>
            </a:r>
            <a:r>
              <a:rPr lang="en-US" altLang="it-IT" dirty="0" err="1"/>
              <a:t>y+d</a:t>
            </a:r>
            <a:r>
              <a:rPr lang="en-US" altLang="it-IT" dirty="0"/>
              <a:t>))</a:t>
            </a:r>
          </a:p>
          <a:p>
            <a:r>
              <a:rPr lang="en-US" altLang="it-IT" dirty="0"/>
              <a:t>         - texture2D( texture, vec2(x-d, y-d));</a:t>
            </a:r>
          </a:p>
          <a:p>
            <a:r>
              <a:rPr lang="en-US" altLang="it-IT" dirty="0"/>
              <a:t>vec4 </a:t>
            </a:r>
            <a:r>
              <a:rPr lang="en-US" altLang="it-IT" dirty="0" err="1"/>
              <a:t>gy</a:t>
            </a:r>
            <a:r>
              <a:rPr lang="en-US" altLang="it-IT" dirty="0"/>
              <a:t> = 3.0*texture2D( texture, vec2(x, </a:t>
            </a:r>
            <a:r>
              <a:rPr lang="en-US" altLang="it-IT" dirty="0" err="1"/>
              <a:t>y+d</a:t>
            </a:r>
            <a:r>
              <a:rPr lang="en-US" altLang="it-IT" dirty="0"/>
              <a:t>))</a:t>
            </a:r>
          </a:p>
          <a:p>
            <a:r>
              <a:rPr lang="en-US" altLang="it-IT" dirty="0"/>
              <a:t>          + texture2D( texture, vec2(</a:t>
            </a:r>
            <a:r>
              <a:rPr lang="en-US" altLang="it-IT" dirty="0" err="1"/>
              <a:t>x+d</a:t>
            </a:r>
            <a:r>
              <a:rPr lang="en-US" altLang="it-IT" dirty="0"/>
              <a:t>, </a:t>
            </a:r>
            <a:r>
              <a:rPr lang="en-US" altLang="it-IT" dirty="0" err="1"/>
              <a:t>y+d</a:t>
            </a:r>
            <a:r>
              <a:rPr lang="en-US" altLang="it-IT" dirty="0"/>
              <a:t>))</a:t>
            </a:r>
          </a:p>
          <a:p>
            <a:r>
              <a:rPr lang="en-US" altLang="it-IT" dirty="0"/>
              <a:t>         + texture2D( texture, vec2(x-d, </a:t>
            </a:r>
            <a:r>
              <a:rPr lang="en-US" altLang="it-IT" dirty="0" err="1"/>
              <a:t>y+d</a:t>
            </a:r>
            <a:r>
              <a:rPr lang="en-US" altLang="it-IT" dirty="0"/>
              <a:t>))</a:t>
            </a:r>
          </a:p>
          <a:p>
            <a:r>
              <a:rPr lang="en-US" altLang="it-IT" dirty="0"/>
              <a:t>         - 3.0*texture2D( texture, vec2(x, y-d))</a:t>
            </a:r>
          </a:p>
          <a:p>
            <a:r>
              <a:rPr lang="en-US" altLang="it-IT" dirty="0"/>
              <a:t>         - texture2D( texture, vec2(</a:t>
            </a:r>
            <a:r>
              <a:rPr lang="en-US" altLang="it-IT" dirty="0" err="1"/>
              <a:t>x+d</a:t>
            </a:r>
            <a:r>
              <a:rPr lang="en-US" altLang="it-IT" dirty="0"/>
              <a:t>, y-d))</a:t>
            </a:r>
          </a:p>
          <a:p>
            <a:r>
              <a:rPr lang="en-US" altLang="it-IT" dirty="0"/>
              <a:t>         - texture2D( texture, vec2(x-d, y-d));</a:t>
            </a:r>
          </a:p>
          <a:p>
            <a:r>
              <a:rPr lang="en-US" altLang="it-IT" dirty="0" err="1"/>
              <a:t>gl_FragColor</a:t>
            </a:r>
            <a:r>
              <a:rPr lang="en-US" altLang="it-IT" dirty="0"/>
              <a:t> = vec4(sqrt(</a:t>
            </a:r>
            <a:r>
              <a:rPr lang="en-US" altLang="it-IT" dirty="0" err="1"/>
              <a:t>gx</a:t>
            </a:r>
            <a:r>
              <a:rPr lang="en-US" altLang="it-IT" dirty="0"/>
              <a:t>*</a:t>
            </a:r>
            <a:r>
              <a:rPr lang="en-US" altLang="it-IT" dirty="0" err="1"/>
              <a:t>gx</a:t>
            </a:r>
            <a:r>
              <a:rPr lang="en-US" altLang="it-IT" dirty="0"/>
              <a:t> + </a:t>
            </a:r>
            <a:r>
              <a:rPr lang="en-US" altLang="it-IT" dirty="0" err="1"/>
              <a:t>gy</a:t>
            </a:r>
            <a:r>
              <a:rPr lang="en-US" altLang="it-IT" dirty="0"/>
              <a:t>*</a:t>
            </a:r>
            <a:r>
              <a:rPr lang="en-US" altLang="it-IT" dirty="0" err="1"/>
              <a:t>gy</a:t>
            </a:r>
            <a:r>
              <a:rPr lang="en-US" altLang="it-IT" dirty="0"/>
              <a:t>), 1.0);</a:t>
            </a:r>
          </a:p>
          <a:p>
            <a:r>
              <a:rPr lang="en-US" altLang="it-IT" dirty="0" err="1"/>
              <a:t>gl_FragColor.w</a:t>
            </a:r>
            <a:r>
              <a:rPr lang="en-US" altLang="it-IT" dirty="0"/>
              <a:t> = 1.0;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001953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Sobel Edge Detector</a:t>
            </a:r>
          </a:p>
        </p:txBody>
      </p:sp>
      <p:pic>
        <p:nvPicPr>
          <p:cNvPr id="29699" name="Content Placeholder 5" descr="sobe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96" r="-45396"/>
          <a:stretch>
            <a:fillRect/>
          </a:stretch>
        </p:blipFill>
        <p:spPr/>
      </p:pic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485790-FD36-40FF-A0C3-BEAD32E984A2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735632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Multiple Textures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Example: matrix addition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Create two samplers, texture1 and texture2, that contain the data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 fragment shader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gl_FragColor =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sampler2D(texture1, vec2(x, y)) +sampler2D(texture2, vec2(x,y));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4300D66-1B4A-44B6-A0B9-28DE0EA29585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08604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Using 4 Way Parallelism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Recent GPUs and graphics cards support textures up to 8K x 8K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For scalar imaging, we can do twice as well using all four color components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1198B7F-3D99-4E54-A5B8-94E9E00FC1C2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048000" y="3886200"/>
          <a:ext cx="22098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3" imgW="508000" imgH="444500" progId="Equation.3">
                  <p:embed/>
                </p:oleObj>
              </mc:Choice>
              <mc:Fallback>
                <p:oleObj name="Equation" r:id="rId3" imgW="508000" imgH="44450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22098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44778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Indexed and Pseudo Color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Display luminance (2D) image as texture map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Treat pixel value as independent variable for separate functions for each color component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62B2039-3EDD-48AC-9644-4521000CD3D5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57200" y="3657600"/>
            <a:ext cx="8229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void main(){</a:t>
            </a:r>
          </a:p>
          <a:p>
            <a:r>
              <a:rPr lang="en-US" altLang="it-IT"/>
              <a:t>    vec4 color = texture2D(texture, fTexCoord);</a:t>
            </a:r>
          </a:p>
          <a:p>
            <a:r>
              <a:rPr lang="en-US" altLang="it-IT"/>
              <a:t>    if(color.g&lt;0.5) color.g = 2.0*color.g;</a:t>
            </a:r>
          </a:p>
          <a:p>
            <a:r>
              <a:rPr lang="en-US" altLang="it-IT"/>
              <a:t>        else color.g = 2.0 - 2.0*color.g;</a:t>
            </a:r>
          </a:p>
          <a:p>
            <a:r>
              <a:rPr lang="en-US" altLang="it-IT"/>
              <a:t>    color.b = 1.0-color.b;</a:t>
            </a:r>
          </a:p>
          <a:p>
            <a:r>
              <a:rPr lang="en-US" altLang="it-IT"/>
              <a:t>    gl_FragColor = color;</a:t>
            </a:r>
          </a:p>
          <a:p>
            <a:r>
              <a:rPr lang="en-US" altLang="it-IT"/>
              <a:t>}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71504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Top View of 2D Sinc </a:t>
            </a:r>
          </a:p>
        </p:txBody>
      </p:sp>
      <p:pic>
        <p:nvPicPr>
          <p:cNvPr id="33795" name="Content Placeholder 4" descr="hat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46" r="-30646"/>
          <a:stretch>
            <a:fillRect/>
          </a:stretch>
        </p:blipFill>
        <p:spPr>
          <a:xfrm>
            <a:off x="-609600" y="1905000"/>
            <a:ext cx="6518275" cy="3962400"/>
          </a:xfrm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2AC63CE-2854-4F32-B97B-E818B9A18805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33797" name="Picture 5" descr="hat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9862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06193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Next Step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Need more storage for most GPGPU calculations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Example: filtering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Example: iteration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shared memory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Solution: Use texture memory and off-screen rendering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B05168A-46A3-4E74-9599-8DB54DD059D9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12249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A5AE21E-017B-4D1A-A4BA-FACE6E0170FF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48262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2A6A356-405F-4F83-8C5F-D05C6F8C160D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Opacity and Transparency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Opaque surfaces permit no light to pass through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Transparent surfaces permit all light to pass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Translucent surfaces pass some light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    translucency = 1 – opacity (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21509" name="Picture 5" descr="C:\BOOK\OpenGL\Paul Final\Art\jpeg\AN07F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114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4876800" y="5029200"/>
            <a:ext cx="533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354513" y="5480050"/>
            <a:ext cx="282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>
                <a:latin typeface="Arial" panose="020B0604020202020204" pitchFamily="34" charset="0"/>
              </a:rPr>
              <a:t>opaque</a:t>
            </a:r>
            <a:r>
              <a:rPr lang="en-US" altLang="it-IT"/>
              <a:t> surface </a:t>
            </a:r>
            <a:r>
              <a:rPr lang="en-US" altLang="it-IT">
                <a:latin typeface="Symbol" panose="05050102010706020507" pitchFamily="18" charset="2"/>
              </a:rPr>
              <a:t>a</a:t>
            </a:r>
            <a:r>
              <a:rPr lang="en-US" altLang="it-IT"/>
              <a:t> =1</a:t>
            </a:r>
          </a:p>
        </p:txBody>
      </p:sp>
      <p:sp>
        <p:nvSpPr>
          <p:cNvPr id="2151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4493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the Mandelbrot Set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153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FD81523-7C35-4DE2-9C1F-A736437169B3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52114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B819F0C-0C46-4CE4-817A-A4344ED02B35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the most famous fractal object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more about fractal curves and surfaces later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Imaging calculation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Must compute value for each pixel on display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Shows power of fragment processing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603188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E04C9C6-7EB9-4095-A493-739F41AF8DA9}" type="slidenum">
              <a:rPr lang="es-ES" altLang="it-IT" sz="1000">
                <a:latin typeface="Arial" panose="020B0604020202020204" pitchFamily="34" charset="0"/>
              </a:rPr>
              <a:pPr lvl="1"/>
              <a:t>42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Sierpinski Gasket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1788"/>
            <a:ext cx="8458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Rule based: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Repeat n times. As n 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→∞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Area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→0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Perimeter 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→∞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Not a normal geometric object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More about fractal curves and surfaces later</a:t>
            </a:r>
          </a:p>
        </p:txBody>
      </p: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1600200" y="2590800"/>
            <a:ext cx="4257675" cy="914400"/>
            <a:chOff x="1008" y="1824"/>
            <a:chExt cx="2682" cy="576"/>
          </a:xfrm>
        </p:grpSpPr>
        <p:sp>
          <p:nvSpPr>
            <p:cNvPr id="20487" name="AutoShape 4"/>
            <p:cNvSpPr>
              <a:spLocks noChangeArrowheads="1"/>
            </p:cNvSpPr>
            <p:nvPr/>
          </p:nvSpPr>
          <p:spPr bwMode="auto">
            <a:xfrm>
              <a:off x="1008" y="1824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488" name="AutoShape 5"/>
            <p:cNvSpPr>
              <a:spLocks noChangeArrowheads="1"/>
            </p:cNvSpPr>
            <p:nvPr/>
          </p:nvSpPr>
          <p:spPr bwMode="auto">
            <a:xfrm>
              <a:off x="3024" y="1824"/>
              <a:ext cx="666" cy="57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489" name="AutoShape 6"/>
            <p:cNvSpPr>
              <a:spLocks noChangeArrowheads="1"/>
            </p:cNvSpPr>
            <p:nvPr/>
          </p:nvSpPr>
          <p:spPr bwMode="auto">
            <a:xfrm rot="10800000">
              <a:off x="3168" y="2112"/>
              <a:ext cx="336" cy="2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1824" y="216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20486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8171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Complex Arithmetic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Complex number defined by two scalars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z = x +</a:t>
            </a:r>
            <a:r>
              <a:rPr lang="en-US" altLang="it-IT" b="1">
                <a:ea typeface="ＭＳ Ｐゴシック" panose="020B0600070205080204" pitchFamily="34" charset="-128"/>
              </a:rPr>
              <a:t> j</a:t>
            </a:r>
            <a:r>
              <a:rPr lang="en-US" altLang="it-IT">
                <a:ea typeface="ＭＳ Ｐゴシック" panose="020B0600070205080204" pitchFamily="34" charset="-128"/>
              </a:rPr>
              <a:t>y 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j</a:t>
            </a:r>
            <a:r>
              <a:rPr lang="en-US" altLang="it-IT" baseline="30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= -1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Addition and Subtraction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z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+z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= x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 + x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+</a:t>
            </a:r>
            <a:r>
              <a:rPr lang="en-US" altLang="it-IT" b="1">
                <a:ea typeface="ＭＳ Ｐゴシック" panose="020B0600070205080204" pitchFamily="34" charset="-128"/>
              </a:rPr>
              <a:t>j</a:t>
            </a:r>
            <a:r>
              <a:rPr lang="en-US" altLang="it-IT">
                <a:ea typeface="ＭＳ Ｐゴシック" panose="020B0600070205080204" pitchFamily="34" charset="-128"/>
              </a:rPr>
              <a:t>(y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+y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)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z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*z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= x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*x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-y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*y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+ </a:t>
            </a:r>
            <a:r>
              <a:rPr lang="en-US" altLang="it-IT" b="1">
                <a:ea typeface="ＭＳ Ｐゴシック" panose="020B0600070205080204" pitchFamily="34" charset="-128"/>
              </a:rPr>
              <a:t>j</a:t>
            </a:r>
            <a:r>
              <a:rPr lang="en-US" altLang="it-IT">
                <a:ea typeface="ＭＳ Ｐゴシック" panose="020B0600070205080204" pitchFamily="34" charset="-128"/>
              </a:rPr>
              <a:t>(x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*y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+x</a:t>
            </a:r>
            <a:r>
              <a:rPr lang="en-US" altLang="it-IT" baseline="-25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*y</a:t>
            </a:r>
            <a:r>
              <a:rPr lang="en-US" altLang="it-IT" baseline="-25000">
                <a:ea typeface="ＭＳ Ｐゴシック" panose="020B0600070205080204" pitchFamily="34" charset="-128"/>
              </a:rPr>
              <a:t>1</a:t>
            </a:r>
            <a:r>
              <a:rPr lang="en-US" altLang="it-IT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Magnitude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|z|</a:t>
            </a:r>
            <a:r>
              <a:rPr lang="en-US" altLang="it-IT" baseline="30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= x</a:t>
            </a:r>
            <a:r>
              <a:rPr lang="en-US" altLang="it-IT" baseline="30000">
                <a:ea typeface="ＭＳ Ｐゴシック" panose="020B0600070205080204" pitchFamily="34" charset="-128"/>
              </a:rPr>
              <a:t>2</a:t>
            </a:r>
            <a:r>
              <a:rPr lang="en-US" altLang="it-IT">
                <a:ea typeface="ＭＳ Ｐゴシック" panose="020B0600070205080204" pitchFamily="34" charset="-128"/>
              </a:rPr>
              <a:t> + y</a:t>
            </a:r>
            <a:r>
              <a:rPr lang="en-US" altLang="it-IT" baseline="30000">
                <a:ea typeface="ＭＳ Ｐゴシック" panose="020B0600070205080204" pitchFamily="34" charset="-128"/>
              </a:rPr>
              <a:t>2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DE9A83A-E497-4EB9-8932-0EAD2C9791F7}" type="slidenum">
              <a:rPr lang="es-ES" altLang="it-IT" sz="1000">
                <a:latin typeface="Arial" panose="020B0604020202020204" pitchFamily="34" charset="0"/>
              </a:rPr>
              <a:pPr lvl="1"/>
              <a:t>43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23571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CFA92F7-C6AA-4517-BB35-16FC97DD7237}" type="slidenum">
              <a:rPr lang="es-ES" altLang="it-IT" sz="1000">
                <a:latin typeface="Arial" panose="020B0604020202020204" pitchFamily="34" charset="0"/>
              </a:rPr>
              <a:pPr lvl="1"/>
              <a:t>44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Iteration in the Complex Plane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5720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164726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BFD408C-C5D3-4689-A13A-C2DA74E33BAC}" type="slidenum">
              <a:rPr lang="es-ES" altLang="it-IT" sz="1000">
                <a:latin typeface="Arial" panose="020B0604020202020204" pitchFamily="34" charset="0"/>
              </a:rPr>
              <a:pPr lvl="1"/>
              <a:t>45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Mandelbrot Set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iterate on z</a:t>
            </a:r>
            <a:r>
              <a:rPr lang="en-US" altLang="it-IT" baseline="-25000" dirty="0">
                <a:ea typeface="ＭＳ Ｐゴシック" panose="020B0600070205080204" pitchFamily="34" charset="-128"/>
              </a:rPr>
              <a:t>k+1</a:t>
            </a:r>
            <a:r>
              <a:rPr lang="en-US" altLang="it-IT" dirty="0">
                <a:ea typeface="ＭＳ Ｐゴシック" panose="020B0600070205080204" pitchFamily="34" charset="-128"/>
              </a:rPr>
              <a:t>=z</a:t>
            </a:r>
            <a:r>
              <a:rPr lang="en-US" altLang="it-IT" baseline="-25000" dirty="0">
                <a:ea typeface="ＭＳ Ｐゴシック" panose="020B0600070205080204" pitchFamily="34" charset="-128"/>
              </a:rPr>
              <a:t>k</a:t>
            </a:r>
            <a:r>
              <a:rPr lang="en-US" altLang="it-IT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it-IT" dirty="0">
                <a:ea typeface="ＭＳ Ｐゴシック" panose="020B0600070205080204" pitchFamily="34" charset="-128"/>
              </a:rPr>
              <a:t>+c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with z</a:t>
            </a:r>
            <a:r>
              <a:rPr lang="en-US" altLang="it-IT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it-IT" dirty="0">
                <a:ea typeface="ＭＳ Ｐゴシック" panose="020B0600070205080204" pitchFamily="34" charset="-128"/>
              </a:rPr>
              <a:t> = 0 + </a:t>
            </a:r>
            <a:r>
              <a:rPr lang="en-US" altLang="it-IT" b="1" dirty="0">
                <a:ea typeface="ＭＳ Ｐゴシック" panose="020B0600070205080204" pitchFamily="34" charset="-128"/>
              </a:rPr>
              <a:t>j</a:t>
            </a:r>
            <a:r>
              <a:rPr lang="en-US" altLang="it-IT" dirty="0">
                <a:ea typeface="ＭＳ Ｐゴシック" panose="020B0600070205080204" pitchFamily="34" charset="-128"/>
              </a:rPr>
              <a:t>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Two cases as k 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→∞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 |</a:t>
            </a:r>
            <a:r>
              <a:rPr lang="en-US" altLang="it-IT" dirty="0" err="1">
                <a:ea typeface="ＭＳ Ｐゴシック" panose="020B0600070205080204" pitchFamily="34" charset="-128"/>
              </a:rPr>
              <a:t>z</a:t>
            </a:r>
            <a:r>
              <a:rPr lang="en-US" altLang="it-IT" baseline="-25000" dirty="0" err="1">
                <a:ea typeface="ＭＳ Ｐゴシック" panose="020B0600070205080204" pitchFamily="34" charset="-128"/>
              </a:rPr>
              <a:t>k</a:t>
            </a:r>
            <a:r>
              <a:rPr lang="en-US" altLang="it-IT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|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→∞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 |</a:t>
            </a:r>
            <a:r>
              <a:rPr lang="en-US" altLang="it-IT" dirty="0" err="1">
                <a:ea typeface="ＭＳ Ｐゴシック" panose="020B0600070205080204" pitchFamily="34" charset="-128"/>
              </a:rPr>
              <a:t>z</a:t>
            </a:r>
            <a:r>
              <a:rPr lang="en-US" altLang="it-IT" baseline="-25000" dirty="0" err="1">
                <a:ea typeface="ＭＳ Ｐゴシック" panose="020B0600070205080204" pitchFamily="34" charset="-128"/>
              </a:rPr>
              <a:t>k</a:t>
            </a:r>
            <a:r>
              <a:rPr lang="en-US" altLang="it-IT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|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 remains finite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If for a given c, |</a:t>
            </a:r>
            <a:r>
              <a:rPr lang="en-US" altLang="it-IT" dirty="0" err="1">
                <a:ea typeface="ＭＳ Ｐゴシック" panose="020B0600070205080204" pitchFamily="34" charset="-128"/>
              </a:rPr>
              <a:t>z</a:t>
            </a:r>
            <a:r>
              <a:rPr lang="en-US" altLang="it-IT" baseline="-25000" dirty="0" err="1">
                <a:ea typeface="ＭＳ Ｐゴシック" panose="020B0600070205080204" pitchFamily="34" charset="-128"/>
              </a:rPr>
              <a:t>k</a:t>
            </a:r>
            <a:r>
              <a:rPr lang="en-US" altLang="it-IT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it-IT" dirty="0">
                <a:ea typeface="ＭＳ Ｐゴシック" panose="020B0600070205080204" pitchFamily="34" charset="-128"/>
              </a:rPr>
              <a:t>| remains finite</a:t>
            </a:r>
            <a:r>
              <a:rPr lang="en-US" altLang="it-IT" dirty="0">
                <a:ea typeface="ＭＳ Ｐゴシック" panose="020B0600070205080204" pitchFamily="34" charset="-128"/>
                <a:cs typeface="Arial" panose="020B0604020202020204" pitchFamily="34" charset="0"/>
              </a:rPr>
              <a:t>, then c belongs to the Mandelbrot set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186561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6200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the Mandelbrot Set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Pick a rectangular region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Map each pixel to a value in this region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Do an iterative calculation for each pixel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If magnitude is greater than 2, we know sequence will diverge and point does not belong to the set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Stop after a fixed number of iterations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Points with small magnitudes should be in set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 each point based on its magnitude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62AD3BF-92D0-4E00-A677-3B38BC6D4D0F}" type="slidenum">
              <a:rPr lang="es-ES" altLang="it-IT" sz="1000">
                <a:latin typeface="Arial" panose="020B0604020202020204" pitchFamily="34" charset="0"/>
              </a:rPr>
              <a:pPr lvl="1"/>
              <a:t>46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95683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5AA564D-AC3D-441A-BA53-58DECCB47AFB}" type="slidenum">
              <a:rPr lang="es-ES" altLang="it-IT" sz="1000">
                <a:latin typeface="Arial" panose="020B0604020202020204" pitchFamily="34" charset="0"/>
              </a:rPr>
              <a:pPr lvl="1"/>
              <a:t>47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Mandelbrot Set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629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57982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Exploring the Mandelbrot Set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Most interesting parts are centered near </a:t>
            </a:r>
          </a:p>
          <a:p>
            <a:pPr marL="0" indent="0"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(-0.5, 0.0)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Really interesting parts are where we are uncertain if points are in or out of the set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Repeated magnification these regions reveals complex and beautiful patterns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We use color maps to enhance the detail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E4F741B-97B9-4D71-B20D-B2DB08EB4608}" type="slidenum">
              <a:rPr lang="es-ES" altLang="it-IT" sz="1000">
                <a:latin typeface="Arial" panose="020B0604020202020204" pitchFamily="34" charset="0"/>
              </a:rPr>
              <a:pPr lvl="1"/>
              <a:t>48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80648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6C6FD17-ED1D-4205-BDB4-851D64369662}" type="slidenum">
              <a:rPr lang="es-ES" altLang="it-IT" sz="1000">
                <a:latin typeface="Arial" panose="020B0604020202020204" pitchFamily="34" charset="0"/>
              </a:rPr>
              <a:pPr lvl="1"/>
              <a:t>49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Mandelbrot Set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4196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3464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A9F1CA6-E81C-471C-94E8-2F7EB098607E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Physical Models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Dealing with translucency in a physically correct manner is difficult due to</a:t>
            </a:r>
            <a:r>
              <a:rPr lang="en-US" altLang="it-IT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the complexity of the internal interactions of light and matter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Using a pipeline renderer</a:t>
            </a:r>
          </a:p>
        </p:txBody>
      </p:sp>
      <p:pic>
        <p:nvPicPr>
          <p:cNvPr id="23557" name="Picture 5" descr="C:\BOOK\OpenGL\Paul Final\Art\jpeg\AN07F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472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9547078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in the JS File 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Form a texture map of the set and map to a rectangle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9457416-5D0D-4AC0-95BB-12A5FBD9C6DE}" type="slidenum">
              <a:rPr lang="es-ES" altLang="it-IT" sz="1000">
                <a:latin typeface="Arial" panose="020B0604020202020204" pitchFamily="34" charset="0"/>
              </a:rPr>
              <a:pPr lvl="1"/>
              <a:t>50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57200" y="2743200"/>
            <a:ext cx="8534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var height = 0.5;</a:t>
            </a:r>
          </a:p>
          <a:p>
            <a:r>
              <a:rPr lang="en-US" altLang="it-IT"/>
              <a:t>          // size of window in complex plane </a:t>
            </a:r>
          </a:p>
          <a:p>
            <a:r>
              <a:rPr lang="en-US" altLang="it-IT"/>
              <a:t>var width = 0.5;var cx = -0.5;</a:t>
            </a:r>
          </a:p>
          <a:p>
            <a:r>
              <a:rPr lang="en-US" altLang="it-IT"/>
              <a:t>             // center of window in complex plane</a:t>
            </a:r>
          </a:p>
          <a:p>
            <a:r>
              <a:rPr lang="en-US" altLang="it-IT"/>
              <a:t>var cy = 0.5;var max = 100;</a:t>
            </a:r>
          </a:p>
          <a:p>
            <a:r>
              <a:rPr lang="en-US" altLang="it-IT"/>
              <a:t>             // number of interations per point </a:t>
            </a:r>
          </a:p>
          <a:p>
            <a:r>
              <a:rPr lang="en-US" altLang="it-IT"/>
              <a:t>var n = 512;</a:t>
            </a:r>
          </a:p>
          <a:p>
            <a:r>
              <a:rPr lang="en-US" altLang="it-IT"/>
              <a:t>var m =512;</a:t>
            </a:r>
          </a:p>
          <a:p>
            <a:r>
              <a:rPr lang="en-US" altLang="it-IT"/>
              <a:t>var texImage = new Uint8Array(4*n*m);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49651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in JS File II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EADF065-EFCC-4579-B2D4-916ACCD8B0B9}" type="slidenum">
              <a:rPr lang="es-ES" altLang="it-IT" sz="1000">
                <a:latin typeface="Arial" panose="020B0604020202020204" pitchFamily="34" charset="0"/>
              </a:rPr>
              <a:pPr lvl="1"/>
              <a:t>51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33400" y="1600200"/>
            <a:ext cx="8839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for ( var i = 0; i &lt; n; i++ )</a:t>
            </a:r>
          </a:p>
          <a:p>
            <a:r>
              <a:rPr lang="en-US" altLang="it-IT"/>
              <a:t>        for ( var j = 0; j &lt; m; j++ ) {</a:t>
            </a:r>
          </a:p>
          <a:p>
            <a:r>
              <a:rPr lang="en-US" altLang="it-IT"/>
              <a:t>            var x = i * ( width / (n - 1) ) + cx - width / 2;</a:t>
            </a:r>
          </a:p>
          <a:p>
            <a:r>
              <a:rPr lang="en-US" altLang="it-IT"/>
              <a:t>            var y = j * ( height / ( m - 1 ) ) + cy - height / 2;</a:t>
            </a:r>
          </a:p>
          <a:p>
            <a:r>
              <a:rPr lang="en-US" altLang="it-IT"/>
              <a:t>    var c = [ 0.0, 0.0 ];</a:t>
            </a:r>
          </a:p>
          <a:p>
            <a:r>
              <a:rPr lang="en-US" altLang="it-IT"/>
              <a:t>    var p =  [ x, y ];</a:t>
            </a:r>
          </a:p>
          <a:p>
            <a:endParaRPr lang="en-US" altLang="it-IT"/>
          </a:p>
          <a:p>
            <a:r>
              <a:rPr lang="en-US" altLang="it-IT"/>
              <a:t>   for ( var k = 0; k &lt; max; k++ ) {</a:t>
            </a:r>
          </a:p>
          <a:p>
            <a:r>
              <a:rPr lang="en-US" altLang="it-IT"/>
              <a:t>// compute c = c^2 + p</a:t>
            </a:r>
          </a:p>
          <a:p>
            <a:r>
              <a:rPr lang="en-US" altLang="it-IT"/>
              <a:t>            c = [c[0]*c[0]-c[1]*c[1], 2*c[0]*c[1]];</a:t>
            </a:r>
          </a:p>
          <a:p>
            <a:r>
              <a:rPr lang="en-US" altLang="it-IT"/>
              <a:t>            c = [c[0]+p[0],  c[1]+p[1]];</a:t>
            </a:r>
          </a:p>
          <a:p>
            <a:r>
              <a:rPr lang="en-US" altLang="it-IT"/>
              <a:t>            v = c[0]*c[0]+c[1]*c[1];</a:t>
            </a:r>
          </a:p>
          <a:p>
            <a:r>
              <a:rPr lang="en-US" altLang="it-IT"/>
              <a:t>                 if ( v &gt; 4.0 ) break;      /* assume not in set if mag &gt; 2 */</a:t>
            </a:r>
          </a:p>
          <a:p>
            <a:r>
              <a:rPr lang="en-US" altLang="it-IT"/>
              <a:t>        }</a:t>
            </a:r>
          </a:p>
          <a:p>
            <a:r>
              <a:rPr lang="en-US" altLang="it-IT"/>
              <a:t>               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8640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in JS File III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Set up two triangles to define a rectangle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Set up texture object with the set as data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Render the triangles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6556345-8290-4899-AD88-A462D46201BF}" type="slidenum">
              <a:rPr lang="es-ES" altLang="it-IT" sz="1000">
                <a:latin typeface="Arial" panose="020B0604020202020204" pitchFamily="34" charset="0"/>
              </a:rPr>
              <a:pPr lvl="1"/>
              <a:t>52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57200" y="11430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        </a:t>
            </a:r>
          </a:p>
          <a:p>
            <a:r>
              <a:rPr lang="en-US" altLang="it-IT"/>
              <a:t>// assign gray level to point based on its magnitude */</a:t>
            </a:r>
          </a:p>
          <a:p>
            <a:r>
              <a:rPr lang="en-US" altLang="it-IT"/>
              <a:t>        if ( v &gt; 1.0 ) v = 1.0;        /* clamp if &gt; 1 */</a:t>
            </a:r>
          </a:p>
          <a:p>
            <a:r>
              <a:rPr lang="en-US" altLang="it-IT"/>
              <a:t>       texImage[4*i*m+4*j] = 255*v;</a:t>
            </a:r>
          </a:p>
          <a:p>
            <a:r>
              <a:rPr lang="en-US" altLang="it-IT"/>
              <a:t>        texImage[4*i*m+4*j+1] =</a:t>
            </a:r>
          </a:p>
          <a:p>
            <a:r>
              <a:rPr lang="en-US" altLang="it-IT"/>
              <a:t>             255*( 0.5* (Math.sin( v*Math.PI/180 ) + 1.0));</a:t>
            </a:r>
          </a:p>
          <a:p>
            <a:r>
              <a:rPr lang="en-US" altLang="it-IT"/>
              <a:t>        texImage[4*i*m+4*j+2] = 255*(1.0 - v);</a:t>
            </a:r>
          </a:p>
          <a:p>
            <a:r>
              <a:rPr lang="en-US" altLang="it-IT"/>
              <a:t>        texImage[4*i*m+4*j+3] = 255;</a:t>
            </a:r>
          </a:p>
          <a:p>
            <a:r>
              <a:rPr lang="en-US" altLang="it-IT"/>
              <a:t>}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164740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</a:p>
        </p:txBody>
      </p:sp>
      <p:pic>
        <p:nvPicPr>
          <p:cNvPr id="31747" name="Content Placeholder 4" descr="mandelbro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98" r="-32098"/>
          <a:stretch>
            <a:fillRect/>
          </a:stretch>
        </p:blipFill>
        <p:spPr/>
      </p:pic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E74B48B-3A60-4619-B2C9-C5153AF01223}" type="slidenum">
              <a:rPr lang="es-ES" altLang="it-IT" sz="1000">
                <a:latin typeface="Arial" panose="020B0604020202020204" pitchFamily="34" charset="0"/>
              </a:rPr>
              <a:pPr lvl="1"/>
              <a:t>53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43957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8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Our first implementation is incredibly inefficient and makes no use of the power of the fragment shader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Note the calculation is “embarrassingly parallel”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computation for the color of each fragment is completely independent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Why not have each fragment compute membership for itself?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Each fragment would then determine its own color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60D4F96-2561-401C-8C5A-735095E11190}" type="slidenum">
              <a:rPr lang="es-ES" altLang="it-IT" sz="1000">
                <a:latin typeface="Arial" panose="020B0604020202020204" pitchFamily="34" charset="0"/>
              </a:rPr>
              <a:pPr lvl="1"/>
              <a:t>54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99802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Interactive Program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JS file sends window parameters obtained from sliders to the fragment shader as uniforms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Only geometry is a rectangle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 need for a texture map since shader will work on individual pixels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467AD6C-C9D2-406E-B9F7-A8B78ECF03AA}" type="slidenum">
              <a:rPr lang="es-ES" altLang="it-IT" sz="1000">
                <a:latin typeface="Arial" panose="020B0604020202020204" pitchFamily="34" charset="0"/>
              </a:rPr>
              <a:pPr lvl="1"/>
              <a:t>55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48459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 I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653D6FD-5755-4E31-8FC7-EA412EB079E4}" type="slidenum">
              <a:rPr lang="es-ES" altLang="it-IT" sz="1000">
                <a:latin typeface="Arial" panose="020B0604020202020204" pitchFamily="34" charset="0"/>
              </a:rPr>
              <a:pPr lvl="1"/>
              <a:t>56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8686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precision mediump float;</a:t>
            </a:r>
          </a:p>
          <a:p>
            <a:r>
              <a:rPr lang="en-US" altLang="it-IT"/>
              <a:t>uniform float cx;</a:t>
            </a:r>
          </a:p>
          <a:p>
            <a:r>
              <a:rPr lang="en-US" altLang="it-IT"/>
              <a:t>uniform float cy;</a:t>
            </a:r>
          </a:p>
          <a:p>
            <a:r>
              <a:rPr lang="en-US" altLang="it-IT"/>
              <a:t>uniform float scale;</a:t>
            </a:r>
          </a:p>
          <a:p>
            <a:r>
              <a:rPr lang="en-US" altLang="it-IT"/>
              <a:t>float height;</a:t>
            </a:r>
          </a:p>
          <a:p>
            <a:r>
              <a:rPr lang="en-US" altLang="it-IT"/>
              <a:t>float width;</a:t>
            </a:r>
          </a:p>
          <a:p>
            <a:endParaRPr lang="en-US" altLang="it-IT"/>
          </a:p>
          <a:p>
            <a:r>
              <a:rPr lang="en-US" altLang="it-IT"/>
              <a:t>void main() { </a:t>
            </a:r>
          </a:p>
          <a:p>
            <a:endParaRPr lang="en-US" altLang="it-IT"/>
          </a:p>
          <a:p>
            <a:r>
              <a:rPr lang="en-US" altLang="it-IT"/>
              <a:t>      const int max = 100;           /* number of iterations per point */</a:t>
            </a:r>
          </a:p>
          <a:p>
            <a:r>
              <a:rPr lang="en-US" altLang="it-IT"/>
              <a:t>      const float PI = 3.14159;</a:t>
            </a:r>
          </a:p>
          <a:p>
            <a:r>
              <a:rPr lang="en-US" altLang="it-IT"/>
              <a:t>      float n = 1000.0;</a:t>
            </a:r>
          </a:p>
          <a:p>
            <a:r>
              <a:rPr lang="en-US" altLang="it-IT"/>
              <a:t>      float m = 1000.0;</a:t>
            </a:r>
          </a:p>
          <a:p>
            <a:r>
              <a:rPr lang="en-US" altLang="it-IT"/>
              <a:t>      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451471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 II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F22E3E7-BC9D-407F-BE40-14DF2CF42EF2}" type="slidenum">
              <a:rPr lang="es-ES" altLang="it-IT" sz="1000">
                <a:latin typeface="Arial" panose="020B0604020202020204" pitchFamily="34" charset="0"/>
              </a:rPr>
              <a:pPr lvl="1"/>
              <a:t>57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04800" y="14478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   float v;</a:t>
            </a:r>
          </a:p>
          <a:p>
            <a:r>
              <a:rPr lang="en-US" altLang="it-IT"/>
              <a:t>   float x = gl_FragCoord.x  /(n*scale) + cx - 1.0 / (2.0*scale);</a:t>
            </a:r>
          </a:p>
          <a:p>
            <a:r>
              <a:rPr lang="en-US" altLang="it-IT"/>
              <a:t>   float y = gl_FragCoord.y/(m*scale) + cy - 1.0 / (2.0*scale);</a:t>
            </a:r>
          </a:p>
          <a:p>
            <a:r>
              <a:rPr lang="en-US" altLang="it-IT"/>
              <a:t>   float ax=0.0, ay=0.0;</a:t>
            </a:r>
          </a:p>
          <a:p>
            <a:r>
              <a:rPr lang="en-US" altLang="it-IT"/>
              <a:t>   float bx, by;</a:t>
            </a:r>
          </a:p>
          <a:p>
            <a:r>
              <a:rPr lang="en-US" altLang="it-IT"/>
              <a:t>   for ( int k = 0; k &lt; max; k++ ) {            </a:t>
            </a:r>
          </a:p>
          <a:p>
            <a:r>
              <a:rPr lang="en-US" altLang="it-IT"/>
              <a:t>// compute c = c^2 + p</a:t>
            </a:r>
          </a:p>
          <a:p>
            <a:r>
              <a:rPr lang="en-US" altLang="it-IT"/>
              <a:t>            bx  = ax*ax-ay*ay;</a:t>
            </a:r>
          </a:p>
          <a:p>
            <a:r>
              <a:rPr lang="en-US" altLang="it-IT"/>
              <a:t>            by = 2.0*ax*ay;</a:t>
            </a:r>
          </a:p>
          <a:p>
            <a:r>
              <a:rPr lang="en-US" altLang="it-IT"/>
              <a:t>            ax = bx+x;</a:t>
            </a:r>
          </a:p>
          <a:p>
            <a:r>
              <a:rPr lang="en-US" altLang="it-IT"/>
              <a:t>            ay = by+y; </a:t>
            </a:r>
          </a:p>
          <a:p>
            <a:r>
              <a:rPr lang="en-US" altLang="it-IT"/>
              <a:t>           v = ax*ax+ay*ay;</a:t>
            </a:r>
          </a:p>
          <a:p>
            <a:r>
              <a:rPr lang="en-US" altLang="it-IT"/>
              <a:t>           if ( v &gt; 4.0 ) break;      // assume not in set if mag &gt; 2</a:t>
            </a:r>
          </a:p>
          <a:p>
            <a:r>
              <a:rPr lang="en-US" altLang="it-IT"/>
              <a:t>}</a:t>
            </a:r>
          </a:p>
          <a:p>
            <a:r>
              <a:rPr lang="en-US" altLang="it-IT"/>
              <a:t>                </a:t>
            </a: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87325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131AE7D-4C5E-4F72-8876-824C2AD5FB73}" type="slidenum">
              <a:rPr lang="es-ES" altLang="it-IT" sz="1000">
                <a:latin typeface="Arial" panose="020B0604020202020204" pitchFamily="34" charset="0"/>
              </a:rPr>
              <a:pPr lvl="1"/>
              <a:t>58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8458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// assign gray level to point based on its magnitude //</a:t>
            </a:r>
          </a:p>
          <a:p>
            <a:r>
              <a:rPr lang="en-US" altLang="it-IT"/>
              <a:t>           </a:t>
            </a:r>
          </a:p>
          <a:p>
            <a:r>
              <a:rPr lang="en-US" altLang="it-IT"/>
              <a:t>// clamp if  &gt; 1  </a:t>
            </a:r>
          </a:p>
          <a:p>
            <a:endParaRPr lang="en-US" altLang="it-IT"/>
          </a:p>
          <a:p>
            <a:r>
              <a:rPr lang="en-US" altLang="it-IT"/>
              <a:t>        v = min(v, 1.0);</a:t>
            </a:r>
          </a:p>
          <a:p>
            <a:r>
              <a:rPr lang="en-US" altLang="it-IT"/>
              <a:t>        gl_FragColor.r = v;</a:t>
            </a:r>
          </a:p>
          <a:p>
            <a:r>
              <a:rPr lang="en-US" altLang="it-IT"/>
              <a:t>        gl_FragColor.g = 0.5* sin( 3.0*PI*v) + 1.0;</a:t>
            </a:r>
          </a:p>
          <a:p>
            <a:r>
              <a:rPr lang="en-US" altLang="it-IT"/>
              <a:t>        gl_FragColor.b = 1.0-v;</a:t>
            </a:r>
          </a:p>
          <a:p>
            <a:r>
              <a:rPr lang="en-US" altLang="it-IT"/>
              <a:t>        gl_FragColor.b = 0.5* cos( 19.0*PI*v) + 1.0;</a:t>
            </a:r>
          </a:p>
          <a:p>
            <a:r>
              <a:rPr lang="en-US" altLang="it-IT"/>
              <a:t>        gl_FragColor.a = 1.0;</a:t>
            </a:r>
          </a:p>
          <a:p>
            <a:r>
              <a:rPr lang="en-US" altLang="it-IT"/>
              <a:t>} </a:t>
            </a:r>
          </a:p>
          <a:p>
            <a:endParaRPr lang="en-US" altLang="it-IT"/>
          </a:p>
          <a:p>
            <a:endParaRPr lang="en-US" altLang="it-IT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6869000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Analysis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This implementation will use as many fragment processors as are available concurrently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Note that if an iteration ends early, the GPU will use that processor to work on another fragment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Note also the absence of loops over x and 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Still not using the full parallelism since we are really computing a luminance image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E1485BE-7896-47D6-9DD2-FC9B95A6EF2B}" type="slidenum">
              <a:rPr lang="es-ES" altLang="it-IT" sz="1000">
                <a:latin typeface="Arial" panose="020B0604020202020204" pitchFamily="34" charset="0"/>
              </a:rPr>
              <a:pPr lvl="1"/>
              <a:t>59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6164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B421E26-6A58-47EE-AED0-774104ECDD3D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Writing Model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Use A component of RGBA (or RGB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ea typeface="ＭＳ Ｐゴシック" panose="020B0600070205080204" pitchFamily="34" charset="-128"/>
              </a:rPr>
              <a:t>) color to store opacity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During rendering we can expand our writing model to use RGBA values 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5257800" y="3581400"/>
            <a:ext cx="762000" cy="762000"/>
          </a:xfrm>
          <a:prstGeom prst="flowChartDelay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876800" y="4800600"/>
            <a:ext cx="2405063" cy="1200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it-IT"/>
          </a:p>
          <a:p>
            <a:r>
              <a:rPr lang="en-US" altLang="it-IT"/>
              <a:t>Color Buffer</a:t>
            </a:r>
          </a:p>
          <a:p>
            <a:endParaRPr lang="en-US" altLang="it-IT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019800" y="3962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705600" y="3962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58000" y="3657600"/>
            <a:ext cx="1536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destination</a:t>
            </a:r>
          </a:p>
          <a:p>
            <a:r>
              <a:rPr lang="en-US" altLang="it-IT"/>
              <a:t>component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791200" y="32766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blend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3657600" y="5029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84250" y="4724400"/>
            <a:ext cx="2673350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destination blending</a:t>
            </a:r>
          </a:p>
          <a:p>
            <a:r>
              <a:rPr lang="en-US" altLang="it-IT"/>
              <a:t>           factor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514600" y="41148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514600" y="4114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295400" y="3505200"/>
            <a:ext cx="2919413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source blending factor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191000" y="3733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914400" y="3733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0" y="3733800"/>
            <a:ext cx="1536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   source</a:t>
            </a:r>
          </a:p>
          <a:p>
            <a:r>
              <a:rPr lang="en-US" altLang="it-IT"/>
              <a:t>component</a:t>
            </a:r>
          </a:p>
        </p:txBody>
      </p:sp>
      <p:sp>
        <p:nvSpPr>
          <p:cNvPr id="25619" name="Footer Placeholder 1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31063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782550F-BFC1-4B71-8EF3-238F7BAE93F3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Blending Equation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We can define source and destination blending factors for each RGBA component</a:t>
            </a:r>
          </a:p>
          <a:p>
            <a:pPr>
              <a:buFontTx/>
              <a:buNone/>
            </a:pPr>
            <a:r>
              <a:rPr lang="en-US" altLang="it-IT" sz="27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s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[s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s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</a:t>
            </a:r>
          </a:p>
          <a:p>
            <a:pPr>
              <a:buFontTx/>
              <a:buNone/>
            </a:pPr>
            <a:r>
              <a:rPr lang="en-US" altLang="it-IT" sz="27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d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[d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d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d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d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Suppose that the source and destination colors are</a:t>
            </a:r>
          </a:p>
          <a:p>
            <a:pPr>
              <a:buFontTx/>
              <a:buNone/>
            </a:pPr>
            <a:r>
              <a:rPr lang="en-US" altLang="it-IT" sz="27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b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[b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b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b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b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</a:t>
            </a:r>
          </a:p>
          <a:p>
            <a:pPr>
              <a:buFontTx/>
              <a:buNone/>
            </a:pPr>
            <a:r>
              <a:rPr lang="en-US" altLang="it-IT" sz="27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c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[c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c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Blend as</a:t>
            </a:r>
          </a:p>
          <a:p>
            <a:pPr>
              <a:buFontTx/>
              <a:buNone/>
            </a:pPr>
            <a:r>
              <a:rPr lang="en-US" altLang="it-IT" sz="27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 = [b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b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b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b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 sz="2700" baseline="-250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sz="27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</a:t>
            </a:r>
          </a:p>
          <a:p>
            <a:pPr>
              <a:buFontTx/>
              <a:buNone/>
            </a:pPr>
            <a:endParaRPr lang="en-US" altLang="it-IT" sz="27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27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3088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C8933FB-9537-431E-86B5-748A1FAFBAC4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Blending and Compositing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Must enable blending and pick source and destination factors</a:t>
            </a:r>
          </a:p>
          <a:p>
            <a:pPr>
              <a:buFontTx/>
              <a:buNone/>
            </a:pPr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it-IT" sz="23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gl.enable(gl.BLEND)</a:t>
            </a:r>
          </a:p>
          <a:p>
            <a:pPr>
              <a:buFontTx/>
              <a:buNone/>
            </a:pPr>
            <a:r>
              <a:rPr lang="en-US" altLang="it-IT" sz="23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gl.blendFunc(source_factor, </a:t>
            </a:r>
          </a:p>
          <a:p>
            <a:pPr>
              <a:buFontTx/>
              <a:buNone/>
            </a:pPr>
            <a:r>
              <a:rPr lang="en-US" altLang="it-IT" sz="23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destination_factor)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Only certain factors supported</a:t>
            </a:r>
          </a:p>
          <a:p>
            <a:pPr lvl="1"/>
            <a:r>
              <a:rPr lang="en-US" altLang="it-IT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gl.ZERO, gl.ONE</a:t>
            </a:r>
          </a:p>
          <a:p>
            <a:pPr lvl="1"/>
            <a:r>
              <a:rPr lang="en-US" altLang="it-IT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gl.SRC_ALPHA, gl.ONE_MINUS_SRC_ALPHA</a:t>
            </a:r>
          </a:p>
          <a:p>
            <a:pPr lvl="1"/>
            <a:r>
              <a:rPr lang="en-US" altLang="it-IT" sz="22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gl.DST_ALPHA, gl.ONE_MINUS_DST_ALPHA</a:t>
            </a:r>
          </a:p>
          <a:p>
            <a:pPr lvl="1"/>
            <a:r>
              <a:rPr lang="en-US" altLang="it-IT" sz="2200">
                <a:ea typeface="ＭＳ Ｐゴシック" panose="020B0600070205080204" pitchFamily="34" charset="-128"/>
              </a:rPr>
              <a:t>See Redbook for complete list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7855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2DD658B-4E45-429F-AFC8-54549CD6D5D8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Suppose that we start with the opaque background color (R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0</a:t>
            </a:r>
            <a:r>
              <a:rPr lang="en-US" altLang="it-IT" sz="2700">
                <a:ea typeface="ＭＳ Ｐゴシック" panose="020B0600070205080204" pitchFamily="34" charset="-128"/>
              </a:rPr>
              <a:t>,G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0</a:t>
            </a:r>
            <a:r>
              <a:rPr lang="en-US" altLang="it-IT" sz="2700">
                <a:ea typeface="ＭＳ Ｐゴシック" panose="020B0600070205080204" pitchFamily="34" charset="-128"/>
              </a:rPr>
              <a:t>,B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0</a:t>
            </a:r>
            <a:r>
              <a:rPr lang="en-US" altLang="it-IT" sz="2700">
                <a:ea typeface="ＭＳ Ｐゴシック" panose="020B0600070205080204" pitchFamily="34" charset="-128"/>
              </a:rPr>
              <a:t>,1)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This color becomes the initial destination color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We now want to blend in a translucent polygon with color (R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,G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,B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,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Select </a:t>
            </a:r>
            <a:r>
              <a:rPr lang="en-US" altLang="it-IT" sz="23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GL_SRC_ALPHA</a:t>
            </a:r>
            <a:r>
              <a:rPr lang="en-US" altLang="it-IT" sz="2700">
                <a:ea typeface="ＭＳ Ｐゴシック" panose="020B0600070205080204" pitchFamily="34" charset="-128"/>
              </a:rPr>
              <a:t> and </a:t>
            </a:r>
            <a:r>
              <a:rPr lang="en-US" altLang="it-IT" sz="23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GL_ONE_MINUS_SRC_ALPHA</a:t>
            </a:r>
            <a:r>
              <a:rPr lang="en-US" altLang="it-IT" sz="2700">
                <a:ea typeface="ＭＳ Ｐゴシック" panose="020B0600070205080204" pitchFamily="34" charset="-128"/>
              </a:rPr>
              <a:t> as the source and destination blending factors</a:t>
            </a:r>
          </a:p>
          <a:p>
            <a:pPr>
              <a:buFontTx/>
              <a:buNone/>
            </a:pPr>
            <a:r>
              <a:rPr lang="en-US" altLang="it-IT" sz="2700">
                <a:ea typeface="ＭＳ Ｐゴシック" panose="020B0600070205080204" pitchFamily="34" charset="-128"/>
              </a:rPr>
              <a:t>         R</a:t>
            </a:r>
            <a:r>
              <a:rPr lang="en-US" altLang="it-IT" sz="2700" baseline="30000">
                <a:ea typeface="ＭＳ Ｐゴシック" panose="020B0600070205080204" pitchFamily="34" charset="-128"/>
              </a:rPr>
              <a:t>’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 </a:t>
            </a:r>
            <a:r>
              <a:rPr lang="en-US" altLang="it-IT" sz="2700">
                <a:ea typeface="ＭＳ Ｐゴシック" panose="020B0600070205080204" pitchFamily="34" charset="-128"/>
              </a:rPr>
              <a:t>= 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 R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 </a:t>
            </a:r>
            <a:r>
              <a:rPr lang="en-US" altLang="it-IT" sz="2700">
                <a:ea typeface="ＭＳ Ｐゴシック" panose="020B0600070205080204" pitchFamily="34" charset="-128"/>
              </a:rPr>
              <a:t>+(1- </a:t>
            </a:r>
            <a:r>
              <a:rPr lang="en-US" altLang="it-IT" sz="2700">
                <a:latin typeface="Symbol" panose="05050102010706020507" pitchFamily="18" charset="2"/>
                <a:ea typeface="ＭＳ Ｐゴシック" panose="020B0600070205080204" pitchFamily="34" charset="-128"/>
              </a:rPr>
              <a:t>a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1</a:t>
            </a:r>
            <a:r>
              <a:rPr lang="en-US" altLang="it-IT" sz="2700">
                <a:ea typeface="ＭＳ Ｐゴシック" panose="020B0600070205080204" pitchFamily="34" charset="-128"/>
              </a:rPr>
              <a:t>) R</a:t>
            </a:r>
            <a:r>
              <a:rPr lang="en-US" altLang="it-IT" sz="2700" baseline="-25000">
                <a:ea typeface="ＭＳ Ｐゴシック" panose="020B0600070205080204" pitchFamily="34" charset="-128"/>
              </a:rPr>
              <a:t>0, </a:t>
            </a:r>
            <a:r>
              <a:rPr lang="en-US" altLang="it-IT" sz="2700">
                <a:ea typeface="ＭＳ Ｐゴシック" panose="020B0600070205080204" pitchFamily="34" charset="-128"/>
              </a:rPr>
              <a:t>…… 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Note this formula is correct if polygon is either opaque or transparent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983575286"/>
      </p:ext>
    </p:extLst>
  </p:cSld>
  <p:clrMapOvr>
    <a:masterClrMapping/>
  </p:clrMapOvr>
</p:sld>
</file>

<file path=ppt/theme/theme1.xml><?xml version="1.0" encoding="utf-8"?>
<a:theme xmlns:a="http://schemas.openxmlformats.org/drawingml/2006/main" name="AngelICG02">
  <a:themeElements>
    <a:clrScheme name="AngelICG0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gelICG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ngelICG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ICG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C:\PPT\BOOK_LECTURE\AngelICG02.ppt</Template>
  <TotalTime>11103</TotalTime>
  <Words>3842</Words>
  <Application>Microsoft Office PowerPoint</Application>
  <PresentationFormat>Presentazione su schermo (4:3)</PresentationFormat>
  <Paragraphs>557</Paragraphs>
  <Slides>59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Courier New</vt:lpstr>
      <vt:lpstr>Symbol</vt:lpstr>
      <vt:lpstr>Times New Roman</vt:lpstr>
      <vt:lpstr>AngelICG02</vt:lpstr>
      <vt:lpstr>ClipArt</vt:lpstr>
      <vt:lpstr>Equation</vt:lpstr>
      <vt:lpstr>Introduction to Computer Graphics with WebGL</vt:lpstr>
      <vt:lpstr>Compositing and Blending</vt:lpstr>
      <vt:lpstr>Objectives</vt:lpstr>
      <vt:lpstr>Opacity and Transparency</vt:lpstr>
      <vt:lpstr>Physical Models</vt:lpstr>
      <vt:lpstr>Writing Model</vt:lpstr>
      <vt:lpstr>Blending Equation</vt:lpstr>
      <vt:lpstr>OpenGL Blending and Compositing</vt:lpstr>
      <vt:lpstr>Example</vt:lpstr>
      <vt:lpstr>Clamping and Accuracy</vt:lpstr>
      <vt:lpstr>Order Dependency</vt:lpstr>
      <vt:lpstr>Opaque and Translucent Polygons</vt:lpstr>
      <vt:lpstr>Fog</vt:lpstr>
      <vt:lpstr>Fog Functions</vt:lpstr>
      <vt:lpstr>Compositing and HTML</vt:lpstr>
      <vt:lpstr>Line Aliasing</vt:lpstr>
      <vt:lpstr>Antialiasing </vt:lpstr>
      <vt:lpstr> Area Averaging </vt:lpstr>
      <vt:lpstr>OpenGL Antialiasing</vt:lpstr>
      <vt:lpstr>Introduction to Computer Graphics with WebGL</vt:lpstr>
      <vt:lpstr>Imaging Applications</vt:lpstr>
      <vt:lpstr>Objectives</vt:lpstr>
      <vt:lpstr>Accumulation Techniques</vt:lpstr>
      <vt:lpstr>Multirendering</vt:lpstr>
      <vt:lpstr>Fragment Shaders and Images</vt:lpstr>
      <vt:lpstr>GPGPU</vt:lpstr>
      <vt:lpstr>Examples</vt:lpstr>
      <vt:lpstr>Using Multiple Texels</vt:lpstr>
      <vt:lpstr>Image Enhancer</vt:lpstr>
      <vt:lpstr>Honolulu Image</vt:lpstr>
      <vt:lpstr>Sobel Edge Detector</vt:lpstr>
      <vt:lpstr>Sobel Edge Detector</vt:lpstr>
      <vt:lpstr>Sobel Edge Detector</vt:lpstr>
      <vt:lpstr>Using Multiple Textures</vt:lpstr>
      <vt:lpstr>Using 4 Way Parallelism</vt:lpstr>
      <vt:lpstr>Indexed and Pseudo Color</vt:lpstr>
      <vt:lpstr>Top View of 2D Sinc </vt:lpstr>
      <vt:lpstr>The Next Step</vt:lpstr>
      <vt:lpstr>Introduction to Computer Graphics with WebGL</vt:lpstr>
      <vt:lpstr>Computing the Mandelbrot Set</vt:lpstr>
      <vt:lpstr>Objectives</vt:lpstr>
      <vt:lpstr>Sierpinski Gasket</vt:lpstr>
      <vt:lpstr>Complex Arithmetic</vt:lpstr>
      <vt:lpstr>Iteration in the Complex Plane</vt:lpstr>
      <vt:lpstr>Mandelbrot Set</vt:lpstr>
      <vt:lpstr>Computing the Mandelbrot Set</vt:lpstr>
      <vt:lpstr>Mandelbrot Set</vt:lpstr>
      <vt:lpstr>Exploring the Mandelbrot Set</vt:lpstr>
      <vt:lpstr>Mandelbrot Set</vt:lpstr>
      <vt:lpstr>Computing in the JS File I</vt:lpstr>
      <vt:lpstr>Computing in JS File II</vt:lpstr>
      <vt:lpstr>Computing in JS File III</vt:lpstr>
      <vt:lpstr>Example</vt:lpstr>
      <vt:lpstr>Fragment Shader</vt:lpstr>
      <vt:lpstr>Interactive Program</vt:lpstr>
      <vt:lpstr>Fragment Shader I</vt:lpstr>
      <vt:lpstr>Fragment Shader II</vt:lpstr>
      <vt:lpstr>Fragment Shader</vt:lpstr>
      <vt:lpstr>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130</cp:revision>
  <dcterms:created xsi:type="dcterms:W3CDTF">2014-02-23T23:40:35Z</dcterms:created>
  <dcterms:modified xsi:type="dcterms:W3CDTF">2018-04-16T19:04:50Z</dcterms:modified>
</cp:coreProperties>
</file>