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60"/>
  </p:notesMasterIdLst>
  <p:handoutMasterIdLst>
    <p:handoutMasterId r:id="rId61"/>
  </p:handoutMasterIdLst>
  <p:sldIdLst>
    <p:sldId id="288" r:id="rId2"/>
    <p:sldId id="256" r:id="rId3"/>
    <p:sldId id="291" r:id="rId4"/>
    <p:sldId id="268" r:id="rId5"/>
    <p:sldId id="269" r:id="rId6"/>
    <p:sldId id="270" r:id="rId7"/>
    <p:sldId id="271" r:id="rId8"/>
    <p:sldId id="272" r:id="rId9"/>
    <p:sldId id="273" r:id="rId10"/>
    <p:sldId id="274" r:id="rId11"/>
    <p:sldId id="289" r:id="rId12"/>
    <p:sldId id="275" r:id="rId13"/>
    <p:sldId id="276"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58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3072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charset="0"/>
                <a:ea typeface="+mn-ea"/>
              </a:defRPr>
            </a:lvl1pPr>
          </a:lstStyle>
          <a:p>
            <a:pPr>
              <a:defRPr/>
            </a:pPr>
            <a:endParaRPr lang="en-US"/>
          </a:p>
        </p:txBody>
      </p:sp>
      <p:sp>
        <p:nvSpPr>
          <p:cNvPr id="307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3072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989A3BA8-F241-4088-9001-3EF911688233}" type="slidenum">
              <a:rPr lang="en-US" altLang="it-IT"/>
              <a:pPr/>
              <a:t>‹N›</a:t>
            </a:fld>
            <a:endParaRPr lang="en-US" alt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1126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charset="0"/>
                <a:ea typeface="+mn-ea"/>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1127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3F5666DB-F36A-4BD1-A8A1-37A68ECCA899}" type="slidenum">
              <a:rPr lang="en-US" altLang="it-IT"/>
              <a:pPr/>
              <a:t>‹N›</a:t>
            </a:fld>
            <a:endParaRPr lang="en-US" altLang="it-IT"/>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6388" name="Slide Number Placeholder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FCE7926-E6BF-41A4-8AD0-DC26CA41D10F}" type="slidenum">
              <a:rPr lang="en-US" altLang="it-IT" sz="1300"/>
              <a:pPr/>
              <a:t>1</a:t>
            </a:fld>
            <a:endParaRPr lang="en-US" altLang="it-IT"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BEF76DB-AA6C-420F-8FF6-153F257528F9}" type="slidenum">
              <a:rPr lang="en-US" altLang="it-IT" sz="1300">
                <a:latin typeface="Calibri" panose="020F0502020204030204" pitchFamily="34" charset="0"/>
                <a:cs typeface="Arial" panose="020B0604020202020204" pitchFamily="34" charset="0"/>
              </a:rPr>
              <a:pPr/>
              <a:t>12</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eaLnBrk="1" hangingPunct="1">
              <a:defRPr/>
            </a:pPr>
            <a:endParaRPr 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A94A2DA-B8C3-418D-8A3A-F82C623A9B67}" type="slidenum">
              <a:rPr lang="en-US" altLang="it-IT" sz="1300">
                <a:latin typeface="Calibri" panose="020F0502020204030204" pitchFamily="34" charset="0"/>
                <a:cs typeface="Arial" panose="020B0604020202020204" pitchFamily="34" charset="0"/>
              </a:rPr>
              <a:pPr/>
              <a:t>13</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6388" name="Slide Number Placeholder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AB097E5-DF1B-44BF-B2DA-680F7110BFDA}" type="slidenum">
              <a:rPr lang="en-US" altLang="it-IT" sz="1300"/>
              <a:pPr/>
              <a:t>14</a:t>
            </a:fld>
            <a:endParaRPr lang="en-US" altLang="it-IT" sz="1300"/>
          </a:p>
        </p:txBody>
      </p:sp>
    </p:spTree>
    <p:extLst>
      <p:ext uri="{BB962C8B-B14F-4D97-AF65-F5344CB8AC3E}">
        <p14:creationId xmlns:p14="http://schemas.microsoft.com/office/powerpoint/2010/main" val="246024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C396B9D-F084-4D12-A69C-20C7EF5FB9B3}" type="slidenum">
              <a:rPr lang="en-US" altLang="it-IT" sz="1300"/>
              <a:pPr/>
              <a:t>15</a:t>
            </a:fld>
            <a:endParaRPr lang="en-US" altLang="it-IT" sz="1300"/>
          </a:p>
        </p:txBody>
      </p:sp>
    </p:spTree>
    <p:extLst>
      <p:ext uri="{BB962C8B-B14F-4D97-AF65-F5344CB8AC3E}">
        <p14:creationId xmlns:p14="http://schemas.microsoft.com/office/powerpoint/2010/main" val="1839231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Vertex positions are assumed to be in clip coordinates.</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EC08B64-E087-45CD-9153-FB7AF4EA2037}" type="slidenum">
              <a:rPr lang="en-US" altLang="it-IT" sz="1300">
                <a:latin typeface="Calibri" panose="020F0502020204030204" pitchFamily="34" charset="0"/>
                <a:cs typeface="Arial" panose="020B0604020202020204" pitchFamily="34" charset="0"/>
              </a:rPr>
              <a:pPr/>
              <a:t>18</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0089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Here too we assume vertex positions are given in clip coordinates to simplify example.</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BEC4E2B-FE22-49C4-9ABB-3083E6BD03BE}" type="slidenum">
              <a:rPr lang="en-US" altLang="it-IT" sz="1300">
                <a:latin typeface="Calibri" panose="020F0502020204030204" pitchFamily="34" charset="0"/>
                <a:cs typeface="Arial" panose="020B0604020202020204" pitchFamily="34" charset="0"/>
              </a:rPr>
              <a:pPr/>
              <a:t>19</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7085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By binding the buffer we allocated, we render to the off screen buffer. Otherwise rendering is as rendering to the frame buffer.</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A1064E6-32E7-40F6-A97A-9800F9D8F0FF}" type="slidenum">
              <a:rPr lang="en-US" altLang="it-IT" sz="1300">
                <a:latin typeface="Calibri" panose="020F0502020204030204" pitchFamily="34" charset="0"/>
                <a:cs typeface="Arial" panose="020B0604020202020204" pitchFamily="34" charset="0"/>
              </a:rPr>
              <a:pPr/>
              <a:t>20</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264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First we bind to the window system frame buffer. We then send the data for our quad. We make the texture we created the active texture so it is available for the normal rendering.</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7841632-4793-42A4-9D7A-9082A9C4F38F}" type="slidenum">
              <a:rPr lang="en-US" altLang="it-IT" sz="1300">
                <a:latin typeface="Calibri" panose="020F0502020204030204" pitchFamily="34" charset="0"/>
                <a:cs typeface="Arial" panose="020B0604020202020204" pitchFamily="34" charset="0"/>
              </a:rPr>
              <a:pPr/>
              <a:t>21</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0835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Note that we are using the texture object we created earlier but now it has a texture image to use.</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916CFAF-540F-4C64-B1A3-4BD677619639}" type="slidenum">
              <a:rPr lang="en-US" altLang="it-IT" sz="1300">
                <a:latin typeface="Calibri" panose="020F0502020204030204" pitchFamily="34" charset="0"/>
                <a:cs typeface="Arial" panose="020B0604020202020204" pitchFamily="34" charset="0"/>
              </a:rPr>
              <a:pPr/>
              <a:t>22</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435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The texture was created as a 256 x 256 image and the second rendering is to a 512 x 512 frame buffer using point sampling, we see some jaggedness in the resulting image.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3F9C91F-553A-4330-AA5E-847356AA7471}" type="slidenum">
              <a:rPr lang="en-US" altLang="it-IT" sz="1300">
                <a:latin typeface="Calibri" panose="020F0502020204030204" pitchFamily="34" charset="0"/>
                <a:cs typeface="Arial" panose="020B0604020202020204" pitchFamily="34" charset="0"/>
              </a:rPr>
              <a:pPr/>
              <a:t>23</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2460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F2E78EA-D356-4B5D-95EA-34FB9CEBA271}" type="slidenum">
              <a:rPr lang="en-US" altLang="it-IT" sz="1300"/>
              <a:pPr/>
              <a:t>2</a:t>
            </a:fld>
            <a:endParaRPr lang="en-US" altLang="it-IT"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Times New Roman" panose="02020603050405020304" pitchFamily="18" charset="0"/>
                <a:ea typeface="ＭＳ Ｐゴシック" panose="020B0600070205080204" pitchFamily="34" charset="-128"/>
              </a:rPr>
              <a:t>The code for this example replaces the second rendering of a single quad from our previous example with the code from our cube examples. The colors are determined by blending the cube colors with the texture colors:</a:t>
            </a:r>
          </a:p>
          <a:p>
            <a:pPr eaLnBrk="1" hangingPunct="1"/>
            <a:endParaRPr lang="en-US" altLang="it-IT">
              <a:latin typeface="Times New Roman" panose="02020603050405020304" pitchFamily="18" charset="0"/>
              <a:ea typeface="ＭＳ Ｐゴシック" panose="020B0600070205080204" pitchFamily="34" charset="-128"/>
            </a:endParaRPr>
          </a:p>
          <a:p>
            <a:pPr eaLnBrk="1" hangingPunct="1"/>
            <a:r>
              <a:rPr lang="en-US" altLang="it-IT">
                <a:latin typeface="Times New Roman" panose="02020603050405020304" pitchFamily="18" charset="0"/>
                <a:ea typeface="ＭＳ Ｐゴシック" panose="020B0600070205080204" pitchFamily="34" charset="-128"/>
              </a:rPr>
              <a:t>in vec4 color;</a:t>
            </a:r>
          </a:p>
          <a:p>
            <a:pPr eaLnBrk="1" hangingPunct="1"/>
            <a:r>
              <a:rPr lang="en-US" altLang="it-IT">
                <a:latin typeface="Times New Roman" panose="02020603050405020304" pitchFamily="18" charset="0"/>
                <a:ea typeface="ＭＳ Ｐゴシック" panose="020B0600070205080204" pitchFamily="34" charset="-128"/>
              </a:rPr>
              <a:t>in vec2 texCoord;</a:t>
            </a:r>
          </a:p>
          <a:p>
            <a:pPr eaLnBrk="1" hangingPunct="1"/>
            <a:endParaRPr lang="en-US" altLang="it-IT">
              <a:latin typeface="Times New Roman" panose="02020603050405020304" pitchFamily="18" charset="0"/>
              <a:ea typeface="ＭＳ Ｐゴシック" panose="020B0600070205080204" pitchFamily="34" charset="-128"/>
            </a:endParaRPr>
          </a:p>
          <a:p>
            <a:pPr eaLnBrk="1" hangingPunct="1"/>
            <a:r>
              <a:rPr lang="en-US" altLang="it-IT">
                <a:latin typeface="Times New Roman" panose="02020603050405020304" pitchFamily="18" charset="0"/>
                <a:ea typeface="ＭＳ Ｐゴシック" panose="020B0600070205080204" pitchFamily="34" charset="-128"/>
              </a:rPr>
              <a:t>uniform sampler2D texture;</a:t>
            </a:r>
          </a:p>
          <a:p>
            <a:pPr eaLnBrk="1" hangingPunct="1"/>
            <a:endParaRPr lang="en-US" altLang="it-IT">
              <a:latin typeface="Times New Roman" panose="02020603050405020304" pitchFamily="18" charset="0"/>
              <a:ea typeface="ＭＳ Ｐゴシック" panose="020B0600070205080204" pitchFamily="34" charset="-128"/>
            </a:endParaRPr>
          </a:p>
          <a:p>
            <a:pPr eaLnBrk="1" hangingPunct="1"/>
            <a:r>
              <a:rPr lang="en-US" altLang="it-IT">
                <a:latin typeface="Times New Roman" panose="02020603050405020304" pitchFamily="18" charset="0"/>
                <a:ea typeface="ＭＳ Ｐゴシック" panose="020B0600070205080204" pitchFamily="34" charset="-128"/>
              </a:rPr>
              <a:t>void main() </a:t>
            </a:r>
          </a:p>
          <a:p>
            <a:pPr eaLnBrk="1" hangingPunct="1"/>
            <a:r>
              <a:rPr lang="en-US" altLang="it-IT">
                <a:latin typeface="Times New Roman" panose="02020603050405020304" pitchFamily="18" charset="0"/>
                <a:ea typeface="ＭＳ Ｐゴシック" panose="020B0600070205080204" pitchFamily="34" charset="-128"/>
              </a:rPr>
              <a:t>{ </a:t>
            </a:r>
          </a:p>
          <a:p>
            <a:pPr eaLnBrk="1" hangingPunct="1"/>
            <a:r>
              <a:rPr lang="en-US" altLang="it-IT">
                <a:latin typeface="Times New Roman" panose="02020603050405020304" pitchFamily="18" charset="0"/>
                <a:ea typeface="ＭＳ Ｐゴシック" panose="020B0600070205080204" pitchFamily="34" charset="-128"/>
              </a:rPr>
              <a:t>    gl_FragColor = 0.5*color + 0.5*texture2D( texture, texCoord );</a:t>
            </a:r>
          </a:p>
          <a:p>
            <a:pPr eaLnBrk="1" hangingPunct="1"/>
            <a:r>
              <a:rPr lang="en-US" altLang="it-IT">
                <a:latin typeface="Times New Roman" panose="02020603050405020304" pitchFamily="18" charset="0"/>
                <a:ea typeface="ＭＳ Ｐゴシック" panose="020B0600070205080204" pitchFamily="34" charset="-128"/>
              </a:rPr>
              <a:t>} </a:t>
            </a:r>
          </a:p>
          <a:p>
            <a:pPr eaLnBrk="1" hangingPunct="1"/>
            <a:endParaRPr lang="en-US" altLang="it-IT">
              <a:latin typeface="Times New Roman" panose="02020603050405020304" pitchFamily="18" charset="0"/>
              <a:ea typeface="ＭＳ Ｐゴシック" panose="020B0600070205080204"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B724F9D-1D74-4F16-800C-873F3AF9BB6C}" type="slidenum">
              <a:rPr lang="en-US" altLang="it-IT" sz="1300">
                <a:latin typeface="Calibri" panose="020F0502020204030204" pitchFamily="34" charset="0"/>
                <a:cs typeface="Arial" panose="020B0604020202020204" pitchFamily="34" charset="0"/>
              </a:rPr>
              <a:pPr/>
              <a:t>24</a:t>
            </a:fld>
            <a:endParaRPr lang="en-US" altLang="it-IT" sz="13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65056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B7ED51A-756C-43B8-A5BD-E2D569AC80F0}" type="slidenum">
              <a:rPr lang="en-US" altLang="it-IT" sz="1300"/>
              <a:pPr/>
              <a:t>25</a:t>
            </a:fld>
            <a:endParaRPr lang="en-US" altLang="it-IT" sz="1300"/>
          </a:p>
        </p:txBody>
      </p:sp>
    </p:spTree>
    <p:extLst>
      <p:ext uri="{BB962C8B-B14F-4D97-AF65-F5344CB8AC3E}">
        <p14:creationId xmlns:p14="http://schemas.microsoft.com/office/powerpoint/2010/main" val="3253766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6C71D6E-3AE8-410F-A9D5-7F4273B86E2F}" type="slidenum">
              <a:rPr lang="en-US" altLang="it-IT" sz="1300"/>
              <a:pPr/>
              <a:t>26</a:t>
            </a:fld>
            <a:endParaRPr lang="en-US" altLang="it-IT" sz="1300"/>
          </a:p>
        </p:txBody>
      </p:sp>
    </p:spTree>
    <p:extLst>
      <p:ext uri="{BB962C8B-B14F-4D97-AF65-F5344CB8AC3E}">
        <p14:creationId xmlns:p14="http://schemas.microsoft.com/office/powerpoint/2010/main" val="3501406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1169E28-74F3-4FCA-8A6A-1CF49E15AE06}" type="slidenum">
              <a:rPr lang="en-US" altLang="it-IT" sz="1300"/>
              <a:pPr/>
              <a:t>27</a:t>
            </a:fld>
            <a:endParaRPr lang="en-US" altLang="it-IT" sz="1300"/>
          </a:p>
        </p:txBody>
      </p:sp>
    </p:spTree>
    <p:extLst>
      <p:ext uri="{BB962C8B-B14F-4D97-AF65-F5344CB8AC3E}">
        <p14:creationId xmlns:p14="http://schemas.microsoft.com/office/powerpoint/2010/main" val="31210445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6388" name="Slide Number Placeholder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7BEF1F1-CE2E-465A-AD6E-3B6892B50651}" type="slidenum">
              <a:rPr lang="en-US" altLang="it-IT" sz="1300"/>
              <a:pPr/>
              <a:t>28</a:t>
            </a:fld>
            <a:endParaRPr lang="en-US" altLang="it-IT" sz="1300"/>
          </a:p>
        </p:txBody>
      </p:sp>
    </p:spTree>
    <p:extLst>
      <p:ext uri="{BB962C8B-B14F-4D97-AF65-F5344CB8AC3E}">
        <p14:creationId xmlns:p14="http://schemas.microsoft.com/office/powerpoint/2010/main" val="851954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FDC7C4E-8A8F-433A-A8BF-B3198752A672}" type="slidenum">
              <a:rPr lang="en-US" altLang="it-IT" sz="1300"/>
              <a:pPr/>
              <a:t>29</a:t>
            </a:fld>
            <a:endParaRPr lang="en-US" altLang="it-IT" sz="1300"/>
          </a:p>
        </p:txBody>
      </p:sp>
    </p:spTree>
    <p:extLst>
      <p:ext uri="{BB962C8B-B14F-4D97-AF65-F5344CB8AC3E}">
        <p14:creationId xmlns:p14="http://schemas.microsoft.com/office/powerpoint/2010/main" val="40212972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0754A95-4683-425A-BFB5-CA0B57B97063}" type="slidenum">
              <a:rPr lang="en-US" altLang="it-IT" sz="1300"/>
              <a:pPr/>
              <a:t>30</a:t>
            </a:fld>
            <a:endParaRPr lang="en-US" altLang="it-IT" sz="1300"/>
          </a:p>
        </p:txBody>
      </p:sp>
    </p:spTree>
    <p:extLst>
      <p:ext uri="{BB962C8B-B14F-4D97-AF65-F5344CB8AC3E}">
        <p14:creationId xmlns:p14="http://schemas.microsoft.com/office/powerpoint/2010/main" val="18274540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613C6E0-406F-4F9B-87A7-E0147A5EE784}" type="slidenum">
              <a:rPr lang="en-US" altLang="it-IT" sz="1300"/>
              <a:pPr/>
              <a:t>31</a:t>
            </a:fld>
            <a:endParaRPr lang="en-US" altLang="it-IT" sz="1300"/>
          </a:p>
        </p:txBody>
      </p:sp>
    </p:spTree>
    <p:extLst>
      <p:ext uri="{BB962C8B-B14F-4D97-AF65-F5344CB8AC3E}">
        <p14:creationId xmlns:p14="http://schemas.microsoft.com/office/powerpoint/2010/main" val="1594808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FC775AD-AE52-4FF1-A02E-BFE86857FD63}" type="slidenum">
              <a:rPr lang="en-US" altLang="it-IT" sz="1300"/>
              <a:pPr/>
              <a:t>32</a:t>
            </a:fld>
            <a:endParaRPr lang="en-US" altLang="it-IT" sz="1300"/>
          </a:p>
        </p:txBody>
      </p:sp>
    </p:spTree>
    <p:extLst>
      <p:ext uri="{BB962C8B-B14F-4D97-AF65-F5344CB8AC3E}">
        <p14:creationId xmlns:p14="http://schemas.microsoft.com/office/powerpoint/2010/main" val="4279609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82BC6B2-78F5-4AC1-A5F0-BF88C162F4DA}" type="slidenum">
              <a:rPr lang="en-US" altLang="it-IT" sz="1300"/>
              <a:pPr/>
              <a:t>33</a:t>
            </a:fld>
            <a:endParaRPr lang="en-US" altLang="it-IT" sz="1300"/>
          </a:p>
        </p:txBody>
      </p:sp>
    </p:spTree>
    <p:extLst>
      <p:ext uri="{BB962C8B-B14F-4D97-AF65-F5344CB8AC3E}">
        <p14:creationId xmlns:p14="http://schemas.microsoft.com/office/powerpoint/2010/main" val="1592207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6FF99FA-DF24-4E18-80B3-8BF2B9F79FAD}" type="slidenum">
              <a:rPr lang="en-US" altLang="it-IT" sz="1300">
                <a:latin typeface="Calibri" panose="020F0502020204030204" pitchFamily="34" charset="0"/>
                <a:cs typeface="Arial" panose="020B0604020202020204" pitchFamily="34" charset="0"/>
              </a:rPr>
              <a:pPr/>
              <a:t>4</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134D613-B4FA-455C-9451-4DE0C4741CC9}" type="slidenum">
              <a:rPr lang="en-US" altLang="it-IT" sz="1300"/>
              <a:pPr/>
              <a:t>34</a:t>
            </a:fld>
            <a:endParaRPr lang="en-US" altLang="it-IT" sz="1300"/>
          </a:p>
        </p:txBody>
      </p:sp>
    </p:spTree>
    <p:extLst>
      <p:ext uri="{BB962C8B-B14F-4D97-AF65-F5344CB8AC3E}">
        <p14:creationId xmlns:p14="http://schemas.microsoft.com/office/powerpoint/2010/main" val="2754927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8146228-F640-4B08-976C-2F896271704D}" type="slidenum">
              <a:rPr lang="en-US" altLang="it-IT" sz="1300"/>
              <a:pPr/>
              <a:t>35</a:t>
            </a:fld>
            <a:endParaRPr lang="en-US" altLang="it-IT" sz="1300"/>
          </a:p>
        </p:txBody>
      </p:sp>
    </p:spTree>
    <p:extLst>
      <p:ext uri="{BB962C8B-B14F-4D97-AF65-F5344CB8AC3E}">
        <p14:creationId xmlns:p14="http://schemas.microsoft.com/office/powerpoint/2010/main" val="19080180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470CC53-3D2B-41C1-B737-A3A4E58A2C0F}" type="slidenum">
              <a:rPr lang="en-US" altLang="it-IT" sz="1300"/>
              <a:pPr/>
              <a:t>36</a:t>
            </a:fld>
            <a:endParaRPr lang="en-US" altLang="it-IT" sz="1300"/>
          </a:p>
        </p:txBody>
      </p:sp>
    </p:spTree>
    <p:extLst>
      <p:ext uri="{BB962C8B-B14F-4D97-AF65-F5344CB8AC3E}">
        <p14:creationId xmlns:p14="http://schemas.microsoft.com/office/powerpoint/2010/main" val="29882125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B897210-8ADD-48E4-98DB-D84BE6FF08AB}" type="slidenum">
              <a:rPr lang="en-US" altLang="it-IT" sz="1300"/>
              <a:pPr/>
              <a:t>37</a:t>
            </a:fld>
            <a:endParaRPr lang="en-US" altLang="it-IT" sz="1300"/>
          </a:p>
        </p:txBody>
      </p:sp>
    </p:spTree>
    <p:extLst>
      <p:ext uri="{BB962C8B-B14F-4D97-AF65-F5344CB8AC3E}">
        <p14:creationId xmlns:p14="http://schemas.microsoft.com/office/powerpoint/2010/main" val="14760382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05BAB88-35A4-4A25-BD46-8504998F22AE}" type="slidenum">
              <a:rPr lang="en-US" altLang="it-IT" sz="1300"/>
              <a:pPr/>
              <a:t>38</a:t>
            </a:fld>
            <a:endParaRPr lang="en-US" altLang="it-IT" sz="1300"/>
          </a:p>
        </p:txBody>
      </p:sp>
    </p:spTree>
    <p:extLst>
      <p:ext uri="{BB962C8B-B14F-4D97-AF65-F5344CB8AC3E}">
        <p14:creationId xmlns:p14="http://schemas.microsoft.com/office/powerpoint/2010/main" val="362846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3022CD3-11CF-44D2-8853-1B7B0FEF211C}" type="slidenum">
              <a:rPr lang="en-US" altLang="it-IT" sz="1300"/>
              <a:pPr/>
              <a:t>39</a:t>
            </a:fld>
            <a:endParaRPr lang="en-US" altLang="it-IT" sz="1300"/>
          </a:p>
        </p:txBody>
      </p:sp>
    </p:spTree>
    <p:extLst>
      <p:ext uri="{BB962C8B-B14F-4D97-AF65-F5344CB8AC3E}">
        <p14:creationId xmlns:p14="http://schemas.microsoft.com/office/powerpoint/2010/main" val="2036892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DF837B6-5F7D-492F-AC2C-22E120AA0F38}" type="slidenum">
              <a:rPr lang="en-US" altLang="it-IT" sz="1300"/>
              <a:pPr/>
              <a:t>40</a:t>
            </a:fld>
            <a:endParaRPr lang="en-US" altLang="it-IT" sz="1300"/>
          </a:p>
        </p:txBody>
      </p:sp>
    </p:spTree>
    <p:extLst>
      <p:ext uri="{BB962C8B-B14F-4D97-AF65-F5344CB8AC3E}">
        <p14:creationId xmlns:p14="http://schemas.microsoft.com/office/powerpoint/2010/main" val="4290212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89086B4-F737-49F0-BE75-9C682FC787AB}" type="slidenum">
              <a:rPr lang="en-US" altLang="it-IT" sz="1300"/>
              <a:pPr/>
              <a:t>41</a:t>
            </a:fld>
            <a:endParaRPr lang="en-US" altLang="it-IT" sz="1300"/>
          </a:p>
        </p:txBody>
      </p:sp>
    </p:spTree>
    <p:extLst>
      <p:ext uri="{BB962C8B-B14F-4D97-AF65-F5344CB8AC3E}">
        <p14:creationId xmlns:p14="http://schemas.microsoft.com/office/powerpoint/2010/main" val="29930344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02B897D-3B52-40E0-91A2-4BD5554E18EC}" type="slidenum">
              <a:rPr lang="en-US" altLang="it-IT" sz="1300"/>
              <a:pPr/>
              <a:t>42</a:t>
            </a:fld>
            <a:endParaRPr lang="en-US" altLang="it-IT" sz="1300"/>
          </a:p>
        </p:txBody>
      </p:sp>
    </p:spTree>
    <p:extLst>
      <p:ext uri="{BB962C8B-B14F-4D97-AF65-F5344CB8AC3E}">
        <p14:creationId xmlns:p14="http://schemas.microsoft.com/office/powerpoint/2010/main" val="30735084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48E514F-8504-46DB-823D-FAF0AB016F30}" type="slidenum">
              <a:rPr lang="en-US" altLang="it-IT" sz="1300"/>
              <a:pPr/>
              <a:t>43</a:t>
            </a:fld>
            <a:endParaRPr lang="en-US" altLang="it-IT" sz="1300"/>
          </a:p>
        </p:txBody>
      </p:sp>
    </p:spTree>
    <p:extLst>
      <p:ext uri="{BB962C8B-B14F-4D97-AF65-F5344CB8AC3E}">
        <p14:creationId xmlns:p14="http://schemas.microsoft.com/office/powerpoint/2010/main" val="277770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B186DCC-FE99-4AB0-BF89-4777437F746E}" type="slidenum">
              <a:rPr lang="en-US" altLang="it-IT" sz="1300">
                <a:latin typeface="Calibri" panose="020F0502020204030204" pitchFamily="34" charset="0"/>
                <a:cs typeface="Arial" panose="020B0604020202020204" pitchFamily="34" charset="0"/>
              </a:rPr>
              <a:pPr/>
              <a:t>5</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E9D8E5F-D78D-4F6E-AE30-F92209226C84}" type="slidenum">
              <a:rPr lang="en-US" altLang="it-IT" sz="1300"/>
              <a:pPr/>
              <a:t>44</a:t>
            </a:fld>
            <a:endParaRPr lang="en-US" altLang="it-IT" sz="1300"/>
          </a:p>
        </p:txBody>
      </p:sp>
    </p:spTree>
    <p:extLst>
      <p:ext uri="{BB962C8B-B14F-4D97-AF65-F5344CB8AC3E}">
        <p14:creationId xmlns:p14="http://schemas.microsoft.com/office/powerpoint/2010/main" val="10950896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4A66E5E-332B-4285-B051-17B8FCC9953E}" type="slidenum">
              <a:rPr lang="en-US" altLang="it-IT" sz="1300"/>
              <a:pPr/>
              <a:t>45</a:t>
            </a:fld>
            <a:endParaRPr lang="en-US" altLang="it-IT" sz="1300"/>
          </a:p>
        </p:txBody>
      </p:sp>
    </p:spTree>
    <p:extLst>
      <p:ext uri="{BB962C8B-B14F-4D97-AF65-F5344CB8AC3E}">
        <p14:creationId xmlns:p14="http://schemas.microsoft.com/office/powerpoint/2010/main" val="25922313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C36E64A-DB8B-40EB-8EDC-DD53C82602D2}" type="slidenum">
              <a:rPr lang="en-US" altLang="it-IT" sz="1300"/>
              <a:pPr/>
              <a:t>46</a:t>
            </a:fld>
            <a:endParaRPr lang="en-US" altLang="it-IT" sz="1300"/>
          </a:p>
        </p:txBody>
      </p:sp>
    </p:spTree>
    <p:extLst>
      <p:ext uri="{BB962C8B-B14F-4D97-AF65-F5344CB8AC3E}">
        <p14:creationId xmlns:p14="http://schemas.microsoft.com/office/powerpoint/2010/main" val="8982280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6388" name="Slide Number Placeholder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29A7BBD-8F37-4514-99D5-13BA6DAF895F}" type="slidenum">
              <a:rPr lang="en-US" altLang="it-IT" sz="1300"/>
              <a:pPr/>
              <a:t>47</a:t>
            </a:fld>
            <a:endParaRPr lang="en-US" altLang="it-IT" sz="1300"/>
          </a:p>
        </p:txBody>
      </p:sp>
    </p:spTree>
    <p:extLst>
      <p:ext uri="{BB962C8B-B14F-4D97-AF65-F5344CB8AC3E}">
        <p14:creationId xmlns:p14="http://schemas.microsoft.com/office/powerpoint/2010/main" val="31168318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6483A7F-817F-4069-8708-8E0A83FB609F}" type="slidenum">
              <a:rPr lang="en-US" altLang="it-IT" sz="1300"/>
              <a:pPr/>
              <a:t>48</a:t>
            </a:fld>
            <a:endParaRPr lang="en-US" altLang="it-IT" sz="1300"/>
          </a:p>
        </p:txBody>
      </p:sp>
    </p:spTree>
    <p:extLst>
      <p:ext uri="{BB962C8B-B14F-4D97-AF65-F5344CB8AC3E}">
        <p14:creationId xmlns:p14="http://schemas.microsoft.com/office/powerpoint/2010/main" val="306952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57A73ED-DBC1-48A8-8906-B98C5481AF7A}" type="slidenum">
              <a:rPr lang="en-US" altLang="it-IT" sz="1300">
                <a:latin typeface="Calibri" panose="020F0502020204030204" pitchFamily="34" charset="0"/>
                <a:cs typeface="Arial" panose="020B0604020202020204" pitchFamily="34" charset="0"/>
              </a:rPr>
              <a:pPr/>
              <a:t>6</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29256CB-13FA-4A84-9B2F-B375E1A471AE}" type="slidenum">
              <a:rPr lang="en-US" altLang="it-IT" sz="1300">
                <a:latin typeface="Calibri" panose="020F0502020204030204" pitchFamily="34" charset="0"/>
                <a:cs typeface="Arial" panose="020B0604020202020204" pitchFamily="34" charset="0"/>
              </a:rPr>
              <a:pPr/>
              <a:t>7</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C8EBC78-62BC-4707-9476-DBA3BAF04A30}" type="slidenum">
              <a:rPr lang="en-US" altLang="it-IT" sz="1300">
                <a:latin typeface="Calibri" panose="020F0502020204030204" pitchFamily="34" charset="0"/>
                <a:cs typeface="Arial" panose="020B0604020202020204" pitchFamily="34" charset="0"/>
              </a:rPr>
              <a:pPr/>
              <a:t>8</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Times New Roman" panose="02020603050405020304" pitchFamily="18" charset="0"/>
              <a:ea typeface="ＭＳ Ｐゴシック" panose="020B0600070205080204"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F6A9B01-F805-4031-ABD9-A8D2FEB74E0C}" type="slidenum">
              <a:rPr lang="en-US" altLang="it-IT" sz="1300"/>
              <a:pPr/>
              <a:t>9</a:t>
            </a:fld>
            <a:endParaRPr lang="en-US" altLang="it-IT"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Times New Roman" panose="02020603050405020304" pitchFamily="18" charset="0"/>
              <a:ea typeface="ＭＳ Ｐゴシック" panose="020B0600070205080204"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6788">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A1EAC74-A7EE-4E6A-B553-07E2938F717D}" type="slidenum">
              <a:rPr lang="en-US" altLang="it-IT" sz="1300">
                <a:latin typeface="Calibri" panose="020F0502020204030204" pitchFamily="34" charset="0"/>
                <a:cs typeface="Arial" panose="020B0604020202020204" pitchFamily="34" charset="0"/>
              </a:rPr>
              <a:pPr/>
              <a:t>10</a:t>
            </a:fld>
            <a:endParaRPr lang="en-US" altLang="it-IT" sz="1300">
              <a:latin typeface="Calibri" panose="020F050202020403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2pPr lvl="1">
              <a:defRPr/>
            </a:lvl2pPr>
          </a:lstStyle>
          <a:p>
            <a:pPr lvl="1"/>
            <a:fld id="{A46DAA6E-7C2B-4AC8-BF85-E04F0B0CC1B8}" type="slidenum">
              <a:rPr lang="es-ES" altLang="it-IT"/>
              <a:pPr lvl="1"/>
              <a:t>‹N›</a:t>
            </a:fld>
            <a:endParaRPr lang="es-ES" altLang="it-IT"/>
          </a:p>
        </p:txBody>
      </p:sp>
      <p:sp>
        <p:nvSpPr>
          <p:cNvPr id="5"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3644385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2pPr lvl="1">
              <a:defRPr/>
            </a:lvl2pPr>
          </a:lstStyle>
          <a:p>
            <a:pPr lvl="1"/>
            <a:fld id="{962497EC-9BD1-41EF-8FE2-8821B6149DD4}" type="slidenum">
              <a:rPr lang="es-ES" altLang="it-IT"/>
              <a:pPr lvl="1"/>
              <a:t>‹N›</a:t>
            </a:fld>
            <a:endParaRPr lang="es-ES" altLang="it-IT"/>
          </a:p>
        </p:txBody>
      </p:sp>
      <p:sp>
        <p:nvSpPr>
          <p:cNvPr id="5"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158900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2pPr lvl="1">
              <a:defRPr/>
            </a:lvl2pPr>
          </a:lstStyle>
          <a:p>
            <a:pPr lvl="1"/>
            <a:fld id="{4D34232B-D640-4344-9AAE-8D6EA76E53E8}" type="slidenum">
              <a:rPr lang="es-ES" altLang="it-IT"/>
              <a:pPr lvl="1"/>
              <a:t>‹N›</a:t>
            </a:fld>
            <a:endParaRPr lang="es-ES" altLang="it-IT"/>
          </a:p>
        </p:txBody>
      </p:sp>
      <p:sp>
        <p:nvSpPr>
          <p:cNvPr id="5"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418296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2pPr lvl="1">
              <a:defRPr/>
            </a:lvl2pPr>
          </a:lstStyle>
          <a:p>
            <a:pPr lvl="1"/>
            <a:fld id="{9302E971-C81D-454F-AD79-7E9EF7323CE9}" type="slidenum">
              <a:rPr lang="es-ES" altLang="it-IT"/>
              <a:pPr lvl="1"/>
              <a:t>‹N›</a:t>
            </a:fld>
            <a:endParaRPr lang="es-ES" altLang="it-IT"/>
          </a:p>
        </p:txBody>
      </p:sp>
      <p:sp>
        <p:nvSpPr>
          <p:cNvPr id="5"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1166776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2pPr lvl="1">
              <a:defRPr/>
            </a:lvl2pPr>
          </a:lstStyle>
          <a:p>
            <a:pPr lvl="1"/>
            <a:fld id="{B568D9C8-F28C-4252-ABB8-A17EA3214285}" type="slidenum">
              <a:rPr lang="es-ES" altLang="it-IT"/>
              <a:pPr lvl="1"/>
              <a:t>‹N›</a:t>
            </a:fld>
            <a:endParaRPr lang="es-ES" altLang="it-IT"/>
          </a:p>
        </p:txBody>
      </p:sp>
      <p:sp>
        <p:nvSpPr>
          <p:cNvPr id="5"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215890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2pPr lvl="1">
              <a:defRPr/>
            </a:lvl2pPr>
          </a:lstStyle>
          <a:p>
            <a:pPr lvl="1"/>
            <a:fld id="{96BEB5B8-3C46-484A-B56C-CCABFA1AEF01}" type="slidenum">
              <a:rPr lang="es-ES" altLang="it-IT"/>
              <a:pPr lvl="1"/>
              <a:t>‹N›</a:t>
            </a:fld>
            <a:endParaRPr lang="es-ES" altLang="it-IT"/>
          </a:p>
        </p:txBody>
      </p:sp>
      <p:sp>
        <p:nvSpPr>
          <p:cNvPr id="6"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226768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2pPr lvl="1">
              <a:defRPr/>
            </a:lvl2pPr>
          </a:lstStyle>
          <a:p>
            <a:pPr lvl="1"/>
            <a:fld id="{A943278C-4E69-471C-B2F9-56B565C4418E}" type="slidenum">
              <a:rPr lang="es-ES" altLang="it-IT"/>
              <a:pPr lvl="1"/>
              <a:t>‹N›</a:t>
            </a:fld>
            <a:endParaRPr lang="es-ES" altLang="it-IT"/>
          </a:p>
        </p:txBody>
      </p:sp>
      <p:sp>
        <p:nvSpPr>
          <p:cNvPr id="8"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395527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2pPr lvl="1">
              <a:defRPr/>
            </a:lvl2pPr>
          </a:lstStyle>
          <a:p>
            <a:pPr lvl="1"/>
            <a:fld id="{D7B4C403-7C96-42A6-B1A6-ABA308DA1DAF}" type="slidenum">
              <a:rPr lang="es-ES" altLang="it-IT"/>
              <a:pPr lvl="1"/>
              <a:t>‹N›</a:t>
            </a:fld>
            <a:endParaRPr lang="es-ES" altLang="it-IT"/>
          </a:p>
        </p:txBody>
      </p:sp>
      <p:sp>
        <p:nvSpPr>
          <p:cNvPr id="4"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39014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2pPr lvl="1">
              <a:defRPr/>
            </a:lvl2pPr>
          </a:lstStyle>
          <a:p>
            <a:pPr lvl="1"/>
            <a:fld id="{E48E2E24-FFD9-4FB9-9A0C-B313BA6D5D03}" type="slidenum">
              <a:rPr lang="es-ES" altLang="it-IT"/>
              <a:pPr lvl="1"/>
              <a:t>‹N›</a:t>
            </a:fld>
            <a:endParaRPr lang="es-ES" altLang="it-IT"/>
          </a:p>
        </p:txBody>
      </p:sp>
      <p:sp>
        <p:nvSpPr>
          <p:cNvPr id="3"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120676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2pPr lvl="1">
              <a:defRPr/>
            </a:lvl2pPr>
          </a:lstStyle>
          <a:p>
            <a:pPr lvl="1"/>
            <a:fld id="{6EC275F0-D8CC-4844-8573-8C9743E0DFE0}" type="slidenum">
              <a:rPr lang="es-ES" altLang="it-IT"/>
              <a:pPr lvl="1"/>
              <a:t>‹N›</a:t>
            </a:fld>
            <a:endParaRPr lang="es-ES" altLang="it-IT"/>
          </a:p>
        </p:txBody>
      </p:sp>
      <p:sp>
        <p:nvSpPr>
          <p:cNvPr id="6"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252627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2pPr lvl="1">
              <a:defRPr/>
            </a:lvl2pPr>
          </a:lstStyle>
          <a:p>
            <a:pPr lvl="1"/>
            <a:fld id="{4E4CEE43-5BFE-468C-9568-FFEEAB22DE3D}" type="slidenum">
              <a:rPr lang="es-ES" altLang="it-IT"/>
              <a:pPr lvl="1"/>
              <a:t>‹N›</a:t>
            </a:fld>
            <a:endParaRPr lang="es-ES" altLang="it-IT"/>
          </a:p>
        </p:txBody>
      </p:sp>
      <p:sp>
        <p:nvSpPr>
          <p:cNvPr id="6" name="Rectangle 7"/>
          <p:cNvSpPr>
            <a:spLocks noGrp="1" noChangeArrowheads="1"/>
          </p:cNvSpPr>
          <p:nvPr>
            <p:ph type="ftr" sz="quarter" idx="11"/>
          </p:nvPr>
        </p:nvSpPr>
        <p:spPr>
          <a:ln/>
        </p:spPr>
        <p:txBody>
          <a:bodyPr/>
          <a:lstStyle>
            <a:lvl1pPr>
              <a:defRPr/>
            </a:lvl1pPr>
          </a:lstStyle>
          <a:p>
            <a:r>
              <a:rPr lang="en-US" altLang="it-IT"/>
              <a:t>Angel and Shreiner: Interactive Computer Graphics 7E © Addison-Wesley 2015 </a:t>
            </a:r>
          </a:p>
        </p:txBody>
      </p:sp>
    </p:spTree>
    <p:extLst>
      <p:ext uri="{BB962C8B-B14F-4D97-AF65-F5344CB8AC3E}">
        <p14:creationId xmlns:p14="http://schemas.microsoft.com/office/powerpoint/2010/main" val="330723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371600" y="228600"/>
            <a:ext cx="6248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s-ES" altLang="it-IT"/>
              <a:t>D</a:t>
            </a:r>
          </a:p>
        </p:txBody>
      </p:sp>
      <p:sp>
        <p:nvSpPr>
          <p:cNvPr id="1028" name="Rectangle 3"/>
          <p:cNvSpPr>
            <a:spLocks noGrp="1" noChangeArrowheads="1"/>
          </p:cNvSpPr>
          <p:nvPr>
            <p:ph type="body" idx="1"/>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s-ES" altLang="it-IT"/>
              <a:t>Click to Edit Master Text Styles</a:t>
            </a:r>
          </a:p>
          <a:p>
            <a:pPr lvl="1"/>
            <a:r>
              <a:rPr lang="es-ES" altLang="it-IT"/>
              <a:t>SECOND LEVEL</a:t>
            </a:r>
          </a:p>
          <a:p>
            <a:pPr lvl="2"/>
            <a:r>
              <a:rPr lang="es-ES" altLang="it-IT"/>
              <a:t>THIRD LEVEL</a:t>
            </a:r>
          </a:p>
        </p:txBody>
      </p:sp>
      <p:sp>
        <p:nvSpPr>
          <p:cNvPr id="12292" name="Rectangle 4"/>
          <p:cNvSpPr>
            <a:spLocks noGrp="1" noChangeArrowheads="1"/>
          </p:cNvSpPr>
          <p:nvPr>
            <p:ph type="sldNum" sz="quarter" idx="4"/>
          </p:nvPr>
        </p:nvSpPr>
        <p:spPr bwMode="auto">
          <a:xfrm>
            <a:off x="8077200" y="6324600"/>
            <a:ext cx="381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000">
                <a:latin typeface="Arial" panose="020B0604020202020204" pitchFamily="34" charset="0"/>
              </a:defRPr>
            </a:lvl2pPr>
          </a:lstStyle>
          <a:p>
            <a:pPr lvl="1"/>
            <a:fld id="{CC93684F-FA0E-4D3B-9CEF-D54F33FA4A23}" type="slidenum">
              <a:rPr lang="es-ES" altLang="it-IT"/>
              <a:pPr lvl="1"/>
              <a:t>‹N›</a:t>
            </a:fld>
            <a:endParaRPr lang="es-ES" altLang="it-IT"/>
          </a:p>
        </p:txBody>
      </p:sp>
      <p:sp>
        <p:nvSpPr>
          <p:cNvPr id="12293" name="Line 5"/>
          <p:cNvSpPr>
            <a:spLocks noChangeShapeType="1"/>
          </p:cNvSpPr>
          <p:nvPr/>
        </p:nvSpPr>
        <p:spPr bwMode="auto">
          <a:xfrm>
            <a:off x="609600" y="1447800"/>
            <a:ext cx="6172200" cy="0"/>
          </a:xfrm>
          <a:prstGeom prst="line">
            <a:avLst/>
          </a:prstGeom>
          <a:noFill/>
          <a:ln w="50800">
            <a:solidFill>
              <a:srgbClr val="FF0000"/>
            </a:solidFill>
            <a:round/>
            <a:headEnd type="none" w="sm" len="sm"/>
            <a:tailEnd type="none" w="sm" len="sm"/>
          </a:ln>
          <a:effectLst/>
        </p:spPr>
        <p:txBody>
          <a:bodyPr/>
          <a:lstStyle/>
          <a:p>
            <a:pPr>
              <a:defRPr/>
            </a:pPr>
            <a:endParaRPr lang="en-US">
              <a:latin typeface="Times New Roman" charset="0"/>
              <a:ea typeface="+mn-ea"/>
            </a:endParaRPr>
          </a:p>
        </p:txBody>
      </p:sp>
      <p:graphicFrame>
        <p:nvGraphicFramePr>
          <p:cNvPr id="1026" name="Object 2"/>
          <p:cNvGraphicFramePr>
            <a:graphicFrameLocks/>
          </p:cNvGraphicFramePr>
          <p:nvPr/>
        </p:nvGraphicFramePr>
        <p:xfrm>
          <a:off x="152400" y="228600"/>
          <a:ext cx="1371600" cy="990600"/>
        </p:xfrm>
        <a:graphic>
          <a:graphicData uri="http://schemas.openxmlformats.org/presentationml/2006/ole">
            <mc:AlternateContent xmlns:mc="http://schemas.openxmlformats.org/markup-compatibility/2006">
              <mc:Choice xmlns:v="urn:schemas-microsoft-com:vml" Requires="v">
                <p:oleObj spid="_x0000_s1035" name="ClipArt" r:id="rId14" imgW="2354040" imgH="1792080" progId="MS_ClipArt_Gallery.2">
                  <p:embed/>
                </p:oleObj>
              </mc:Choice>
              <mc:Fallback>
                <p:oleObj name="ClipArt" r:id="rId14" imgW="2354040" imgH="1792080" progId="MS_ClipArt_Gallery.2">
                  <p:embed/>
                  <p:pic>
                    <p:nvPicPr>
                      <p:cNvPr id="0" name="Object 2"/>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228600"/>
                        <a:ext cx="1371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5" name="Rectangle 7"/>
          <p:cNvSpPr>
            <a:spLocks noGrp="1" noChangeArrowheads="1"/>
          </p:cNvSpPr>
          <p:nvPr>
            <p:ph type="ftr" sz="quarter" idx="3"/>
          </p:nvPr>
        </p:nvSpPr>
        <p:spPr bwMode="auto">
          <a:xfrm>
            <a:off x="457200" y="6400800"/>
            <a:ext cx="6324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it-IT"/>
              <a:t>Angel and Shreiner: Interactive Computer Graphics 7E © Addison-Wesley 2015 </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ctr" rtl="0" eaLnBrk="0" fontAlgn="base" hangingPunct="0">
        <a:spcBef>
          <a:spcPct val="0"/>
        </a:spcBef>
        <a:spcAft>
          <a:spcPct val="0"/>
        </a:spcAft>
        <a:defRPr sz="3700" b="1">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3700" b="1">
          <a:solidFill>
            <a:schemeClr val="accent2"/>
          </a:solidFill>
          <a:latin typeface="Arial" charset="0"/>
          <a:ea typeface="ＭＳ Ｐゴシック" charset="-128"/>
          <a:cs typeface="ＭＳ Ｐゴシック" charset="-128"/>
        </a:defRPr>
      </a:lvl2pPr>
      <a:lvl3pPr algn="ctr" rtl="0" eaLnBrk="0" fontAlgn="base" hangingPunct="0">
        <a:spcBef>
          <a:spcPct val="0"/>
        </a:spcBef>
        <a:spcAft>
          <a:spcPct val="0"/>
        </a:spcAft>
        <a:defRPr sz="3700" b="1">
          <a:solidFill>
            <a:schemeClr val="accent2"/>
          </a:solidFill>
          <a:latin typeface="Arial" charset="0"/>
          <a:ea typeface="ＭＳ Ｐゴシック" charset="-128"/>
          <a:cs typeface="ＭＳ Ｐゴシック" charset="-128"/>
        </a:defRPr>
      </a:lvl3pPr>
      <a:lvl4pPr algn="ctr" rtl="0" eaLnBrk="0" fontAlgn="base" hangingPunct="0">
        <a:spcBef>
          <a:spcPct val="0"/>
        </a:spcBef>
        <a:spcAft>
          <a:spcPct val="0"/>
        </a:spcAft>
        <a:defRPr sz="3700" b="1">
          <a:solidFill>
            <a:schemeClr val="accent2"/>
          </a:solidFill>
          <a:latin typeface="Arial" charset="0"/>
          <a:ea typeface="ＭＳ Ｐゴシック" charset="-128"/>
          <a:cs typeface="ＭＳ Ｐゴシック" charset="-128"/>
        </a:defRPr>
      </a:lvl4pPr>
      <a:lvl5pPr algn="ctr" rtl="0" eaLnBrk="0" fontAlgn="base" hangingPunct="0">
        <a:spcBef>
          <a:spcPct val="0"/>
        </a:spcBef>
        <a:spcAft>
          <a:spcPct val="0"/>
        </a:spcAft>
        <a:defRPr sz="3700" b="1">
          <a:solidFill>
            <a:schemeClr val="accent2"/>
          </a:solidFill>
          <a:latin typeface="Arial" charset="0"/>
          <a:ea typeface="ＭＳ Ｐゴシック" charset="-128"/>
          <a:cs typeface="ＭＳ Ｐゴシック" charset="-128"/>
        </a:defRPr>
      </a:lvl5pPr>
      <a:lvl6pPr marL="457200" algn="ctr" rtl="0" eaLnBrk="0" fontAlgn="base" hangingPunct="0">
        <a:spcBef>
          <a:spcPct val="0"/>
        </a:spcBef>
        <a:spcAft>
          <a:spcPct val="0"/>
        </a:spcAft>
        <a:defRPr sz="3700" b="1">
          <a:solidFill>
            <a:schemeClr val="accent2"/>
          </a:solidFill>
          <a:latin typeface="Arial" charset="0"/>
        </a:defRPr>
      </a:lvl6pPr>
      <a:lvl7pPr marL="914400" algn="ctr" rtl="0" eaLnBrk="0" fontAlgn="base" hangingPunct="0">
        <a:spcBef>
          <a:spcPct val="0"/>
        </a:spcBef>
        <a:spcAft>
          <a:spcPct val="0"/>
        </a:spcAft>
        <a:defRPr sz="3700" b="1">
          <a:solidFill>
            <a:schemeClr val="accent2"/>
          </a:solidFill>
          <a:latin typeface="Arial" charset="0"/>
        </a:defRPr>
      </a:lvl7pPr>
      <a:lvl8pPr marL="1371600" algn="ctr" rtl="0" eaLnBrk="0" fontAlgn="base" hangingPunct="0">
        <a:spcBef>
          <a:spcPct val="0"/>
        </a:spcBef>
        <a:spcAft>
          <a:spcPct val="0"/>
        </a:spcAft>
        <a:defRPr sz="3700" b="1">
          <a:solidFill>
            <a:schemeClr val="accent2"/>
          </a:solidFill>
          <a:latin typeface="Arial" charset="0"/>
        </a:defRPr>
      </a:lvl8pPr>
      <a:lvl9pPr marL="1828800" algn="ctr" rtl="0" eaLnBrk="0" fontAlgn="base" hangingPunct="0">
        <a:spcBef>
          <a:spcPct val="0"/>
        </a:spcBef>
        <a:spcAft>
          <a:spcPct val="0"/>
        </a:spcAft>
        <a:defRPr sz="3700" b="1">
          <a:solidFill>
            <a:schemeClr val="accent2"/>
          </a:solidFill>
          <a:latin typeface="Arial" charset="0"/>
        </a:defRPr>
      </a:lvl9pPr>
    </p:titleStyle>
    <p:bodyStyle>
      <a:lvl1pPr marL="190500" indent="-190500" algn="l" rtl="0" eaLnBrk="0" fontAlgn="base" hangingPunct="0">
        <a:spcBef>
          <a:spcPct val="20000"/>
        </a:spcBef>
        <a:spcAft>
          <a:spcPct val="0"/>
        </a:spcAft>
        <a:buChar char="•"/>
        <a:defRPr sz="3100">
          <a:solidFill>
            <a:schemeClr val="tx1"/>
          </a:solidFill>
          <a:latin typeface="+mn-lt"/>
          <a:ea typeface="ＭＳ Ｐゴシック" charset="-128"/>
          <a:cs typeface="ＭＳ Ｐゴシック" charset="-128"/>
        </a:defRPr>
      </a:lvl1pPr>
      <a:lvl2pPr marL="571500" indent="-190500" algn="l" rtl="0" eaLnBrk="0" fontAlgn="base" hangingPunct="0">
        <a:spcBef>
          <a:spcPct val="20000"/>
        </a:spcBef>
        <a:spcAft>
          <a:spcPct val="0"/>
        </a:spcAft>
        <a:buChar char="­"/>
        <a:defRPr sz="2600">
          <a:solidFill>
            <a:schemeClr val="tx1"/>
          </a:solidFill>
          <a:latin typeface="+mn-lt"/>
          <a:ea typeface="ＭＳ Ｐゴシック" charset="-128"/>
        </a:defRPr>
      </a:lvl2pPr>
      <a:lvl3pPr marL="952500" indent="-190500" algn="l" rtl="0" eaLnBrk="0" fontAlgn="base" hangingPunct="0">
        <a:spcBef>
          <a:spcPct val="20000"/>
        </a:spcBef>
        <a:spcAft>
          <a:spcPct val="0"/>
        </a:spcAft>
        <a:buClr>
          <a:schemeClr val="bg2"/>
        </a:buClr>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b="1">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b="1">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b="1">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
            <a:ext cx="7772400" cy="1143000"/>
          </a:xfrm>
        </p:spPr>
        <p:txBody>
          <a:bodyPr/>
          <a:lstStyle/>
          <a:p>
            <a:r>
              <a:rPr lang="en-US" altLang="it-IT">
                <a:ea typeface="ＭＳ Ｐゴシック" panose="020B0600070205080204" pitchFamily="34" charset="-128"/>
              </a:rPr>
              <a:t>Introduction to Computer Graphics with WebGL</a:t>
            </a:r>
          </a:p>
        </p:txBody>
      </p:sp>
      <p:sp>
        <p:nvSpPr>
          <p:cNvPr id="15363" name="Rectangle 3"/>
          <p:cNvSpPr>
            <a:spLocks noGrp="1" noChangeArrowheads="1"/>
          </p:cNvSpPr>
          <p:nvPr>
            <p:ph type="subTitle" idx="1"/>
          </p:nvPr>
        </p:nvSpPr>
        <p:spPr>
          <a:xfrm>
            <a:off x="685800" y="1981200"/>
            <a:ext cx="75438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Founding Director, Arts, Research, Technology and Science Laboratory</a:t>
            </a:r>
          </a:p>
          <a:p>
            <a:r>
              <a:rPr lang="en-US" altLang="it-IT">
                <a:ea typeface="ＭＳ Ｐゴシック" panose="020B0600070205080204" pitchFamily="34" charset="-128"/>
              </a:rPr>
              <a:t>University of New Mexico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Empty Texture Object</a:t>
            </a:r>
          </a:p>
        </p:txBody>
      </p:sp>
      <p:sp>
        <p:nvSpPr>
          <p:cNvPr id="32771" name="TextBox 3"/>
          <p:cNvSpPr txBox="1">
            <a:spLocks noChangeArrowheads="1"/>
          </p:cNvSpPr>
          <p:nvPr/>
        </p:nvSpPr>
        <p:spPr bwMode="auto">
          <a:xfrm>
            <a:off x="304800" y="1676400"/>
            <a:ext cx="7877175"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texture1 = gl.createTexture();</a:t>
            </a:r>
          </a:p>
          <a:p>
            <a:r>
              <a:rPr lang="en-US" altLang="it-IT" sz="2000"/>
              <a:t>gl.activeTexture( gl.TEXTURE0 );</a:t>
            </a:r>
          </a:p>
          <a:p>
            <a:r>
              <a:rPr lang="en-US" altLang="it-IT" sz="2000"/>
              <a:t>gl.bindTexture( gl.TEXTURE_2D, texture1 );</a:t>
            </a:r>
          </a:p>
          <a:p>
            <a:endParaRPr lang="en-US" altLang="it-IT" sz="2000"/>
          </a:p>
          <a:p>
            <a:r>
              <a:rPr lang="en-US" altLang="it-IT" sz="2000">
                <a:solidFill>
                  <a:srgbClr val="008000"/>
                </a:solidFill>
              </a:rPr>
              <a:t>gl.texImage2D(gl.TEXTURE_2D, 0, gl.RGBA, 512, 512, 0, gl.RGBA,</a:t>
            </a:r>
          </a:p>
          <a:p>
            <a:r>
              <a:rPr lang="en-US" altLang="it-IT" sz="2000">
                <a:solidFill>
                  <a:srgbClr val="008000"/>
                </a:solidFill>
              </a:rPr>
              <a:t>        gl.UNSIGNED_BYTE, null);</a:t>
            </a:r>
          </a:p>
          <a:p>
            <a:endParaRPr lang="en-US" altLang="it-IT" sz="2000"/>
          </a:p>
          <a:p>
            <a:r>
              <a:rPr lang="en-US" altLang="it-IT" sz="2000"/>
              <a:t>gl.generateMipmap(gl.TEXTURE_2D);    gl.texParameteri( gl.TEXTURE_2D, gl.TEXTURE_MIN_FILTER,</a:t>
            </a:r>
          </a:p>
          <a:p>
            <a:r>
              <a:rPr lang="en-US" altLang="it-IT" sz="2000"/>
              <a:t>       gl.NEAREST_MIPMAP_LINEAR );    gl.texParameteri( gl.TEXTURE_2D, gl.TEXTURE_MAG_FILTER,</a:t>
            </a:r>
          </a:p>
          <a:p>
            <a:r>
              <a:rPr lang="en-US" altLang="it-IT" sz="2000"/>
              <a:t>       gl.NEAREST )</a:t>
            </a:r>
            <a:endParaRPr lang="en-US" altLang="it-IT" sz="2200"/>
          </a:p>
        </p:txBody>
      </p:sp>
      <p:sp>
        <p:nvSpPr>
          <p:cNvPr id="327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E2DB127A-3077-4844-AB19-6D834CA3CBB9}" type="slidenum">
              <a:rPr lang="es-ES" altLang="it-IT" sz="1000">
                <a:latin typeface="Arial" panose="020B0604020202020204" pitchFamily="34" charset="0"/>
              </a:rPr>
              <a:pPr lvl="1"/>
              <a:t>10</a:t>
            </a:fld>
            <a:endParaRPr lang="es-ES" altLang="it-IT" sz="1000">
              <a:latin typeface="Arial" panose="020B0604020202020204" pitchFamily="34" charset="0"/>
            </a:endParaRPr>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it-IT">
                <a:ea typeface="ＭＳ Ｐゴシック" panose="020B0600070205080204" pitchFamily="34" charset="-128"/>
              </a:rPr>
              <a:t>Creating a FBO</a:t>
            </a:r>
          </a:p>
        </p:txBody>
      </p:sp>
      <p:sp>
        <p:nvSpPr>
          <p:cNvPr id="34819" name="Content Placeholder 2"/>
          <p:cNvSpPr>
            <a:spLocks noGrp="1"/>
          </p:cNvSpPr>
          <p:nvPr>
            <p:ph idx="1"/>
          </p:nvPr>
        </p:nvSpPr>
        <p:spPr>
          <a:xfrm>
            <a:off x="685800" y="1524000"/>
            <a:ext cx="8458200" cy="4724400"/>
          </a:xfrm>
        </p:spPr>
        <p:txBody>
          <a:bodyPr/>
          <a:lstStyle/>
          <a:p>
            <a:r>
              <a:rPr lang="en-US" altLang="it-IT">
                <a:ea typeface="ＭＳ Ｐゴシック" panose="020B0600070205080204" pitchFamily="34" charset="-128"/>
              </a:rPr>
              <a:t>We create a framebuffer object in a similar manner to other objects</a:t>
            </a:r>
          </a:p>
          <a:p>
            <a:r>
              <a:rPr lang="en-US" altLang="it-IT">
                <a:ea typeface="ＭＳ Ｐゴシック" panose="020B0600070205080204" pitchFamily="34" charset="-128"/>
              </a:rPr>
              <a:t>Creating an FBO creates an empty FBO</a:t>
            </a:r>
          </a:p>
          <a:p>
            <a:r>
              <a:rPr lang="en-US" altLang="it-IT">
                <a:ea typeface="ＭＳ Ｐゴシック" panose="020B0600070205080204" pitchFamily="34" charset="-128"/>
              </a:rPr>
              <a:t>Must add needed resources</a:t>
            </a:r>
          </a:p>
          <a:p>
            <a:pPr lvl="1"/>
            <a:r>
              <a:rPr lang="en-US" altLang="it-IT">
                <a:ea typeface="ＭＳ Ｐゴシック" panose="020B0600070205080204" pitchFamily="34" charset="-128"/>
              </a:rPr>
              <a:t>Can add a renderbuffer to render into</a:t>
            </a:r>
          </a:p>
          <a:p>
            <a:pPr lvl="1"/>
            <a:r>
              <a:rPr lang="en-US" altLang="it-IT">
                <a:ea typeface="ＭＳ Ｐゴシック" panose="020B0600070205080204" pitchFamily="34" charset="-128"/>
              </a:rPr>
              <a:t>Can add a texture which can also be rendered into</a:t>
            </a:r>
          </a:p>
          <a:p>
            <a:pPr lvl="1"/>
            <a:r>
              <a:rPr lang="en-US" altLang="it-IT">
                <a:ea typeface="ＭＳ Ｐゴシック" panose="020B0600070205080204" pitchFamily="34" charset="-128"/>
              </a:rPr>
              <a:t>For hidden surface removal we must add a depth buffer attachment to the renderbuffer</a:t>
            </a:r>
          </a:p>
        </p:txBody>
      </p:sp>
      <p:sp>
        <p:nvSpPr>
          <p:cNvPr id="348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AEE3B04C-ABE2-46E8-8CD0-0B6B68151B37}" type="slidenum">
              <a:rPr lang="es-ES" altLang="it-IT" sz="1000">
                <a:latin typeface="Arial" panose="020B0604020202020204" pitchFamily="34" charset="0"/>
              </a:rPr>
              <a:pPr lvl="1"/>
              <a:t>11</a:t>
            </a:fld>
            <a:endParaRPr lang="es-ES" altLang="it-IT" sz="1000">
              <a:latin typeface="Arial" panose="020B0604020202020204" pitchFamily="34" charset="0"/>
            </a:endParaRPr>
          </a:p>
        </p:txBody>
      </p:sp>
      <p:sp>
        <p:nvSpPr>
          <p:cNvPr id="348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52400"/>
            <a:ext cx="8229600" cy="1143000"/>
          </a:xfrm>
        </p:spPr>
        <p:txBody>
          <a:bodyPr/>
          <a:lstStyle/>
          <a:p>
            <a:r>
              <a:rPr lang="en-US" altLang="it-IT">
                <a:latin typeface="Helvetica" panose="020B0604020202020204" pitchFamily="34" charset="0"/>
                <a:ea typeface="ＭＳ Ｐゴシック" panose="020B0600070205080204" pitchFamily="34" charset="-128"/>
              </a:rPr>
              <a:t>Frame Buffer Object</a:t>
            </a:r>
          </a:p>
        </p:txBody>
      </p:sp>
      <p:sp>
        <p:nvSpPr>
          <p:cNvPr id="35843" name="TextBox 3"/>
          <p:cNvSpPr txBox="1">
            <a:spLocks noChangeArrowheads="1"/>
          </p:cNvSpPr>
          <p:nvPr/>
        </p:nvSpPr>
        <p:spPr bwMode="auto">
          <a:xfrm>
            <a:off x="0" y="1524000"/>
            <a:ext cx="9144000" cy="505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 var framebuffer = gl.createFramebuffer();</a:t>
            </a:r>
          </a:p>
          <a:p>
            <a:r>
              <a:rPr lang="en-US" altLang="it-IT" sz="2000"/>
              <a:t> gl.bindFramebuffer(gl.FRAMEBUFFER, framebuffer);</a:t>
            </a:r>
          </a:p>
          <a:p>
            <a:r>
              <a:rPr lang="en-US" altLang="it-IT" sz="2000"/>
              <a:t> framebuffer.width = 512;</a:t>
            </a:r>
          </a:p>
          <a:p>
            <a:r>
              <a:rPr lang="en-US" altLang="it-IT" sz="2000"/>
              <a:t> framebuffer.height = 512;</a:t>
            </a:r>
          </a:p>
          <a:p>
            <a:r>
              <a:rPr lang="en-US" altLang="it-IT" sz="2000"/>
              <a:t> //</a:t>
            </a:r>
            <a:r>
              <a:rPr lang="en-US" altLang="it-IT" sz="2000">
                <a:solidFill>
                  <a:srgbClr val="008000"/>
                </a:solidFill>
              </a:rPr>
              <a:t>renderbuffer = gl.createRenderbuffer();</a:t>
            </a:r>
          </a:p>
          <a:p>
            <a:r>
              <a:rPr lang="en-US" altLang="it-IT" sz="2000">
                <a:solidFill>
                  <a:srgbClr val="008000"/>
                </a:solidFill>
              </a:rPr>
              <a:t> //gl.bindRenderbuffer(gl.RENDERBUFFER, renderbuffer);</a:t>
            </a:r>
          </a:p>
          <a:p>
            <a:r>
              <a:rPr lang="en-US" altLang="it-IT" sz="2000">
                <a:solidFill>
                  <a:srgbClr val="008000"/>
                </a:solidFill>
              </a:rPr>
              <a:t> //gl.renderbufferStorage(gl.RENDERBUFFER, </a:t>
            </a:r>
          </a:p>
          <a:p>
            <a:r>
              <a:rPr lang="en-US" altLang="it-IT" sz="2000"/>
              <a:t> //      </a:t>
            </a:r>
            <a:r>
              <a:rPr lang="en-US" altLang="it-IT" sz="2000">
                <a:solidFill>
                  <a:srgbClr val="008000"/>
                </a:solidFill>
              </a:rPr>
              <a:t>gl.DEPTH_COMPONENT16, 512, 512);</a:t>
            </a:r>
          </a:p>
          <a:p>
            <a:r>
              <a:rPr lang="en-US" altLang="it-IT" sz="2000"/>
              <a:t>// Attach color buffer</a:t>
            </a:r>
          </a:p>
          <a:p>
            <a:r>
              <a:rPr lang="en-US" altLang="it-IT" sz="2000"/>
              <a:t> gl.framebufferTexture2D(gl.FRAMEBUFFER, gl.COLOR_ATTACHMENT0,</a:t>
            </a:r>
          </a:p>
          <a:p>
            <a:r>
              <a:rPr lang="en-US" altLang="it-IT" sz="2000"/>
              <a:t>         gl.TEXTURE_2D, texture1, 0);</a:t>
            </a:r>
          </a:p>
          <a:p>
            <a:r>
              <a:rPr lang="en-US" altLang="it-IT" sz="2000"/>
              <a:t> //</a:t>
            </a:r>
            <a:r>
              <a:rPr lang="en-US" altLang="it-IT" sz="2000">
                <a:solidFill>
                  <a:srgbClr val="008000"/>
                </a:solidFill>
              </a:rPr>
              <a:t>gl.framebufferRenderbuffer(gl.FRAMEBUFFER, gl.DEPTH_ATTACHMENT,</a:t>
            </a:r>
          </a:p>
          <a:p>
            <a:r>
              <a:rPr lang="en-US" altLang="it-IT" sz="2000">
                <a:solidFill>
                  <a:srgbClr val="008000"/>
                </a:solidFill>
              </a:rPr>
              <a:t>         gl.RENDERBUFFER, renderbuffer);</a:t>
            </a:r>
          </a:p>
          <a:p>
            <a:r>
              <a:rPr lang="en-US" altLang="it-IT" sz="2000"/>
              <a:t>// check for completeness</a:t>
            </a:r>
          </a:p>
          <a:p>
            <a:r>
              <a:rPr lang="en-US" altLang="it-IT" sz="2000"/>
              <a:t>   var status = gl.checkFramebufferStatus(gl.FRAMEBUFFER);</a:t>
            </a:r>
          </a:p>
          <a:p>
            <a:r>
              <a:rPr lang="en-US" altLang="it-IT" sz="2000"/>
              <a:t>   if(status != gl.FRAMEBUFFER_COMPLETE) alert('Frame Buffer Not Complete');</a:t>
            </a:r>
            <a:endParaRPr lang="en-US" altLang="it-IT" sz="2200">
              <a:solidFill>
                <a:srgbClr val="000000"/>
              </a:solidFill>
            </a:endParaRPr>
          </a:p>
        </p:txBody>
      </p:sp>
      <p:sp>
        <p:nvSpPr>
          <p:cNvPr id="358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E18A7454-5774-47AF-8CF8-BEAC44BA9156}" type="slidenum">
              <a:rPr lang="es-ES" altLang="it-IT" sz="1000">
                <a:latin typeface="Arial" panose="020B0604020202020204" pitchFamily="34" charset="0"/>
              </a:rPr>
              <a:pPr lvl="1"/>
              <a:t>12</a:t>
            </a:fld>
            <a:endParaRPr lang="es-ES" altLang="it-IT" sz="1000">
              <a:latin typeface="Arial" panose="020B0604020202020204" pitchFamily="34" charset="0"/>
            </a:endParaRP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Rest of Initialization</a:t>
            </a:r>
          </a:p>
        </p:txBody>
      </p:sp>
      <p:sp>
        <p:nvSpPr>
          <p:cNvPr id="37891" name="Content Placeholder 2"/>
          <p:cNvSpPr>
            <a:spLocks noGrp="1"/>
          </p:cNvSpPr>
          <p:nvPr>
            <p:ph idx="1"/>
          </p:nvPr>
        </p:nvSpPr>
        <p:spPr/>
        <p:txBody>
          <a:bodyPr/>
          <a:lstStyle/>
          <a:p>
            <a:r>
              <a:rPr lang="en-US" altLang="it-IT" dirty="0">
                <a:ea typeface="ＭＳ Ｐゴシック" panose="020B0600070205080204" pitchFamily="34" charset="-128"/>
              </a:rPr>
              <a:t>Same as previous examples</a:t>
            </a:r>
          </a:p>
          <a:p>
            <a:pPr lvl="1"/>
            <a:r>
              <a:rPr lang="en-US" altLang="it-IT" dirty="0">
                <a:ea typeface="ＭＳ Ｐゴシック" panose="020B0600070205080204" pitchFamily="34" charset="-128"/>
              </a:rPr>
              <a:t>Allocate VAO (Vertex-Array Object)</a:t>
            </a:r>
          </a:p>
          <a:p>
            <a:pPr lvl="1"/>
            <a:r>
              <a:rPr lang="en-US" altLang="it-IT" dirty="0">
                <a:ea typeface="ＭＳ Ｐゴシック" panose="020B0600070205080204" pitchFamily="34" charset="-128"/>
              </a:rPr>
              <a:t>Fill VAO with data for render to texture</a:t>
            </a:r>
          </a:p>
          <a:p>
            <a:r>
              <a:rPr lang="en-US" altLang="it-IT" dirty="0">
                <a:ea typeface="ＭＳ Ｐゴシック" panose="020B0600070205080204" pitchFamily="34" charset="-128"/>
              </a:rPr>
              <a:t>Initialize two program objects with different shaders</a:t>
            </a:r>
          </a:p>
          <a:p>
            <a:pPr lvl="1"/>
            <a:r>
              <a:rPr lang="en-US" altLang="it-IT" dirty="0">
                <a:ea typeface="ＭＳ Ｐゴシック" panose="020B0600070205080204" pitchFamily="34" charset="-128"/>
              </a:rPr>
              <a:t>First for render to texture</a:t>
            </a:r>
          </a:p>
          <a:p>
            <a:pPr lvl="1"/>
            <a:r>
              <a:rPr lang="en-US" altLang="it-IT" dirty="0">
                <a:ea typeface="ＭＳ Ｐゴシック" panose="020B0600070205080204" pitchFamily="34" charset="-128"/>
              </a:rPr>
              <a:t>Second for rendering with created texture</a:t>
            </a:r>
          </a:p>
        </p:txBody>
      </p:sp>
      <p:sp>
        <p:nvSpPr>
          <p:cNvPr id="378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53642184-1B29-4230-B80A-0F7AE53B5276}" type="slidenum">
              <a:rPr lang="es-ES" altLang="it-IT" sz="1000">
                <a:latin typeface="Arial" panose="020B0604020202020204" pitchFamily="34" charset="0"/>
              </a:rPr>
              <a:pPr lvl="1"/>
              <a:t>13</a:t>
            </a:fld>
            <a:endParaRPr lang="es-ES" altLang="it-IT" sz="1000">
              <a:latin typeface="Arial" panose="020B0604020202020204" pitchFamily="34" charset="0"/>
            </a:endParaRPr>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
            <a:ext cx="7772400" cy="1143000"/>
          </a:xfrm>
        </p:spPr>
        <p:txBody>
          <a:bodyPr/>
          <a:lstStyle/>
          <a:p>
            <a:r>
              <a:rPr lang="en-US" altLang="it-IT">
                <a:ea typeface="ＭＳ Ｐゴシック" panose="020B0600070205080204" pitchFamily="34" charset="-128"/>
              </a:rPr>
              <a:t>Introduction to Computer Graphics with WebGL</a:t>
            </a:r>
          </a:p>
        </p:txBody>
      </p:sp>
      <p:sp>
        <p:nvSpPr>
          <p:cNvPr id="15363" name="Rectangle 3"/>
          <p:cNvSpPr>
            <a:spLocks noGrp="1" noChangeArrowheads="1"/>
          </p:cNvSpPr>
          <p:nvPr>
            <p:ph type="subTitle" idx="1"/>
          </p:nvPr>
        </p:nvSpPr>
        <p:spPr>
          <a:xfrm>
            <a:off x="685800" y="1981200"/>
            <a:ext cx="75438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Founding Director, Arts, Research, Technology and Science Laboratory</a:t>
            </a:r>
          </a:p>
          <a:p>
            <a:r>
              <a:rPr lang="en-US" altLang="it-IT">
                <a:ea typeface="ＭＳ Ｐゴシック" panose="020B0600070205080204" pitchFamily="34" charset="-128"/>
              </a:rPr>
              <a:t>University of New Mexico</a:t>
            </a:r>
          </a:p>
        </p:txBody>
      </p:sp>
    </p:spTree>
    <p:extLst>
      <p:ext uri="{BB962C8B-B14F-4D97-AF65-F5344CB8AC3E}">
        <p14:creationId xmlns:p14="http://schemas.microsoft.com/office/powerpoint/2010/main" val="479879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1676400"/>
            <a:ext cx="7772400" cy="1143000"/>
          </a:xfrm>
        </p:spPr>
        <p:txBody>
          <a:bodyPr/>
          <a:lstStyle/>
          <a:p>
            <a:r>
              <a:rPr lang="en-US" altLang="it-IT">
                <a:ea typeface="ＭＳ Ｐゴシック" panose="020B0600070205080204" pitchFamily="34" charset="-128"/>
              </a:rPr>
              <a:t>Render to Texture</a:t>
            </a:r>
          </a:p>
        </p:txBody>
      </p:sp>
      <p:sp>
        <p:nvSpPr>
          <p:cNvPr id="17411" name="Rectangle 3"/>
          <p:cNvSpPr>
            <a:spLocks noGrp="1" noChangeArrowheads="1"/>
          </p:cNvSpPr>
          <p:nvPr>
            <p:ph type="subTitle" idx="1"/>
          </p:nvPr>
        </p:nvSpPr>
        <p:spPr>
          <a:xfrm>
            <a:off x="457200" y="3352800"/>
            <a:ext cx="80010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University of New Mexico</a:t>
            </a:r>
          </a:p>
        </p:txBody>
      </p:sp>
    </p:spTree>
    <p:extLst>
      <p:ext uri="{BB962C8B-B14F-4D97-AF65-F5344CB8AC3E}">
        <p14:creationId xmlns:p14="http://schemas.microsoft.com/office/powerpoint/2010/main" val="3633803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it-IT">
                <a:ea typeface="ＭＳ Ｐゴシック" panose="020B0600070205080204" pitchFamily="34" charset="-128"/>
              </a:rPr>
              <a:t>Objectives</a:t>
            </a:r>
          </a:p>
        </p:txBody>
      </p:sp>
      <p:sp>
        <p:nvSpPr>
          <p:cNvPr id="19459" name="Content Placeholder 2"/>
          <p:cNvSpPr>
            <a:spLocks noGrp="1"/>
          </p:cNvSpPr>
          <p:nvPr>
            <p:ph idx="1"/>
          </p:nvPr>
        </p:nvSpPr>
        <p:spPr>
          <a:xfrm>
            <a:off x="685800" y="1524000"/>
            <a:ext cx="8153400" cy="4724400"/>
          </a:xfrm>
        </p:spPr>
        <p:txBody>
          <a:bodyPr/>
          <a:lstStyle/>
          <a:p>
            <a:r>
              <a:rPr lang="en-US" altLang="it-IT">
                <a:ea typeface="ＭＳ Ｐゴシック" panose="020B0600070205080204" pitchFamily="34" charset="-128"/>
              </a:rPr>
              <a:t>Examples of render-to-texture</a:t>
            </a:r>
          </a:p>
          <a:p>
            <a:r>
              <a:rPr lang="en-US" altLang="it-IT">
                <a:ea typeface="ＭＳ Ｐゴシック" panose="020B0600070205080204" pitchFamily="34" charset="-128"/>
              </a:rPr>
              <a:t>Render a triangle to texture, then use this texture on a rectangle</a:t>
            </a:r>
          </a:p>
          <a:p>
            <a:r>
              <a:rPr lang="en-US" altLang="it-IT">
                <a:ea typeface="ＭＳ Ｐゴシック" panose="020B0600070205080204" pitchFamily="34" charset="-128"/>
              </a:rPr>
              <a:t>Introduce buffer pingponging </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C415BC75-AD08-454F-816E-869D5C40A5DF}" type="slidenum">
              <a:rPr lang="es-ES" altLang="it-IT" sz="1000">
                <a:latin typeface="Arial" panose="020B0604020202020204" pitchFamily="34" charset="0"/>
              </a:rPr>
              <a:pPr lvl="1"/>
              <a:t>16</a:t>
            </a:fld>
            <a:endParaRPr lang="es-ES" altLang="it-IT" sz="1000">
              <a:latin typeface="Arial" panose="020B0604020202020204" pitchFamily="34" charset="0"/>
            </a:endParaRPr>
          </a:p>
        </p:txBody>
      </p:sp>
      <p:sp>
        <p:nvSpPr>
          <p:cNvPr id="194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900762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71600" y="228600"/>
            <a:ext cx="7467600" cy="1066800"/>
          </a:xfrm>
        </p:spPr>
        <p:txBody>
          <a:bodyPr/>
          <a:lstStyle/>
          <a:p>
            <a:r>
              <a:rPr lang="en-US" altLang="it-IT">
                <a:ea typeface="ＭＳ Ｐゴシック" panose="020B0600070205080204" pitchFamily="34" charset="-128"/>
              </a:rPr>
              <a:t>Program Objects and Shaders</a:t>
            </a:r>
          </a:p>
        </p:txBody>
      </p:sp>
      <p:sp>
        <p:nvSpPr>
          <p:cNvPr id="20483" name="Content Placeholder 2"/>
          <p:cNvSpPr>
            <a:spLocks noGrp="1"/>
          </p:cNvSpPr>
          <p:nvPr>
            <p:ph idx="1"/>
          </p:nvPr>
        </p:nvSpPr>
        <p:spPr/>
        <p:txBody>
          <a:bodyPr/>
          <a:lstStyle/>
          <a:p>
            <a:r>
              <a:rPr lang="en-US" altLang="it-IT">
                <a:ea typeface="ＭＳ Ｐゴシック" panose="020B0600070205080204" pitchFamily="34" charset="-128"/>
              </a:rPr>
              <a:t>For most applications of render-to-texture we need multiple program objects and shaders</a:t>
            </a:r>
          </a:p>
          <a:p>
            <a:pPr lvl="1"/>
            <a:r>
              <a:rPr lang="en-US" altLang="it-IT">
                <a:ea typeface="ＭＳ Ｐゴシック" panose="020B0600070205080204" pitchFamily="34" charset="-128"/>
              </a:rPr>
              <a:t>One set for creating a texture</a:t>
            </a:r>
          </a:p>
          <a:p>
            <a:pPr lvl="1"/>
            <a:r>
              <a:rPr lang="en-US" altLang="it-IT">
                <a:ea typeface="ＭＳ Ｐゴシック" panose="020B0600070205080204" pitchFamily="34" charset="-128"/>
              </a:rPr>
              <a:t>Second set for rendering with that texture</a:t>
            </a:r>
          </a:p>
          <a:p>
            <a:r>
              <a:rPr lang="en-US" altLang="it-IT">
                <a:ea typeface="ＭＳ Ｐゴシック" panose="020B0600070205080204" pitchFamily="34" charset="-128"/>
              </a:rPr>
              <a:t>Applications that we consider later such as buffer pingponging may require additional program objects</a:t>
            </a:r>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BE860D54-F263-4725-83A5-1FF6ED90103C}" type="slidenum">
              <a:rPr lang="es-ES" altLang="it-IT" sz="1000">
                <a:latin typeface="Arial" panose="020B0604020202020204" pitchFamily="34" charset="0"/>
              </a:rPr>
              <a:pPr lvl="1"/>
              <a:t>17</a:t>
            </a:fld>
            <a:endParaRPr lang="es-ES" altLang="it-IT" sz="1000">
              <a:latin typeface="Arial" panose="020B0604020202020204" pitchFamily="34" charset="0"/>
            </a:endParaRP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98407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Program Object 1 Shaders</a:t>
            </a:r>
          </a:p>
        </p:txBody>
      </p:sp>
      <p:sp>
        <p:nvSpPr>
          <p:cNvPr id="21507" name="TextBox 4"/>
          <p:cNvSpPr txBox="1">
            <a:spLocks noChangeArrowheads="1"/>
          </p:cNvSpPr>
          <p:nvPr/>
        </p:nvSpPr>
        <p:spPr bwMode="auto">
          <a:xfrm>
            <a:off x="393700" y="1676400"/>
            <a:ext cx="83566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200">
                <a:solidFill>
                  <a:srgbClr val="000000"/>
                </a:solidFill>
              </a:rPr>
              <a:t>pass through vertex shader:</a:t>
            </a:r>
          </a:p>
          <a:p>
            <a:endParaRPr lang="en-US" altLang="it-IT" sz="2200">
              <a:solidFill>
                <a:srgbClr val="000000"/>
              </a:solidFill>
            </a:endParaRPr>
          </a:p>
          <a:p>
            <a:r>
              <a:rPr lang="en-US" altLang="it-IT" sz="2000"/>
              <a:t>attribute  vec4 vPosition;</a:t>
            </a:r>
          </a:p>
          <a:p>
            <a:r>
              <a:rPr lang="en-US" altLang="it-IT" sz="2000"/>
              <a:t>void main()</a:t>
            </a:r>
          </a:p>
          <a:p>
            <a:r>
              <a:rPr lang="en-US" altLang="it-IT" sz="2000"/>
              <a:t> {</a:t>
            </a:r>
          </a:p>
          <a:p>
            <a:r>
              <a:rPr lang="en-US" altLang="it-IT" sz="2000"/>
              <a:t>    gl_Position = vPosition;</a:t>
            </a:r>
          </a:p>
          <a:p>
            <a:r>
              <a:rPr lang="en-US" altLang="it-IT" sz="2000"/>
              <a:t>} </a:t>
            </a:r>
          </a:p>
          <a:p>
            <a:endParaRPr lang="en-US" altLang="it-IT" sz="2200">
              <a:solidFill>
                <a:srgbClr val="000000"/>
              </a:solidFill>
            </a:endParaRPr>
          </a:p>
          <a:p>
            <a:r>
              <a:rPr lang="en-US" altLang="it-IT" sz="2200">
                <a:solidFill>
                  <a:srgbClr val="000000"/>
                </a:solidFill>
              </a:rPr>
              <a:t>fragment shader to get a red triangle:</a:t>
            </a:r>
          </a:p>
          <a:p>
            <a:endParaRPr lang="en-US" altLang="it-IT" sz="2200">
              <a:solidFill>
                <a:srgbClr val="000000"/>
              </a:solidFill>
            </a:endParaRPr>
          </a:p>
          <a:p>
            <a:r>
              <a:rPr lang="en-US" altLang="it-IT" sz="2000"/>
              <a:t>precision mediump float;</a:t>
            </a:r>
          </a:p>
          <a:p>
            <a:r>
              <a:rPr lang="en-US" altLang="it-IT" sz="2000"/>
              <a:t>void main()</a:t>
            </a:r>
          </a:p>
          <a:p>
            <a:r>
              <a:rPr lang="en-US" altLang="it-IT" sz="2000"/>
              <a:t>{</a:t>
            </a:r>
          </a:p>
          <a:p>
            <a:r>
              <a:rPr lang="en-US" altLang="it-IT" sz="2000"/>
              <a:t>    gl_FragColor = vec4(1.0, 0.0, 0.0, 1.0);</a:t>
            </a:r>
          </a:p>
          <a:p>
            <a:r>
              <a:rPr lang="en-US" altLang="it-IT" sz="2000"/>
              <a:t>}</a:t>
            </a:r>
            <a:endParaRPr lang="en-US" altLang="it-IT" sz="2200">
              <a:solidFill>
                <a:srgbClr val="000000"/>
              </a:solidFill>
            </a:endParaRPr>
          </a:p>
        </p:txBody>
      </p:sp>
      <p:sp>
        <p:nvSpPr>
          <p:cNvPr id="215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5CD5EB02-190A-4CD2-88C5-D293AF88A4DE}" type="slidenum">
              <a:rPr lang="es-ES" altLang="it-IT" sz="1000">
                <a:latin typeface="Arial" panose="020B0604020202020204" pitchFamily="34" charset="0"/>
              </a:rPr>
              <a:pPr lvl="1"/>
              <a:t>18</a:t>
            </a:fld>
            <a:endParaRPr lang="es-ES" altLang="it-IT" sz="1000">
              <a:latin typeface="Arial" panose="020B0604020202020204" pitchFamily="34" charset="0"/>
            </a:endParaRPr>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16889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Program Object 2 Shaders</a:t>
            </a:r>
          </a:p>
        </p:txBody>
      </p:sp>
      <p:sp>
        <p:nvSpPr>
          <p:cNvPr id="23555" name="TextBox 4"/>
          <p:cNvSpPr txBox="1">
            <a:spLocks noChangeArrowheads="1"/>
          </p:cNvSpPr>
          <p:nvPr/>
        </p:nvSpPr>
        <p:spPr bwMode="auto">
          <a:xfrm>
            <a:off x="533400" y="2133600"/>
            <a:ext cx="3384550" cy="3606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200">
                <a:solidFill>
                  <a:srgbClr val="000000"/>
                </a:solidFill>
              </a:rPr>
              <a:t>// vertex shader </a:t>
            </a:r>
          </a:p>
          <a:p>
            <a:endParaRPr lang="en-US" altLang="it-IT" sz="2200">
              <a:solidFill>
                <a:srgbClr val="000000"/>
              </a:solidFill>
            </a:endParaRPr>
          </a:p>
          <a:p>
            <a:r>
              <a:rPr lang="en-US" altLang="it-IT" sz="2000"/>
              <a:t>attribute vec4 vPosition;</a:t>
            </a:r>
          </a:p>
          <a:p>
            <a:r>
              <a:rPr lang="en-US" altLang="it-IT" sz="2000"/>
              <a:t>attribute vec2 vTexCoord;</a:t>
            </a:r>
          </a:p>
          <a:p>
            <a:r>
              <a:rPr lang="en-US" altLang="it-IT" sz="2000"/>
              <a:t>varying vec2 fTexCoord;</a:t>
            </a:r>
          </a:p>
          <a:p>
            <a:r>
              <a:rPr lang="en-US" altLang="it-IT" sz="2000"/>
              <a:t>void main()</a:t>
            </a:r>
          </a:p>
          <a:p>
            <a:r>
              <a:rPr lang="en-US" altLang="it-IT" sz="2000"/>
              <a:t>{</a:t>
            </a:r>
          </a:p>
          <a:p>
            <a:r>
              <a:rPr lang="en-US" altLang="it-IT" sz="2000"/>
              <a:t>gl_Position = vPosition;</a:t>
            </a:r>
          </a:p>
          <a:p>
            <a:r>
              <a:rPr lang="en-US" altLang="it-IT" sz="2000"/>
              <a:t>fTexCoord = vTexCoord;</a:t>
            </a:r>
          </a:p>
          <a:p>
            <a:r>
              <a:rPr lang="en-US" altLang="it-IT" sz="2000"/>
              <a:t>}</a:t>
            </a:r>
            <a:r>
              <a:rPr lang="en-US" altLang="it-IT" sz="2200">
                <a:solidFill>
                  <a:srgbClr val="000000"/>
                </a:solidFill>
              </a:rPr>
              <a:t> </a:t>
            </a:r>
            <a:endParaRPr lang="en-US" altLang="it-IT" sz="2000">
              <a:solidFill>
                <a:srgbClr val="000000"/>
              </a:solidFill>
            </a:endParaRPr>
          </a:p>
          <a:p>
            <a:r>
              <a:rPr lang="en-US" altLang="it-IT" sz="2000">
                <a:solidFill>
                  <a:srgbClr val="000000"/>
                </a:solidFill>
              </a:rPr>
              <a:t>                 </a:t>
            </a:r>
          </a:p>
        </p:txBody>
      </p:sp>
      <p:sp>
        <p:nvSpPr>
          <p:cNvPr id="23556" name="TextBox 6"/>
          <p:cNvSpPr txBox="1">
            <a:spLocks noChangeArrowheads="1"/>
          </p:cNvSpPr>
          <p:nvPr/>
        </p:nvSpPr>
        <p:spPr bwMode="auto">
          <a:xfrm>
            <a:off x="4343400" y="2133600"/>
            <a:ext cx="4572000" cy="3576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200">
                <a:solidFill>
                  <a:srgbClr val="000000"/>
                </a:solidFill>
              </a:rPr>
              <a:t>// fragment shader</a:t>
            </a:r>
          </a:p>
          <a:p>
            <a:endParaRPr lang="en-US" altLang="it-IT" sz="2200">
              <a:solidFill>
                <a:srgbClr val="000000"/>
              </a:solidFill>
            </a:endParaRPr>
          </a:p>
          <a:p>
            <a:r>
              <a:rPr lang="en-US" altLang="it-IT" sz="2000"/>
              <a:t>precision mediump float;</a:t>
            </a:r>
          </a:p>
          <a:p>
            <a:endParaRPr lang="en-US" altLang="it-IT" sz="2000"/>
          </a:p>
          <a:p>
            <a:r>
              <a:rPr lang="en-US" altLang="it-IT" sz="2000"/>
              <a:t>varying  vec2 fTexCoord;</a:t>
            </a:r>
          </a:p>
          <a:p>
            <a:r>
              <a:rPr lang="en-US" altLang="it-IT" sz="2000"/>
              <a:t>uniform sampler2D texture;</a:t>
            </a:r>
          </a:p>
          <a:p>
            <a:r>
              <a:rPr lang="en-US" altLang="it-IT" sz="2000"/>
              <a:t>void main() </a:t>
            </a:r>
          </a:p>
          <a:p>
            <a:r>
              <a:rPr lang="en-US" altLang="it-IT" sz="2000"/>
              <a:t>{</a:t>
            </a:r>
          </a:p>
          <a:p>
            <a:r>
              <a:rPr lang="en-US" altLang="it-IT" sz="2000"/>
              <a:t>     gl_FragColor = texture2D( texture,</a:t>
            </a:r>
          </a:p>
          <a:p>
            <a:r>
              <a:rPr lang="en-US" altLang="it-IT" sz="2000"/>
              <a:t>                    fTexCoord);</a:t>
            </a:r>
          </a:p>
          <a:p>
            <a:r>
              <a:rPr lang="en-US" altLang="it-IT" sz="2000"/>
              <a:t>} </a:t>
            </a:r>
            <a:endParaRPr lang="en-US" altLang="it-IT">
              <a:solidFill>
                <a:srgbClr val="000000"/>
              </a:solidFill>
            </a:endParaRPr>
          </a:p>
        </p:txBody>
      </p:sp>
      <p:sp>
        <p:nvSpPr>
          <p:cNvPr id="2355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4BF857B2-C3C7-4F8A-AE26-E40654C9C759}" type="slidenum">
              <a:rPr lang="es-ES" altLang="it-IT" sz="1000">
                <a:latin typeface="Arial" panose="020B0604020202020204" pitchFamily="34" charset="0"/>
              </a:rPr>
              <a:pPr lvl="1"/>
              <a:t>19</a:t>
            </a:fld>
            <a:endParaRPr lang="es-ES" altLang="it-IT" sz="1000">
              <a:latin typeface="Arial" panose="020B0604020202020204" pitchFamily="34" charset="0"/>
            </a:endParaRPr>
          </a:p>
        </p:txBody>
      </p:sp>
      <p:sp>
        <p:nvSpPr>
          <p:cNvPr id="235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97194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1676400"/>
            <a:ext cx="7772400" cy="1143000"/>
          </a:xfrm>
        </p:spPr>
        <p:txBody>
          <a:bodyPr/>
          <a:lstStyle/>
          <a:p>
            <a:r>
              <a:rPr lang="en-US" altLang="it-IT">
                <a:ea typeface="ＭＳ Ｐゴシック" panose="020B0600070205080204" pitchFamily="34" charset="-128"/>
              </a:rPr>
              <a:t>Framebuffer Objects</a:t>
            </a:r>
          </a:p>
        </p:txBody>
      </p:sp>
      <p:sp>
        <p:nvSpPr>
          <p:cNvPr id="17411" name="Rectangle 3"/>
          <p:cNvSpPr>
            <a:spLocks noGrp="1" noChangeArrowheads="1"/>
          </p:cNvSpPr>
          <p:nvPr>
            <p:ph type="subTitle" idx="1"/>
          </p:nvPr>
        </p:nvSpPr>
        <p:spPr>
          <a:xfrm>
            <a:off x="457200" y="3352800"/>
            <a:ext cx="80010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University of New Mexico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 First Render (to Texture)</a:t>
            </a:r>
          </a:p>
        </p:txBody>
      </p:sp>
      <p:sp>
        <p:nvSpPr>
          <p:cNvPr id="25603" name="TextBox 3"/>
          <p:cNvSpPr txBox="1">
            <a:spLocks noChangeArrowheads="1"/>
          </p:cNvSpPr>
          <p:nvPr/>
        </p:nvSpPr>
        <p:spPr bwMode="auto">
          <a:xfrm>
            <a:off x="152400" y="1447800"/>
            <a:ext cx="8837613" cy="50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200" dirty="0">
                <a:solidFill>
                  <a:srgbClr val="000000"/>
                </a:solidFill>
              </a:rPr>
              <a:t> </a:t>
            </a:r>
            <a:r>
              <a:rPr lang="en-US" altLang="it-IT" sz="2000" dirty="0"/>
              <a:t>   </a:t>
            </a:r>
            <a:r>
              <a:rPr lang="en-US" altLang="it-IT" sz="2000" dirty="0" err="1"/>
              <a:t>gl.useProgram</a:t>
            </a:r>
            <a:r>
              <a:rPr lang="en-US" altLang="it-IT" sz="2000" dirty="0"/>
              <a:t>( program1 ); </a:t>
            </a:r>
          </a:p>
          <a:p>
            <a:r>
              <a:rPr lang="en-US" altLang="it-IT" sz="2000" dirty="0"/>
              <a:t>    </a:t>
            </a:r>
            <a:r>
              <a:rPr lang="en-US" altLang="it-IT" sz="2000" dirty="0" err="1"/>
              <a:t>var</a:t>
            </a:r>
            <a:r>
              <a:rPr lang="en-US" altLang="it-IT" sz="2000" dirty="0"/>
              <a:t> buffer1 = </a:t>
            </a:r>
            <a:r>
              <a:rPr lang="en-US" altLang="it-IT" sz="2000" dirty="0" err="1"/>
              <a:t>gl.createBuffer</a:t>
            </a:r>
            <a:r>
              <a:rPr lang="en-US" altLang="it-IT" sz="2000" dirty="0"/>
              <a:t>();</a:t>
            </a:r>
          </a:p>
          <a:p>
            <a:r>
              <a:rPr lang="en-US" altLang="it-IT" sz="2000" dirty="0"/>
              <a:t>    </a:t>
            </a:r>
            <a:r>
              <a:rPr lang="en-US" altLang="it-IT" sz="2000" dirty="0" err="1"/>
              <a:t>gl.bindBuffer</a:t>
            </a:r>
            <a:r>
              <a:rPr lang="en-US" altLang="it-IT" sz="2000" dirty="0"/>
              <a:t>( </a:t>
            </a:r>
            <a:r>
              <a:rPr lang="en-US" altLang="it-IT" sz="2000" dirty="0" err="1"/>
              <a:t>gl.ARRAY_BUFFER</a:t>
            </a:r>
            <a:r>
              <a:rPr lang="en-US" altLang="it-IT" sz="2000" dirty="0"/>
              <a:t>, buffer1 );</a:t>
            </a:r>
          </a:p>
          <a:p>
            <a:r>
              <a:rPr lang="en-US" altLang="it-IT" sz="2000" dirty="0"/>
              <a:t>    </a:t>
            </a:r>
            <a:r>
              <a:rPr lang="en-US" altLang="it-IT" sz="2000" dirty="0" err="1"/>
              <a:t>gl.bufferData</a:t>
            </a:r>
            <a:r>
              <a:rPr lang="en-US" altLang="it-IT" sz="2000" dirty="0"/>
              <a:t>( </a:t>
            </a:r>
            <a:r>
              <a:rPr lang="en-US" altLang="it-IT" sz="2000" dirty="0" err="1"/>
              <a:t>gl.ARRAY_BUFFER</a:t>
            </a:r>
            <a:r>
              <a:rPr lang="en-US" altLang="it-IT" sz="2000" dirty="0"/>
              <a:t>, flatten(</a:t>
            </a:r>
            <a:r>
              <a:rPr lang="en-US" altLang="it-IT" sz="2000" dirty="0" err="1"/>
              <a:t>pointsArray</a:t>
            </a:r>
            <a:r>
              <a:rPr lang="en-US" altLang="it-IT" sz="2000" dirty="0"/>
              <a:t>), </a:t>
            </a:r>
            <a:r>
              <a:rPr lang="en-US" altLang="it-IT" sz="2000" dirty="0" err="1"/>
              <a:t>gl.STATIC_DRAW</a:t>
            </a:r>
            <a:r>
              <a:rPr lang="en-US" altLang="it-IT" sz="2000" dirty="0"/>
              <a:t> );</a:t>
            </a:r>
          </a:p>
          <a:p>
            <a:endParaRPr lang="en-US" altLang="it-IT" sz="2000" dirty="0"/>
          </a:p>
          <a:p>
            <a:r>
              <a:rPr lang="en-US" altLang="it-IT" sz="2000" dirty="0"/>
              <a:t> // Initialize the vertex position attribute from the vertex </a:t>
            </a:r>
            <a:r>
              <a:rPr lang="en-US" altLang="it-IT" sz="2000" dirty="0" err="1"/>
              <a:t>shader</a:t>
            </a:r>
            <a:endParaRPr lang="en-US" altLang="it-IT" sz="2000" dirty="0"/>
          </a:p>
          <a:p>
            <a:endParaRPr lang="en-US" altLang="it-IT" sz="2000" dirty="0"/>
          </a:p>
          <a:p>
            <a:r>
              <a:rPr lang="en-US" altLang="it-IT" sz="2000" dirty="0"/>
              <a:t>    </a:t>
            </a:r>
            <a:r>
              <a:rPr lang="en-US" altLang="it-IT" sz="2000" dirty="0" err="1"/>
              <a:t>var</a:t>
            </a:r>
            <a:r>
              <a:rPr lang="en-US" altLang="it-IT" sz="2000" dirty="0"/>
              <a:t> </a:t>
            </a:r>
            <a:r>
              <a:rPr lang="en-US" altLang="it-IT" sz="2000" dirty="0" err="1"/>
              <a:t>vPosition</a:t>
            </a:r>
            <a:r>
              <a:rPr lang="en-US" altLang="it-IT" sz="2000" dirty="0"/>
              <a:t> = </a:t>
            </a:r>
            <a:r>
              <a:rPr lang="en-US" altLang="it-IT" sz="2000" dirty="0" err="1"/>
              <a:t>gl.getAttribLocation</a:t>
            </a:r>
            <a:r>
              <a:rPr lang="en-US" altLang="it-IT" sz="2000" dirty="0"/>
              <a:t>( program1, "</a:t>
            </a:r>
            <a:r>
              <a:rPr lang="en-US" altLang="it-IT" sz="2000" dirty="0" err="1"/>
              <a:t>vPosition</a:t>
            </a:r>
            <a:r>
              <a:rPr lang="en-US" altLang="it-IT" sz="2000" dirty="0"/>
              <a:t>" );</a:t>
            </a:r>
          </a:p>
          <a:p>
            <a:r>
              <a:rPr lang="en-US" altLang="it-IT" sz="2000" dirty="0"/>
              <a:t>    </a:t>
            </a:r>
            <a:r>
              <a:rPr lang="en-US" altLang="it-IT" sz="2000" dirty="0" err="1"/>
              <a:t>gl.vertexAttribPointer</a:t>
            </a:r>
            <a:r>
              <a:rPr lang="en-US" altLang="it-IT" sz="2000" dirty="0"/>
              <a:t>( </a:t>
            </a:r>
            <a:r>
              <a:rPr lang="en-US" altLang="it-IT" sz="2000" dirty="0" err="1"/>
              <a:t>vPosition</a:t>
            </a:r>
            <a:r>
              <a:rPr lang="en-US" altLang="it-IT" sz="2000" dirty="0"/>
              <a:t>, 2, </a:t>
            </a:r>
            <a:r>
              <a:rPr lang="en-US" altLang="it-IT" sz="2000" dirty="0" err="1"/>
              <a:t>gl.FLOAT</a:t>
            </a:r>
            <a:r>
              <a:rPr lang="en-US" altLang="it-IT" sz="2000" dirty="0"/>
              <a:t>, false, 0, 0 );</a:t>
            </a:r>
          </a:p>
          <a:p>
            <a:r>
              <a:rPr lang="en-US" altLang="it-IT" sz="2000" dirty="0"/>
              <a:t>    </a:t>
            </a:r>
            <a:r>
              <a:rPr lang="en-US" altLang="it-IT" sz="2000" dirty="0" err="1"/>
              <a:t>gl.enableVertexAttribArray</a:t>
            </a:r>
            <a:r>
              <a:rPr lang="en-US" altLang="it-IT" sz="2000" dirty="0"/>
              <a:t>( </a:t>
            </a:r>
            <a:r>
              <a:rPr lang="en-US" altLang="it-IT" sz="2000" dirty="0" err="1"/>
              <a:t>vPosition</a:t>
            </a:r>
            <a:r>
              <a:rPr lang="en-US" altLang="it-IT" sz="2000" dirty="0"/>
              <a:t> );</a:t>
            </a:r>
          </a:p>
          <a:p>
            <a:endParaRPr lang="en-US" altLang="it-IT" sz="2000" dirty="0"/>
          </a:p>
          <a:p>
            <a:r>
              <a:rPr lang="en-US" altLang="it-IT" sz="2000" dirty="0"/>
              <a:t>// Render one triangle</a:t>
            </a:r>
          </a:p>
          <a:p>
            <a:r>
              <a:rPr lang="en-US" altLang="it-IT" sz="2000" dirty="0"/>
              <a:t>    </a:t>
            </a:r>
            <a:r>
              <a:rPr lang="en-US" altLang="it-IT" sz="2000" dirty="0" err="1"/>
              <a:t>gl.viewport</a:t>
            </a:r>
            <a:r>
              <a:rPr lang="en-US" altLang="it-IT" sz="2000" dirty="0"/>
              <a:t>(0, 0, 64, 64);</a:t>
            </a:r>
          </a:p>
          <a:p>
            <a:r>
              <a:rPr lang="en-US" altLang="it-IT" sz="2000" dirty="0"/>
              <a:t>    </a:t>
            </a:r>
            <a:r>
              <a:rPr lang="en-US" altLang="it-IT" sz="2000" dirty="0" err="1"/>
              <a:t>gl.clearColor</a:t>
            </a:r>
            <a:r>
              <a:rPr lang="en-US" altLang="it-IT" sz="2000" dirty="0"/>
              <a:t>(0.5, 0.5, 0.5, 1.0);</a:t>
            </a:r>
          </a:p>
          <a:p>
            <a:r>
              <a:rPr lang="en-US" altLang="it-IT" sz="2000" dirty="0"/>
              <a:t>    </a:t>
            </a:r>
            <a:r>
              <a:rPr lang="en-US" altLang="it-IT" sz="2000" dirty="0" err="1"/>
              <a:t>gl.clear</a:t>
            </a:r>
            <a:r>
              <a:rPr lang="en-US" altLang="it-IT" sz="2000" dirty="0"/>
              <a:t>(</a:t>
            </a:r>
            <a:r>
              <a:rPr lang="en-US" altLang="it-IT" sz="2000" dirty="0" err="1"/>
              <a:t>gl.COLOR_BUFFER_BIT</a:t>
            </a:r>
            <a:r>
              <a:rPr lang="en-US" altLang="it-IT" sz="2000" dirty="0"/>
              <a:t> );</a:t>
            </a:r>
          </a:p>
          <a:p>
            <a:r>
              <a:rPr lang="en-US" altLang="it-IT" sz="2000" dirty="0"/>
              <a:t>    </a:t>
            </a:r>
            <a:r>
              <a:rPr lang="en-US" altLang="it-IT" sz="2000" dirty="0" err="1"/>
              <a:t>gl.drawArrays</a:t>
            </a:r>
            <a:r>
              <a:rPr lang="en-US" altLang="it-IT" sz="2000" dirty="0"/>
              <a:t>(</a:t>
            </a:r>
            <a:r>
              <a:rPr lang="en-US" altLang="it-IT" sz="2000" dirty="0" err="1"/>
              <a:t>gl.TRIANGLES</a:t>
            </a:r>
            <a:r>
              <a:rPr lang="en-US" altLang="it-IT" sz="2000" dirty="0"/>
              <a:t>, 0, 3);</a:t>
            </a:r>
            <a:endParaRPr lang="en-US" altLang="it-IT" sz="2200" dirty="0">
              <a:solidFill>
                <a:srgbClr val="000000"/>
              </a:solidFill>
            </a:endParaRPr>
          </a:p>
        </p:txBody>
      </p:sp>
      <p:sp>
        <p:nvSpPr>
          <p:cNvPr id="2560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6B8041D5-E6D0-402D-8446-DA05ED1F7EF5}" type="slidenum">
              <a:rPr lang="es-ES" altLang="it-IT" sz="1000">
                <a:latin typeface="Arial" panose="020B0604020202020204" pitchFamily="34" charset="0"/>
              </a:rPr>
              <a:pPr lvl="1"/>
              <a:t>20</a:t>
            </a:fld>
            <a:endParaRPr lang="es-ES" altLang="it-IT" sz="1000">
              <a:latin typeface="Arial" panose="020B0604020202020204" pitchFamily="34" charset="0"/>
            </a:endParaRP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210340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Set Up Second Render</a:t>
            </a:r>
          </a:p>
        </p:txBody>
      </p:sp>
      <p:sp>
        <p:nvSpPr>
          <p:cNvPr id="27651" name="TextBox 4"/>
          <p:cNvSpPr txBox="1">
            <a:spLocks noChangeArrowheads="1"/>
          </p:cNvSpPr>
          <p:nvPr/>
        </p:nvSpPr>
        <p:spPr bwMode="auto">
          <a:xfrm>
            <a:off x="266700" y="1517650"/>
            <a:ext cx="86106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 </a:t>
            </a:r>
          </a:p>
          <a:p>
            <a:r>
              <a:rPr lang="en-US" altLang="it-IT" sz="2000"/>
              <a:t>// Bind to default window system framebuffer</a:t>
            </a:r>
          </a:p>
          <a:p>
            <a:endParaRPr lang="en-US" altLang="it-IT" sz="2000"/>
          </a:p>
          <a:p>
            <a:r>
              <a:rPr lang="en-US" altLang="it-IT" sz="2000"/>
              <a:t>        gl.bindFramebuffer(gl.FRAMEBUFFER, null);</a:t>
            </a:r>
          </a:p>
          <a:p>
            <a:r>
              <a:rPr lang="en-US" altLang="it-IT" sz="2000"/>
              <a:t>        gl.disableVertexAttribArray(vPosition);</a:t>
            </a:r>
          </a:p>
          <a:p>
            <a:r>
              <a:rPr lang="en-US" altLang="it-IT" sz="2000"/>
              <a:t>        gl.useProgram(program2);</a:t>
            </a:r>
          </a:p>
          <a:p>
            <a:endParaRPr lang="en-US" altLang="it-IT" sz="2000"/>
          </a:p>
          <a:p>
            <a:r>
              <a:rPr lang="en-US" altLang="it-IT" sz="2000"/>
              <a:t>// Assume we have already set up a texture object with null texture image</a:t>
            </a:r>
          </a:p>
          <a:p>
            <a:endParaRPr lang="en-US" altLang="it-IT" sz="2000"/>
          </a:p>
          <a:p>
            <a:r>
              <a:rPr lang="en-US" altLang="it-IT" sz="2000"/>
              <a:t>        gl.activeTexture(gl.TEXTURE0);</a:t>
            </a:r>
          </a:p>
          <a:p>
            <a:r>
              <a:rPr lang="en-US" altLang="it-IT" sz="2000"/>
              <a:t>        gl.bindTexture(gl.TEXTURE_2D, texture1);</a:t>
            </a:r>
          </a:p>
          <a:p>
            <a:endParaRPr lang="en-US" altLang="it-IT" sz="2000"/>
          </a:p>
          <a:p>
            <a:r>
              <a:rPr lang="en-US" altLang="it-IT" sz="2000"/>
              <a:t>// set up vertex attribute arrays for texture coordinates and rectangle as usual </a:t>
            </a:r>
            <a:endParaRPr lang="en-US" altLang="it-IT" sz="2200">
              <a:solidFill>
                <a:srgbClr val="000000"/>
              </a:solidFill>
            </a:endParaRP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B68ED93C-401F-4BB3-9FE6-93ED0B4ACA52}" type="slidenum">
              <a:rPr lang="es-ES" altLang="it-IT" sz="1000">
                <a:latin typeface="Arial" panose="020B0604020202020204" pitchFamily="34" charset="0"/>
              </a:rPr>
              <a:pPr lvl="1"/>
              <a:t>21</a:t>
            </a:fld>
            <a:endParaRPr lang="es-ES" altLang="it-IT" sz="1000">
              <a:latin typeface="Arial" panose="020B0604020202020204" pitchFamily="34" charset="0"/>
            </a:endParaRPr>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388369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Data for Second Render</a:t>
            </a:r>
          </a:p>
        </p:txBody>
      </p:sp>
      <p:sp>
        <p:nvSpPr>
          <p:cNvPr id="29699" name="TextBox 3"/>
          <p:cNvSpPr txBox="1">
            <a:spLocks noChangeArrowheads="1"/>
          </p:cNvSpPr>
          <p:nvPr/>
        </p:nvSpPr>
        <p:spPr bwMode="auto">
          <a:xfrm>
            <a:off x="76200" y="1371600"/>
            <a:ext cx="8610600" cy="539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200" dirty="0">
                <a:solidFill>
                  <a:srgbClr val="000000"/>
                </a:solidFill>
              </a:rPr>
              <a:t>    </a:t>
            </a:r>
            <a:r>
              <a:rPr lang="en-US" altLang="it-IT" sz="2000" dirty="0" err="1"/>
              <a:t>var</a:t>
            </a:r>
            <a:r>
              <a:rPr lang="en-US" altLang="it-IT" sz="2000" dirty="0"/>
              <a:t> buffer2 = </a:t>
            </a:r>
            <a:r>
              <a:rPr lang="en-US" altLang="it-IT" sz="2000" dirty="0" err="1"/>
              <a:t>gl.createBuffer</a:t>
            </a:r>
            <a:r>
              <a:rPr lang="en-US" altLang="it-IT" sz="2000" dirty="0"/>
              <a:t>();</a:t>
            </a:r>
          </a:p>
          <a:p>
            <a:r>
              <a:rPr lang="en-US" altLang="it-IT" sz="2000" dirty="0"/>
              <a:t>    </a:t>
            </a:r>
            <a:r>
              <a:rPr lang="en-US" altLang="it-IT" sz="2000" dirty="0" err="1"/>
              <a:t>gl.bindBuffer</a:t>
            </a:r>
            <a:r>
              <a:rPr lang="en-US" altLang="it-IT" sz="2000" dirty="0"/>
              <a:t>( </a:t>
            </a:r>
            <a:r>
              <a:rPr lang="en-US" altLang="it-IT" sz="2000" dirty="0" err="1"/>
              <a:t>gl.ARRAY_BUFFER</a:t>
            </a:r>
            <a:r>
              <a:rPr lang="en-US" altLang="it-IT" sz="2000" dirty="0"/>
              <a:t>, buffer2);</a:t>
            </a:r>
          </a:p>
          <a:p>
            <a:r>
              <a:rPr lang="en-US" altLang="it-IT" sz="2000" dirty="0"/>
              <a:t>    </a:t>
            </a:r>
            <a:r>
              <a:rPr lang="en-US" altLang="it-IT" sz="2000" dirty="0" err="1"/>
              <a:t>gl.bufferData</a:t>
            </a:r>
            <a:r>
              <a:rPr lang="en-US" altLang="it-IT" sz="2000" dirty="0"/>
              <a:t>(</a:t>
            </a:r>
            <a:r>
              <a:rPr lang="en-US" altLang="it-IT" sz="2000" dirty="0" err="1"/>
              <a:t>gl.ARRAY_BUFFER</a:t>
            </a:r>
            <a:r>
              <a:rPr lang="en-US" altLang="it-IT" sz="2000" dirty="0"/>
              <a:t>,   new flatten(vertices),</a:t>
            </a:r>
          </a:p>
          <a:p>
            <a:r>
              <a:rPr lang="en-US" altLang="it-IT" sz="2000" dirty="0"/>
              <a:t>                 </a:t>
            </a:r>
            <a:r>
              <a:rPr lang="en-US" altLang="it-IT" sz="2000" dirty="0" err="1"/>
              <a:t>gl.STATIC_DRAW</a:t>
            </a:r>
            <a:r>
              <a:rPr lang="en-US" altLang="it-IT" sz="2000" dirty="0"/>
              <a:t>);</a:t>
            </a:r>
          </a:p>
          <a:p>
            <a:endParaRPr lang="en-US" altLang="it-IT" sz="2000" dirty="0"/>
          </a:p>
          <a:p>
            <a:r>
              <a:rPr lang="en-US" altLang="it-IT" sz="2000" dirty="0"/>
              <a:t>    </a:t>
            </a:r>
            <a:r>
              <a:rPr lang="en-US" altLang="it-IT" sz="2000" dirty="0" err="1"/>
              <a:t>var</a:t>
            </a:r>
            <a:r>
              <a:rPr lang="en-US" altLang="it-IT" sz="2000" dirty="0"/>
              <a:t> </a:t>
            </a:r>
            <a:r>
              <a:rPr lang="en-US" altLang="it-IT" sz="2000" dirty="0" err="1"/>
              <a:t>vPosition</a:t>
            </a:r>
            <a:r>
              <a:rPr lang="en-US" altLang="it-IT" sz="2000" dirty="0"/>
              <a:t> = </a:t>
            </a:r>
            <a:r>
              <a:rPr lang="en-US" altLang="it-IT" sz="2000" dirty="0" err="1"/>
              <a:t>gl.getAttribLocation</a:t>
            </a:r>
            <a:r>
              <a:rPr lang="en-US" altLang="it-IT" sz="2000" dirty="0"/>
              <a:t>( program2, "</a:t>
            </a:r>
            <a:r>
              <a:rPr lang="en-US" altLang="it-IT" sz="2000" dirty="0" err="1"/>
              <a:t>vPosition</a:t>
            </a:r>
            <a:r>
              <a:rPr lang="en-US" altLang="it-IT" sz="2000" dirty="0"/>
              <a:t>" );</a:t>
            </a:r>
          </a:p>
          <a:p>
            <a:r>
              <a:rPr lang="en-US" altLang="it-IT" sz="2000" dirty="0"/>
              <a:t>    </a:t>
            </a:r>
            <a:r>
              <a:rPr lang="en-US" altLang="it-IT" sz="2000" dirty="0" err="1"/>
              <a:t>gl.vertexAttribPointer</a:t>
            </a:r>
            <a:r>
              <a:rPr lang="en-US" altLang="it-IT" sz="2000" dirty="0"/>
              <a:t>( </a:t>
            </a:r>
            <a:r>
              <a:rPr lang="en-US" altLang="it-IT" sz="2000" dirty="0" err="1"/>
              <a:t>vPosition</a:t>
            </a:r>
            <a:r>
              <a:rPr lang="en-US" altLang="it-IT" sz="2000" dirty="0"/>
              <a:t>, 2, </a:t>
            </a:r>
            <a:r>
              <a:rPr lang="en-US" altLang="it-IT" sz="2000" dirty="0" err="1"/>
              <a:t>gl.FLOAT</a:t>
            </a:r>
            <a:r>
              <a:rPr lang="en-US" altLang="it-IT" sz="2000" dirty="0"/>
              <a:t>, false, 0, 0 );</a:t>
            </a:r>
          </a:p>
          <a:p>
            <a:r>
              <a:rPr lang="en-US" altLang="it-IT" sz="2000" dirty="0"/>
              <a:t>    </a:t>
            </a:r>
            <a:r>
              <a:rPr lang="en-US" altLang="it-IT" sz="2000" dirty="0" err="1"/>
              <a:t>gl.enableVertexAttribArray</a:t>
            </a:r>
            <a:r>
              <a:rPr lang="en-US" altLang="it-IT" sz="2000" dirty="0"/>
              <a:t>( </a:t>
            </a:r>
            <a:r>
              <a:rPr lang="en-US" altLang="it-IT" sz="2000" dirty="0" err="1"/>
              <a:t>vPosition</a:t>
            </a:r>
            <a:r>
              <a:rPr lang="en-US" altLang="it-IT" sz="2000" dirty="0"/>
              <a:t> );</a:t>
            </a:r>
          </a:p>
          <a:p>
            <a:endParaRPr lang="en-US" altLang="it-IT" sz="2000" dirty="0"/>
          </a:p>
          <a:p>
            <a:r>
              <a:rPr lang="en-US" altLang="it-IT" sz="2000" dirty="0"/>
              <a:t>    </a:t>
            </a:r>
            <a:r>
              <a:rPr lang="en-US" altLang="it-IT" sz="2000" dirty="0" err="1"/>
              <a:t>var</a:t>
            </a:r>
            <a:r>
              <a:rPr lang="en-US" altLang="it-IT" sz="2000" dirty="0"/>
              <a:t> buffer3 = </a:t>
            </a:r>
            <a:r>
              <a:rPr lang="en-US" altLang="it-IT" sz="2000" dirty="0" err="1"/>
              <a:t>gl.createBuffer</a:t>
            </a:r>
            <a:r>
              <a:rPr lang="en-US" altLang="it-IT" sz="2000" dirty="0"/>
              <a:t>();</a:t>
            </a:r>
          </a:p>
          <a:p>
            <a:r>
              <a:rPr lang="en-US" altLang="it-IT" sz="2000" dirty="0"/>
              <a:t>    </a:t>
            </a:r>
            <a:r>
              <a:rPr lang="en-US" altLang="it-IT" sz="2000" dirty="0" err="1"/>
              <a:t>gl.bindBuffer</a:t>
            </a:r>
            <a:r>
              <a:rPr lang="en-US" altLang="it-IT" sz="2000" dirty="0"/>
              <a:t>( </a:t>
            </a:r>
            <a:r>
              <a:rPr lang="en-US" altLang="it-IT" sz="2000" dirty="0" err="1"/>
              <a:t>gl.ARRAY_BUFFER</a:t>
            </a:r>
            <a:r>
              <a:rPr lang="en-US" altLang="it-IT" sz="2000" dirty="0"/>
              <a:t>, buffer3);</a:t>
            </a:r>
          </a:p>
          <a:p>
            <a:r>
              <a:rPr lang="en-US" altLang="it-IT" sz="2000" dirty="0"/>
              <a:t>    </a:t>
            </a:r>
            <a:r>
              <a:rPr lang="en-US" altLang="it-IT" sz="2000" dirty="0" err="1"/>
              <a:t>gl.bufferData</a:t>
            </a:r>
            <a:r>
              <a:rPr lang="en-US" altLang="it-IT" sz="2000" dirty="0"/>
              <a:t>( </a:t>
            </a:r>
            <a:r>
              <a:rPr lang="en-US" altLang="it-IT" sz="2000" dirty="0" err="1"/>
              <a:t>gl.ARRAY_BUFFER</a:t>
            </a:r>
            <a:r>
              <a:rPr lang="en-US" altLang="it-IT" sz="2000" dirty="0"/>
              <a:t>,   flatten(</a:t>
            </a:r>
            <a:r>
              <a:rPr lang="en-US" altLang="it-IT" sz="2000" dirty="0" err="1"/>
              <a:t>texCoord</a:t>
            </a:r>
            <a:r>
              <a:rPr lang="en-US" altLang="it-IT" sz="2000" dirty="0"/>
              <a:t>), </a:t>
            </a:r>
            <a:r>
              <a:rPr lang="en-US" altLang="it-IT" sz="2000" dirty="0" err="1"/>
              <a:t>gl.STATIC_DRAW</a:t>
            </a:r>
            <a:r>
              <a:rPr lang="en-US" altLang="it-IT" sz="2000" dirty="0"/>
              <a:t>);</a:t>
            </a:r>
          </a:p>
          <a:p>
            <a:endParaRPr lang="en-US" altLang="it-IT" sz="2000" dirty="0"/>
          </a:p>
          <a:p>
            <a:r>
              <a:rPr lang="en-US" altLang="it-IT" sz="2000" dirty="0"/>
              <a:t>    </a:t>
            </a:r>
            <a:r>
              <a:rPr lang="en-US" altLang="it-IT" sz="2000" dirty="0" err="1"/>
              <a:t>var</a:t>
            </a:r>
            <a:r>
              <a:rPr lang="en-US" altLang="it-IT" sz="2000" dirty="0"/>
              <a:t> </a:t>
            </a:r>
            <a:r>
              <a:rPr lang="en-US" altLang="it-IT" sz="2000" dirty="0" err="1"/>
              <a:t>vTexCoord</a:t>
            </a:r>
            <a:r>
              <a:rPr lang="en-US" altLang="it-IT" sz="2000" dirty="0"/>
              <a:t> = </a:t>
            </a:r>
            <a:r>
              <a:rPr lang="en-US" altLang="it-IT" sz="2000" dirty="0" err="1"/>
              <a:t>gl.getAttribLocation</a:t>
            </a:r>
            <a:r>
              <a:rPr lang="en-US" altLang="it-IT" sz="2000" dirty="0"/>
              <a:t>( program2, "</a:t>
            </a:r>
            <a:r>
              <a:rPr lang="en-US" altLang="it-IT" sz="2000" dirty="0" err="1"/>
              <a:t>vTexCoord</a:t>
            </a:r>
            <a:r>
              <a:rPr lang="en-US" altLang="it-IT" sz="2000" dirty="0"/>
              <a:t>");</a:t>
            </a:r>
          </a:p>
          <a:p>
            <a:r>
              <a:rPr lang="en-US" altLang="it-IT" sz="2000" dirty="0"/>
              <a:t>    </a:t>
            </a:r>
            <a:r>
              <a:rPr lang="en-US" altLang="it-IT" sz="2000" dirty="0" err="1"/>
              <a:t>gl.vertexAttribPointer</a:t>
            </a:r>
            <a:r>
              <a:rPr lang="en-US" altLang="it-IT" sz="2000" dirty="0"/>
              <a:t>( </a:t>
            </a:r>
            <a:r>
              <a:rPr lang="en-US" altLang="it-IT" sz="2000" dirty="0" err="1"/>
              <a:t>vTexCoord</a:t>
            </a:r>
            <a:r>
              <a:rPr lang="en-US" altLang="it-IT" sz="2000" dirty="0"/>
              <a:t>, 2, </a:t>
            </a:r>
            <a:r>
              <a:rPr lang="en-US" altLang="it-IT" sz="2000" dirty="0" err="1"/>
              <a:t>gl.FLOAT</a:t>
            </a:r>
            <a:r>
              <a:rPr lang="en-US" altLang="it-IT" sz="2000" dirty="0"/>
              <a:t>, false, 0, 0 );</a:t>
            </a:r>
          </a:p>
          <a:p>
            <a:r>
              <a:rPr lang="en-US" altLang="it-IT" sz="2000" dirty="0"/>
              <a:t>    </a:t>
            </a:r>
            <a:r>
              <a:rPr lang="en-US" altLang="it-IT" sz="2000" dirty="0" err="1"/>
              <a:t>gl.enableVertexAttribArray</a:t>
            </a:r>
            <a:r>
              <a:rPr lang="en-US" altLang="it-IT" sz="2000" dirty="0"/>
              <a:t>( </a:t>
            </a:r>
            <a:r>
              <a:rPr lang="en-US" altLang="it-IT" sz="2000" dirty="0" err="1"/>
              <a:t>vTexCoord</a:t>
            </a:r>
            <a:r>
              <a:rPr lang="en-US" altLang="it-IT" sz="2000" dirty="0"/>
              <a:t> );</a:t>
            </a:r>
          </a:p>
          <a:p>
            <a:r>
              <a:rPr lang="en-US" altLang="it-IT" sz="2000" dirty="0"/>
              <a:t>    </a:t>
            </a:r>
            <a:endParaRPr lang="en-US" altLang="it-IT" sz="2200" dirty="0">
              <a:solidFill>
                <a:srgbClr val="000000"/>
              </a:solidFill>
            </a:endParaRPr>
          </a:p>
        </p:txBody>
      </p:sp>
      <p:sp>
        <p:nvSpPr>
          <p:cNvPr id="297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7368DBF4-AE35-4356-8003-EDC6D9268CF9}" type="slidenum">
              <a:rPr lang="es-ES" altLang="it-IT" sz="1000">
                <a:latin typeface="Arial" panose="020B0604020202020204" pitchFamily="34" charset="0"/>
              </a:rPr>
              <a:pPr lvl="1"/>
              <a:t>22</a:t>
            </a:fld>
            <a:endParaRPr lang="es-ES" altLang="it-IT" sz="1000">
              <a:latin typeface="Arial" panose="020B0604020202020204" pitchFamily="34" charset="0"/>
            </a:endParaRP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716113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Render a Quad with Texture</a:t>
            </a:r>
          </a:p>
        </p:txBody>
      </p:sp>
      <p:sp>
        <p:nvSpPr>
          <p:cNvPr id="31747" name="TextBox 3"/>
          <p:cNvSpPr txBox="1">
            <a:spLocks noChangeArrowheads="1"/>
          </p:cNvSpPr>
          <p:nvPr/>
        </p:nvSpPr>
        <p:spPr bwMode="auto">
          <a:xfrm>
            <a:off x="381000" y="1524000"/>
            <a:ext cx="8034338"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gl.uniform1i( gl.getUniformLocation(program2, "texture"), 0);</a:t>
            </a:r>
          </a:p>
          <a:p>
            <a:endParaRPr lang="en-US" altLang="it-IT" sz="2000"/>
          </a:p>
          <a:p>
            <a:r>
              <a:rPr lang="en-US" altLang="it-IT" sz="2000"/>
              <a:t>gl.viewport(0, 0, 512, 512);</a:t>
            </a:r>
          </a:p>
          <a:p>
            <a:r>
              <a:rPr lang="en-US" altLang="it-IT" sz="2000"/>
              <a:t>gl.clearColor(0.0, 0.0, 1.0, 1.0);</a:t>
            </a:r>
          </a:p>
          <a:p>
            <a:r>
              <a:rPr lang="en-US" altLang="it-IT" sz="2000"/>
              <a:t>gl.clear( gl.COLOR_BUFFER_BIT );</a:t>
            </a:r>
          </a:p>
          <a:p>
            <a:endParaRPr lang="en-US" altLang="it-IT" sz="2000"/>
          </a:p>
          <a:p>
            <a:r>
              <a:rPr lang="en-US" altLang="it-IT" sz="2000"/>
              <a:t>gl.drawArrays(gl.TRIANGLES, 0, 6);</a:t>
            </a:r>
          </a:p>
          <a:p>
            <a:endParaRPr lang="en-US" altLang="it-IT"/>
          </a:p>
          <a:p>
            <a:endParaRPr lang="en-US" altLang="it-IT">
              <a:solidFill>
                <a:srgbClr val="000000"/>
              </a:solidFill>
            </a:endParaRPr>
          </a:p>
        </p:txBody>
      </p:sp>
      <p:sp>
        <p:nvSpPr>
          <p:cNvPr id="3174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22F0100C-3305-4E33-B65C-0E5A960B6903}" type="slidenum">
              <a:rPr lang="es-ES" altLang="it-IT" sz="1000">
                <a:latin typeface="Arial" panose="020B0604020202020204" pitchFamily="34" charset="0"/>
              </a:rPr>
              <a:pPr lvl="1"/>
              <a:t>23</a:t>
            </a:fld>
            <a:endParaRPr lang="es-ES" altLang="it-IT" sz="1000">
              <a:latin typeface="Arial" panose="020B0604020202020204" pitchFamily="34" charset="0"/>
            </a:endParaRPr>
          </a:p>
        </p:txBody>
      </p:sp>
      <p:pic>
        <p:nvPicPr>
          <p:cNvPr id="31749" name="Picture 5" descr="render.tif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981200"/>
            <a:ext cx="40909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831744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Dynamic 3D Example</a:t>
            </a:r>
          </a:p>
        </p:txBody>
      </p:sp>
      <p:pic>
        <p:nvPicPr>
          <p:cNvPr id="33795" name="Picture 3" descr="RenderToCube.tiff"/>
          <p:cNvPicPr>
            <a:picLocks noChangeAspect="1"/>
          </p:cNvPicPr>
          <p:nvPr/>
        </p:nvPicPr>
        <p:blipFill>
          <a:blip r:embed="rId3">
            <a:extLst>
              <a:ext uri="{28A0092B-C50C-407E-A947-70E740481C1C}">
                <a14:useLocalDpi xmlns:a14="http://schemas.microsoft.com/office/drawing/2010/main" val="0"/>
              </a:ext>
            </a:extLst>
          </a:blip>
          <a:srcRect t="5392"/>
          <a:stretch>
            <a:fillRect/>
          </a:stretch>
        </p:blipFill>
        <p:spPr bwMode="auto">
          <a:xfrm>
            <a:off x="3167063" y="1879600"/>
            <a:ext cx="4148137"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8F1B7B80-177C-4DB3-BE6D-11FED09C395F}" type="slidenum">
              <a:rPr lang="es-ES" altLang="it-IT" sz="1000">
                <a:latin typeface="Arial" panose="020B0604020202020204" pitchFamily="34" charset="0"/>
              </a:rPr>
              <a:pPr lvl="1"/>
              <a:t>24</a:t>
            </a:fld>
            <a:endParaRPr lang="es-ES" altLang="it-IT" sz="1000">
              <a:latin typeface="Arial" panose="020B0604020202020204" pitchFamily="34" charset="0"/>
            </a:endParaRPr>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342785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Buffer Ping-ponging </a:t>
            </a:r>
          </a:p>
        </p:txBody>
      </p:sp>
      <p:sp>
        <p:nvSpPr>
          <p:cNvPr id="35843" name="Content Placeholder 2"/>
          <p:cNvSpPr>
            <a:spLocks noGrp="1"/>
          </p:cNvSpPr>
          <p:nvPr>
            <p:ph idx="1"/>
          </p:nvPr>
        </p:nvSpPr>
        <p:spPr/>
        <p:txBody>
          <a:bodyPr/>
          <a:lstStyle/>
          <a:p>
            <a:r>
              <a:rPr lang="en-US" altLang="it-IT">
                <a:ea typeface="ＭＳ Ｐゴシック" panose="020B0600070205080204" pitchFamily="34" charset="-128"/>
              </a:rPr>
              <a:t>Iterative calculations can be accomplished using multiple render buffers</a:t>
            </a:r>
          </a:p>
          <a:p>
            <a:r>
              <a:rPr lang="en-US" altLang="it-IT">
                <a:ea typeface="ＭＳ Ｐゴシック" panose="020B0600070205080204" pitchFamily="34" charset="-128"/>
              </a:rPr>
              <a:t>Original data in texture buffer 1</a:t>
            </a:r>
          </a:p>
          <a:p>
            <a:r>
              <a:rPr lang="en-US" altLang="it-IT">
                <a:ea typeface="ＭＳ Ｐゴシック" panose="020B0600070205080204" pitchFamily="34" charset="-128"/>
              </a:rPr>
              <a:t>Render to texture buffer 2</a:t>
            </a:r>
          </a:p>
          <a:p>
            <a:r>
              <a:rPr lang="en-US" altLang="it-IT">
                <a:ea typeface="ＭＳ Ｐゴシック" panose="020B0600070205080204" pitchFamily="34" charset="-128"/>
              </a:rPr>
              <a:t>Swap buffers and rerender to texture</a:t>
            </a:r>
          </a:p>
        </p:txBody>
      </p:sp>
      <p:sp>
        <p:nvSpPr>
          <p:cNvPr id="358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81CAE724-4FE7-4DD4-94DE-12473EA50F50}" type="slidenum">
              <a:rPr lang="es-ES" altLang="it-IT" sz="1000">
                <a:latin typeface="Arial" panose="020B0604020202020204" pitchFamily="34" charset="0"/>
              </a:rPr>
              <a:pPr lvl="1"/>
              <a:t>25</a:t>
            </a:fld>
            <a:endParaRPr lang="es-ES" altLang="it-IT" sz="1000">
              <a:latin typeface="Arial" panose="020B0604020202020204" pitchFamily="34" charset="0"/>
            </a:endParaRP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916448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it-IT">
                <a:ea typeface="ＭＳ Ｐゴシック" panose="020B0600070205080204" pitchFamily="34" charset="-128"/>
              </a:rPr>
              <a:t>Particle System Example</a:t>
            </a:r>
          </a:p>
        </p:txBody>
      </p:sp>
      <p:sp>
        <p:nvSpPr>
          <p:cNvPr id="37891" name="Content Placeholder 2"/>
          <p:cNvSpPr>
            <a:spLocks noGrp="1"/>
          </p:cNvSpPr>
          <p:nvPr>
            <p:ph idx="1"/>
          </p:nvPr>
        </p:nvSpPr>
        <p:spPr/>
        <p:txBody>
          <a:bodyPr/>
          <a:lstStyle/>
          <a:p>
            <a:r>
              <a:rPr lang="en-US" altLang="it-IT">
                <a:ea typeface="ＭＳ Ｐゴシック" panose="020B0600070205080204" pitchFamily="34" charset="-128"/>
              </a:rPr>
              <a:t>Random motion of a particle</a:t>
            </a:r>
          </a:p>
          <a:p>
            <a:pPr lvl="1"/>
            <a:r>
              <a:rPr lang="en-US" altLang="it-IT">
                <a:ea typeface="ＭＳ Ｐゴシック" panose="020B0600070205080204" pitchFamily="34" charset="-128"/>
              </a:rPr>
              <a:t>Render as a point</a:t>
            </a:r>
          </a:p>
          <a:p>
            <a:pPr lvl="1"/>
            <a:r>
              <a:rPr lang="en-US" altLang="it-IT">
                <a:ea typeface="ＭＳ Ｐゴシック" panose="020B0600070205080204" pitchFamily="34" charset="-128"/>
              </a:rPr>
              <a:t>Diffuse rendered image to create motion blur effect</a:t>
            </a:r>
          </a:p>
          <a:p>
            <a:pPr lvl="1"/>
            <a:r>
              <a:rPr lang="en-US" altLang="it-IT">
                <a:ea typeface="ＭＳ Ｐゴシック" panose="020B0600070205080204" pitchFamily="34" charset="-128"/>
              </a:rPr>
              <a:t>Insert particle again in new position</a:t>
            </a:r>
          </a:p>
          <a:p>
            <a:r>
              <a:rPr lang="en-US" altLang="it-IT">
                <a:ea typeface="ＭＳ Ｐゴシック" panose="020B0600070205080204" pitchFamily="34" charset="-128"/>
              </a:rPr>
              <a:t>Example use Sierpinski gasket as initial background</a:t>
            </a:r>
          </a:p>
          <a:p>
            <a:r>
              <a:rPr lang="en-US" altLang="it-IT">
                <a:ea typeface="ＭＳ Ｐゴシック" panose="020B0600070205080204" pitchFamily="34" charset="-128"/>
              </a:rPr>
              <a:t>Uses three program objects</a:t>
            </a:r>
          </a:p>
        </p:txBody>
      </p:sp>
      <p:sp>
        <p:nvSpPr>
          <p:cNvPr id="378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62661541-27F3-4EA7-A164-4D4999EC7012}" type="slidenum">
              <a:rPr lang="es-ES" altLang="it-IT" sz="1000">
                <a:latin typeface="Arial" panose="020B0604020202020204" pitchFamily="34" charset="0"/>
              </a:rPr>
              <a:pPr lvl="1"/>
              <a:t>26</a:t>
            </a:fld>
            <a:endParaRPr lang="es-ES" altLang="it-IT" sz="1000">
              <a:latin typeface="Arial" panose="020B0604020202020204" pitchFamily="34" charset="0"/>
            </a:endParaRPr>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6031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it-IT">
                <a:ea typeface="ＭＳ Ｐゴシック" panose="020B0600070205080204" pitchFamily="34" charset="-128"/>
              </a:rPr>
              <a:t>Screen Shots</a:t>
            </a:r>
          </a:p>
        </p:txBody>
      </p:sp>
      <p:pic>
        <p:nvPicPr>
          <p:cNvPr id="39939" name="Content Placeholder 4" descr="render1.tiff"/>
          <p:cNvPicPr>
            <a:picLocks noGrp="1" noChangeAspect="1"/>
          </p:cNvPicPr>
          <p:nvPr>
            <p:ph idx="1"/>
          </p:nvPr>
        </p:nvPicPr>
        <p:blipFill>
          <a:blip r:embed="rId3">
            <a:extLst>
              <a:ext uri="{28A0092B-C50C-407E-A947-70E740481C1C}">
                <a14:useLocalDpi xmlns:a14="http://schemas.microsoft.com/office/drawing/2010/main" val="0"/>
              </a:ext>
            </a:extLst>
          </a:blip>
          <a:srcRect l="-35793" t="5392" r="-35793"/>
          <a:stretch>
            <a:fillRect/>
          </a:stretch>
        </p:blipFill>
        <p:spPr>
          <a:xfrm>
            <a:off x="-152400" y="1797050"/>
            <a:ext cx="6016625" cy="3460750"/>
          </a:xfrm>
        </p:spPr>
      </p:pic>
      <p:sp>
        <p:nvSpPr>
          <p:cNvPr id="399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B772DCE5-F529-4751-8C1E-FBD31AA9A3DE}" type="slidenum">
              <a:rPr lang="es-ES" altLang="it-IT" sz="1000">
                <a:latin typeface="Arial" panose="020B0604020202020204" pitchFamily="34" charset="0"/>
              </a:rPr>
              <a:pPr lvl="1"/>
              <a:t>27</a:t>
            </a:fld>
            <a:endParaRPr lang="es-ES" altLang="it-IT" sz="1000">
              <a:latin typeface="Arial" panose="020B0604020202020204" pitchFamily="34" charset="0"/>
            </a:endParaRPr>
          </a:p>
        </p:txBody>
      </p:sp>
      <p:pic>
        <p:nvPicPr>
          <p:cNvPr id="39941" name="Picture 5" descr="render2.tiff"/>
          <p:cNvPicPr>
            <a:picLocks noChangeAspect="1"/>
          </p:cNvPicPr>
          <p:nvPr/>
        </p:nvPicPr>
        <p:blipFill>
          <a:blip r:embed="rId4">
            <a:extLst>
              <a:ext uri="{28A0092B-C50C-407E-A947-70E740481C1C}">
                <a14:useLocalDpi xmlns:a14="http://schemas.microsoft.com/office/drawing/2010/main" val="0"/>
              </a:ext>
            </a:extLst>
          </a:blip>
          <a:srcRect t="5392"/>
          <a:stretch>
            <a:fillRect/>
          </a:stretch>
        </p:blipFill>
        <p:spPr bwMode="auto">
          <a:xfrm>
            <a:off x="5029200" y="1814513"/>
            <a:ext cx="3470275" cy="342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268297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
            <a:ext cx="7772400" cy="1143000"/>
          </a:xfrm>
        </p:spPr>
        <p:txBody>
          <a:bodyPr/>
          <a:lstStyle/>
          <a:p>
            <a:r>
              <a:rPr lang="en-US" altLang="it-IT">
                <a:ea typeface="ＭＳ Ｐゴシック" panose="020B0600070205080204" pitchFamily="34" charset="-128"/>
              </a:rPr>
              <a:t>Introduction to Computer Graphics with WebGL</a:t>
            </a:r>
          </a:p>
        </p:txBody>
      </p:sp>
      <p:sp>
        <p:nvSpPr>
          <p:cNvPr id="15363" name="Rectangle 3"/>
          <p:cNvSpPr>
            <a:spLocks noGrp="1" noChangeArrowheads="1"/>
          </p:cNvSpPr>
          <p:nvPr>
            <p:ph type="subTitle" idx="1"/>
          </p:nvPr>
        </p:nvSpPr>
        <p:spPr>
          <a:xfrm>
            <a:off x="685800" y="1981200"/>
            <a:ext cx="75438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Founding Director, Arts, Research, Technology and Science Laboratory</a:t>
            </a:r>
          </a:p>
          <a:p>
            <a:r>
              <a:rPr lang="en-US" altLang="it-IT">
                <a:ea typeface="ＭＳ Ｐゴシック" panose="020B0600070205080204" pitchFamily="34" charset="-128"/>
              </a:rPr>
              <a:t>University of New Mexico</a:t>
            </a:r>
          </a:p>
        </p:txBody>
      </p:sp>
    </p:spTree>
    <p:extLst>
      <p:ext uri="{BB962C8B-B14F-4D97-AF65-F5344CB8AC3E}">
        <p14:creationId xmlns:p14="http://schemas.microsoft.com/office/powerpoint/2010/main" val="1291612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1676400"/>
            <a:ext cx="7772400" cy="1143000"/>
          </a:xfrm>
        </p:spPr>
        <p:txBody>
          <a:bodyPr/>
          <a:lstStyle/>
          <a:p>
            <a:r>
              <a:rPr lang="en-US" altLang="it-IT">
                <a:ea typeface="ＭＳ Ｐゴシック" panose="020B0600070205080204" pitchFamily="34" charset="-128"/>
              </a:rPr>
              <a:t>Agent Based Models</a:t>
            </a:r>
          </a:p>
        </p:txBody>
      </p:sp>
      <p:sp>
        <p:nvSpPr>
          <p:cNvPr id="17411" name="Rectangle 3"/>
          <p:cNvSpPr>
            <a:spLocks noGrp="1" noChangeArrowheads="1"/>
          </p:cNvSpPr>
          <p:nvPr>
            <p:ph type="subTitle" idx="1"/>
          </p:nvPr>
        </p:nvSpPr>
        <p:spPr>
          <a:xfrm>
            <a:off x="457200" y="3352800"/>
            <a:ext cx="80010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University of New Mexico</a:t>
            </a:r>
          </a:p>
        </p:txBody>
      </p:sp>
    </p:spTree>
    <p:extLst>
      <p:ext uri="{BB962C8B-B14F-4D97-AF65-F5344CB8AC3E}">
        <p14:creationId xmlns:p14="http://schemas.microsoft.com/office/powerpoint/2010/main" val="82223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it-IT">
                <a:ea typeface="ＭＳ Ｐゴシック" panose="020B0600070205080204" pitchFamily="34" charset="-128"/>
              </a:rPr>
              <a:t>Objectives</a:t>
            </a:r>
          </a:p>
        </p:txBody>
      </p:sp>
      <p:sp>
        <p:nvSpPr>
          <p:cNvPr id="19459" name="Content Placeholder 2"/>
          <p:cNvSpPr>
            <a:spLocks noGrp="1"/>
          </p:cNvSpPr>
          <p:nvPr>
            <p:ph idx="1"/>
          </p:nvPr>
        </p:nvSpPr>
        <p:spPr/>
        <p:txBody>
          <a:bodyPr/>
          <a:lstStyle/>
          <a:p>
            <a:r>
              <a:rPr lang="en-US" altLang="it-IT">
                <a:ea typeface="ＭＳ Ｐゴシック" panose="020B0600070205080204" pitchFamily="34" charset="-128"/>
              </a:rPr>
              <a:t>Look at methods that use memory on the graphics card</a:t>
            </a:r>
          </a:p>
          <a:p>
            <a:r>
              <a:rPr lang="en-US" altLang="it-IT">
                <a:ea typeface="ＭＳ Ｐゴシック" panose="020B0600070205080204" pitchFamily="34" charset="-128"/>
              </a:rPr>
              <a:t>Introduce off screen rendering</a:t>
            </a:r>
          </a:p>
          <a:p>
            <a:r>
              <a:rPr lang="en-US" altLang="it-IT">
                <a:ea typeface="ＭＳ Ｐゴシック" panose="020B0600070205080204" pitchFamily="34" charset="-128"/>
              </a:rPr>
              <a:t>Learn how to create framebuffer objects</a:t>
            </a:r>
          </a:p>
          <a:p>
            <a:pPr lvl="1"/>
            <a:r>
              <a:rPr lang="en-US" altLang="it-IT">
                <a:ea typeface="ＭＳ Ｐゴシック" panose="020B0600070205080204" pitchFamily="34" charset="-128"/>
              </a:rPr>
              <a:t>Create a renderbuffer</a:t>
            </a:r>
          </a:p>
          <a:p>
            <a:pPr lvl="1"/>
            <a:r>
              <a:rPr lang="en-US" altLang="it-IT">
                <a:ea typeface="ＭＳ Ｐゴシック" panose="020B0600070205080204" pitchFamily="34" charset="-128"/>
              </a:rPr>
              <a:t>Attach resources</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250BC0CD-5E44-4FE5-89DB-ACD02B86C068}" type="slidenum">
              <a:rPr lang="es-ES" altLang="it-IT" sz="1000">
                <a:latin typeface="Arial" panose="020B0604020202020204" pitchFamily="34" charset="0"/>
              </a:rPr>
              <a:pPr lvl="1"/>
              <a:t>3</a:t>
            </a:fld>
            <a:endParaRPr lang="es-ES" altLang="it-IT" sz="1000">
              <a:latin typeface="Arial" panose="020B0604020202020204" pitchFamily="34" charset="0"/>
            </a:endParaRPr>
          </a:p>
        </p:txBody>
      </p:sp>
      <p:sp>
        <p:nvSpPr>
          <p:cNvPr id="194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it-IT">
                <a:ea typeface="ＭＳ Ｐゴシック" panose="020B0600070205080204" pitchFamily="34" charset="-128"/>
              </a:rPr>
              <a:t>Objectives</a:t>
            </a:r>
          </a:p>
        </p:txBody>
      </p:sp>
      <p:sp>
        <p:nvSpPr>
          <p:cNvPr id="19459" name="Content Placeholder 2"/>
          <p:cNvSpPr>
            <a:spLocks noGrp="1"/>
          </p:cNvSpPr>
          <p:nvPr>
            <p:ph idx="1"/>
          </p:nvPr>
        </p:nvSpPr>
        <p:spPr>
          <a:xfrm>
            <a:off x="685800" y="1524000"/>
            <a:ext cx="8153400" cy="4724400"/>
          </a:xfrm>
        </p:spPr>
        <p:txBody>
          <a:bodyPr/>
          <a:lstStyle/>
          <a:p>
            <a:r>
              <a:rPr lang="en-US" altLang="it-IT">
                <a:ea typeface="ＭＳ Ｐゴシック" panose="020B0600070205080204" pitchFamily="34" charset="-128"/>
              </a:rPr>
              <a:t>Introduce a powerful form of simulation</a:t>
            </a:r>
          </a:p>
          <a:p>
            <a:r>
              <a:rPr lang="en-US" altLang="it-IT">
                <a:ea typeface="ＭＳ Ｐゴシック" panose="020B0600070205080204" pitchFamily="34" charset="-128"/>
              </a:rPr>
              <a:t>Use render-to-texture for dynamic simulations using agent-based models</a:t>
            </a:r>
          </a:p>
          <a:p>
            <a:r>
              <a:rPr lang="en-US" altLang="it-IT">
                <a:ea typeface="ＭＳ Ｐゴシック" panose="020B0600070205080204" pitchFamily="34" charset="-128"/>
              </a:rPr>
              <a:t>Example of diffusion </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73201F48-C32E-48A6-A3C9-45F21C4A084D}" type="slidenum">
              <a:rPr lang="es-ES" altLang="it-IT" sz="1000">
                <a:latin typeface="Arial" panose="020B0604020202020204" pitchFamily="34" charset="0"/>
              </a:rPr>
              <a:pPr lvl="1"/>
              <a:t>30</a:t>
            </a:fld>
            <a:endParaRPr lang="es-ES" altLang="it-IT" sz="1000">
              <a:latin typeface="Arial" panose="020B0604020202020204" pitchFamily="34" charset="0"/>
            </a:endParaRPr>
          </a:p>
        </p:txBody>
      </p:sp>
      <p:sp>
        <p:nvSpPr>
          <p:cNvPr id="194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720937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371600" y="228600"/>
            <a:ext cx="7010400" cy="1066800"/>
          </a:xfrm>
        </p:spPr>
        <p:txBody>
          <a:bodyPr/>
          <a:lstStyle/>
          <a:p>
            <a:r>
              <a:rPr lang="en-US" altLang="it-IT">
                <a:ea typeface="ＭＳ Ｐゴシック" panose="020B0600070205080204" pitchFamily="34" charset="-128"/>
              </a:rPr>
              <a:t>Agent Based Models (ABMs)</a:t>
            </a:r>
          </a:p>
        </p:txBody>
      </p:sp>
      <p:sp>
        <p:nvSpPr>
          <p:cNvPr id="21507" name="Content Placeholder 2"/>
          <p:cNvSpPr>
            <a:spLocks noGrp="1"/>
          </p:cNvSpPr>
          <p:nvPr>
            <p:ph idx="1"/>
          </p:nvPr>
        </p:nvSpPr>
        <p:spPr/>
        <p:txBody>
          <a:bodyPr/>
          <a:lstStyle/>
          <a:p>
            <a:r>
              <a:rPr lang="en-US" altLang="it-IT">
                <a:ea typeface="ＭＳ Ｐゴシック" panose="020B0600070205080204" pitchFamily="34" charset="-128"/>
              </a:rPr>
              <a:t>Consider a particle system in which particle can be programmed with individual behaviors and properties</a:t>
            </a:r>
          </a:p>
          <a:p>
            <a:pPr lvl="1"/>
            <a:r>
              <a:rPr lang="en-US" altLang="it-IT">
                <a:ea typeface="ＭＳ Ｐゴシック" panose="020B0600070205080204" pitchFamily="34" charset="-128"/>
              </a:rPr>
              <a:t>different colors</a:t>
            </a:r>
          </a:p>
          <a:p>
            <a:pPr lvl="1"/>
            <a:r>
              <a:rPr lang="en-US" altLang="it-IT">
                <a:ea typeface="ＭＳ Ｐゴシック" panose="020B0600070205080204" pitchFamily="34" charset="-128"/>
              </a:rPr>
              <a:t>different geometry</a:t>
            </a:r>
          </a:p>
          <a:p>
            <a:pPr lvl="1"/>
            <a:r>
              <a:rPr lang="en-US" altLang="it-IT">
                <a:ea typeface="ＭＳ Ｐゴシック" panose="020B0600070205080204" pitchFamily="34" charset="-128"/>
              </a:rPr>
              <a:t>different rules</a:t>
            </a:r>
          </a:p>
          <a:p>
            <a:r>
              <a:rPr lang="en-US" altLang="it-IT">
                <a:ea typeface="ＭＳ Ｐゴシック" panose="020B0600070205080204" pitchFamily="34" charset="-128"/>
              </a:rPr>
              <a:t>Agents can interact with each other and with the environment</a:t>
            </a:r>
          </a:p>
        </p:txBody>
      </p:sp>
      <p:sp>
        <p:nvSpPr>
          <p:cNvPr id="215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8F016D2D-FB55-41A0-B4B9-B0DBD2A954C2}" type="slidenum">
              <a:rPr lang="es-ES" altLang="it-IT" sz="1000">
                <a:latin typeface="Arial" panose="020B0604020202020204" pitchFamily="34" charset="0"/>
              </a:rPr>
              <a:pPr lvl="1"/>
              <a:t>31</a:t>
            </a:fld>
            <a:endParaRPr lang="es-ES" altLang="it-IT" sz="1000">
              <a:latin typeface="Arial" panose="020B0604020202020204" pitchFamily="34" charset="0"/>
            </a:endParaRPr>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805200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it-IT">
                <a:ea typeface="ＭＳ Ｐゴシック" panose="020B0600070205080204" pitchFamily="34" charset="-128"/>
              </a:rPr>
              <a:t>Simulating Ant Behavior</a:t>
            </a:r>
          </a:p>
        </p:txBody>
      </p:sp>
      <p:sp>
        <p:nvSpPr>
          <p:cNvPr id="23555" name="Content Placeholder 2"/>
          <p:cNvSpPr>
            <a:spLocks noGrp="1"/>
          </p:cNvSpPr>
          <p:nvPr>
            <p:ph idx="1"/>
          </p:nvPr>
        </p:nvSpPr>
        <p:spPr/>
        <p:txBody>
          <a:bodyPr/>
          <a:lstStyle/>
          <a:p>
            <a:r>
              <a:rPr lang="en-US" altLang="it-IT">
                <a:ea typeface="ＭＳ Ｐゴシック" panose="020B0600070205080204" pitchFamily="34" charset="-128"/>
              </a:rPr>
              <a:t>Consider ants searching for food</a:t>
            </a:r>
          </a:p>
          <a:p>
            <a:r>
              <a:rPr lang="en-US" altLang="it-IT">
                <a:ea typeface="ＭＳ Ｐゴシック" panose="020B0600070205080204" pitchFamily="34" charset="-128"/>
              </a:rPr>
              <a:t>At the beginning, an ant moves randomly around the terrain searching for food</a:t>
            </a:r>
          </a:p>
          <a:p>
            <a:pPr lvl="1"/>
            <a:r>
              <a:rPr lang="en-US" altLang="it-IT">
                <a:ea typeface="ＭＳ Ｐゴシック" panose="020B0600070205080204" pitchFamily="34" charset="-128"/>
              </a:rPr>
              <a:t>The ant can leave a chemical marker called a pheromone to indicate the spot was visited</a:t>
            </a:r>
          </a:p>
          <a:p>
            <a:pPr lvl="1"/>
            <a:r>
              <a:rPr lang="en-US" altLang="it-IT">
                <a:ea typeface="ＭＳ Ｐゴシック" panose="020B0600070205080204" pitchFamily="34" charset="-128"/>
              </a:rPr>
              <a:t>Once food is found, other ants can trace the path by following the pheromone trail</a:t>
            </a:r>
          </a:p>
          <a:p>
            <a:r>
              <a:rPr lang="en-US" altLang="it-IT">
                <a:ea typeface="ＭＳ Ｐゴシック" panose="020B0600070205080204" pitchFamily="34" charset="-128"/>
              </a:rPr>
              <a:t>Model each ant as a point moving over a surface </a:t>
            </a:r>
          </a:p>
          <a:p>
            <a:r>
              <a:rPr lang="en-US" altLang="it-IT">
                <a:ea typeface="ＭＳ Ｐゴシック" panose="020B0600070205080204" pitchFamily="34" charset="-128"/>
              </a:rPr>
              <a:t>Render each point with arbitrary geometry</a:t>
            </a:r>
          </a:p>
          <a:p>
            <a:pPr lvl="1"/>
            <a:endParaRPr lang="en-US" altLang="it-IT">
              <a:ea typeface="ＭＳ Ｐゴシック" panose="020B0600070205080204" pitchFamily="34" charset="-128"/>
            </a:endParaRPr>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BBC11987-BD23-45EE-B61F-E1696DAA0C5A}" type="slidenum">
              <a:rPr lang="es-ES" altLang="it-IT" sz="1000">
                <a:latin typeface="Arial" panose="020B0604020202020204" pitchFamily="34" charset="0"/>
              </a:rPr>
              <a:pPr lvl="1"/>
              <a:t>32</a:t>
            </a:fld>
            <a:endParaRPr lang="es-ES" altLang="it-IT" sz="1000">
              <a:latin typeface="Arial" panose="020B0604020202020204" pitchFamily="34" charset="0"/>
            </a:endParaRP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781193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it-IT">
                <a:ea typeface="ＭＳ Ｐゴシック" panose="020B0600070205080204" pitchFamily="34" charset="-128"/>
              </a:rPr>
              <a:t>Diffusion Example I</a:t>
            </a:r>
          </a:p>
        </p:txBody>
      </p:sp>
      <p:sp>
        <p:nvSpPr>
          <p:cNvPr id="25603" name="Content Placeholder 2"/>
          <p:cNvSpPr>
            <a:spLocks noGrp="1"/>
          </p:cNvSpPr>
          <p:nvPr>
            <p:ph idx="1"/>
          </p:nvPr>
        </p:nvSpPr>
        <p:spPr/>
        <p:txBody>
          <a:bodyPr/>
          <a:lstStyle/>
          <a:p>
            <a:r>
              <a:rPr lang="en-US" altLang="it-IT">
                <a:ea typeface="ＭＳ Ｐゴシック" panose="020B0600070205080204" pitchFamily="34" charset="-128"/>
              </a:rPr>
              <a:t>Two types of agents</a:t>
            </a:r>
          </a:p>
          <a:p>
            <a:pPr lvl="1"/>
            <a:r>
              <a:rPr lang="en-US" altLang="it-IT">
                <a:ea typeface="ＭＳ Ｐゴシック" panose="020B0600070205080204" pitchFamily="34" charset="-128"/>
              </a:rPr>
              <a:t>no interaction with environment</a:t>
            </a:r>
          </a:p>
          <a:p>
            <a:pPr lvl="1"/>
            <a:r>
              <a:rPr lang="en-US" altLang="it-IT">
                <a:ea typeface="ＭＳ Ｐゴシック" panose="020B0600070205080204" pitchFamily="34" charset="-128"/>
              </a:rPr>
              <a:t>differ only in color</a:t>
            </a:r>
          </a:p>
          <a:p>
            <a:r>
              <a:rPr lang="en-US" altLang="it-IT">
                <a:ea typeface="ＭＳ Ｐゴシック" panose="020B0600070205080204" pitchFamily="34" charset="-128"/>
              </a:rPr>
              <a:t>All move randomly</a:t>
            </a:r>
          </a:p>
          <a:p>
            <a:r>
              <a:rPr lang="en-US" altLang="it-IT">
                <a:ea typeface="ＭＳ Ｐゴシック" panose="020B0600070205080204" pitchFamily="34" charset="-128"/>
              </a:rPr>
              <a:t>Leave position information</a:t>
            </a:r>
          </a:p>
          <a:p>
            <a:pPr lvl="1"/>
            <a:r>
              <a:rPr lang="en-US" altLang="it-IT">
                <a:ea typeface="ＭＳ Ｐゴシック" panose="020B0600070205080204" pitchFamily="34" charset="-128"/>
              </a:rPr>
              <a:t>need render-to-texture</a:t>
            </a:r>
          </a:p>
          <a:p>
            <a:r>
              <a:rPr lang="en-US" altLang="it-IT">
                <a:ea typeface="ＭＳ Ｐゴシック" panose="020B0600070205080204" pitchFamily="34" charset="-128"/>
              </a:rPr>
              <a:t>Diffuse position information</a:t>
            </a:r>
          </a:p>
          <a:p>
            <a:pPr lvl="1"/>
            <a:r>
              <a:rPr lang="en-US" altLang="it-IT">
                <a:ea typeface="ＭＳ Ｐゴシック" panose="020B0600070205080204" pitchFamily="34" charset="-128"/>
              </a:rPr>
              <a:t>need buffer pingponging</a:t>
            </a:r>
          </a:p>
        </p:txBody>
      </p:sp>
      <p:sp>
        <p:nvSpPr>
          <p:cNvPr id="2560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7A334EA4-5EA4-4FA9-B656-F88F72457138}" type="slidenum">
              <a:rPr lang="es-ES" altLang="it-IT" sz="1000">
                <a:latin typeface="Arial" panose="020B0604020202020204" pitchFamily="34" charset="0"/>
              </a:rPr>
              <a:pPr lvl="1"/>
              <a:t>33</a:t>
            </a:fld>
            <a:endParaRPr lang="es-ES" altLang="it-IT" sz="1000">
              <a:latin typeface="Arial" panose="020B0604020202020204" pitchFamily="34" charset="0"/>
            </a:endParaRP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508823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it-IT">
                <a:ea typeface="ＭＳ Ｐゴシック" panose="020B0600070205080204" pitchFamily="34" charset="-128"/>
              </a:rPr>
              <a:t>Snapshots</a:t>
            </a:r>
          </a:p>
        </p:txBody>
      </p:sp>
      <p:pic>
        <p:nvPicPr>
          <p:cNvPr id="27651" name="Content Placeholder 4" descr="abm1.jpg"/>
          <p:cNvPicPr>
            <a:picLocks noGrp="1" noChangeAspect="1"/>
          </p:cNvPicPr>
          <p:nvPr>
            <p:ph idx="1"/>
          </p:nvPr>
        </p:nvPicPr>
        <p:blipFill>
          <a:blip r:embed="rId3">
            <a:extLst>
              <a:ext uri="{28A0092B-C50C-407E-A947-70E740481C1C}">
                <a14:useLocalDpi xmlns:a14="http://schemas.microsoft.com/office/drawing/2010/main" val="0"/>
              </a:ext>
            </a:extLst>
          </a:blip>
          <a:srcRect l="-28279" r="-28279"/>
          <a:stretch>
            <a:fillRect/>
          </a:stretch>
        </p:blipFill>
        <p:spPr>
          <a:xfrm>
            <a:off x="381000" y="2057400"/>
            <a:ext cx="4038600" cy="3962400"/>
          </a:xfrm>
          <a:ln>
            <a:solidFill>
              <a:srgbClr val="000000"/>
            </a:solidFill>
            <a:miter lim="800000"/>
            <a:headEnd/>
            <a:tailEnd/>
          </a:ln>
        </p:spPr>
      </p:pic>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D361C9E4-DE94-46B3-A93A-B34B5E6E5C92}" type="slidenum">
              <a:rPr lang="es-ES" altLang="it-IT" sz="1000">
                <a:latin typeface="Arial" panose="020B0604020202020204" pitchFamily="34" charset="0"/>
              </a:rPr>
              <a:pPr lvl="1"/>
              <a:t>34</a:t>
            </a:fld>
            <a:endParaRPr lang="es-ES" altLang="it-IT" sz="1000">
              <a:latin typeface="Arial" panose="020B0604020202020204" pitchFamily="34" charset="0"/>
            </a:endParaRPr>
          </a:p>
        </p:txBody>
      </p:sp>
      <p:pic>
        <p:nvPicPr>
          <p:cNvPr id="27653" name="Picture 5" descr="abm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057400"/>
            <a:ext cx="395446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69099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it-IT">
                <a:ea typeface="ＭＳ Ｐゴシック" panose="020B0600070205080204" pitchFamily="34" charset="-128"/>
              </a:rPr>
              <a:t>Initialization</a:t>
            </a:r>
          </a:p>
        </p:txBody>
      </p:sp>
      <p:sp>
        <p:nvSpPr>
          <p:cNvPr id="29699" name="Content Placeholder 2"/>
          <p:cNvSpPr>
            <a:spLocks noGrp="1"/>
          </p:cNvSpPr>
          <p:nvPr>
            <p:ph idx="1"/>
          </p:nvPr>
        </p:nvSpPr>
        <p:spPr/>
        <p:txBody>
          <a:bodyPr/>
          <a:lstStyle/>
          <a:p>
            <a:r>
              <a:rPr lang="en-US" altLang="it-IT">
                <a:ea typeface="ＭＳ Ｐゴシック" panose="020B0600070205080204" pitchFamily="34" charset="-128"/>
              </a:rPr>
              <a:t>We need two program objects</a:t>
            </a:r>
          </a:p>
          <a:p>
            <a:pPr lvl="1"/>
            <a:r>
              <a:rPr lang="en-US" altLang="it-IT">
                <a:ea typeface="ＭＳ Ｐゴシック" panose="020B0600070205080204" pitchFamily="34" charset="-128"/>
              </a:rPr>
              <a:t>One for rendering points in new positions</a:t>
            </a:r>
          </a:p>
          <a:p>
            <a:pPr lvl="1"/>
            <a:r>
              <a:rPr lang="en-US" altLang="it-IT">
                <a:ea typeface="ＭＳ Ｐゴシック" panose="020B0600070205080204" pitchFamily="34" charset="-128"/>
              </a:rPr>
              <a:t>One for diffusing texture map</a:t>
            </a:r>
          </a:p>
          <a:p>
            <a:r>
              <a:rPr lang="en-US" altLang="it-IT">
                <a:ea typeface="ＭＳ Ｐゴシック" panose="020B0600070205080204" pitchFamily="34" charset="-128"/>
              </a:rPr>
              <a:t>Initialization is standard otherwise</a:t>
            </a:r>
          </a:p>
          <a:p>
            <a:pPr lvl="1"/>
            <a:r>
              <a:rPr lang="en-US" altLang="it-IT">
                <a:ea typeface="ＭＳ Ｐゴシック" panose="020B0600070205080204" pitchFamily="34" charset="-128"/>
              </a:rPr>
              <a:t>setup texture objects</a:t>
            </a:r>
          </a:p>
          <a:p>
            <a:pPr lvl="1"/>
            <a:r>
              <a:rPr lang="en-US" altLang="it-IT">
                <a:ea typeface="ＭＳ Ｐゴシック" panose="020B0600070205080204" pitchFamily="34" charset="-128"/>
              </a:rPr>
              <a:t>setup framebuffer object</a:t>
            </a:r>
          </a:p>
          <a:p>
            <a:pPr lvl="1"/>
            <a:r>
              <a:rPr lang="en-US" altLang="it-IT">
                <a:ea typeface="ＭＳ Ｐゴシック" panose="020B0600070205080204" pitchFamily="34" charset="-128"/>
              </a:rPr>
              <a:t>distribute particles in random locations</a:t>
            </a:r>
          </a:p>
        </p:txBody>
      </p:sp>
      <p:sp>
        <p:nvSpPr>
          <p:cNvPr id="297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C90E645D-724F-4D1A-8D4C-919D1F70EFAC}" type="slidenum">
              <a:rPr lang="es-ES" altLang="it-IT" sz="1000">
                <a:latin typeface="Arial" panose="020B0604020202020204" pitchFamily="34" charset="0"/>
              </a:rPr>
              <a:pPr lvl="1"/>
              <a:t>35</a:t>
            </a:fld>
            <a:endParaRPr lang="es-ES" altLang="it-IT" sz="1000">
              <a:latin typeface="Arial" panose="020B0604020202020204" pitchFamily="34" charset="0"/>
            </a:endParaRP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126544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it-IT">
                <a:ea typeface="ＭＳ Ｐゴシック" panose="020B0600070205080204" pitchFamily="34" charset="-128"/>
              </a:rPr>
              <a:t>Vertex Shader 1</a:t>
            </a:r>
          </a:p>
        </p:txBody>
      </p:sp>
      <p:sp>
        <p:nvSpPr>
          <p:cNvPr id="317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F56A5A18-9009-4683-871E-69C0BA719576}" type="slidenum">
              <a:rPr lang="es-ES" altLang="it-IT" sz="1000">
                <a:latin typeface="Arial" panose="020B0604020202020204" pitchFamily="34" charset="0"/>
              </a:rPr>
              <a:pPr lvl="1"/>
              <a:t>36</a:t>
            </a:fld>
            <a:endParaRPr lang="es-ES" altLang="it-IT" sz="1000">
              <a:latin typeface="Arial" panose="020B0604020202020204" pitchFamily="34" charset="0"/>
            </a:endParaRPr>
          </a:p>
        </p:txBody>
      </p:sp>
      <p:sp>
        <p:nvSpPr>
          <p:cNvPr id="31749" name="TextBox 4"/>
          <p:cNvSpPr txBox="1">
            <a:spLocks noChangeArrowheads="1"/>
          </p:cNvSpPr>
          <p:nvPr/>
        </p:nvSpPr>
        <p:spPr bwMode="auto">
          <a:xfrm>
            <a:off x="533400" y="1828800"/>
            <a:ext cx="8305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attribute vec4 vPosition1;</a:t>
            </a:r>
          </a:p>
          <a:p>
            <a:r>
              <a:rPr lang="en-US" altLang="it-IT"/>
              <a:t>attribute vec2 vTexCoord;</a:t>
            </a:r>
          </a:p>
          <a:p>
            <a:r>
              <a:rPr lang="en-US" altLang="it-IT"/>
              <a:t>varying vec2 fTexCoord;</a:t>
            </a:r>
          </a:p>
          <a:p>
            <a:r>
              <a:rPr lang="en-US" altLang="it-IT"/>
              <a:t>void main()</a:t>
            </a:r>
          </a:p>
          <a:p>
            <a:r>
              <a:rPr lang="en-US" altLang="it-IT"/>
              <a:t>{</a:t>
            </a:r>
          </a:p>
          <a:p>
            <a:r>
              <a:rPr lang="en-US" altLang="it-IT"/>
              <a:t>    gl_Position = vPosition1;</a:t>
            </a:r>
          </a:p>
          <a:p>
            <a:r>
              <a:rPr lang="en-US" altLang="it-IT"/>
              <a:t>    fTexCoord = vTexCoord;</a:t>
            </a:r>
          </a:p>
          <a:p>
            <a:r>
              <a:rPr lang="en-US" altLang="it-IT"/>
              <a:t>}</a:t>
            </a:r>
          </a:p>
          <a:p>
            <a:endParaRPr lang="en-US" altLang="it-IT"/>
          </a:p>
        </p:txBody>
      </p:sp>
      <p:sp>
        <p:nvSpPr>
          <p:cNvPr id="317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077666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it-IT">
                <a:ea typeface="ＭＳ Ｐゴシック" panose="020B0600070205080204" pitchFamily="34" charset="-128"/>
              </a:rPr>
              <a:t>Fragment Shader 1</a:t>
            </a:r>
          </a:p>
        </p:txBody>
      </p:sp>
      <p:sp>
        <p:nvSpPr>
          <p:cNvPr id="3379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462B2390-4CFC-41AB-A962-117D504970E5}" type="slidenum">
              <a:rPr lang="es-ES" altLang="it-IT" sz="1000">
                <a:latin typeface="Arial" panose="020B0604020202020204" pitchFamily="34" charset="0"/>
              </a:rPr>
              <a:pPr lvl="1"/>
              <a:t>37</a:t>
            </a:fld>
            <a:endParaRPr lang="es-ES" altLang="it-IT" sz="1000">
              <a:latin typeface="Arial" panose="020B0604020202020204" pitchFamily="34" charset="0"/>
            </a:endParaRPr>
          </a:p>
        </p:txBody>
      </p:sp>
      <p:sp>
        <p:nvSpPr>
          <p:cNvPr id="33796" name="TextBox 4"/>
          <p:cNvSpPr txBox="1">
            <a:spLocks noChangeArrowheads="1"/>
          </p:cNvSpPr>
          <p:nvPr/>
        </p:nvSpPr>
        <p:spPr bwMode="auto">
          <a:xfrm>
            <a:off x="342900" y="1447800"/>
            <a:ext cx="84582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precision mediump float;</a:t>
            </a:r>
          </a:p>
          <a:p>
            <a:r>
              <a:rPr lang="en-US" altLang="it-IT"/>
              <a:t>uniform sampler2D texture;</a:t>
            </a:r>
          </a:p>
          <a:p>
            <a:r>
              <a:rPr lang="en-US" altLang="it-IT"/>
              <a:t>uniform float d;</a:t>
            </a:r>
          </a:p>
          <a:p>
            <a:r>
              <a:rPr lang="en-US" altLang="it-IT"/>
              <a:t>uniform float s;</a:t>
            </a:r>
          </a:p>
          <a:p>
            <a:r>
              <a:rPr lang="en-US" altLang="it-IT"/>
              <a:t>varying vec2 fTexCoord;</a:t>
            </a:r>
          </a:p>
          <a:p>
            <a:r>
              <a:rPr lang="en-US" altLang="it-IT"/>
              <a:t>void main()</a:t>
            </a:r>
          </a:p>
          <a:p>
            <a:r>
              <a:rPr lang="en-US" altLang="it-IT"/>
              <a:t> {</a:t>
            </a:r>
          </a:p>
          <a:p>
            <a:r>
              <a:rPr lang="en-US" altLang="it-IT"/>
              <a:t>    float x = fTexCoord.x;</a:t>
            </a:r>
          </a:p>
          <a:p>
            <a:r>
              <a:rPr lang="en-US" altLang="it-IT"/>
              <a:t>    float y = fTexCoord.y;</a:t>
            </a:r>
          </a:p>
          <a:p>
            <a:r>
              <a:rPr lang="en-US" altLang="it-IT"/>
              <a:t>    gl_FragColor = (texture2D( texture, vec2(x+d, y))</a:t>
            </a:r>
          </a:p>
          <a:p>
            <a:r>
              <a:rPr lang="en-US" altLang="it-IT"/>
              <a:t>                   +texture2D( texture, vec2(x, y+d))</a:t>
            </a:r>
          </a:p>
          <a:p>
            <a:r>
              <a:rPr lang="en-US" altLang="it-IT"/>
              <a:t>                   +texture2D( texture, vec2(x-d, y))</a:t>
            </a:r>
          </a:p>
          <a:p>
            <a:r>
              <a:rPr lang="en-US" altLang="it-IT"/>
              <a:t>                   +texture2D( texture, vec2(x, y-d)))/s;</a:t>
            </a:r>
          </a:p>
          <a:p>
            <a:r>
              <a:rPr lang="en-US" altLang="it-IT"/>
              <a:t>  } </a:t>
            </a:r>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330648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it-IT">
                <a:ea typeface="ＭＳ Ｐゴシック" panose="020B0600070205080204" pitchFamily="34" charset="-128"/>
              </a:rPr>
              <a:t>Vertex Shader 2</a:t>
            </a:r>
          </a:p>
        </p:txBody>
      </p:sp>
      <p:sp>
        <p:nvSpPr>
          <p:cNvPr id="358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499A568C-4813-41A5-9761-6C01AD0C228E}" type="slidenum">
              <a:rPr lang="es-ES" altLang="it-IT" sz="1000">
                <a:latin typeface="Arial" panose="020B0604020202020204" pitchFamily="34" charset="0"/>
              </a:rPr>
              <a:pPr lvl="1"/>
              <a:t>38</a:t>
            </a:fld>
            <a:endParaRPr lang="es-ES" altLang="it-IT" sz="1000">
              <a:latin typeface="Arial" panose="020B0604020202020204" pitchFamily="34" charset="0"/>
            </a:endParaRPr>
          </a:p>
        </p:txBody>
      </p:sp>
      <p:sp>
        <p:nvSpPr>
          <p:cNvPr id="35845" name="TextBox 4"/>
          <p:cNvSpPr txBox="1">
            <a:spLocks noChangeArrowheads="1"/>
          </p:cNvSpPr>
          <p:nvPr/>
        </p:nvSpPr>
        <p:spPr bwMode="auto">
          <a:xfrm>
            <a:off x="457200" y="1905000"/>
            <a:ext cx="8305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attribute  vec4 vPosition2;</a:t>
            </a:r>
          </a:p>
          <a:p>
            <a:r>
              <a:rPr lang="en-US" altLang="it-IT"/>
              <a:t>uniform float pointSize;</a:t>
            </a:r>
          </a:p>
          <a:p>
            <a:r>
              <a:rPr lang="en-US" altLang="it-IT"/>
              <a:t>void main()</a:t>
            </a:r>
          </a:p>
          <a:p>
            <a:r>
              <a:rPr lang="en-US" altLang="it-IT"/>
              <a:t> {</a:t>
            </a:r>
          </a:p>
          <a:p>
            <a:r>
              <a:rPr lang="en-US" altLang="it-IT"/>
              <a:t>    gl_PointSize = pointSize;</a:t>
            </a:r>
          </a:p>
          <a:p>
            <a:r>
              <a:rPr lang="en-US" altLang="it-IT"/>
              <a:t>    gl_Position = vPosition2;</a:t>
            </a:r>
          </a:p>
          <a:p>
            <a:r>
              <a:rPr lang="en-US" altLang="it-IT"/>
              <a:t>} </a:t>
            </a:r>
          </a:p>
        </p:txBody>
      </p:sp>
      <p:sp>
        <p:nvSpPr>
          <p:cNvPr id="358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384108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it-IT">
                <a:ea typeface="ＭＳ Ｐゴシック" panose="020B0600070205080204" pitchFamily="34" charset="-128"/>
              </a:rPr>
              <a:t>Fragment Shader 2</a:t>
            </a:r>
          </a:p>
        </p:txBody>
      </p:sp>
      <p:sp>
        <p:nvSpPr>
          <p:cNvPr id="378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1C551059-EA16-4720-A2EC-5BF607C7F39B}" type="slidenum">
              <a:rPr lang="es-ES" altLang="it-IT" sz="1000">
                <a:latin typeface="Arial" panose="020B0604020202020204" pitchFamily="34" charset="0"/>
              </a:rPr>
              <a:pPr lvl="1"/>
              <a:t>39</a:t>
            </a:fld>
            <a:endParaRPr lang="es-ES" altLang="it-IT" sz="1000">
              <a:latin typeface="Arial" panose="020B0604020202020204" pitchFamily="34" charset="0"/>
            </a:endParaRPr>
          </a:p>
        </p:txBody>
      </p:sp>
      <p:sp>
        <p:nvSpPr>
          <p:cNvPr id="37893" name="TextBox 4"/>
          <p:cNvSpPr txBox="1">
            <a:spLocks noChangeArrowheads="1"/>
          </p:cNvSpPr>
          <p:nvPr/>
        </p:nvSpPr>
        <p:spPr bwMode="auto">
          <a:xfrm>
            <a:off x="1066800" y="1752600"/>
            <a:ext cx="8305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precision mediump float;</a:t>
            </a:r>
          </a:p>
          <a:p>
            <a:r>
              <a:rPr lang="en-US" altLang="it-IT"/>
              <a:t>uniform vec4 color;</a:t>
            </a:r>
          </a:p>
          <a:p>
            <a:r>
              <a:rPr lang="en-US" altLang="it-IT"/>
              <a:t>void main()</a:t>
            </a:r>
          </a:p>
          <a:p>
            <a:r>
              <a:rPr lang="en-US" altLang="it-IT"/>
              <a:t>{</a:t>
            </a:r>
          </a:p>
          <a:p>
            <a:r>
              <a:rPr lang="en-US" altLang="it-IT"/>
              <a:t>    gl_FragColor = color;</a:t>
            </a:r>
          </a:p>
          <a:p>
            <a:r>
              <a:rPr lang="en-US" altLang="it-IT"/>
              <a:t>}</a:t>
            </a:r>
          </a:p>
        </p:txBody>
      </p:sp>
      <p:sp>
        <p:nvSpPr>
          <p:cNvPr id="3789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14093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457200"/>
            <a:ext cx="8229600" cy="1143000"/>
          </a:xfrm>
        </p:spPr>
        <p:txBody>
          <a:bodyPr/>
          <a:lstStyle/>
          <a:p>
            <a:r>
              <a:rPr lang="en-US" altLang="it-IT">
                <a:latin typeface="Helvetica" panose="020B0604020202020204" pitchFamily="34" charset="0"/>
                <a:ea typeface="ＭＳ Ｐゴシック" panose="020B0600070205080204" pitchFamily="34" charset="-128"/>
              </a:rPr>
              <a:t>Discrete Processing in WebGL</a:t>
            </a:r>
          </a:p>
        </p:txBody>
      </p:sp>
      <p:sp>
        <p:nvSpPr>
          <p:cNvPr id="20483" name="Content Placeholder 2"/>
          <p:cNvSpPr>
            <a:spLocks noGrp="1"/>
          </p:cNvSpPr>
          <p:nvPr>
            <p:ph idx="1"/>
          </p:nvPr>
        </p:nvSpPr>
        <p:spPr/>
        <p:txBody>
          <a:bodyPr/>
          <a:lstStyle/>
          <a:p>
            <a:r>
              <a:rPr lang="en-US" altLang="it-IT">
                <a:ea typeface="ＭＳ Ｐゴシック" panose="020B0600070205080204" pitchFamily="34" charset="-128"/>
              </a:rPr>
              <a:t>Recent GPUs contain large amounts of memory</a:t>
            </a:r>
          </a:p>
          <a:p>
            <a:pPr lvl="1"/>
            <a:r>
              <a:rPr lang="en-US" altLang="it-IT">
                <a:ea typeface="ＭＳ Ｐゴシック" panose="020B0600070205080204" pitchFamily="34" charset="-128"/>
              </a:rPr>
              <a:t>Texture memory</a:t>
            </a:r>
          </a:p>
          <a:p>
            <a:pPr lvl="1"/>
            <a:r>
              <a:rPr lang="en-US" altLang="it-IT">
                <a:ea typeface="ＭＳ Ｐゴシック" panose="020B0600070205080204" pitchFamily="34" charset="-128"/>
              </a:rPr>
              <a:t>Framebuffer</a:t>
            </a:r>
          </a:p>
          <a:p>
            <a:pPr lvl="1"/>
            <a:r>
              <a:rPr lang="en-US" altLang="it-IT">
                <a:ea typeface="ＭＳ Ｐゴシック" panose="020B0600070205080204" pitchFamily="34" charset="-128"/>
              </a:rPr>
              <a:t>Floating point</a:t>
            </a:r>
          </a:p>
          <a:p>
            <a:r>
              <a:rPr lang="en-US" altLang="it-IT">
                <a:ea typeface="ＭＳ Ｐゴシック" panose="020B0600070205080204" pitchFamily="34" charset="-128"/>
              </a:rPr>
              <a:t>Fragment shaders support discrete operations at the pixel level</a:t>
            </a:r>
          </a:p>
          <a:p>
            <a:r>
              <a:rPr lang="en-US" altLang="it-IT">
                <a:ea typeface="ＭＳ Ｐゴシック" panose="020B0600070205080204" pitchFamily="34" charset="-128"/>
              </a:rPr>
              <a:t>Separate pixel (texel) pipeline</a:t>
            </a:r>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E1AE8955-4082-49FD-8639-B2EB99345CD5}" type="slidenum">
              <a:rPr lang="es-ES" altLang="it-IT" sz="1000">
                <a:latin typeface="Arial" panose="020B0604020202020204" pitchFamily="34" charset="0"/>
              </a:rPr>
              <a:pPr lvl="1"/>
              <a:t>4</a:t>
            </a:fld>
            <a:endParaRPr lang="es-ES" altLang="it-IT" sz="1000">
              <a:latin typeface="Arial" panose="020B0604020202020204" pitchFamily="34" charset="0"/>
            </a:endParaRP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it-IT">
                <a:ea typeface="ＭＳ Ｐゴシック" panose="020B0600070205080204" pitchFamily="34" charset="-128"/>
              </a:rPr>
              <a:t>Rendering Loop I</a:t>
            </a:r>
          </a:p>
        </p:txBody>
      </p:sp>
      <p:sp>
        <p:nvSpPr>
          <p:cNvPr id="3993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D84B62CA-44BB-43CF-97A6-2B724E895F8D}" type="slidenum">
              <a:rPr lang="es-ES" altLang="it-IT" sz="1000">
                <a:latin typeface="Arial" panose="020B0604020202020204" pitchFamily="34" charset="0"/>
              </a:rPr>
              <a:pPr lvl="1"/>
              <a:t>40</a:t>
            </a:fld>
            <a:endParaRPr lang="es-ES" altLang="it-IT" sz="1000">
              <a:latin typeface="Arial" panose="020B0604020202020204" pitchFamily="34" charset="0"/>
            </a:endParaRPr>
          </a:p>
        </p:txBody>
      </p:sp>
      <p:sp>
        <p:nvSpPr>
          <p:cNvPr id="39940" name="TextBox 4"/>
          <p:cNvSpPr txBox="1">
            <a:spLocks noChangeArrowheads="1"/>
          </p:cNvSpPr>
          <p:nvPr/>
        </p:nvSpPr>
        <p:spPr bwMode="auto">
          <a:xfrm>
            <a:off x="609600" y="1524000"/>
            <a:ext cx="8763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var render = function(){</a:t>
            </a:r>
          </a:p>
          <a:p>
            <a:r>
              <a:rPr lang="en-US" altLang="it-IT" sz="2000"/>
              <a:t>   // render to texture</a:t>
            </a:r>
          </a:p>
          <a:p>
            <a:r>
              <a:rPr lang="en-US" altLang="it-IT" sz="2000"/>
              <a:t>   // first a rectangle that is texture mapped</a:t>
            </a:r>
          </a:p>
          <a:p>
            <a:r>
              <a:rPr lang="en-US" altLang="it-IT" sz="2000"/>
              <a:t>    gl.useProgram(program1);</a:t>
            </a:r>
          </a:p>
          <a:p>
            <a:r>
              <a:rPr lang="en-US" altLang="it-IT" sz="2000"/>
              <a:t>    gl.bindFramebuffer( gl.FRAMEBUFFER, framebuffer);</a:t>
            </a:r>
          </a:p>
          <a:p>
            <a:r>
              <a:rPr lang="en-US" altLang="it-IT" sz="2000"/>
              <a:t>    if(flag) {</a:t>
            </a:r>
          </a:p>
          <a:p>
            <a:r>
              <a:rPr lang="en-US" altLang="it-IT" sz="2000"/>
              <a:t>        gl.bindTexture(gl.TEXTURE_2D, texture1);</a:t>
            </a:r>
          </a:p>
          <a:p>
            <a:r>
              <a:rPr lang="en-US" altLang="it-IT" sz="2000"/>
              <a:t>        gl.framebufferTexture2D(gl.FRAMEBUFFER,</a:t>
            </a:r>
          </a:p>
          <a:p>
            <a:r>
              <a:rPr lang="en-US" altLang="it-IT" sz="2000"/>
              <a:t>        gl.COLOR_ATTACHMENT0, gl.TEXTURE_2D, texture2, 0);</a:t>
            </a:r>
          </a:p>
          <a:p>
            <a:r>
              <a:rPr lang="en-US" altLang="it-IT" sz="2000"/>
              <a:t>    }</a:t>
            </a:r>
          </a:p>
          <a:p>
            <a:r>
              <a:rPr lang="en-US" altLang="it-IT" sz="2000"/>
              <a:t>    else {</a:t>
            </a:r>
          </a:p>
          <a:p>
            <a:r>
              <a:rPr lang="en-US" altLang="it-IT" sz="2000"/>
              <a:t>        gl.bindTexture(gl.TEXTURE_2D, texture2);</a:t>
            </a:r>
          </a:p>
          <a:p>
            <a:r>
              <a:rPr lang="en-US" altLang="it-IT" sz="2000"/>
              <a:t>        gl.framebufferTexture2D(gl.FRAMEBUFFER,</a:t>
            </a:r>
          </a:p>
          <a:p>
            <a:r>
              <a:rPr lang="en-US" altLang="it-IT" sz="2000"/>
              <a:t>           gl.COLOR_ATTACHMENT0, gl.TEXTURE_2D, texture1, 0);</a:t>
            </a:r>
          </a:p>
          <a:p>
            <a:r>
              <a:rPr lang="en-US" altLang="it-IT" sz="2000"/>
              <a:t>    }</a:t>
            </a:r>
          </a:p>
          <a:p>
            <a:r>
              <a:rPr lang="en-US" altLang="it-IT" sz="2000"/>
              <a:t>   gl.drawArrays( gl.TRIANGLE_STRIP, 0, 4 );</a:t>
            </a:r>
          </a:p>
          <a:p>
            <a:endParaRPr lang="en-US" altLang="it-IT" sz="2000"/>
          </a:p>
          <a:p>
            <a:r>
              <a:rPr lang="en-US" altLang="it-IT" sz="2000"/>
              <a:t>   </a:t>
            </a:r>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451413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it-IT">
                <a:ea typeface="ＭＳ Ｐゴシック" panose="020B0600070205080204" pitchFamily="34" charset="-128"/>
              </a:rPr>
              <a:t>Rendering Loop II</a:t>
            </a:r>
          </a:p>
        </p:txBody>
      </p:sp>
      <p:sp>
        <p:nvSpPr>
          <p:cNvPr id="419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4D0B1CFA-AFC8-46DC-AC64-7E1E52C5D177}" type="slidenum">
              <a:rPr lang="es-ES" altLang="it-IT" sz="1000">
                <a:latin typeface="Arial" panose="020B0604020202020204" pitchFamily="34" charset="0"/>
              </a:rPr>
              <a:pPr lvl="1"/>
              <a:t>41</a:t>
            </a:fld>
            <a:endParaRPr lang="es-ES" altLang="it-IT" sz="1000">
              <a:latin typeface="Arial" panose="020B0604020202020204" pitchFamily="34" charset="0"/>
            </a:endParaRPr>
          </a:p>
        </p:txBody>
      </p:sp>
      <p:sp>
        <p:nvSpPr>
          <p:cNvPr id="41988" name="TextBox 4"/>
          <p:cNvSpPr txBox="1">
            <a:spLocks noChangeArrowheads="1"/>
          </p:cNvSpPr>
          <p:nvPr/>
        </p:nvSpPr>
        <p:spPr bwMode="auto">
          <a:xfrm>
            <a:off x="342900" y="1524000"/>
            <a:ext cx="8458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 render points</a:t>
            </a:r>
          </a:p>
          <a:p>
            <a:r>
              <a:rPr lang="en-US" altLang="it-IT" sz="2000"/>
              <a:t>    gl.useProgram(program2);</a:t>
            </a:r>
          </a:p>
          <a:p>
            <a:r>
              <a:rPr lang="en-US" altLang="it-IT" sz="2000"/>
              <a:t>    gl.vertexAttribPointer( vPosition2, 2, gl.FLOAT, false, 0, 0);</a:t>
            </a:r>
          </a:p>
          <a:p>
            <a:r>
              <a:rPr lang="en-US" altLang="it-IT" sz="2000"/>
              <a:t>    gl.uniform4f( gl.getUniformLocation(program2, "color"), 0.9, 0.0, 0.9, 1.0);</a:t>
            </a:r>
          </a:p>
          <a:p>
            <a:r>
              <a:rPr lang="en-US" altLang="it-IT" sz="2000"/>
              <a:t>     gl.drawArrays(gl.POINTS, 4, numPoints/2);</a:t>
            </a:r>
          </a:p>
          <a:p>
            <a:r>
              <a:rPr lang="en-US" altLang="it-IT" sz="2000"/>
              <a:t>    gl.uniform4f( gl.getUniformLocation(program2, "color"), 0.0, 9.0, 0.0, 1.0);</a:t>
            </a:r>
          </a:p>
          <a:p>
            <a:r>
              <a:rPr lang="en-US" altLang="it-IT" sz="2000"/>
              <a:t>    gl.drawArrays(gl.POINTS, 4+numPoints/2, numPoints/2);</a:t>
            </a:r>
          </a:p>
          <a:p>
            <a:r>
              <a:rPr lang="en-US" altLang="it-IT" sz="2000"/>
              <a:t> // render to display</a:t>
            </a:r>
          </a:p>
          <a:p>
            <a:r>
              <a:rPr lang="en-US" altLang="it-IT" sz="2000"/>
              <a:t>    gl.useProgram(program1);</a:t>
            </a:r>
          </a:p>
          <a:p>
            <a:r>
              <a:rPr lang="en-US" altLang="it-IT" sz="2000"/>
              <a:t>    gl.vertexAttribPointer( texLoc, 2, gl.FLOAT, false, 0, 32+8*numPoints);  </a:t>
            </a:r>
          </a:p>
          <a:p>
            <a:r>
              <a:rPr lang="en-US" altLang="it-IT" sz="2000"/>
              <a:t>    gl.generateMipmap(gl.TEXTURE_2D);</a:t>
            </a:r>
          </a:p>
          <a:p>
            <a:r>
              <a:rPr lang="en-US" altLang="it-IT" sz="2000"/>
              <a:t>    gl.bindFramebuffer(gl.FRAMEBUFFER, null);</a:t>
            </a:r>
          </a:p>
          <a:p>
            <a:r>
              <a:rPr lang="en-US" altLang="it-IT" sz="2000"/>
              <a:t>// pick texture</a:t>
            </a:r>
          </a:p>
          <a:p>
            <a:r>
              <a:rPr lang="en-US" altLang="it-IT" sz="2000"/>
              <a:t>    if(flag) gl.bindTexture(gl.TEXTURE_2D, texture2);</a:t>
            </a:r>
          </a:p>
          <a:p>
            <a:r>
              <a:rPr lang="en-US" altLang="it-IT" sz="2000"/>
              <a:t>    else gl.bindTexture(gl.TEXTURE_2D, texture1);</a:t>
            </a:r>
          </a:p>
          <a:p>
            <a:r>
              <a:rPr lang="en-US" altLang="it-IT" sz="2000"/>
              <a:t>        </a:t>
            </a:r>
          </a:p>
        </p:txBody>
      </p:sp>
      <p:sp>
        <p:nvSpPr>
          <p:cNvPr id="419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961309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it-IT">
                <a:ea typeface="ＭＳ Ｐゴシック" panose="020B0600070205080204" pitchFamily="34" charset="-128"/>
              </a:rPr>
              <a:t>Rendering Loop III</a:t>
            </a:r>
          </a:p>
        </p:txBody>
      </p:sp>
      <p:sp>
        <p:nvSpPr>
          <p:cNvPr id="4403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29008C96-B385-4A3E-9C07-32858FFE3B0A}" type="slidenum">
              <a:rPr lang="es-ES" altLang="it-IT" sz="1000">
                <a:latin typeface="Arial" panose="020B0604020202020204" pitchFamily="34" charset="0"/>
              </a:rPr>
              <a:pPr lvl="1"/>
              <a:t>42</a:t>
            </a:fld>
            <a:endParaRPr lang="es-ES" altLang="it-IT" sz="1000">
              <a:latin typeface="Arial" panose="020B0604020202020204" pitchFamily="34" charset="0"/>
            </a:endParaRPr>
          </a:p>
        </p:txBody>
      </p:sp>
      <p:sp>
        <p:nvSpPr>
          <p:cNvPr id="44036" name="TextBox 4"/>
          <p:cNvSpPr txBox="1">
            <a:spLocks noChangeArrowheads="1"/>
          </p:cNvSpPr>
          <p:nvPr/>
        </p:nvSpPr>
        <p:spPr bwMode="auto">
          <a:xfrm>
            <a:off x="342900" y="1524000"/>
            <a:ext cx="8458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        var r = 1024/texSize;</a:t>
            </a:r>
          </a:p>
          <a:p>
            <a:r>
              <a:rPr lang="en-US" altLang="it-IT" sz="2000"/>
              <a:t>        gl.viewport(0, 0, r*texSize, r*texSize);</a:t>
            </a:r>
          </a:p>
          <a:p>
            <a:r>
              <a:rPr lang="en-US" altLang="it-IT" sz="2000"/>
              <a:t>        gl.clear( gl.COLOR_BUFFER_BIT );</a:t>
            </a:r>
          </a:p>
          <a:p>
            <a:r>
              <a:rPr lang="en-US" altLang="it-IT" sz="2000"/>
              <a:t>        gl.drawArrays( gl.TRIANGLE_STRIP, 0, 4 );</a:t>
            </a:r>
          </a:p>
          <a:p>
            <a:r>
              <a:rPr lang="en-US" altLang="it-IT" sz="2000"/>
              <a:t>        gl.viewport(0, 0, texSize, texSize);</a:t>
            </a:r>
          </a:p>
          <a:p>
            <a:r>
              <a:rPr lang="en-US" altLang="it-IT" sz="2000"/>
              <a:t>        gl.useProgram(program2);</a:t>
            </a:r>
          </a:p>
          <a:p>
            <a:r>
              <a:rPr lang="en-US" altLang="it-IT" sz="2000"/>
              <a:t>    // move particles in a random direction with wrap around</a:t>
            </a:r>
          </a:p>
          <a:p>
            <a:r>
              <a:rPr lang="en-US" altLang="it-IT" sz="2000"/>
              <a:t>        for(var i=0; i&lt;numPoints; i++) {</a:t>
            </a:r>
          </a:p>
          <a:p>
            <a:r>
              <a:rPr lang="en-US" altLang="it-IT" sz="2000"/>
              <a:t>             vertices[4+i][0] += 0.01*(2.0*Math.random()-1.0);</a:t>
            </a:r>
          </a:p>
          <a:p>
            <a:r>
              <a:rPr lang="en-US" altLang="it-IT" sz="2000"/>
              <a:t>            vertices[4+i][1] += 0.01*(2.0*Math.random()-1.0);</a:t>
            </a:r>
          </a:p>
          <a:p>
            <a:r>
              <a:rPr lang="en-US" altLang="it-IT" sz="2000"/>
              <a:t>            if(vertices[4+i][0]&gt;1.0) vertices[4+i][0]-= 2.0;</a:t>
            </a:r>
          </a:p>
          <a:p>
            <a:r>
              <a:rPr lang="en-US" altLang="it-IT" sz="2000"/>
              <a:t>            if(vertices[4+i][0]&lt;-1.0) vertices[4+i][0]+= 2.0;</a:t>
            </a:r>
          </a:p>
          <a:p>
            <a:r>
              <a:rPr lang="en-US" altLang="it-IT" sz="2000"/>
              <a:t>            if(vertices[4+i][1]&gt;1.0) vertices[4+i][1]-= 2.0;</a:t>
            </a:r>
          </a:p>
          <a:p>
            <a:r>
              <a:rPr lang="en-US" altLang="it-IT" sz="2000"/>
              <a:t>            if(vertices[4+i][1]&lt;-1.0) vertices[4+i][1]+= 2.0;</a:t>
            </a:r>
          </a:p>
          <a:p>
            <a:r>
              <a:rPr lang="en-US" altLang="it-IT" sz="2000"/>
              <a:t>    }</a:t>
            </a:r>
          </a:p>
          <a:p>
            <a:r>
              <a:rPr lang="en-US" altLang="it-IT" sz="2000"/>
              <a:t>    gl.bufferSubData(gl.ARRAY_BUFFER,  0, flatten(vertices));</a:t>
            </a:r>
          </a:p>
        </p:txBody>
      </p:sp>
      <p:sp>
        <p:nvSpPr>
          <p:cNvPr id="440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4006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it-IT">
                <a:ea typeface="ＭＳ Ｐゴシック" panose="020B0600070205080204" pitchFamily="34" charset="-128"/>
              </a:rPr>
              <a:t>Rendering Loop IV</a:t>
            </a:r>
          </a:p>
        </p:txBody>
      </p:sp>
      <p:sp>
        <p:nvSpPr>
          <p:cNvPr id="460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0AC19F20-579B-48B6-9D7A-010CA7CD92BD}" type="slidenum">
              <a:rPr lang="es-ES" altLang="it-IT" sz="1000">
                <a:latin typeface="Arial" panose="020B0604020202020204" pitchFamily="34" charset="0"/>
              </a:rPr>
              <a:pPr lvl="1"/>
              <a:t>43</a:t>
            </a:fld>
            <a:endParaRPr lang="es-ES" altLang="it-IT" sz="1000">
              <a:latin typeface="Arial" panose="020B0604020202020204" pitchFamily="34" charset="0"/>
            </a:endParaRPr>
          </a:p>
        </p:txBody>
      </p:sp>
      <p:sp>
        <p:nvSpPr>
          <p:cNvPr id="46084" name="TextBox 4"/>
          <p:cNvSpPr txBox="1">
            <a:spLocks noChangeArrowheads="1"/>
          </p:cNvSpPr>
          <p:nvPr/>
        </p:nvSpPr>
        <p:spPr bwMode="auto">
          <a:xfrm>
            <a:off x="342900" y="1524000"/>
            <a:ext cx="8458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 swap textures</a:t>
            </a:r>
          </a:p>
          <a:p>
            <a:r>
              <a:rPr lang="en-US" altLang="it-IT" sz="2000"/>
              <a:t>    flag = !flag;</a:t>
            </a:r>
          </a:p>
          <a:p>
            <a:r>
              <a:rPr lang="en-US" altLang="it-IT" sz="2000"/>
              <a:t>    requestAnimFrame(render);</a:t>
            </a:r>
          </a:p>
          <a:p>
            <a:r>
              <a:rPr lang="en-US" altLang="it-IT" sz="2000"/>
              <a:t>}</a:t>
            </a:r>
          </a:p>
        </p:txBody>
      </p:sp>
      <p:sp>
        <p:nvSpPr>
          <p:cNvPr id="460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9529291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it-IT">
                <a:ea typeface="ＭＳ Ｐゴシック" panose="020B0600070205080204" pitchFamily="34" charset="-128"/>
              </a:rPr>
              <a:t>Add Agent Behavior</a:t>
            </a:r>
          </a:p>
        </p:txBody>
      </p:sp>
      <p:sp>
        <p:nvSpPr>
          <p:cNvPr id="48131" name="Content Placeholder 2"/>
          <p:cNvSpPr>
            <a:spLocks noGrp="1"/>
          </p:cNvSpPr>
          <p:nvPr>
            <p:ph idx="1"/>
          </p:nvPr>
        </p:nvSpPr>
        <p:spPr/>
        <p:txBody>
          <a:bodyPr/>
          <a:lstStyle/>
          <a:p>
            <a:r>
              <a:rPr lang="en-US" altLang="it-IT">
                <a:ea typeface="ＭＳ Ｐゴシック" panose="020B0600070205080204" pitchFamily="34" charset="-128"/>
              </a:rPr>
              <a:t>Move randomly</a:t>
            </a:r>
          </a:p>
          <a:p>
            <a:r>
              <a:rPr lang="en-US" altLang="it-IT">
                <a:ea typeface="ＭＳ Ｐゴシック" panose="020B0600070205080204" pitchFamily="34" charset="-128"/>
              </a:rPr>
              <a:t>Check color where particle is located</a:t>
            </a:r>
          </a:p>
          <a:p>
            <a:r>
              <a:rPr lang="en-US" altLang="it-IT">
                <a:ea typeface="ＭＳ Ｐゴシック" panose="020B0600070205080204" pitchFamily="34" charset="-128"/>
              </a:rPr>
              <a:t>If green particle sees a green component over 128 move to (0.5, 0.5)</a:t>
            </a:r>
          </a:p>
          <a:p>
            <a:r>
              <a:rPr lang="en-US" altLang="it-IT">
                <a:ea typeface="ＭＳ Ｐゴシック" panose="020B0600070205080204" pitchFamily="34" charset="-128"/>
              </a:rPr>
              <a:t>If magenta particle sees a red component over 128 move to (-0.5, -0.5)</a:t>
            </a:r>
          </a:p>
        </p:txBody>
      </p:sp>
      <p:sp>
        <p:nvSpPr>
          <p:cNvPr id="481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04FB28E7-6E9A-4285-9BDC-8550F6F1A992}" type="slidenum">
              <a:rPr lang="es-ES" altLang="it-IT" sz="1000">
                <a:latin typeface="Arial" panose="020B0604020202020204" pitchFamily="34" charset="0"/>
              </a:rPr>
              <a:pPr lvl="1"/>
              <a:t>44</a:t>
            </a:fld>
            <a:endParaRPr lang="es-ES" altLang="it-IT" sz="1000">
              <a:latin typeface="Arial" panose="020B0604020202020204" pitchFamily="34" charset="0"/>
            </a:endParaRPr>
          </a:p>
        </p:txBody>
      </p:sp>
      <p:sp>
        <p:nvSpPr>
          <p:cNvPr id="481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535509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it-IT">
                <a:ea typeface="ＭＳ Ｐゴシック" panose="020B0600070205080204" pitchFamily="34" charset="-128"/>
              </a:rPr>
              <a:t>Diffusion Code</a:t>
            </a:r>
          </a:p>
        </p:txBody>
      </p:sp>
      <p:sp>
        <p:nvSpPr>
          <p:cNvPr id="5017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ADE62BC5-1BC4-46FD-A24D-B0657498D63B}" type="slidenum">
              <a:rPr lang="es-ES" altLang="it-IT" sz="1000">
                <a:latin typeface="Arial" panose="020B0604020202020204" pitchFamily="34" charset="0"/>
              </a:rPr>
              <a:pPr lvl="1"/>
              <a:t>45</a:t>
            </a:fld>
            <a:endParaRPr lang="es-ES" altLang="it-IT" sz="1000">
              <a:latin typeface="Arial" panose="020B0604020202020204" pitchFamily="34" charset="0"/>
            </a:endParaRPr>
          </a:p>
        </p:txBody>
      </p:sp>
      <p:sp>
        <p:nvSpPr>
          <p:cNvPr id="50180" name="TextBox 4"/>
          <p:cNvSpPr txBox="1">
            <a:spLocks noChangeArrowheads="1"/>
          </p:cNvSpPr>
          <p:nvPr/>
        </p:nvSpPr>
        <p:spPr bwMode="auto">
          <a:xfrm>
            <a:off x="457200" y="1533525"/>
            <a:ext cx="82296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2000"/>
              <a:t>var color = new Uint8(4); </a:t>
            </a:r>
          </a:p>
          <a:p>
            <a:r>
              <a:rPr lang="en-US" altLang="it-IT" sz="2000"/>
              <a:t>for(var i=0; i&lt;numPoints/2; i++) {</a:t>
            </a:r>
          </a:p>
          <a:p>
            <a:r>
              <a:rPr lang="en-US" altLang="it-IT" sz="2000"/>
              <a:t>        var x = Math.floor(511*(vertices[4+i][0]));</a:t>
            </a:r>
          </a:p>
          <a:p>
            <a:r>
              <a:rPr lang="en-US" altLang="it-IT" sz="2000"/>
              <a:t>        var y = Math.floor(511*(vertices[4+i][1]));</a:t>
            </a:r>
          </a:p>
          <a:p>
            <a:r>
              <a:rPr lang="en-US" altLang="it-IT" sz="2000"/>
              <a:t>        gl.readPixels(x, y, 1, 1, gl.RGBA, gl.UNSIGNED_BYTE, color);</a:t>
            </a:r>
          </a:p>
          <a:p>
            <a:r>
              <a:rPr lang="en-US" altLang="it-IT" sz="2000"/>
              <a:t>       if(color[0]&gt;128) {</a:t>
            </a:r>
          </a:p>
          <a:p>
            <a:r>
              <a:rPr lang="en-US" altLang="it-IT" sz="2000"/>
              <a:t>              vertices[4+i][0] = 0.5;</a:t>
            </a:r>
          </a:p>
          <a:p>
            <a:r>
              <a:rPr lang="en-US" altLang="it-IT" sz="2000"/>
              <a:t>              vertices[4+i][1] = 0.5;</a:t>
            </a:r>
          </a:p>
          <a:p>
            <a:r>
              <a:rPr lang="en-US" altLang="it-IT" sz="2000"/>
              <a:t>    }</a:t>
            </a:r>
          </a:p>
          <a:p>
            <a:r>
              <a:rPr lang="en-US" altLang="it-IT" sz="2000"/>
              <a:t>    for(var i=numPoints/2; i&lt;numPoints; i++) {</a:t>
            </a:r>
          </a:p>
          <a:p>
            <a:r>
              <a:rPr lang="en-US" altLang="it-IT" sz="2000"/>
              <a:t>        var x = Math.floor(511*(vertices[4+i][0]));</a:t>
            </a:r>
          </a:p>
          <a:p>
            <a:r>
              <a:rPr lang="en-US" altLang="it-IT" sz="2000"/>
              <a:t>        var y = Math.floor(511*(vertices[4+i][1]));</a:t>
            </a:r>
          </a:p>
          <a:p>
            <a:r>
              <a:rPr lang="en-US" altLang="it-IT" sz="2000"/>
              <a:t>        gl.readPixels(x, y, 1, 1, gl.RGBA, gl.UNSIGNED_BYTE, color);</a:t>
            </a:r>
          </a:p>
          <a:p>
            <a:r>
              <a:rPr lang="en-US" altLang="it-IT" sz="2000"/>
              <a:t>        if(color[1]&gt;128) { </a:t>
            </a:r>
          </a:p>
          <a:p>
            <a:r>
              <a:rPr lang="en-US" altLang="it-IT" sz="2000"/>
              <a:t>             vertices[4+i][0] = -0.5; </a:t>
            </a:r>
          </a:p>
          <a:p>
            <a:r>
              <a:rPr lang="en-US" altLang="it-IT" sz="2000"/>
              <a:t>             vertices[4+i][1] = -0.5;</a:t>
            </a:r>
          </a:p>
          <a:p>
            <a:r>
              <a:rPr lang="en-US" altLang="it-IT" sz="2000"/>
              <a:t>    }</a:t>
            </a:r>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4670943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it-IT">
                <a:ea typeface="ＭＳ Ｐゴシック" panose="020B0600070205080204" pitchFamily="34" charset="-128"/>
              </a:rPr>
              <a:t>Snapshots</a:t>
            </a:r>
          </a:p>
        </p:txBody>
      </p:sp>
      <p:pic>
        <p:nvPicPr>
          <p:cNvPr id="52227" name="Content Placeholder 4" descr="abm2.jpg"/>
          <p:cNvPicPr>
            <a:picLocks noGrp="1" noChangeAspect="1"/>
          </p:cNvPicPr>
          <p:nvPr>
            <p:ph idx="1"/>
          </p:nvPr>
        </p:nvPicPr>
        <p:blipFill>
          <a:blip r:embed="rId3">
            <a:extLst>
              <a:ext uri="{28A0092B-C50C-407E-A947-70E740481C1C}">
                <a14:useLocalDpi xmlns:a14="http://schemas.microsoft.com/office/drawing/2010/main" val="0"/>
              </a:ext>
            </a:extLst>
          </a:blip>
          <a:srcRect l="-32419" r="-32419"/>
          <a:stretch>
            <a:fillRect/>
          </a:stretch>
        </p:blipFill>
        <p:spPr>
          <a:xfrm>
            <a:off x="-685800" y="2057400"/>
            <a:ext cx="6172200" cy="3733800"/>
          </a:xfrm>
        </p:spPr>
      </p:pic>
      <p:sp>
        <p:nvSpPr>
          <p:cNvPr id="522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3791A8AF-BC67-428C-BEE6-3CF69287D713}" type="slidenum">
              <a:rPr lang="es-ES" altLang="it-IT" sz="1000">
                <a:latin typeface="Arial" panose="020B0604020202020204" pitchFamily="34" charset="0"/>
              </a:rPr>
              <a:pPr lvl="1"/>
              <a:t>46</a:t>
            </a:fld>
            <a:endParaRPr lang="es-ES" altLang="it-IT" sz="1000">
              <a:latin typeface="Arial" panose="020B0604020202020204" pitchFamily="34" charset="0"/>
            </a:endParaRPr>
          </a:p>
        </p:txBody>
      </p:sp>
      <p:pic>
        <p:nvPicPr>
          <p:cNvPr id="52229" name="Picture 5" descr="abm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057400"/>
            <a:ext cx="3754438" cy="375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TextBox 6"/>
          <p:cNvSpPr txBox="1">
            <a:spLocks noChangeArrowheads="1"/>
          </p:cNvSpPr>
          <p:nvPr/>
        </p:nvSpPr>
        <p:spPr bwMode="auto">
          <a:xfrm>
            <a:off x="914400" y="6096000"/>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without reading color</a:t>
            </a:r>
          </a:p>
        </p:txBody>
      </p:sp>
      <p:sp>
        <p:nvSpPr>
          <p:cNvPr id="52231" name="TextBox 7"/>
          <p:cNvSpPr txBox="1">
            <a:spLocks noChangeArrowheads="1"/>
          </p:cNvSpPr>
          <p:nvPr/>
        </p:nvSpPr>
        <p:spPr bwMode="auto">
          <a:xfrm>
            <a:off x="5867400" y="6096000"/>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with reading color</a:t>
            </a:r>
          </a:p>
        </p:txBody>
      </p:sp>
      <p:sp>
        <p:nvSpPr>
          <p:cNvPr id="52232"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310180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
            <a:ext cx="7772400" cy="1143000"/>
          </a:xfrm>
        </p:spPr>
        <p:txBody>
          <a:bodyPr/>
          <a:lstStyle/>
          <a:p>
            <a:r>
              <a:rPr lang="en-US" altLang="it-IT">
                <a:ea typeface="ＭＳ Ｐゴシック" panose="020B0600070205080204" pitchFamily="34" charset="-128"/>
              </a:rPr>
              <a:t>Introduction to Computer Graphics with WebGL</a:t>
            </a:r>
          </a:p>
        </p:txBody>
      </p:sp>
      <p:sp>
        <p:nvSpPr>
          <p:cNvPr id="15363" name="Rectangle 3"/>
          <p:cNvSpPr>
            <a:spLocks noGrp="1" noChangeArrowheads="1"/>
          </p:cNvSpPr>
          <p:nvPr>
            <p:ph type="subTitle" idx="1"/>
          </p:nvPr>
        </p:nvSpPr>
        <p:spPr>
          <a:xfrm>
            <a:off x="685800" y="1981200"/>
            <a:ext cx="75438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Founding Director, Arts, Research, Technology and Science Laboratory</a:t>
            </a:r>
          </a:p>
          <a:p>
            <a:r>
              <a:rPr lang="en-US" altLang="it-IT">
                <a:ea typeface="ＭＳ Ｐゴシック" panose="020B0600070205080204" pitchFamily="34" charset="-128"/>
              </a:rPr>
              <a:t>University of New Mexico</a:t>
            </a:r>
          </a:p>
        </p:txBody>
      </p:sp>
    </p:spTree>
    <p:extLst>
      <p:ext uri="{BB962C8B-B14F-4D97-AF65-F5344CB8AC3E}">
        <p14:creationId xmlns:p14="http://schemas.microsoft.com/office/powerpoint/2010/main" val="431600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1676400"/>
            <a:ext cx="7772400" cy="1143000"/>
          </a:xfrm>
        </p:spPr>
        <p:txBody>
          <a:bodyPr/>
          <a:lstStyle/>
          <a:p>
            <a:r>
              <a:rPr lang="en-US" altLang="it-IT">
                <a:ea typeface="ＭＳ Ｐゴシック" panose="020B0600070205080204" pitchFamily="34" charset="-128"/>
              </a:rPr>
              <a:t>Picking by Color</a:t>
            </a:r>
          </a:p>
        </p:txBody>
      </p:sp>
      <p:sp>
        <p:nvSpPr>
          <p:cNvPr id="17411" name="Rectangle 3"/>
          <p:cNvSpPr>
            <a:spLocks noGrp="1" noChangeArrowheads="1"/>
          </p:cNvSpPr>
          <p:nvPr>
            <p:ph type="subTitle" idx="1"/>
          </p:nvPr>
        </p:nvSpPr>
        <p:spPr>
          <a:xfrm>
            <a:off x="457200" y="3352800"/>
            <a:ext cx="8001000" cy="1752600"/>
          </a:xfrm>
        </p:spPr>
        <p:txBody>
          <a:bodyPr/>
          <a:lstStyle/>
          <a:p>
            <a:r>
              <a:rPr lang="en-US" altLang="it-IT">
                <a:ea typeface="ＭＳ Ｐゴシック" panose="020B0600070205080204" pitchFamily="34" charset="-128"/>
              </a:rPr>
              <a:t>Ed Angel</a:t>
            </a:r>
          </a:p>
          <a:p>
            <a:r>
              <a:rPr lang="en-US" altLang="it-IT">
                <a:ea typeface="ＭＳ Ｐゴシック" panose="020B0600070205080204" pitchFamily="34" charset="-128"/>
              </a:rPr>
              <a:t>Professor Emeritus of Computer Science</a:t>
            </a:r>
          </a:p>
          <a:p>
            <a:r>
              <a:rPr lang="en-US" altLang="it-IT">
                <a:ea typeface="ＭＳ Ｐゴシック" panose="020B0600070205080204" pitchFamily="34" charset="-128"/>
              </a:rPr>
              <a:t>University of New Mexico</a:t>
            </a:r>
          </a:p>
        </p:txBody>
      </p:sp>
    </p:spTree>
    <p:extLst>
      <p:ext uri="{BB962C8B-B14F-4D97-AF65-F5344CB8AC3E}">
        <p14:creationId xmlns:p14="http://schemas.microsoft.com/office/powerpoint/2010/main" val="32231301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it-IT">
                <a:ea typeface="ＭＳ Ｐゴシック" panose="020B0600070205080204" pitchFamily="34" charset="-128"/>
              </a:rPr>
              <a:t>Objectives</a:t>
            </a:r>
          </a:p>
        </p:txBody>
      </p:sp>
      <p:sp>
        <p:nvSpPr>
          <p:cNvPr id="19459" name="Content Placeholder 2"/>
          <p:cNvSpPr>
            <a:spLocks noGrp="1"/>
          </p:cNvSpPr>
          <p:nvPr>
            <p:ph idx="1"/>
          </p:nvPr>
        </p:nvSpPr>
        <p:spPr>
          <a:xfrm>
            <a:off x="685800" y="1524000"/>
            <a:ext cx="8153400" cy="4724400"/>
          </a:xfrm>
        </p:spPr>
        <p:txBody>
          <a:bodyPr/>
          <a:lstStyle/>
          <a:p>
            <a:r>
              <a:rPr lang="en-US" altLang="it-IT">
                <a:ea typeface="ＭＳ Ｐゴシック" panose="020B0600070205080204" pitchFamily="34" charset="-128"/>
              </a:rPr>
              <a:t>Use off-screen rendering for picking</a:t>
            </a:r>
          </a:p>
          <a:p>
            <a:r>
              <a:rPr lang="en-US" altLang="it-IT">
                <a:ea typeface="ＭＳ Ｐゴシック" panose="020B0600070205080204" pitchFamily="34" charset="-128"/>
              </a:rPr>
              <a:t>Example: rotating cube with shading</a:t>
            </a:r>
          </a:p>
          <a:p>
            <a:pPr lvl="1"/>
            <a:r>
              <a:rPr lang="en-US" altLang="it-IT">
                <a:ea typeface="ＭＳ Ｐゴシック" panose="020B0600070205080204" pitchFamily="34" charset="-128"/>
              </a:rPr>
              <a:t>indicate which face is clicked on with mouse</a:t>
            </a:r>
          </a:p>
          <a:p>
            <a:pPr lvl="1"/>
            <a:r>
              <a:rPr lang="en-US" altLang="it-IT">
                <a:ea typeface="ＭＳ Ｐゴシック" panose="020B0600070205080204" pitchFamily="34" charset="-128"/>
              </a:rPr>
              <a:t>normal rendering uses vertex colors that are interpolated across each face</a:t>
            </a:r>
          </a:p>
          <a:p>
            <a:pPr lvl="1"/>
            <a:r>
              <a:rPr lang="en-US" altLang="it-IT">
                <a:ea typeface="ＭＳ Ｐゴシック" panose="020B0600070205080204" pitchFamily="34" charset="-128"/>
              </a:rPr>
              <a:t>Vertex colors could be determined by lighting calculation or just assigned </a:t>
            </a:r>
          </a:p>
          <a:p>
            <a:pPr lvl="1"/>
            <a:r>
              <a:rPr lang="en-US" altLang="it-IT">
                <a:ea typeface="ＭＳ Ｐゴシック" panose="020B0600070205080204" pitchFamily="34" charset="-128"/>
              </a:rPr>
              <a:t>use console log to indicate which face (or background) was clicked</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5E15FEF6-52CA-4D61-8BF3-B8DE367CA3C4}" type="slidenum">
              <a:rPr lang="es-ES" altLang="it-IT" sz="1000">
                <a:latin typeface="Arial" panose="020B0604020202020204" pitchFamily="34" charset="0"/>
              </a:rPr>
              <a:pPr lvl="1"/>
              <a:t>49</a:t>
            </a:fld>
            <a:endParaRPr lang="es-ES" altLang="it-IT" sz="1000">
              <a:latin typeface="Arial" panose="020B0604020202020204" pitchFamily="34" charset="0"/>
            </a:endParaRPr>
          </a:p>
        </p:txBody>
      </p:sp>
      <p:sp>
        <p:nvSpPr>
          <p:cNvPr id="194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36926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81000"/>
            <a:ext cx="8229600" cy="1143000"/>
          </a:xfrm>
        </p:spPr>
        <p:txBody>
          <a:bodyPr/>
          <a:lstStyle/>
          <a:p>
            <a:r>
              <a:rPr lang="en-US" altLang="it-IT">
                <a:latin typeface="Helvetica" panose="020B0604020202020204" pitchFamily="34" charset="0"/>
                <a:ea typeface="ＭＳ Ｐゴシック" panose="020B0600070205080204" pitchFamily="34" charset="-128"/>
              </a:rPr>
              <a:t>Accessing the Framebuffer</a:t>
            </a:r>
          </a:p>
        </p:txBody>
      </p:sp>
      <p:sp>
        <p:nvSpPr>
          <p:cNvPr id="22531" name="Content Placeholder 2"/>
          <p:cNvSpPr>
            <a:spLocks noGrp="1"/>
          </p:cNvSpPr>
          <p:nvPr>
            <p:ph idx="1"/>
          </p:nvPr>
        </p:nvSpPr>
        <p:spPr/>
        <p:txBody>
          <a:bodyPr/>
          <a:lstStyle/>
          <a:p>
            <a:r>
              <a:rPr lang="en-US" altLang="it-IT">
                <a:ea typeface="ＭＳ Ｐゴシック" panose="020B0600070205080204" pitchFamily="34" charset="-128"/>
              </a:rPr>
              <a:t>Pre 3.1 OpenGL had functions that allowed access to the framebuffer and other OpenGL buffers</a:t>
            </a:r>
          </a:p>
          <a:p>
            <a:pPr lvl="1"/>
            <a:r>
              <a:rPr lang="en-US" altLang="it-IT">
                <a:ea typeface="ＭＳ Ｐゴシック" panose="020B0600070205080204" pitchFamily="34" charset="-128"/>
              </a:rPr>
              <a:t>Draw Pixels</a:t>
            </a:r>
          </a:p>
          <a:p>
            <a:pPr lvl="1"/>
            <a:r>
              <a:rPr lang="en-US" altLang="it-IT">
                <a:ea typeface="ＭＳ Ｐゴシック" panose="020B0600070205080204" pitchFamily="34" charset="-128"/>
              </a:rPr>
              <a:t>Read Pixels</a:t>
            </a:r>
          </a:p>
          <a:p>
            <a:pPr lvl="1"/>
            <a:r>
              <a:rPr lang="en-US" altLang="it-IT">
                <a:ea typeface="ＭＳ Ｐゴシック" panose="020B0600070205080204" pitchFamily="34" charset="-128"/>
              </a:rPr>
              <a:t>Copy Pixels</a:t>
            </a:r>
          </a:p>
          <a:p>
            <a:pPr lvl="1"/>
            <a:r>
              <a:rPr lang="en-US" altLang="it-IT">
                <a:ea typeface="ＭＳ Ｐゴシック" panose="020B0600070205080204" pitchFamily="34" charset="-128"/>
              </a:rPr>
              <a:t>BitBlt</a:t>
            </a:r>
          </a:p>
          <a:p>
            <a:pPr lvl="1"/>
            <a:r>
              <a:rPr lang="en-US" altLang="it-IT">
                <a:ea typeface="ＭＳ Ｐゴシック" panose="020B0600070205080204" pitchFamily="34" charset="-128"/>
              </a:rPr>
              <a:t>Accumulation Buffer functions</a:t>
            </a:r>
          </a:p>
          <a:p>
            <a:r>
              <a:rPr lang="en-US" altLang="it-IT">
                <a:ea typeface="ＭＳ Ｐゴシック" panose="020B0600070205080204" pitchFamily="34" charset="-128"/>
              </a:rPr>
              <a:t>All deprecated</a:t>
            </a:r>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13D210FA-B8C1-4083-9E9E-06912AA2312D}" type="slidenum">
              <a:rPr lang="es-ES" altLang="it-IT" sz="1000">
                <a:latin typeface="Arial" panose="020B0604020202020204" pitchFamily="34" charset="0"/>
              </a:rPr>
              <a:pPr lvl="1"/>
              <a:t>5</a:t>
            </a:fld>
            <a:endParaRPr lang="es-ES" altLang="it-IT" sz="1000">
              <a:latin typeface="Arial" panose="020B0604020202020204" pitchFamily="34" charset="0"/>
            </a:endParaRPr>
          </a:p>
        </p:txBody>
      </p:sp>
      <p:sp>
        <p:nvSpPr>
          <p:cNvPr id="225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it-IT">
                <a:ea typeface="ＭＳ Ｐゴシック" panose="020B0600070205080204" pitchFamily="34" charset="-128"/>
              </a:rPr>
              <a:t>Algorithm</a:t>
            </a:r>
          </a:p>
        </p:txBody>
      </p:sp>
      <p:sp>
        <p:nvSpPr>
          <p:cNvPr id="20483" name="Content Placeholder 2"/>
          <p:cNvSpPr>
            <a:spLocks noGrp="1"/>
          </p:cNvSpPr>
          <p:nvPr>
            <p:ph idx="1"/>
          </p:nvPr>
        </p:nvSpPr>
        <p:spPr/>
        <p:txBody>
          <a:bodyPr/>
          <a:lstStyle/>
          <a:p>
            <a:r>
              <a:rPr lang="en-US" altLang="it-IT">
                <a:ea typeface="ＭＳ Ｐゴシック" panose="020B0600070205080204" pitchFamily="34" charset="-128"/>
              </a:rPr>
              <a:t>Assign a unique color to each object</a:t>
            </a:r>
          </a:p>
          <a:p>
            <a:r>
              <a:rPr lang="en-US" altLang="it-IT">
                <a:ea typeface="ＭＳ Ｐゴシック" panose="020B0600070205080204" pitchFamily="34" charset="-128"/>
              </a:rPr>
              <a:t>When the mouse is clicked:</a:t>
            </a:r>
          </a:p>
          <a:p>
            <a:pPr lvl="1"/>
            <a:r>
              <a:rPr lang="en-US" altLang="it-IT">
                <a:ea typeface="ＭＳ Ｐゴシック" panose="020B0600070205080204" pitchFamily="34" charset="-128"/>
              </a:rPr>
              <a:t>Do an off-screen render using these colors and no lighting</a:t>
            </a:r>
          </a:p>
          <a:p>
            <a:pPr lvl="1"/>
            <a:r>
              <a:rPr lang="en-US" altLang="it-IT">
                <a:ea typeface="ＭＳ Ｐゴシック" panose="020B0600070205080204" pitchFamily="34" charset="-128"/>
              </a:rPr>
              <a:t>use gl.readPixels to obtain the color of the pixel where the mouse is located </a:t>
            </a:r>
          </a:p>
          <a:p>
            <a:pPr lvl="1"/>
            <a:r>
              <a:rPr lang="en-US" altLang="it-IT">
                <a:ea typeface="ＭＳ Ｐゴシック" panose="020B0600070205080204" pitchFamily="34" charset="-128"/>
              </a:rPr>
              <a:t>map the color to the object id</a:t>
            </a:r>
          </a:p>
          <a:p>
            <a:pPr lvl="1"/>
            <a:r>
              <a:rPr lang="en-US" altLang="it-IT">
                <a:ea typeface="ＭＳ Ｐゴシック" panose="020B0600070205080204" pitchFamily="34" charset="-128"/>
              </a:rPr>
              <a:t>do a normal render to the display</a:t>
            </a:r>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0248072B-8862-4DB6-83B1-027CFBD8FB8E}" type="slidenum">
              <a:rPr lang="es-ES" altLang="it-IT" sz="1000">
                <a:latin typeface="Arial" panose="020B0604020202020204" pitchFamily="34" charset="0"/>
              </a:rPr>
              <a:pPr lvl="1"/>
              <a:t>50</a:t>
            </a:fld>
            <a:endParaRPr lang="es-ES" altLang="it-IT" sz="1000">
              <a:latin typeface="Arial" panose="020B0604020202020204" pitchFamily="34" charset="0"/>
            </a:endParaRP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6612090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it-IT">
                <a:ea typeface="ＭＳ Ｐゴシック" panose="020B0600070205080204" pitchFamily="34" charset="-128"/>
              </a:rPr>
              <a:t>Shaders</a:t>
            </a:r>
          </a:p>
        </p:txBody>
      </p:sp>
      <p:sp>
        <p:nvSpPr>
          <p:cNvPr id="21507" name="Content Placeholder 2"/>
          <p:cNvSpPr>
            <a:spLocks noGrp="1"/>
          </p:cNvSpPr>
          <p:nvPr>
            <p:ph idx="1"/>
          </p:nvPr>
        </p:nvSpPr>
        <p:spPr>
          <a:xfrm>
            <a:off x="533400" y="1413737"/>
            <a:ext cx="8153400" cy="4724400"/>
          </a:xfrm>
        </p:spPr>
        <p:txBody>
          <a:bodyPr/>
          <a:lstStyle/>
          <a:p>
            <a:r>
              <a:rPr lang="en-US" altLang="it-IT" dirty="0">
                <a:ea typeface="ＭＳ Ｐゴシック" panose="020B0600070205080204" pitchFamily="34" charset="-128"/>
              </a:rPr>
              <a:t>Only need one program object</a:t>
            </a:r>
          </a:p>
          <a:p>
            <a:r>
              <a:rPr lang="en-US" altLang="it-IT" dirty="0">
                <a:ea typeface="ＭＳ Ｐゴシック" panose="020B0600070205080204" pitchFamily="34" charset="-128"/>
              </a:rPr>
              <a:t>Vertex shader: same as in previous cube examples</a:t>
            </a:r>
          </a:p>
          <a:p>
            <a:pPr lvl="1"/>
            <a:r>
              <a:rPr lang="en-US" altLang="it-IT" dirty="0">
                <a:ea typeface="ＭＳ Ｐゴシック" panose="020B0600070205080204" pitchFamily="34" charset="-128"/>
              </a:rPr>
              <a:t>includes rotation matrices</a:t>
            </a:r>
          </a:p>
          <a:p>
            <a:pPr lvl="1"/>
            <a:r>
              <a:rPr lang="en-US" altLang="it-IT" dirty="0">
                <a:ea typeface="ＭＳ Ｐゴシック" panose="020B0600070205080204" pitchFamily="34" charset="-128"/>
              </a:rPr>
              <a:t>gets angle as uniform variable</a:t>
            </a:r>
          </a:p>
          <a:p>
            <a:r>
              <a:rPr lang="en-US" altLang="it-IT" dirty="0">
                <a:ea typeface="ＭＳ Ｐゴシック" panose="020B0600070205080204" pitchFamily="34" charset="-128"/>
              </a:rPr>
              <a:t>Fragment shader</a:t>
            </a:r>
          </a:p>
          <a:p>
            <a:pPr lvl="1"/>
            <a:r>
              <a:rPr lang="en-US" altLang="it-IT" dirty="0">
                <a:ea typeface="ＭＳ Ｐゴシック" panose="020B0600070205080204" pitchFamily="34" charset="-128"/>
              </a:rPr>
              <a:t>Stores face colors for picking</a:t>
            </a:r>
          </a:p>
          <a:p>
            <a:pPr lvl="1"/>
            <a:r>
              <a:rPr lang="en-US" altLang="it-IT" dirty="0">
                <a:ea typeface="ＭＳ Ｐゴシック" panose="020B0600070205080204" pitchFamily="34" charset="-128"/>
              </a:rPr>
              <a:t>Gets vertex color for normal render from rasterizer</a:t>
            </a:r>
          </a:p>
          <a:p>
            <a:r>
              <a:rPr lang="en-US" altLang="it-IT" dirty="0">
                <a:ea typeface="ＭＳ Ｐゴシック" panose="020B0600070205080204" pitchFamily="34" charset="-128"/>
              </a:rPr>
              <a:t>Send uniform integer to fragment shader as index for desired color</a:t>
            </a:r>
          </a:p>
        </p:txBody>
      </p:sp>
      <p:sp>
        <p:nvSpPr>
          <p:cNvPr id="215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C06DA73A-098D-4454-BCBC-32AB6F5A4FAC}" type="slidenum">
              <a:rPr lang="es-ES" altLang="it-IT" sz="1000">
                <a:latin typeface="Arial" panose="020B0604020202020204" pitchFamily="34" charset="0"/>
              </a:rPr>
              <a:pPr lvl="1"/>
              <a:t>51</a:t>
            </a:fld>
            <a:endParaRPr lang="es-ES" altLang="it-IT" sz="1000">
              <a:latin typeface="Arial" panose="020B0604020202020204" pitchFamily="34" charset="0"/>
            </a:endParaRPr>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2110265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Box 4"/>
          <p:cNvSpPr txBox="1">
            <a:spLocks noChangeArrowheads="1"/>
          </p:cNvSpPr>
          <p:nvPr/>
        </p:nvSpPr>
        <p:spPr bwMode="auto">
          <a:xfrm>
            <a:off x="304800" y="1371600"/>
            <a:ext cx="8686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dirty="0"/>
              <a:t>precision </a:t>
            </a:r>
            <a:r>
              <a:rPr lang="en-US" altLang="it-IT" dirty="0" err="1"/>
              <a:t>mediump</a:t>
            </a:r>
            <a:r>
              <a:rPr lang="en-US" altLang="it-IT" dirty="0"/>
              <a:t> float;</a:t>
            </a:r>
          </a:p>
          <a:p>
            <a:endParaRPr lang="en-US" altLang="it-IT" dirty="0"/>
          </a:p>
          <a:p>
            <a:r>
              <a:rPr lang="en-US" altLang="it-IT" dirty="0"/>
              <a:t>uniform </a:t>
            </a:r>
            <a:r>
              <a:rPr lang="en-US" altLang="it-IT" dirty="0" err="1"/>
              <a:t>int</a:t>
            </a:r>
            <a:r>
              <a:rPr lang="en-US" altLang="it-IT" dirty="0"/>
              <a:t> </a:t>
            </a:r>
            <a:r>
              <a:rPr lang="en-US" altLang="it-IT" dirty="0" err="1"/>
              <a:t>i</a:t>
            </a:r>
            <a:r>
              <a:rPr lang="en-US" altLang="it-IT" dirty="0"/>
              <a:t>;</a:t>
            </a:r>
          </a:p>
          <a:p>
            <a:r>
              <a:rPr lang="en-US" altLang="it-IT" dirty="0"/>
              <a:t>varying vec4 </a:t>
            </a:r>
            <a:r>
              <a:rPr lang="en-US" altLang="it-IT" dirty="0" err="1"/>
              <a:t>fColor</a:t>
            </a:r>
            <a:r>
              <a:rPr lang="en-US" altLang="it-IT" dirty="0"/>
              <a:t>;</a:t>
            </a:r>
          </a:p>
          <a:p>
            <a:r>
              <a:rPr lang="en-US" altLang="it-IT" dirty="0"/>
              <a:t>void main()</a:t>
            </a:r>
          </a:p>
          <a:p>
            <a:r>
              <a:rPr lang="en-US" altLang="it-IT" dirty="0"/>
              <a:t>{   vec4 c[7];</a:t>
            </a:r>
          </a:p>
          <a:p>
            <a:r>
              <a:rPr lang="en-US" altLang="it-IT" dirty="0"/>
              <a:t>    c[0] = </a:t>
            </a:r>
            <a:r>
              <a:rPr lang="en-US" altLang="it-IT" dirty="0" err="1"/>
              <a:t>fColor</a:t>
            </a:r>
            <a:r>
              <a:rPr lang="en-US" altLang="it-IT" dirty="0"/>
              <a:t>;</a:t>
            </a:r>
          </a:p>
          <a:p>
            <a:r>
              <a:rPr lang="en-US" altLang="it-IT" dirty="0"/>
              <a:t>    c[1] = vec4(1.0, 0.0, 0.0, 1.0);</a:t>
            </a:r>
          </a:p>
          <a:p>
            <a:r>
              <a:rPr lang="en-US" altLang="it-IT" dirty="0"/>
              <a:t>    c[2] = vec4(0.0, 1.0, 0.0, 1.0);</a:t>
            </a:r>
          </a:p>
          <a:p>
            <a:r>
              <a:rPr lang="en-US" altLang="it-IT" dirty="0"/>
              <a:t>    c[3] = vec4(0.0, 0.0, 1.0, 1.0);</a:t>
            </a:r>
          </a:p>
          <a:p>
            <a:r>
              <a:rPr lang="en-US" altLang="it-IT" dirty="0"/>
              <a:t>    c[4] = vec4(1.0, 1.0, 0.0, 1.0);</a:t>
            </a:r>
          </a:p>
          <a:p>
            <a:r>
              <a:rPr lang="en-US" altLang="it-IT" dirty="0"/>
              <a:t>    c[5] = vec4(0.0, 1.0, 1.0, 1.0);</a:t>
            </a:r>
          </a:p>
          <a:p>
            <a:r>
              <a:rPr lang="en-US" altLang="it-IT" dirty="0"/>
              <a:t>    c[6] = vec4(1.0, 0.0, 1.0, 1.0);</a:t>
            </a:r>
          </a:p>
          <a:p>
            <a:endParaRPr lang="en-US" altLang="it-IT" dirty="0"/>
          </a:p>
          <a:p>
            <a:r>
              <a:rPr lang="en-US" altLang="it-IT" dirty="0"/>
              <a:t>        </a:t>
            </a:r>
          </a:p>
        </p:txBody>
      </p:sp>
      <p:sp>
        <p:nvSpPr>
          <p:cNvPr id="22530" name="Title 1"/>
          <p:cNvSpPr>
            <a:spLocks noGrp="1"/>
          </p:cNvSpPr>
          <p:nvPr>
            <p:ph type="title"/>
          </p:nvPr>
        </p:nvSpPr>
        <p:spPr/>
        <p:txBody>
          <a:bodyPr/>
          <a:lstStyle/>
          <a:p>
            <a:r>
              <a:rPr lang="en-US" altLang="it-IT">
                <a:ea typeface="ＭＳ Ｐゴシック" panose="020B0600070205080204" pitchFamily="34" charset="-128"/>
              </a:rPr>
              <a:t>Fragment Shader</a:t>
            </a:r>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C0F3BAED-1A85-41B7-B25B-FD1FCE2BC26F}" type="slidenum">
              <a:rPr lang="es-ES" altLang="it-IT" sz="1000">
                <a:latin typeface="Arial" panose="020B0604020202020204" pitchFamily="34" charset="0"/>
              </a:rPr>
              <a:pPr lvl="1"/>
              <a:t>52</a:t>
            </a:fld>
            <a:endParaRPr lang="es-ES" altLang="it-IT" sz="1000">
              <a:latin typeface="Arial" panose="020B0604020202020204" pitchFamily="34" charset="0"/>
            </a:endParaRPr>
          </a:p>
        </p:txBody>
      </p:sp>
      <p:sp>
        <p:nvSpPr>
          <p:cNvPr id="2253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9563910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it-IT">
                <a:ea typeface="ＭＳ Ｐゴシック" panose="020B0600070205080204" pitchFamily="34" charset="-128"/>
              </a:rPr>
              <a:t>Fragment Shader</a:t>
            </a:r>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D25FE34A-09F0-4667-9479-51DEB6377E33}" type="slidenum">
              <a:rPr lang="es-ES" altLang="it-IT" sz="1000">
                <a:latin typeface="Arial" panose="020B0604020202020204" pitchFamily="34" charset="0"/>
              </a:rPr>
              <a:pPr lvl="1"/>
              <a:t>53</a:t>
            </a:fld>
            <a:endParaRPr lang="es-ES" altLang="it-IT" sz="1000">
              <a:latin typeface="Arial" panose="020B0604020202020204" pitchFamily="34" charset="0"/>
            </a:endParaRPr>
          </a:p>
        </p:txBody>
      </p:sp>
      <p:sp>
        <p:nvSpPr>
          <p:cNvPr id="23557" name="TextBox 4"/>
          <p:cNvSpPr txBox="1">
            <a:spLocks noChangeArrowheads="1"/>
          </p:cNvSpPr>
          <p:nvPr/>
        </p:nvSpPr>
        <p:spPr bwMode="auto">
          <a:xfrm>
            <a:off x="457200" y="1752600"/>
            <a:ext cx="8686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it-IT"/>
          </a:p>
          <a:p>
            <a:r>
              <a:rPr lang="en-US" altLang="it-IT"/>
              <a:t>  // no case statement in GLSL</a:t>
            </a:r>
          </a:p>
          <a:p>
            <a:endParaRPr lang="en-US" altLang="it-IT"/>
          </a:p>
          <a:p>
            <a:r>
              <a:rPr lang="en-US" altLang="it-IT"/>
              <a:t>    if(i==0) gl_FragColor = c[0];</a:t>
            </a:r>
          </a:p>
          <a:p>
            <a:r>
              <a:rPr lang="en-US" altLang="it-IT"/>
              <a:t>    else if(i==1) gl_FragColor = c[1];</a:t>
            </a:r>
          </a:p>
          <a:p>
            <a:r>
              <a:rPr lang="en-US" altLang="it-IT"/>
              <a:t>    else if(i==2) gl_FragColor = c[2];</a:t>
            </a:r>
          </a:p>
          <a:p>
            <a:r>
              <a:rPr lang="en-US" altLang="it-IT"/>
              <a:t>    else if(i==3) gl_FragColor = c[3];</a:t>
            </a:r>
          </a:p>
          <a:p>
            <a:r>
              <a:rPr lang="en-US" altLang="it-IT"/>
              <a:t>    else if(i==4) gl_FragColor = c[4];</a:t>
            </a:r>
          </a:p>
          <a:p>
            <a:r>
              <a:rPr lang="en-US" altLang="it-IT"/>
              <a:t>    else if(i==5) gl_FragColor = c[5];</a:t>
            </a:r>
          </a:p>
          <a:p>
            <a:r>
              <a:rPr lang="en-US" altLang="it-IT"/>
              <a:t>    else if(i==6) gl_FragColor = c[6];</a:t>
            </a:r>
          </a:p>
          <a:p>
            <a:r>
              <a:rPr lang="en-US" altLang="it-IT"/>
              <a:t>}</a:t>
            </a:r>
          </a:p>
        </p:txBody>
      </p:sp>
      <p:sp>
        <p:nvSpPr>
          <p:cNvPr id="235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2425181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it-IT">
                <a:ea typeface="ＭＳ Ｐゴシック" panose="020B0600070205080204" pitchFamily="34" charset="-128"/>
              </a:rPr>
              <a:t>Setup</a:t>
            </a:r>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E18A4A97-3ECC-4341-9740-77C54C0EC48C}" type="slidenum">
              <a:rPr lang="es-ES" altLang="it-IT" sz="1000">
                <a:latin typeface="Arial" panose="020B0604020202020204" pitchFamily="34" charset="0"/>
              </a:rPr>
              <a:pPr lvl="1"/>
              <a:t>54</a:t>
            </a:fld>
            <a:endParaRPr lang="es-ES" altLang="it-IT" sz="1000">
              <a:latin typeface="Arial" panose="020B0604020202020204" pitchFamily="34" charset="0"/>
            </a:endParaRPr>
          </a:p>
        </p:txBody>
      </p:sp>
      <p:sp>
        <p:nvSpPr>
          <p:cNvPr id="24581" name="TextBox 4"/>
          <p:cNvSpPr txBox="1">
            <a:spLocks noChangeArrowheads="1"/>
          </p:cNvSpPr>
          <p:nvPr/>
        </p:nvSpPr>
        <p:spPr bwMode="auto">
          <a:xfrm>
            <a:off x="533400" y="1905000"/>
            <a:ext cx="8153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 Allocate a frame buffer object</a:t>
            </a:r>
          </a:p>
          <a:p>
            <a:r>
              <a:rPr lang="en-US" altLang="it-IT"/>
              <a:t>   framebuffer = gl.createFramebuffer();</a:t>
            </a:r>
          </a:p>
          <a:p>
            <a:r>
              <a:rPr lang="en-US" altLang="it-IT"/>
              <a:t>   gl.bindFramebuffer( gl.FRAMEBUFFER, framebuffer);</a:t>
            </a:r>
          </a:p>
          <a:p>
            <a:r>
              <a:rPr lang="en-US" altLang="it-IT"/>
              <a:t>// Attach color buffer</a:t>
            </a:r>
          </a:p>
          <a:p>
            <a:r>
              <a:rPr lang="en-US" altLang="it-IT"/>
              <a:t>   gl.framebufferTexture2D(gl.FRAMEBUFFER,</a:t>
            </a:r>
          </a:p>
          <a:p>
            <a:r>
              <a:rPr lang="en-US" altLang="it-IT"/>
              <a:t> gl.COLOR_ATTACHMENT0, gl.TEXTURE_2D, texture, 0);</a:t>
            </a:r>
          </a:p>
          <a:p>
            <a:r>
              <a:rPr lang="en-US" altLang="it-IT"/>
              <a:t> gl.bindFramebuffer(gl.FRAMEBUFFER, null);</a:t>
            </a:r>
          </a:p>
        </p:txBody>
      </p:sp>
      <p:sp>
        <p:nvSpPr>
          <p:cNvPr id="245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12604024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it-IT">
                <a:ea typeface="ＭＳ Ｐゴシック" panose="020B0600070205080204" pitchFamily="34" charset="-128"/>
              </a:rPr>
              <a:t>Event Listener</a:t>
            </a:r>
          </a:p>
        </p:txBody>
      </p:sp>
      <p:sp>
        <p:nvSpPr>
          <p:cNvPr id="2560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34C7F3AC-DCCE-4061-94B6-9C5ADF1023BA}" type="slidenum">
              <a:rPr lang="es-ES" altLang="it-IT" sz="1000">
                <a:latin typeface="Arial" panose="020B0604020202020204" pitchFamily="34" charset="0"/>
              </a:rPr>
              <a:pPr lvl="1"/>
              <a:t>55</a:t>
            </a:fld>
            <a:endParaRPr lang="es-ES" altLang="it-IT" sz="1000">
              <a:latin typeface="Arial" panose="020B0604020202020204" pitchFamily="34" charset="0"/>
            </a:endParaRPr>
          </a:p>
        </p:txBody>
      </p:sp>
      <p:sp>
        <p:nvSpPr>
          <p:cNvPr id="25604" name="TextBox 4"/>
          <p:cNvSpPr txBox="1">
            <a:spLocks noChangeArrowheads="1"/>
          </p:cNvSpPr>
          <p:nvPr/>
        </p:nvSpPr>
        <p:spPr bwMode="auto">
          <a:xfrm>
            <a:off x="304800" y="1676400"/>
            <a:ext cx="8610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 canvas.addEventListener("mousedown", function(){</a:t>
            </a:r>
          </a:p>
          <a:p>
            <a:r>
              <a:rPr lang="en-US" altLang="it-IT"/>
              <a:t>                gl.bindFramebuffer(gl.FRAMEBUFFER, framebuffer);</a:t>
            </a:r>
          </a:p>
          <a:p>
            <a:r>
              <a:rPr lang="en-US" altLang="it-IT"/>
              <a:t>        gl.clear( gl.COLOR_BUFFER_BIT);</a:t>
            </a:r>
          </a:p>
          <a:p>
            <a:r>
              <a:rPr lang="en-US" altLang="it-IT"/>
              <a:t>        gl.uniform3fv(thetaLoc, theta);</a:t>
            </a:r>
          </a:p>
          <a:p>
            <a:r>
              <a:rPr lang="en-US" altLang="it-IT"/>
              <a:t>        for(var i=0; i&lt;6; i++) {</a:t>
            </a:r>
          </a:p>
          <a:p>
            <a:r>
              <a:rPr lang="en-US" altLang="it-IT"/>
              <a:t>            gl.uniform1i(gl.getUniformLocation(program, "i"), i+1);</a:t>
            </a:r>
          </a:p>
          <a:p>
            <a:r>
              <a:rPr lang="en-US" altLang="it-IT"/>
              <a:t>            gl.drawArrays( gl.TRIANGLES, 6*i, 6 );</a:t>
            </a:r>
          </a:p>
          <a:p>
            <a:r>
              <a:rPr lang="en-US" altLang="it-IT"/>
              <a:t>        }</a:t>
            </a:r>
          </a:p>
          <a:p>
            <a:r>
              <a:rPr lang="en-US" altLang="it-IT"/>
              <a:t>        var x = event.clientX;</a:t>
            </a:r>
          </a:p>
          <a:p>
            <a:r>
              <a:rPr lang="en-US" altLang="it-IT"/>
              <a:t>        var y = canvas.height -event.clientY;</a:t>
            </a:r>
          </a:p>
          <a:p>
            <a:r>
              <a:rPr lang="en-US" altLang="it-IT"/>
              <a:t>        gl.readPixels(x, y, 1, 1, gl.RGBA, </a:t>
            </a:r>
          </a:p>
          <a:p>
            <a:r>
              <a:rPr lang="en-US" altLang="it-IT"/>
              <a:t>                  gl.UNSIGNED_BYTE, color);</a:t>
            </a:r>
          </a:p>
          <a:p>
            <a:r>
              <a:rPr lang="en-US" altLang="it-IT"/>
              <a:t>        </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9722884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it-IT">
                <a:ea typeface="ＭＳ Ｐゴシック" panose="020B0600070205080204" pitchFamily="34" charset="-128"/>
              </a:rPr>
              <a:t>Event Listener</a:t>
            </a:r>
          </a:p>
        </p:txBody>
      </p:sp>
      <p:sp>
        <p:nvSpPr>
          <p:cNvPr id="2662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346FDB71-6CF2-43E0-A25A-0DB2AA382B6E}" type="slidenum">
              <a:rPr lang="es-ES" altLang="it-IT" sz="1000">
                <a:latin typeface="Arial" panose="020B0604020202020204" pitchFamily="34" charset="0"/>
              </a:rPr>
              <a:pPr lvl="1"/>
              <a:t>56</a:t>
            </a:fld>
            <a:endParaRPr lang="es-ES" altLang="it-IT" sz="1000">
              <a:latin typeface="Arial" panose="020B0604020202020204" pitchFamily="34" charset="0"/>
            </a:endParaRPr>
          </a:p>
        </p:txBody>
      </p:sp>
      <p:sp>
        <p:nvSpPr>
          <p:cNvPr id="26628" name="TextBox 4"/>
          <p:cNvSpPr txBox="1">
            <a:spLocks noChangeArrowheads="1"/>
          </p:cNvSpPr>
          <p:nvPr/>
        </p:nvSpPr>
        <p:spPr bwMode="auto">
          <a:xfrm>
            <a:off x="266700" y="1595438"/>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if(color[0]==255)</a:t>
            </a:r>
          </a:p>
          <a:p>
            <a:r>
              <a:rPr lang="en-US" altLang="it-IT"/>
              <a:t>        if(color[1]==255) console.log("yellow");</a:t>
            </a:r>
          </a:p>
          <a:p>
            <a:r>
              <a:rPr lang="en-US" altLang="it-IT"/>
              <a:t>        else if(color[2]==255) console.log("magenta");</a:t>
            </a:r>
          </a:p>
          <a:p>
            <a:r>
              <a:rPr lang="en-US" altLang="it-IT"/>
              <a:t>        else console.log("red");</a:t>
            </a:r>
          </a:p>
          <a:p>
            <a:endParaRPr lang="en-US" altLang="it-IT"/>
          </a:p>
          <a:p>
            <a:r>
              <a:rPr lang="en-US" altLang="it-IT"/>
              <a:t>else if(color[1]==255)</a:t>
            </a:r>
          </a:p>
          <a:p>
            <a:r>
              <a:rPr lang="en-US" altLang="it-IT"/>
              <a:t>        if(color[2]==255) console.log("cyan");</a:t>
            </a:r>
          </a:p>
          <a:p>
            <a:r>
              <a:rPr lang="en-US" altLang="it-IT"/>
              <a:t>        else console.log("green");</a:t>
            </a:r>
          </a:p>
          <a:p>
            <a:endParaRPr lang="en-US" altLang="it-IT"/>
          </a:p>
          <a:p>
            <a:r>
              <a:rPr lang="en-US" altLang="it-IT"/>
              <a:t>else if(color[2]==255) console.log("blue");</a:t>
            </a:r>
          </a:p>
          <a:p>
            <a:r>
              <a:rPr lang="en-US" altLang="it-IT"/>
              <a:t>        else console.log("background");</a:t>
            </a:r>
          </a:p>
          <a:p>
            <a:r>
              <a:rPr lang="en-US" altLang="it-IT"/>
              <a:t> </a:t>
            </a:r>
          </a:p>
        </p:txBody>
      </p:sp>
      <p:sp>
        <p:nvSpPr>
          <p:cNvPr id="266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614321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it-IT">
                <a:ea typeface="ＭＳ Ｐゴシック" panose="020B0600070205080204" pitchFamily="34" charset="-128"/>
              </a:rPr>
              <a:t>Event Listener</a:t>
            </a:r>
          </a:p>
        </p:txBody>
      </p:sp>
      <p:sp>
        <p:nvSpPr>
          <p:cNvPr id="276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BBE4CEA0-A51E-406D-93C3-96C7074C9F85}" type="slidenum">
              <a:rPr lang="es-ES" altLang="it-IT" sz="1000">
                <a:latin typeface="Arial" panose="020B0604020202020204" pitchFamily="34" charset="0"/>
              </a:rPr>
              <a:pPr lvl="1"/>
              <a:t>57</a:t>
            </a:fld>
            <a:endParaRPr lang="es-ES" altLang="it-IT" sz="1000">
              <a:latin typeface="Arial" panose="020B0604020202020204" pitchFamily="34" charset="0"/>
            </a:endParaRPr>
          </a:p>
        </p:txBody>
      </p:sp>
      <p:sp>
        <p:nvSpPr>
          <p:cNvPr id="27652" name="TextBox 4"/>
          <p:cNvSpPr txBox="1">
            <a:spLocks noChangeArrowheads="1"/>
          </p:cNvSpPr>
          <p:nvPr/>
        </p:nvSpPr>
        <p:spPr bwMode="auto">
          <a:xfrm>
            <a:off x="266700" y="1595438"/>
            <a:ext cx="8610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a:t> // return to default framebuffer      </a:t>
            </a:r>
          </a:p>
          <a:p>
            <a:r>
              <a:rPr lang="en-US" altLang="it-IT"/>
              <a:t>        gl.bindFramebuffer(gl.FRAMEBUFFER, null);</a:t>
            </a:r>
          </a:p>
          <a:p>
            <a:r>
              <a:rPr lang="en-US" altLang="it-IT"/>
              <a:t>//send index 0 to fragment shader</a:t>
            </a:r>
          </a:p>
          <a:p>
            <a:r>
              <a:rPr lang="en-US" altLang="it-IT"/>
              <a:t>        gl.uniform1i(gl.getUniformLocation(program, "i"), 0);</a:t>
            </a:r>
          </a:p>
          <a:p>
            <a:r>
              <a:rPr lang="en-US" altLang="it-IT"/>
              <a:t>//normal render</a:t>
            </a:r>
          </a:p>
          <a:p>
            <a:r>
              <a:rPr lang="en-US" altLang="it-IT"/>
              <a:t>        gl.clear( gl.COLOR_BUFFER_BIT );</a:t>
            </a:r>
          </a:p>
          <a:p>
            <a:r>
              <a:rPr lang="en-US" altLang="it-IT"/>
              <a:t>        gl.uniform3fv(thetaLoc, theta);</a:t>
            </a:r>
          </a:p>
          <a:p>
            <a:r>
              <a:rPr lang="en-US" altLang="it-IT"/>
              <a:t>        gl.drawArrays(gl.TRIANGLES, 0, 36);</a:t>
            </a:r>
          </a:p>
          <a:p>
            <a:r>
              <a:rPr lang="en-US" altLang="it-IT"/>
              <a:t>    }); </a:t>
            </a:r>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30883829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it-IT">
                <a:ea typeface="ＭＳ Ｐゴシック" panose="020B0600070205080204" pitchFamily="34" charset="-128"/>
              </a:rPr>
              <a:t>Picking by Selection</a:t>
            </a:r>
          </a:p>
        </p:txBody>
      </p:sp>
      <p:sp>
        <p:nvSpPr>
          <p:cNvPr id="28675" name="Content Placeholder 2"/>
          <p:cNvSpPr>
            <a:spLocks noGrp="1"/>
          </p:cNvSpPr>
          <p:nvPr>
            <p:ph idx="1"/>
          </p:nvPr>
        </p:nvSpPr>
        <p:spPr/>
        <p:txBody>
          <a:bodyPr/>
          <a:lstStyle/>
          <a:p>
            <a:r>
              <a:rPr lang="en-US" altLang="it-IT">
                <a:ea typeface="ＭＳ Ｐゴシック" panose="020B0600070205080204" pitchFamily="34" charset="-128"/>
              </a:rPr>
              <a:t>Possible with render-to-texture</a:t>
            </a:r>
          </a:p>
          <a:p>
            <a:r>
              <a:rPr lang="en-US" altLang="it-IT">
                <a:ea typeface="ＭＳ Ｐゴシック" panose="020B0600070205080204" pitchFamily="34" charset="-128"/>
              </a:rPr>
              <a:t>When mouse clicked do a off screen rendering with new viewing conditions that render only a small area around mouse</a:t>
            </a:r>
          </a:p>
          <a:p>
            <a:r>
              <a:rPr lang="en-US" altLang="it-IT">
                <a:ea typeface="ＭＳ Ｐゴシック" panose="020B0600070205080204" pitchFamily="34" charset="-128"/>
              </a:rPr>
              <a:t>Keep track of what gets rendered to this off screen buffer</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921FDD01-ED81-4FD6-9DAB-671F471E42AC}" type="slidenum">
              <a:rPr lang="es-ES" altLang="it-IT" sz="1000">
                <a:latin typeface="Arial" panose="020B0604020202020204" pitchFamily="34" charset="0"/>
              </a:rPr>
              <a:pPr lvl="1"/>
              <a:t>58</a:t>
            </a:fld>
            <a:endParaRPr lang="es-ES" altLang="it-IT" sz="1000">
              <a:latin typeface="Arial" panose="020B0604020202020204" pitchFamily="34" charset="0"/>
            </a:endParaRPr>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extLst>
      <p:ext uri="{BB962C8B-B14F-4D97-AF65-F5344CB8AC3E}">
        <p14:creationId xmlns:p14="http://schemas.microsoft.com/office/powerpoint/2010/main" val="77150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229600" cy="1143000"/>
          </a:xfrm>
        </p:spPr>
        <p:txBody>
          <a:bodyPr/>
          <a:lstStyle/>
          <a:p>
            <a:r>
              <a:rPr lang="en-US" altLang="it-IT">
                <a:latin typeface="Helvetica" panose="020B0604020202020204" pitchFamily="34" charset="0"/>
                <a:ea typeface="ＭＳ Ｐゴシック" panose="020B0600070205080204" pitchFamily="34" charset="-128"/>
              </a:rPr>
              <a:t>Going between CPU and GPU</a:t>
            </a:r>
          </a:p>
        </p:txBody>
      </p:sp>
      <p:sp>
        <p:nvSpPr>
          <p:cNvPr id="24579" name="Content Placeholder 2"/>
          <p:cNvSpPr>
            <a:spLocks noGrp="1"/>
          </p:cNvSpPr>
          <p:nvPr>
            <p:ph idx="1"/>
          </p:nvPr>
        </p:nvSpPr>
        <p:spPr>
          <a:xfrm>
            <a:off x="277813" y="1497013"/>
            <a:ext cx="8588375" cy="5360987"/>
          </a:xfrm>
        </p:spPr>
        <p:txBody>
          <a:bodyPr/>
          <a:lstStyle/>
          <a:p>
            <a:r>
              <a:rPr lang="en-US" altLang="it-IT">
                <a:ea typeface="ＭＳ Ｐゴシック" panose="020B0600070205080204" pitchFamily="34" charset="-128"/>
              </a:rPr>
              <a:t>We have already seen that we can write pixels as texels to texture memory</a:t>
            </a:r>
          </a:p>
          <a:p>
            <a:r>
              <a:rPr lang="en-US" altLang="it-IT">
                <a:ea typeface="ＭＳ Ｐゴシック" panose="020B0600070205080204" pitchFamily="34" charset="-128"/>
              </a:rPr>
              <a:t>Texture objects reduce transfers between CPU and GPU</a:t>
            </a:r>
          </a:p>
          <a:p>
            <a:r>
              <a:rPr lang="en-US" altLang="it-IT">
                <a:ea typeface="ＭＳ Ｐゴシック" panose="020B0600070205080204" pitchFamily="34" charset="-128"/>
              </a:rPr>
              <a:t>Transfer of pixel data back to CPU slow</a:t>
            </a:r>
          </a:p>
          <a:p>
            <a:r>
              <a:rPr lang="en-US" altLang="it-IT">
                <a:ea typeface="ＭＳ Ｐゴシック" panose="020B0600070205080204" pitchFamily="34" charset="-128"/>
              </a:rPr>
              <a:t>Want to manipulate pixels without going back to CPU</a:t>
            </a:r>
          </a:p>
          <a:p>
            <a:pPr lvl="1"/>
            <a:r>
              <a:rPr lang="en-US" altLang="it-IT">
                <a:ea typeface="ＭＳ Ｐゴシック" panose="020B0600070205080204" pitchFamily="34" charset="-128"/>
              </a:rPr>
              <a:t>Image processing</a:t>
            </a:r>
          </a:p>
          <a:p>
            <a:pPr lvl="1"/>
            <a:r>
              <a:rPr lang="en-US" altLang="it-IT">
                <a:ea typeface="ＭＳ Ｐゴシック" panose="020B0600070205080204" pitchFamily="34" charset="-128"/>
              </a:rPr>
              <a:t>GPGPU</a:t>
            </a:r>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6C8C522A-B038-441F-A7C6-4EB3E1FC3D26}" type="slidenum">
              <a:rPr lang="es-ES" altLang="it-IT" sz="1000">
                <a:latin typeface="Arial" panose="020B0604020202020204" pitchFamily="34" charset="0"/>
              </a:rPr>
              <a:pPr lvl="1"/>
              <a:t>6</a:t>
            </a:fld>
            <a:endParaRPr lang="es-ES" altLang="it-IT" sz="1000">
              <a:latin typeface="Arial" panose="020B0604020202020204" pitchFamily="34" charset="0"/>
            </a:endParaRP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Framebuffer Objects</a:t>
            </a:r>
          </a:p>
        </p:txBody>
      </p:sp>
      <p:sp>
        <p:nvSpPr>
          <p:cNvPr id="26627" name="Content Placeholder 2"/>
          <p:cNvSpPr>
            <a:spLocks noGrp="1"/>
          </p:cNvSpPr>
          <p:nvPr>
            <p:ph idx="1"/>
          </p:nvPr>
        </p:nvSpPr>
        <p:spPr/>
        <p:txBody>
          <a:bodyPr/>
          <a:lstStyle/>
          <a:p>
            <a:r>
              <a:rPr lang="en-US" altLang="it-IT">
                <a:ea typeface="ＭＳ Ｐゴシック" panose="020B0600070205080204" pitchFamily="34" charset="-128"/>
              </a:rPr>
              <a:t>Framebuffer Objects (FBOs)  are buffers  that are created by the application</a:t>
            </a:r>
          </a:p>
          <a:p>
            <a:pPr lvl="1"/>
            <a:r>
              <a:rPr lang="en-US" altLang="it-IT">
                <a:ea typeface="ＭＳ Ｐゴシック" panose="020B0600070205080204" pitchFamily="34" charset="-128"/>
              </a:rPr>
              <a:t>Not under control of window system</a:t>
            </a:r>
          </a:p>
          <a:p>
            <a:pPr lvl="1"/>
            <a:r>
              <a:rPr lang="en-US" altLang="it-IT">
                <a:ea typeface="ＭＳ Ｐゴシック" panose="020B0600070205080204" pitchFamily="34" charset="-128"/>
              </a:rPr>
              <a:t>Cannot be displayed</a:t>
            </a:r>
          </a:p>
          <a:p>
            <a:pPr lvl="1"/>
            <a:r>
              <a:rPr lang="en-US" altLang="it-IT">
                <a:ea typeface="ＭＳ Ｐゴシック" panose="020B0600070205080204" pitchFamily="34" charset="-128"/>
              </a:rPr>
              <a:t>Can attach a renderbuffer to a FBO and can render off screen into the attached buffer</a:t>
            </a:r>
          </a:p>
          <a:p>
            <a:pPr lvl="1"/>
            <a:r>
              <a:rPr lang="en-US" altLang="it-IT">
                <a:ea typeface="ＭＳ Ｐゴシック" panose="020B0600070205080204" pitchFamily="34" charset="-128"/>
              </a:rPr>
              <a:t>Attached buffer can then be detached and used as a texture map for an on-screen render to the default frame buffer</a:t>
            </a:r>
          </a:p>
        </p:txBody>
      </p:sp>
      <p:sp>
        <p:nvSpPr>
          <p:cNvPr id="266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B82298DF-3396-4E27-9E2F-AD95061FCC0F}" type="slidenum">
              <a:rPr lang="es-ES" altLang="it-IT" sz="1000">
                <a:latin typeface="Arial" panose="020B0604020202020204" pitchFamily="34" charset="0"/>
              </a:rPr>
              <a:pPr lvl="1"/>
              <a:t>7</a:t>
            </a:fld>
            <a:endParaRPr lang="es-ES" altLang="it-IT" sz="1000">
              <a:latin typeface="Arial" panose="020B0604020202020204" pitchFamily="34" charset="0"/>
            </a:endParaRPr>
          </a:p>
        </p:txBody>
      </p:sp>
      <p:sp>
        <p:nvSpPr>
          <p:cNvPr id="266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Render to Texture</a:t>
            </a:r>
          </a:p>
        </p:txBody>
      </p:sp>
      <p:sp>
        <p:nvSpPr>
          <p:cNvPr id="28675" name="Content Placeholder 2"/>
          <p:cNvSpPr>
            <a:spLocks noGrp="1"/>
          </p:cNvSpPr>
          <p:nvPr>
            <p:ph idx="1"/>
          </p:nvPr>
        </p:nvSpPr>
        <p:spPr/>
        <p:txBody>
          <a:bodyPr/>
          <a:lstStyle/>
          <a:p>
            <a:r>
              <a:rPr lang="en-US" altLang="it-IT" dirty="0">
                <a:ea typeface="ＭＳ Ｐゴシック" panose="020B0600070205080204" pitchFamily="34" charset="-128"/>
              </a:rPr>
              <a:t>Textures are shared by all instances of the fragment shader</a:t>
            </a:r>
          </a:p>
          <a:p>
            <a:r>
              <a:rPr lang="en-US" altLang="it-IT" dirty="0">
                <a:ea typeface="ＭＳ Ｐゴシック" panose="020B0600070205080204" pitchFamily="34" charset="-128"/>
              </a:rPr>
              <a:t>If we render to a texture attachment we can create a new texture image that can be used in subsequent renderings</a:t>
            </a:r>
          </a:p>
          <a:p>
            <a:r>
              <a:rPr lang="en-US" altLang="it-IT" dirty="0">
                <a:ea typeface="ＭＳ Ｐゴシック" panose="020B0600070205080204" pitchFamily="34" charset="-128"/>
              </a:rPr>
              <a:t>Use a double buffering strategy for operations such as convolution</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098C604C-AD41-40EA-9B1E-73C5DCA8E80A}" type="slidenum">
              <a:rPr lang="es-ES" altLang="it-IT" sz="1000">
                <a:latin typeface="Arial" panose="020B0604020202020204" pitchFamily="34" charset="0"/>
              </a:rPr>
              <a:pPr lvl="1"/>
              <a:t>8</a:t>
            </a:fld>
            <a:endParaRPr lang="es-ES" altLang="it-IT" sz="1000">
              <a:latin typeface="Arial" panose="020B0604020202020204" pitchFamily="34" charset="0"/>
            </a:endParaRPr>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it-IT">
                <a:latin typeface="Helvetica" panose="020B0604020202020204" pitchFamily="34" charset="0"/>
                <a:ea typeface="ＭＳ Ｐゴシック" panose="020B0600070205080204" pitchFamily="34" charset="-128"/>
              </a:rPr>
              <a:t>Steps</a:t>
            </a:r>
          </a:p>
        </p:txBody>
      </p:sp>
      <p:sp>
        <p:nvSpPr>
          <p:cNvPr id="30723" name="Content Placeholder 2"/>
          <p:cNvSpPr>
            <a:spLocks noGrp="1"/>
          </p:cNvSpPr>
          <p:nvPr>
            <p:ph idx="1"/>
          </p:nvPr>
        </p:nvSpPr>
        <p:spPr>
          <a:xfrm>
            <a:off x="365125" y="1600200"/>
            <a:ext cx="8413750" cy="5360988"/>
          </a:xfrm>
        </p:spPr>
        <p:txBody>
          <a:bodyPr/>
          <a:lstStyle/>
          <a:p>
            <a:r>
              <a:rPr lang="en-US" altLang="it-IT" sz="2500">
                <a:ea typeface="ＭＳ Ｐゴシック" panose="020B0600070205080204" pitchFamily="34" charset="-128"/>
              </a:rPr>
              <a:t>Create an Empty Texture Object</a:t>
            </a:r>
          </a:p>
          <a:p>
            <a:r>
              <a:rPr lang="en-US" altLang="it-IT" sz="2500">
                <a:ea typeface="ＭＳ Ｐゴシック" panose="020B0600070205080204" pitchFamily="34" charset="-128"/>
              </a:rPr>
              <a:t>Create a FBO</a:t>
            </a:r>
          </a:p>
          <a:p>
            <a:r>
              <a:rPr lang="en-US" altLang="it-IT" sz="2500">
                <a:ea typeface="ＭＳ Ｐゴシック" panose="020B0600070205080204" pitchFamily="34" charset="-128"/>
              </a:rPr>
              <a:t>Attach renderbuffer for texture image</a:t>
            </a:r>
          </a:p>
          <a:p>
            <a:r>
              <a:rPr lang="en-US" altLang="it-IT" sz="2500">
                <a:ea typeface="ＭＳ Ｐゴシック" panose="020B0600070205080204" pitchFamily="34" charset="-128"/>
              </a:rPr>
              <a:t>Bind FBO</a:t>
            </a:r>
          </a:p>
          <a:p>
            <a:r>
              <a:rPr lang="en-US" altLang="it-IT" sz="2500">
                <a:ea typeface="ＭＳ Ｐゴシック" panose="020B0600070205080204" pitchFamily="34" charset="-128"/>
              </a:rPr>
              <a:t>Render scene</a:t>
            </a:r>
          </a:p>
          <a:p>
            <a:r>
              <a:rPr lang="en-US" altLang="it-IT" sz="2500">
                <a:ea typeface="ＭＳ Ｐゴシック" panose="020B0600070205080204" pitchFamily="34" charset="-128"/>
              </a:rPr>
              <a:t>Detach renderbuffer</a:t>
            </a:r>
          </a:p>
          <a:p>
            <a:r>
              <a:rPr lang="en-US" altLang="it-IT" sz="2500">
                <a:ea typeface="ＭＳ Ｐゴシック" panose="020B0600070205080204" pitchFamily="34" charset="-128"/>
              </a:rPr>
              <a:t>Bind texture </a:t>
            </a:r>
          </a:p>
          <a:p>
            <a:r>
              <a:rPr lang="en-US" altLang="it-IT" sz="2500">
                <a:ea typeface="ＭＳ Ｐゴシック" panose="020B0600070205080204" pitchFamily="34" charset="-128"/>
              </a:rPr>
              <a:t>Render with new texture</a:t>
            </a:r>
          </a:p>
          <a:p>
            <a:endParaRPr lang="en-US" altLang="it-IT">
              <a:ea typeface="ＭＳ Ｐゴシック" panose="020B0600070205080204" pitchFamily="34" charset="-128"/>
            </a:endParaRP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sz="2400">
                <a:solidFill>
                  <a:schemeClr val="tx1"/>
                </a:solidFill>
                <a:latin typeface="Times New Roman" panose="02020603050405020304" pitchFamily="18" charset="0"/>
                <a:ea typeface="ＭＳ Ｐゴシック" panose="020B0600070205080204" pitchFamily="34" charset="-128"/>
              </a:defRPr>
            </a:lvl1pPr>
            <a:lvl2pPr>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lvl="1"/>
            <a:fld id="{39BCC3A9-4580-49F2-A037-2CD89A013C48}" type="slidenum">
              <a:rPr lang="es-ES" altLang="it-IT" sz="1000">
                <a:latin typeface="Arial" panose="020B0604020202020204" pitchFamily="34" charset="0"/>
              </a:rPr>
              <a:pPr lvl="1"/>
              <a:t>9</a:t>
            </a:fld>
            <a:endParaRPr lang="es-ES" altLang="it-IT" sz="1000">
              <a:latin typeface="Arial" panose="020B0604020202020204" pitchFamily="34" charset="0"/>
            </a:endParaRP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a:defRPr sz="2400">
                <a:solidFill>
                  <a:schemeClr val="tx1"/>
                </a:solidFill>
                <a:latin typeface="Times New Roman" panose="02020603050405020304" pitchFamily="18" charset="0"/>
                <a:ea typeface="ＭＳ Ｐゴシック" panose="020B0600070205080204" pitchFamily="34" charset="-128"/>
              </a:defRPr>
            </a:lvl3pPr>
            <a:lvl4pPr>
              <a:defRPr sz="2400">
                <a:solidFill>
                  <a:schemeClr val="tx1"/>
                </a:solidFill>
                <a:latin typeface="Times New Roman" panose="02020603050405020304" pitchFamily="18" charset="0"/>
                <a:ea typeface="ＭＳ Ｐゴシック" panose="020B0600070205080204" pitchFamily="34" charset="-128"/>
              </a:defRPr>
            </a:lvl4pPr>
            <a:lvl5pPr>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it-IT" sz="1400"/>
              <a:t>Angel and Shreiner: Interactive Computer Graphics 7E © Addison-Wesley 2015 </a:t>
            </a:r>
          </a:p>
        </p:txBody>
      </p:sp>
    </p:spTree>
  </p:cSld>
  <p:clrMapOvr>
    <a:masterClrMapping/>
  </p:clrMapOvr>
</p:sld>
</file>

<file path=ppt/theme/theme1.xml><?xml version="1.0" encoding="utf-8"?>
<a:theme xmlns:a="http://schemas.openxmlformats.org/drawingml/2006/main" name="AngelICG02">
  <a:themeElements>
    <a:clrScheme name="AngelICG02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ngelICG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ctr" anchorCtr="1"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ctr" anchorCtr="1"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AngelICG02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elICG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ngelICG02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elICG02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elICG02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elICG02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ngelICG02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C:\PPT\BOOK_LECTURE\AngelICG02.ppt</Template>
  <TotalTime>5631</TotalTime>
  <Words>4530</Words>
  <Application>Microsoft Office PowerPoint</Application>
  <PresentationFormat>Presentazione su schermo (4:3)</PresentationFormat>
  <Paragraphs>663</Paragraphs>
  <Slides>58</Slides>
  <Notes>44</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58</vt:i4>
      </vt:variant>
    </vt:vector>
  </HeadingPairs>
  <TitlesOfParts>
    <vt:vector size="65" baseType="lpstr">
      <vt:lpstr>ＭＳ Ｐゴシック</vt:lpstr>
      <vt:lpstr>Arial</vt:lpstr>
      <vt:lpstr>Calibri</vt:lpstr>
      <vt:lpstr>Helvetica</vt:lpstr>
      <vt:lpstr>Times New Roman</vt:lpstr>
      <vt:lpstr>AngelICG02</vt:lpstr>
      <vt:lpstr>ClipArt</vt:lpstr>
      <vt:lpstr>Introduction to Computer Graphics with WebGL</vt:lpstr>
      <vt:lpstr>Framebuffer Objects</vt:lpstr>
      <vt:lpstr>Objectives</vt:lpstr>
      <vt:lpstr>Discrete Processing in WebGL</vt:lpstr>
      <vt:lpstr>Accessing the Framebuffer</vt:lpstr>
      <vt:lpstr>Going between CPU and GPU</vt:lpstr>
      <vt:lpstr>Framebuffer Objects</vt:lpstr>
      <vt:lpstr>Render to Texture</vt:lpstr>
      <vt:lpstr>Steps</vt:lpstr>
      <vt:lpstr>Empty Texture Object</vt:lpstr>
      <vt:lpstr>Creating a FBO</vt:lpstr>
      <vt:lpstr>Frame Buffer Object</vt:lpstr>
      <vt:lpstr>Rest of Initialization</vt:lpstr>
      <vt:lpstr>Introduction to Computer Graphics with WebGL</vt:lpstr>
      <vt:lpstr>Render to Texture</vt:lpstr>
      <vt:lpstr>Objectives</vt:lpstr>
      <vt:lpstr>Program Objects and Shaders</vt:lpstr>
      <vt:lpstr>Program Object 1 Shaders</vt:lpstr>
      <vt:lpstr>Program Object 2 Shaders</vt:lpstr>
      <vt:lpstr> First Render (to Texture)</vt:lpstr>
      <vt:lpstr>Set Up Second Render</vt:lpstr>
      <vt:lpstr>Data for Second Render</vt:lpstr>
      <vt:lpstr>Render a Quad with Texture</vt:lpstr>
      <vt:lpstr>Dynamic 3D Example</vt:lpstr>
      <vt:lpstr>Buffer Ping-ponging </vt:lpstr>
      <vt:lpstr>Particle System Example</vt:lpstr>
      <vt:lpstr>Screen Shots</vt:lpstr>
      <vt:lpstr>Introduction to Computer Graphics with WebGL</vt:lpstr>
      <vt:lpstr>Agent Based Models</vt:lpstr>
      <vt:lpstr>Objectives</vt:lpstr>
      <vt:lpstr>Agent Based Models (ABMs)</vt:lpstr>
      <vt:lpstr>Simulating Ant Behavior</vt:lpstr>
      <vt:lpstr>Diffusion Example I</vt:lpstr>
      <vt:lpstr>Snapshots</vt:lpstr>
      <vt:lpstr>Initialization</vt:lpstr>
      <vt:lpstr>Vertex Shader 1</vt:lpstr>
      <vt:lpstr>Fragment Shader 1</vt:lpstr>
      <vt:lpstr>Vertex Shader 2</vt:lpstr>
      <vt:lpstr>Fragment Shader 2</vt:lpstr>
      <vt:lpstr>Rendering Loop I</vt:lpstr>
      <vt:lpstr>Rendering Loop II</vt:lpstr>
      <vt:lpstr>Rendering Loop III</vt:lpstr>
      <vt:lpstr>Rendering Loop IV</vt:lpstr>
      <vt:lpstr>Add Agent Behavior</vt:lpstr>
      <vt:lpstr>Diffusion Code</vt:lpstr>
      <vt:lpstr>Snapshots</vt:lpstr>
      <vt:lpstr>Introduction to Computer Graphics with WebGL</vt:lpstr>
      <vt:lpstr>Picking by Color</vt:lpstr>
      <vt:lpstr>Objectives</vt:lpstr>
      <vt:lpstr>Algorithm</vt:lpstr>
      <vt:lpstr>Shaders</vt:lpstr>
      <vt:lpstr>Fragment Shader</vt:lpstr>
      <vt:lpstr>Fragment Shader</vt:lpstr>
      <vt:lpstr>Setup</vt:lpstr>
      <vt:lpstr>Event Listener</vt:lpstr>
      <vt:lpstr>Event Listener</vt:lpstr>
      <vt:lpstr>Event Listener</vt:lpstr>
      <vt:lpstr>Picking by Selection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Angel</dc:creator>
  <cp:lastModifiedBy>Marco Schaerf</cp:lastModifiedBy>
  <cp:revision>144</cp:revision>
  <dcterms:created xsi:type="dcterms:W3CDTF">2014-03-04T23:59:14Z</dcterms:created>
  <dcterms:modified xsi:type="dcterms:W3CDTF">2018-04-23T07:28:54Z</dcterms:modified>
</cp:coreProperties>
</file>