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42"/>
  </p:notesMasterIdLst>
  <p:handoutMasterIdLst>
    <p:handoutMasterId r:id="rId43"/>
  </p:handoutMasterIdLst>
  <p:sldIdLst>
    <p:sldId id="284" r:id="rId2"/>
    <p:sldId id="256" r:id="rId3"/>
    <p:sldId id="257" r:id="rId4"/>
    <p:sldId id="258" r:id="rId5"/>
    <p:sldId id="259" r:id="rId6"/>
    <p:sldId id="276" r:id="rId7"/>
    <p:sldId id="277" r:id="rId8"/>
    <p:sldId id="261" r:id="rId9"/>
    <p:sldId id="281" r:id="rId10"/>
    <p:sldId id="260" r:id="rId11"/>
    <p:sldId id="278" r:id="rId12"/>
    <p:sldId id="280" r:id="rId13"/>
    <p:sldId id="279" r:id="rId14"/>
    <p:sldId id="263" r:id="rId15"/>
    <p:sldId id="264" r:id="rId16"/>
    <p:sldId id="265" r:id="rId17"/>
    <p:sldId id="266" r:id="rId18"/>
    <p:sldId id="282" r:id="rId19"/>
    <p:sldId id="283" r:id="rId20"/>
    <p:sldId id="267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4" r:id="rId4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1720" y="72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2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8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8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643D8D3-3303-43DE-8D20-0E31E1898F23}" type="slidenum">
              <a:rPr lang="en-US" altLang="it-IT"/>
              <a:pPr/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6540E1-0889-41E5-9FC1-BAD9CB93FC1E}" type="slidenum">
              <a:rPr lang="en-US" altLang="it-IT"/>
              <a:pPr/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238A39D5-C46B-487B-99B9-6CB7A5606F9E}" type="slidenum">
              <a:rPr lang="en-US" altLang="it-IT" sz="1200"/>
              <a:pPr/>
              <a:t>1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A4F1F88C-C4E8-4C21-9B76-136B54901832}" type="slidenum">
              <a:rPr lang="en-US" altLang="it-IT" sz="1200"/>
              <a:pPr/>
              <a:t>21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2107809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DE4E53EE-D5AB-4D7E-8CD2-68A46DC73C7E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488994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F42F9A60-2361-4CD4-A509-066BD0FD633D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443002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4BB9B5B1-181C-4E35-90F5-4AFBA6565438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56981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D7F55E8A-DA77-4890-A0B0-003C927ABE4F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552613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20A71D30-5A75-43AC-86DA-FE6D4F727251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702258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E654F893-D3CB-4166-B10B-EA6CCA582FF9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4181025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99B56002-8875-4AAC-A8F5-D723C6EC554F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443960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B572D5B6-4ABE-4F51-BEEE-2E4B19677F93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458699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2A4BF8A0-F58D-4428-800E-016ED417A5BD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175607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AF78579E-A19E-4B76-83C2-B2C78FE83F53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98378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53950FBB-9750-471F-908A-46903AC4698E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98180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28600"/>
            <a:ext cx="6248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t-IT"/>
              <a:t>D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t-IT"/>
              <a:t>Click to Edit Master Text Styles</a:t>
            </a:r>
          </a:p>
          <a:p>
            <a:pPr lvl="1"/>
            <a:r>
              <a:rPr lang="es-ES" altLang="it-IT"/>
              <a:t>SECOND LEVEL</a:t>
            </a:r>
          </a:p>
          <a:p>
            <a:pPr lvl="2"/>
            <a:r>
              <a:rPr lang="es-ES" altLang="it-IT"/>
              <a:t>THIRD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32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2pPr lvl="1" algn="r">
              <a:defRPr sz="1000">
                <a:latin typeface="Arial" panose="020B0604020202020204" pitchFamily="34" charset="0"/>
              </a:defRPr>
            </a:lvl2pPr>
          </a:lstStyle>
          <a:p>
            <a:pPr lvl="1"/>
            <a:fld id="{89561CCD-20BA-4E75-8011-C411E51EB5E8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609600" y="1447800"/>
            <a:ext cx="6172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graphicFrame>
        <p:nvGraphicFramePr>
          <p:cNvPr id="1026" name="Object 2"/>
          <p:cNvGraphicFramePr>
            <a:graphicFrameLocks/>
          </p:cNvGraphicFramePr>
          <p:nvPr/>
        </p:nvGraphicFramePr>
        <p:xfrm>
          <a:off x="152400" y="228600"/>
          <a:ext cx="1371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ClipArt" r:id="rId14" imgW="2354040" imgH="1792080" progId="MS_ClipArt_Gallery.2">
                  <p:embed/>
                </p:oleObj>
              </mc:Choice>
              <mc:Fallback>
                <p:oleObj name="ClipArt" r:id="rId14" imgW="2354040" imgH="1792080" progId="MS_ClipArt_Gallery.2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1371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00800"/>
            <a:ext cx="6858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71500" indent="-190500" algn="l" rtl="0" eaLnBrk="0" fontAlgn="base" hangingPunct="0">
        <a:spcBef>
          <a:spcPct val="20000"/>
        </a:spcBef>
        <a:spcAft>
          <a:spcPct val="0"/>
        </a:spcAft>
        <a:buChar char="­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952500" indent="-1905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2EDA4BF6-1C59-425F-A651-7C4842B34EE3}" type="slidenum">
              <a:rPr lang="es-ES" altLang="it-IT" sz="1000">
                <a:latin typeface="Arial" panose="020B0604020202020204" pitchFamily="34" charset="0"/>
              </a:rPr>
              <a:pPr lvl="1"/>
              <a:t>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Introduction to Computer Graphics with WebGL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5438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Founding Director, Arts, Research, Technology and Science Laboratory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D487B96B-A1A4-4A2A-93FD-87056B25414D}" type="slidenum">
              <a:rPr lang="es-ES" altLang="it-IT" sz="1000">
                <a:latin typeface="Arial" panose="020B0604020202020204" pitchFamily="34" charset="0"/>
              </a:rPr>
              <a:pPr lvl="1"/>
              <a:t>10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Tree Model of Car</a:t>
            </a:r>
          </a:p>
        </p:txBody>
      </p:sp>
      <p:pic>
        <p:nvPicPr>
          <p:cNvPr id="25605" name="Picture 4" descr="C:\BOOK\OpenGL\Paul Final\jpeg_new\AN09F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667000"/>
            <a:ext cx="6781800" cy="277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05756EDC-94A2-430E-A82E-E1C51ADC1D13}" type="slidenum">
              <a:rPr lang="es-ES" altLang="it-IT" sz="1000">
                <a:latin typeface="Arial" panose="020B0604020202020204" pitchFamily="34" charset="0"/>
              </a:rPr>
              <a:pPr lvl="1"/>
              <a:t>11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DAG Model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</a:rPr>
              <a:t>If we use the fact that all the wheels are identical, we get a </a:t>
            </a:r>
            <a:r>
              <a:rPr lang="en-US" altLang="it-IT" sz="2700" i="1">
                <a:ea typeface="ＭＳ Ｐゴシック" panose="020B0600070205080204" pitchFamily="34" charset="-128"/>
              </a:rPr>
              <a:t>directed acyclic graph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Not much different than dealing with a tree</a:t>
            </a:r>
          </a:p>
        </p:txBody>
      </p:sp>
      <p:pic>
        <p:nvPicPr>
          <p:cNvPr id="26629" name="Picture 4" descr="C:\BOOK\OpenGL\Paul Final\jpeg_new\AN09F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124200"/>
            <a:ext cx="226377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7C3BA7AC-5065-4C79-95ED-3BFC2CF67253}" type="slidenum">
              <a:rPr lang="es-ES" altLang="it-IT" sz="1000">
                <a:latin typeface="Arial" panose="020B0604020202020204" pitchFamily="34" charset="0"/>
              </a:rPr>
              <a:pPr lvl="1"/>
              <a:t>12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Modeling with Trees</a:t>
            </a:r>
            <a:r>
              <a:rPr lang="en-US" altLang="it-IT" i="1"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Must decide what information to place in nodes and what to put in edges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Nodes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What to draw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Pointers to children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Edges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May have information on incremental changes to transformation matrices (can also store in nodes)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0A324373-24A2-4B44-9AAB-1D466F206B01}" type="slidenum">
              <a:rPr lang="es-ES" altLang="it-IT" sz="1000">
                <a:latin typeface="Arial" panose="020B0604020202020204" pitchFamily="34" charset="0"/>
              </a:rPr>
              <a:pPr lvl="1"/>
              <a:t>13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Robot Arm</a:t>
            </a:r>
          </a:p>
        </p:txBody>
      </p:sp>
      <p:pic>
        <p:nvPicPr>
          <p:cNvPr id="28676" name="Picture 5" descr="C:\BOOK\OpenGL\Paul Final\jpeg\AN09F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82"/>
          <a:stretch>
            <a:fillRect/>
          </a:stretch>
        </p:blipFill>
        <p:spPr bwMode="auto">
          <a:xfrm>
            <a:off x="685800" y="1600200"/>
            <a:ext cx="8218488" cy="294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1066800" y="4800600"/>
            <a:ext cx="1489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robot arm</a:t>
            </a:r>
          </a:p>
        </p:txBody>
      </p:sp>
      <p:sp>
        <p:nvSpPr>
          <p:cNvPr id="28678" name="Text Box 7"/>
          <p:cNvSpPr txBox="1">
            <a:spLocks noChangeArrowheads="1"/>
          </p:cNvSpPr>
          <p:nvPr/>
        </p:nvSpPr>
        <p:spPr bwMode="auto">
          <a:xfrm>
            <a:off x="4572000" y="4648200"/>
            <a:ext cx="27098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parts in their own </a:t>
            </a:r>
          </a:p>
          <a:p>
            <a:r>
              <a:rPr lang="en-US" altLang="it-IT">
                <a:latin typeface="Arial" panose="020B0604020202020204" pitchFamily="34" charset="0"/>
              </a:rPr>
              <a:t>coodinate systems</a:t>
            </a:r>
          </a:p>
        </p:txBody>
      </p:sp>
      <p:sp>
        <p:nvSpPr>
          <p:cNvPr id="28679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0AFE5534-D31B-4156-B31E-44BA5D75356D}" type="slidenum">
              <a:rPr lang="es-ES" altLang="it-IT" sz="1000">
                <a:latin typeface="Arial" panose="020B0604020202020204" pitchFamily="34" charset="0"/>
              </a:rPr>
              <a:pPr lvl="1"/>
              <a:t>14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Articulated Models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Robot arm is an example of an </a:t>
            </a:r>
            <a:r>
              <a:rPr lang="en-US" altLang="it-IT" i="1">
                <a:ea typeface="ＭＳ Ｐゴシック" panose="020B0600070205080204" pitchFamily="34" charset="-128"/>
              </a:rPr>
              <a:t>articulated model</a:t>
            </a:r>
          </a:p>
          <a:p>
            <a:pPr lvl="1"/>
            <a:r>
              <a:rPr lang="en-US" altLang="it-IT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Parts connected at joints</a:t>
            </a:r>
          </a:p>
          <a:p>
            <a:pPr lvl="1"/>
            <a:r>
              <a:rPr lang="en-US" altLang="it-IT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Can specify state of model by </a:t>
            </a:r>
          </a:p>
          <a:p>
            <a:pPr lvl="1">
              <a:buFontTx/>
              <a:buNone/>
            </a:pPr>
            <a:r>
              <a:rPr lang="en-US" altLang="it-IT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giving all joint angles</a:t>
            </a:r>
          </a:p>
        </p:txBody>
      </p:sp>
      <p:pic>
        <p:nvPicPr>
          <p:cNvPr id="29701" name="Picture 4" descr="C:\BOOK\OpenGL\Paul Final\jpeg_new\AN09F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286000"/>
            <a:ext cx="255905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F5D79159-E002-49B0-A64E-B554076EA7C9}" type="slidenum">
              <a:rPr lang="es-ES" altLang="it-IT" sz="1000">
                <a:latin typeface="Arial" panose="020B0604020202020204" pitchFamily="34" charset="0"/>
              </a:rPr>
              <a:pPr lvl="1"/>
              <a:t>15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705600" cy="10668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Relationships in Robot Arm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Base rotates independently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Single angle determines position</a:t>
            </a:r>
          </a:p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Lower arm attached to base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Its position depends on rotation of base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Must also translate relative to base and rotate about connecting joint</a:t>
            </a:r>
          </a:p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Upper arm attached to lower arm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Its position depends on both base and lower arm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Must translate relative to lower arm and rotate about joint connecting to lower arm</a:t>
            </a:r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62DF6C34-8ABA-49DA-9950-7CB2981ECEC1}" type="slidenum">
              <a:rPr lang="es-ES" altLang="it-IT" sz="1000">
                <a:latin typeface="Arial" panose="020B0604020202020204" pitchFamily="34" charset="0"/>
              </a:rPr>
              <a:pPr lvl="1"/>
              <a:t>16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Required Matrices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724400"/>
          </a:xfrm>
        </p:spPr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</a:rPr>
              <a:t>Rotation of base: </a:t>
            </a:r>
            <a:r>
              <a:rPr lang="en-US" altLang="it-IT" sz="27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R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b</a:t>
            </a:r>
          </a:p>
          <a:p>
            <a:pPr lvl="1"/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Apply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 =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R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b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to base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Translate lower arm </a:t>
            </a:r>
            <a:r>
              <a:rPr lang="en-US" altLang="it-IT" sz="2700" u="sng">
                <a:ea typeface="ＭＳ Ｐゴシック" panose="020B0600070205080204" pitchFamily="34" charset="-128"/>
              </a:rPr>
              <a:t>relative</a:t>
            </a:r>
            <a:r>
              <a:rPr lang="en-US" altLang="it-IT" sz="2700">
                <a:ea typeface="ＭＳ Ｐゴシック" panose="020B0600070205080204" pitchFamily="34" charset="-128"/>
              </a:rPr>
              <a:t> to base: </a:t>
            </a:r>
            <a:r>
              <a:rPr lang="en-US" altLang="it-IT" sz="27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lu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Rotate lower arm around joint: </a:t>
            </a:r>
            <a:r>
              <a:rPr lang="en-US" altLang="it-IT" sz="27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R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lu</a:t>
            </a:r>
          </a:p>
          <a:p>
            <a:pPr lvl="1"/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Apply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 =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R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b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lu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R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lu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to lower arm</a:t>
            </a:r>
            <a:endParaRPr lang="en-US" altLang="it-IT" sz="2200" baseline="-250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en-US" altLang="it-IT" sz="2700">
                <a:ea typeface="ＭＳ Ｐゴシック" panose="020B0600070205080204" pitchFamily="34" charset="-128"/>
              </a:rPr>
              <a:t>Translate upper arm </a:t>
            </a:r>
            <a:r>
              <a:rPr lang="en-US" altLang="it-IT" sz="2700" u="sng">
                <a:ea typeface="ＭＳ Ｐゴシック" panose="020B0600070205080204" pitchFamily="34" charset="-128"/>
              </a:rPr>
              <a:t>relative</a:t>
            </a:r>
            <a:r>
              <a:rPr lang="en-US" altLang="it-IT" sz="2700">
                <a:ea typeface="ＭＳ Ｐゴシック" panose="020B0600070205080204" pitchFamily="34" charset="-128"/>
              </a:rPr>
              <a:t> to upper arm: </a:t>
            </a:r>
            <a:r>
              <a:rPr lang="en-US" altLang="it-IT" sz="27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uu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Rotate upper arm around joint: </a:t>
            </a:r>
            <a:r>
              <a:rPr lang="en-US" altLang="it-IT" sz="27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R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uu</a:t>
            </a:r>
          </a:p>
          <a:p>
            <a:pPr lvl="1"/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Apply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 =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R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b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lu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R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lu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uu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R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uu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to upper arm</a:t>
            </a:r>
            <a:endParaRPr lang="en-US" altLang="it-IT" sz="2200" baseline="-250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it-IT" sz="2700" baseline="-250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9F4D7F35-F71B-4A48-83F1-548470C6E02A}" type="slidenum">
              <a:rPr lang="es-ES" altLang="it-IT" sz="1000">
                <a:latin typeface="Arial" panose="020B0604020202020204" pitchFamily="34" charset="0"/>
              </a:rPr>
              <a:pPr lvl="1"/>
              <a:t>17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WebGL Code for Robot</a:t>
            </a:r>
          </a:p>
        </p:txBody>
      </p:sp>
      <p:sp>
        <p:nvSpPr>
          <p:cNvPr id="32772" name="Text Box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it-IT" sz="2000">
                <a:ea typeface="ＭＳ Ｐゴシック" panose="020B0600070205080204" pitchFamily="34" charset="-128"/>
              </a:rPr>
              <a:t>var render = function()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000">
                <a:ea typeface="ＭＳ Ｐゴシック" panose="020B0600070205080204" pitchFamily="34" charset="-128"/>
              </a:rPr>
              <a:t>    gl.clear( gl.COLOR_BUFFER_BIT | gl.DEPTH_BUFFER_BIT 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000">
                <a:ea typeface="ＭＳ Ｐゴシック" panose="020B0600070205080204" pitchFamily="34" charset="-128"/>
              </a:rPr>
              <a:t>    modelViewMatrix = rotate(theta[Base], 0, 1, 0 );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000">
                <a:ea typeface="ＭＳ Ｐゴシック" panose="020B0600070205080204" pitchFamily="34" charset="-128"/>
              </a:rPr>
              <a:t>    base();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000">
                <a:ea typeface="ＭＳ Ｐゴシック" panose="020B0600070205080204" pitchFamily="34" charset="-128"/>
              </a:rPr>
              <a:t>    modelViewMatrix = mult(modelViewMatrix,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000">
                <a:ea typeface="ＭＳ Ｐゴシック" panose="020B0600070205080204" pitchFamily="34" charset="-128"/>
              </a:rPr>
              <a:t>              translate(0.0, BASE_HEIGHT, 0.0));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000">
                <a:ea typeface="ＭＳ Ｐゴシック" panose="020B0600070205080204" pitchFamily="34" charset="-128"/>
              </a:rPr>
              <a:t>    modelViewMatrix = mult(modelViewMatrix,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000">
                <a:ea typeface="ＭＳ Ｐゴシック" panose="020B0600070205080204" pitchFamily="34" charset="-128"/>
              </a:rPr>
              <a:t>               rotate(theta[LowerArm], 0, 0, 1 ));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000">
                <a:ea typeface="ＭＳ Ｐゴシック" panose="020B0600070205080204" pitchFamily="34" charset="-128"/>
              </a:rPr>
              <a:t>    lowerArm();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000">
                <a:ea typeface="ＭＳ Ｐゴシック" panose="020B0600070205080204" pitchFamily="34" charset="-128"/>
              </a:rPr>
              <a:t>    modelViewMatrix  = mult(modelViewMatrix,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000">
                <a:ea typeface="ＭＳ Ｐゴシック" panose="020B0600070205080204" pitchFamily="34" charset="-128"/>
              </a:rPr>
              <a:t>              translate(0.0, LOWER_ARM_HEIGHT, 0.0));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000">
                <a:ea typeface="ＭＳ Ｐゴシック" panose="020B0600070205080204" pitchFamily="34" charset="-128"/>
              </a:rPr>
              <a:t>    modelViewMatrix  = mult(modelViewMatrix,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000">
                <a:ea typeface="ＭＳ Ｐゴシック" panose="020B0600070205080204" pitchFamily="34" charset="-128"/>
              </a:rPr>
              <a:t>              rotate(theta[UpperArm], 0, 0, 1) 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000">
                <a:ea typeface="ＭＳ Ｐゴシック" panose="020B0600070205080204" pitchFamily="34" charset="-128"/>
              </a:rPr>
              <a:t>    upperArm();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000">
                <a:ea typeface="ＭＳ Ｐゴシック" panose="020B0600070205080204" pitchFamily="34" charset="-128"/>
              </a:rPr>
              <a:t>    requestAnimFra</a:t>
            </a:r>
            <a:r>
              <a:rPr lang="en-US" altLang="it-IT" sz="2400">
                <a:ea typeface="ＭＳ Ｐゴシック" panose="020B0600070205080204" pitchFamily="34" charset="-128"/>
              </a:rPr>
              <a:t>me(render);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ea typeface="ＭＳ Ｐゴシック" panose="020B0600070205080204" pitchFamily="34" charset="-128"/>
              </a:rPr>
              <a:t>}</a:t>
            </a:r>
            <a:endParaRPr lang="en-US" altLang="it-IT" sz="2400" b="1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4BDBD293-843B-4C8B-B46F-F9D867853D5A}" type="slidenum">
              <a:rPr lang="es-ES" altLang="it-IT" sz="1000">
                <a:latin typeface="Arial" panose="020B0604020202020204" pitchFamily="34" charset="0"/>
              </a:rPr>
              <a:pPr lvl="1"/>
              <a:t>18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Tree Model of Robot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Note code shows relationships between parts of model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Can change “look” of parts easily without altering relationships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Simple example of tree model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Want a general node structure</a:t>
            </a:r>
          </a:p>
          <a:p>
            <a:pPr>
              <a:buFontTx/>
              <a:buNone/>
            </a:pPr>
            <a:r>
              <a:rPr lang="en-US" altLang="it-IT">
                <a:ea typeface="ＭＳ Ｐゴシック" panose="020B0600070205080204" pitchFamily="34" charset="-128"/>
              </a:rPr>
              <a:t>for nodes</a:t>
            </a:r>
          </a:p>
        </p:txBody>
      </p:sp>
      <p:pic>
        <p:nvPicPr>
          <p:cNvPr id="33797" name="Picture 4" descr="C:\BOOK\OpenGL\Paul Final\jpeg_new\AN09F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175" y="3124200"/>
            <a:ext cx="1366838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A5A02DCD-986A-4F40-8FD3-6B9FE602DA27}" type="slidenum">
              <a:rPr lang="es-ES" altLang="it-IT" sz="1000">
                <a:latin typeface="Arial" panose="020B0604020202020204" pitchFamily="34" charset="0"/>
              </a:rPr>
              <a:pPr lvl="1"/>
              <a:t>19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Possible Node Structure</a:t>
            </a:r>
          </a:p>
        </p:txBody>
      </p:sp>
      <p:pic>
        <p:nvPicPr>
          <p:cNvPr id="34820" name="Picture 4" descr="C:\BOOK\OpenGL\Paul Final\jpeg_new\AN09F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286000"/>
            <a:ext cx="3833813" cy="190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4800600" y="1828800"/>
            <a:ext cx="38385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Code for drawing part or</a:t>
            </a:r>
          </a:p>
          <a:p>
            <a:r>
              <a:rPr lang="en-US" altLang="it-IT">
                <a:latin typeface="Arial" panose="020B0604020202020204" pitchFamily="34" charset="0"/>
              </a:rPr>
              <a:t>pointer to drawing function</a:t>
            </a:r>
            <a:r>
              <a:rPr lang="en-US" altLang="it-IT"/>
              <a:t> </a:t>
            </a:r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 flipH="1">
            <a:off x="4191000" y="2209800"/>
            <a:ext cx="609600" cy="381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2438400" y="4419600"/>
            <a:ext cx="4440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linked list of pointers to children</a:t>
            </a:r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 flipV="1">
            <a:off x="1676400" y="3200400"/>
            <a:ext cx="990600" cy="2209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533400" y="5486400"/>
            <a:ext cx="4151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matrix relating node to parent</a:t>
            </a:r>
          </a:p>
        </p:txBody>
      </p:sp>
      <p:sp>
        <p:nvSpPr>
          <p:cNvPr id="34826" name="Footer Placeholder 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Hierarchical Modeling 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276600"/>
            <a:ext cx="79248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Science, 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5C540713-9F6C-49D7-8632-893BCEB71EDB}" type="slidenum">
              <a:rPr lang="es-ES" altLang="it-IT" sz="1000">
                <a:latin typeface="Arial" panose="020B0604020202020204" pitchFamily="34" charset="0"/>
              </a:rPr>
              <a:pPr lvl="1"/>
              <a:t>2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5478CB66-D1B7-4FDE-BA3B-CE19B9C0CAC2}" type="slidenum">
              <a:rPr lang="es-ES" altLang="it-IT" sz="1000">
                <a:latin typeface="Arial" panose="020B0604020202020204" pitchFamily="34" charset="0"/>
              </a:rPr>
              <a:pPr lvl="1"/>
              <a:t>20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Generalizations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Need to deal with multiple children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How do we represent a more general tree?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How do we traverse such a data structure?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Animation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How to use dynamically?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Can we create and delete nodes during execution?</a:t>
            </a:r>
          </a:p>
        </p:txBody>
      </p:sp>
      <p:sp>
        <p:nvSpPr>
          <p:cNvPr id="358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9E1E157B-A170-4A45-9A00-977996FAA0D5}" type="slidenum">
              <a:rPr lang="es-ES" altLang="it-IT" sz="1000">
                <a:latin typeface="Arial" panose="020B0604020202020204" pitchFamily="34" charset="0"/>
              </a:rPr>
              <a:pPr lvl="1"/>
              <a:t>21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Introduction to Computer Graphics with WebGL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5438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Founding Director, Arts, Research, Technology and Science Laboratory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0473888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Hierarchical Modeling II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276600"/>
            <a:ext cx="74676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BACAF48F-600A-4D51-ACDA-D6C98EE42AD5}" type="slidenum">
              <a:rPr lang="es-ES" altLang="it-IT" sz="1000">
                <a:latin typeface="Arial" panose="020B0604020202020204" pitchFamily="34" charset="0"/>
              </a:rPr>
              <a:pPr lvl="1"/>
              <a:t>22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2143747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CF75BD8A-B5A0-47E1-8510-AB054CC822AC}" type="slidenum">
              <a:rPr lang="es-ES" altLang="it-IT" sz="1000">
                <a:latin typeface="Arial" panose="020B0604020202020204" pitchFamily="34" charset="0"/>
              </a:rPr>
              <a:pPr lvl="1"/>
              <a:t>23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Objectives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Build a tree-structured model of a humanoid figure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Examine various traversal strategies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Build a generalized tree-model structure that is independent of the particular model</a:t>
            </a: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4637086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7AF41946-ED9D-4ED4-BD19-94A5D44CAA76}" type="slidenum">
              <a:rPr lang="es-ES" altLang="it-IT" sz="1000">
                <a:latin typeface="Arial" panose="020B0604020202020204" pitchFamily="34" charset="0"/>
              </a:rPr>
              <a:pPr lvl="1"/>
              <a:t>24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Humanoid Figure</a:t>
            </a:r>
          </a:p>
        </p:txBody>
      </p:sp>
      <p:pic>
        <p:nvPicPr>
          <p:cNvPr id="19461" name="Picture 4" descr="C:\BOOK\OpenGL\Paul Final\jpeg_new\AN09F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09800"/>
            <a:ext cx="1644650" cy="343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5" descr="C:\BOOK\OpenGL\Paul Final\jpeg_new\AN09F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514600"/>
            <a:ext cx="5121275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8601916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D9578E8B-85DE-4C54-B225-DEE557D24E8E}" type="slidenum">
              <a:rPr lang="es-ES" altLang="it-IT" sz="1000">
                <a:latin typeface="Arial" panose="020B0604020202020204" pitchFamily="34" charset="0"/>
              </a:rPr>
              <a:pPr lvl="1"/>
              <a:t>25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Building the Model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Can build a simple implementation using quadrics: ellipsoids and cylinders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Access parts through functions</a:t>
            </a:r>
          </a:p>
          <a:p>
            <a:pPr lvl="1"/>
            <a:r>
              <a:rPr lang="en-US" altLang="it-IT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torso()</a:t>
            </a:r>
          </a:p>
          <a:p>
            <a:pPr lvl="1"/>
            <a:r>
              <a:rPr lang="en-US" altLang="it-IT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leftUpperArm()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Matrices describe position of node with respect to its parent</a:t>
            </a:r>
          </a:p>
          <a:p>
            <a:pPr lvl="1"/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lla</a:t>
            </a:r>
            <a:r>
              <a:rPr lang="en-US" altLang="it-IT">
                <a:ea typeface="ＭＳ Ｐゴシック" panose="020B0600070205080204" pitchFamily="34" charset="-128"/>
              </a:rPr>
              <a:t> positions left lower leg with respect to left upper arm</a:t>
            </a: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5774129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D4B1A718-39A3-4847-86A5-EF22A0E4A3E1}" type="slidenum">
              <a:rPr lang="es-ES" altLang="it-IT" sz="1000">
                <a:latin typeface="Arial" panose="020B0604020202020204" pitchFamily="34" charset="0"/>
              </a:rPr>
              <a:pPr lvl="1"/>
              <a:t>26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Tree with Matrices</a:t>
            </a:r>
          </a:p>
        </p:txBody>
      </p:sp>
      <p:pic>
        <p:nvPicPr>
          <p:cNvPr id="21509" name="Picture 4" descr="C:\BOOK\OpenGL\Paul Final\jpeg_new\AN09F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52600"/>
            <a:ext cx="7696200" cy="373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6898227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9C21B78B-2AA3-40FE-94BF-4C66EB3C1B2B}" type="slidenum">
              <a:rPr lang="es-ES" altLang="it-IT" sz="1000">
                <a:latin typeface="Arial" panose="020B0604020202020204" pitchFamily="34" charset="0"/>
              </a:rPr>
              <a:pPr lvl="1"/>
              <a:t>27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Display and Traversal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The position of the figure is determined by 11 joint angles (two for the head and one for each other part)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Display of the tree requires a </a:t>
            </a:r>
            <a:r>
              <a:rPr lang="en-US" altLang="it-IT" i="1">
                <a:ea typeface="ＭＳ Ｐゴシック" panose="020B0600070205080204" pitchFamily="34" charset="-128"/>
              </a:rPr>
              <a:t>graph traversal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Visit each node once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Display function at each node that describes the part associated with the node, applying the correct transformation matrix for position and orientation</a:t>
            </a:r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40860148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088E81A8-C643-49D8-83FE-7B4569193BDA}" type="slidenum">
              <a:rPr lang="es-ES" altLang="it-IT" sz="1000">
                <a:latin typeface="Arial" panose="020B0604020202020204" pitchFamily="34" charset="0"/>
              </a:rPr>
              <a:pPr lvl="1"/>
              <a:t>28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Transformation Matrices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There are 10 relevant matrices</a:t>
            </a:r>
          </a:p>
          <a:p>
            <a:pPr lvl="1"/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it-IT">
                <a:ea typeface="ＭＳ Ｐゴシック" panose="020B0600070205080204" pitchFamily="34" charset="-128"/>
              </a:rPr>
              <a:t> positions and orients entire figure through the torso which is the root node</a:t>
            </a:r>
          </a:p>
          <a:p>
            <a:pPr lvl="1"/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h</a:t>
            </a:r>
            <a:r>
              <a:rPr lang="en-US" altLang="it-IT">
                <a:ea typeface="ＭＳ Ｐゴシック" panose="020B0600070205080204" pitchFamily="34" charset="-128"/>
              </a:rPr>
              <a:t> positions head with respect to torso</a:t>
            </a:r>
          </a:p>
          <a:p>
            <a:pPr lvl="1"/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lua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rua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lul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rul</a:t>
            </a:r>
            <a:r>
              <a:rPr lang="en-US" altLang="it-IT">
                <a:ea typeface="ＭＳ Ｐゴシック" panose="020B0600070205080204" pitchFamily="34" charset="-128"/>
              </a:rPr>
              <a:t> position arms and legs with respect to torso</a:t>
            </a:r>
          </a:p>
          <a:p>
            <a:pPr lvl="1"/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lla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rla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lll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rll</a:t>
            </a:r>
            <a:r>
              <a:rPr lang="en-US" altLang="it-IT">
                <a:ea typeface="ＭＳ Ｐゴシック" panose="020B0600070205080204" pitchFamily="34" charset="-128"/>
              </a:rPr>
              <a:t> position lower parts of limbs with respect to corresponding upper limbs</a:t>
            </a: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5181223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CFEE5ECD-6015-4844-ADFC-FCCFDA969CA4}" type="slidenum">
              <a:rPr lang="es-ES" altLang="it-IT" sz="1000">
                <a:latin typeface="Arial" panose="020B0604020202020204" pitchFamily="34" charset="0"/>
              </a:rPr>
              <a:pPr lvl="1"/>
              <a:t>29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Stack-based Traversal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Set model-view matrix to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it-IT">
                <a:ea typeface="ＭＳ Ｐゴシック" panose="020B0600070205080204" pitchFamily="34" charset="-128"/>
              </a:rPr>
              <a:t> and draw torso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Set model-view matrix to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MM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h</a:t>
            </a:r>
            <a:r>
              <a:rPr lang="en-US" altLang="it-IT">
                <a:ea typeface="ＭＳ Ｐゴシック" panose="020B0600070205080204" pitchFamily="34" charset="-128"/>
              </a:rPr>
              <a:t> and draw head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For left-upper arm need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MM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lua </a:t>
            </a:r>
            <a:r>
              <a:rPr lang="en-US" altLang="it-IT">
                <a:ea typeface="ＭＳ Ｐゴシック" panose="020B0600070205080204" pitchFamily="34" charset="-128"/>
              </a:rPr>
              <a:t>and so on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Rather than recomputing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MM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lua</a:t>
            </a:r>
            <a:r>
              <a:rPr lang="en-US" altLang="it-IT">
                <a:ea typeface="ＭＳ Ｐゴシック" panose="020B0600070205080204" pitchFamily="34" charset="-128"/>
              </a:rPr>
              <a:t> from scratch or using an inverse matrix, we can use the matrix stack to store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 </a:t>
            </a:r>
            <a:r>
              <a:rPr lang="en-US" altLang="it-IT">
                <a:ea typeface="ＭＳ Ｐゴシック" panose="020B0600070205080204" pitchFamily="34" charset="-128"/>
              </a:rPr>
              <a:t>and other matrices as we traverse the tree</a:t>
            </a: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356135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D0698A01-1550-4A6B-ADE5-E1D2BA49D182}" type="slidenum">
              <a:rPr lang="es-ES" altLang="it-IT" sz="1000">
                <a:latin typeface="Arial" panose="020B0604020202020204" pitchFamily="34" charset="0"/>
              </a:rPr>
              <a:pPr lvl="1"/>
              <a:t>3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Objectives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Examine the limitations of linear modeling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Symbols and instances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Introduce hierarchical models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Articulated models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Robots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Introduce Tree and DAG models</a:t>
            </a: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ABC20781-CE0C-4BC7-BB7F-7245CFB0DFEE}" type="slidenum">
              <a:rPr lang="es-ES" altLang="it-IT" sz="1000">
                <a:latin typeface="Arial" panose="020B0604020202020204" pitchFamily="34" charset="0"/>
              </a:rPr>
              <a:pPr lvl="1"/>
              <a:t>30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Traversal Code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it-IT" sz="23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figure()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3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   PushMatrix()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3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   torso();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3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   Rotate (…);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3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   head();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3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   PopMatrix();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3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   PushMatrix();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3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   Translate(…);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3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   Rotate(…);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3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   left_upper_arm();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3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   PopMatrix();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3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   PushMatrix();</a:t>
            </a:r>
          </a:p>
        </p:txBody>
      </p:sp>
      <p:sp>
        <p:nvSpPr>
          <p:cNvPr id="25605" name="Line 4"/>
          <p:cNvSpPr>
            <a:spLocks noChangeShapeType="1"/>
          </p:cNvSpPr>
          <p:nvPr/>
        </p:nvSpPr>
        <p:spPr bwMode="auto">
          <a:xfrm flipH="1">
            <a:off x="3657600" y="6248400"/>
            <a:ext cx="1600200" cy="76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5606" name="Line 5"/>
          <p:cNvSpPr>
            <a:spLocks noChangeShapeType="1"/>
          </p:cNvSpPr>
          <p:nvPr/>
        </p:nvSpPr>
        <p:spPr bwMode="auto">
          <a:xfrm flipH="1">
            <a:off x="3810000" y="1981200"/>
            <a:ext cx="533400" cy="228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4343400" y="1676400"/>
            <a:ext cx="4473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save present model-view matrix</a:t>
            </a:r>
          </a:p>
        </p:txBody>
      </p:sp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4278313" y="2286000"/>
            <a:ext cx="4864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update model-view matrix for head</a:t>
            </a:r>
          </a:p>
        </p:txBody>
      </p:sp>
      <p:sp>
        <p:nvSpPr>
          <p:cNvPr id="25609" name="Line 8"/>
          <p:cNvSpPr>
            <a:spLocks noChangeShapeType="1"/>
          </p:cNvSpPr>
          <p:nvPr/>
        </p:nvSpPr>
        <p:spPr bwMode="auto">
          <a:xfrm flipH="1">
            <a:off x="3810000" y="2667000"/>
            <a:ext cx="533400" cy="228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5610" name="Text Box 9"/>
          <p:cNvSpPr txBox="1">
            <a:spLocks noChangeArrowheads="1"/>
          </p:cNvSpPr>
          <p:nvPr/>
        </p:nvSpPr>
        <p:spPr bwMode="auto">
          <a:xfrm>
            <a:off x="4327525" y="3124200"/>
            <a:ext cx="4814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recover original model-view matrix</a:t>
            </a:r>
          </a:p>
        </p:txBody>
      </p:sp>
      <p:sp>
        <p:nvSpPr>
          <p:cNvPr id="25611" name="Line 10"/>
          <p:cNvSpPr>
            <a:spLocks noChangeShapeType="1"/>
          </p:cNvSpPr>
          <p:nvPr/>
        </p:nvSpPr>
        <p:spPr bwMode="auto">
          <a:xfrm flipH="1">
            <a:off x="3733800" y="3429000"/>
            <a:ext cx="533400" cy="228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5612" name="Text Box 11"/>
          <p:cNvSpPr txBox="1">
            <a:spLocks noChangeArrowheads="1"/>
          </p:cNvSpPr>
          <p:nvPr/>
        </p:nvSpPr>
        <p:spPr bwMode="auto">
          <a:xfrm>
            <a:off x="5257800" y="3733800"/>
            <a:ext cx="1897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save it again</a:t>
            </a:r>
          </a:p>
        </p:txBody>
      </p:sp>
      <p:sp>
        <p:nvSpPr>
          <p:cNvPr id="25613" name="Line 12"/>
          <p:cNvSpPr>
            <a:spLocks noChangeShapeType="1"/>
          </p:cNvSpPr>
          <p:nvPr/>
        </p:nvSpPr>
        <p:spPr bwMode="auto">
          <a:xfrm flipH="1">
            <a:off x="4114800" y="3962400"/>
            <a:ext cx="1143000" cy="76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5614" name="Text Box 13"/>
          <p:cNvSpPr txBox="1">
            <a:spLocks noChangeArrowheads="1"/>
          </p:cNvSpPr>
          <p:nvPr/>
        </p:nvSpPr>
        <p:spPr bwMode="auto">
          <a:xfrm>
            <a:off x="4876800" y="4343400"/>
            <a:ext cx="37449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update model-view matrix </a:t>
            </a:r>
          </a:p>
          <a:p>
            <a:r>
              <a:rPr lang="en-US" altLang="it-IT">
                <a:latin typeface="Arial" panose="020B0604020202020204" pitchFamily="34" charset="0"/>
              </a:rPr>
              <a:t>for left upper arm</a:t>
            </a:r>
          </a:p>
        </p:txBody>
      </p:sp>
      <p:sp>
        <p:nvSpPr>
          <p:cNvPr id="25615" name="Line 14"/>
          <p:cNvSpPr>
            <a:spLocks noChangeShapeType="1"/>
          </p:cNvSpPr>
          <p:nvPr/>
        </p:nvSpPr>
        <p:spPr bwMode="auto">
          <a:xfrm flipH="1">
            <a:off x="4038600" y="4724400"/>
            <a:ext cx="762000" cy="76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5616" name="Text Box 15"/>
          <p:cNvSpPr txBox="1">
            <a:spLocks noChangeArrowheads="1"/>
          </p:cNvSpPr>
          <p:nvPr/>
        </p:nvSpPr>
        <p:spPr bwMode="auto">
          <a:xfrm>
            <a:off x="4800600" y="5257800"/>
            <a:ext cx="36782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recover and save original </a:t>
            </a:r>
          </a:p>
          <a:p>
            <a:r>
              <a:rPr lang="en-US" altLang="it-IT">
                <a:latin typeface="Arial" panose="020B0604020202020204" pitchFamily="34" charset="0"/>
              </a:rPr>
              <a:t>model-view matrix again</a:t>
            </a:r>
          </a:p>
        </p:txBody>
      </p:sp>
      <p:sp>
        <p:nvSpPr>
          <p:cNvPr id="25617" name="Line 16"/>
          <p:cNvSpPr>
            <a:spLocks noChangeShapeType="1"/>
          </p:cNvSpPr>
          <p:nvPr/>
        </p:nvSpPr>
        <p:spPr bwMode="auto">
          <a:xfrm flipH="1">
            <a:off x="3886200" y="5638800"/>
            <a:ext cx="838200" cy="152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5618" name="Text Box 17"/>
          <p:cNvSpPr txBox="1">
            <a:spLocks noChangeArrowheads="1"/>
          </p:cNvSpPr>
          <p:nvPr/>
        </p:nvSpPr>
        <p:spPr bwMode="auto">
          <a:xfrm>
            <a:off x="5334000" y="6096000"/>
            <a:ext cx="1776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rest of code</a:t>
            </a:r>
          </a:p>
        </p:txBody>
      </p:sp>
      <p:sp>
        <p:nvSpPr>
          <p:cNvPr id="25619" name="Footer Placeholder 1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4424019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EF3B414F-74EA-45AA-8644-B344A33F4086}" type="slidenum">
              <a:rPr lang="es-ES" altLang="it-IT" sz="1000">
                <a:latin typeface="Arial" panose="020B0604020202020204" pitchFamily="34" charset="0"/>
              </a:rPr>
              <a:pPr lvl="1"/>
              <a:t>31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Analysis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The code describes a particular tree and a particular traversal strategy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Can we develop a more general approach?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Note that the sample code does not include state changes, such as changes to colors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May also want to push and pop other attributes to protect against unexpected state changes affecting later parts of the code</a:t>
            </a: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233603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10DD54A9-CE31-49CB-91B9-B612DDCF1DE0}" type="slidenum">
              <a:rPr lang="es-ES" altLang="it-IT" sz="1000">
                <a:latin typeface="Arial" panose="020B0604020202020204" pitchFamily="34" charset="0"/>
              </a:rPr>
              <a:pPr lvl="1"/>
              <a:t>32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477000" cy="10668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General Tree Data Structure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Need a data structure to represent tree and an algorithm to traverse the tree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We will use a </a:t>
            </a:r>
            <a:r>
              <a:rPr lang="en-US" altLang="it-IT" i="1">
                <a:ea typeface="ＭＳ Ｐゴシック" panose="020B0600070205080204" pitchFamily="34" charset="-128"/>
              </a:rPr>
              <a:t>left-child right sibling</a:t>
            </a:r>
            <a:r>
              <a:rPr lang="en-US" altLang="it-IT">
                <a:ea typeface="ＭＳ Ｐゴシック" panose="020B0600070205080204" pitchFamily="34" charset="-128"/>
              </a:rPr>
              <a:t> structure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Uses linked lists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Each node in data structure is two pointers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Left: next node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Right: linked list of children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1949230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B7C5C977-41E6-487A-8BF7-BB5A07CAC747}" type="slidenum">
              <a:rPr lang="es-ES" altLang="it-IT" sz="1000">
                <a:latin typeface="Arial" panose="020B0604020202020204" pitchFamily="34" charset="0"/>
              </a:rPr>
              <a:pPr lvl="1"/>
              <a:t>33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781800" cy="10668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Left-Child Right-Sibling Tree</a:t>
            </a:r>
          </a:p>
        </p:txBody>
      </p:sp>
      <p:pic>
        <p:nvPicPr>
          <p:cNvPr id="28676" name="Picture 4" descr="C:\BOOK\OpenGL\Paul Final\jpeg_new\AN09F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936" b="4839"/>
          <a:stretch>
            <a:fillRect/>
          </a:stretch>
        </p:blipFill>
        <p:spPr bwMode="auto">
          <a:xfrm>
            <a:off x="990600" y="2438400"/>
            <a:ext cx="28384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5" descr="C:\BOOK\OpenGL\Paul Final\jpeg_new\AN09F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354"/>
          <a:stretch>
            <a:fillRect/>
          </a:stretch>
        </p:blipFill>
        <p:spPr bwMode="auto">
          <a:xfrm>
            <a:off x="4876800" y="2438400"/>
            <a:ext cx="3505200" cy="205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8" name="Line 11"/>
          <p:cNvSpPr>
            <a:spLocks noChangeShapeType="1"/>
          </p:cNvSpPr>
          <p:nvPr/>
        </p:nvSpPr>
        <p:spPr bwMode="auto">
          <a:xfrm flipH="1">
            <a:off x="1828800" y="2438400"/>
            <a:ext cx="4419600" cy="304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8679" name="Line 12"/>
          <p:cNvSpPr>
            <a:spLocks noChangeShapeType="1"/>
          </p:cNvSpPr>
          <p:nvPr/>
        </p:nvSpPr>
        <p:spPr bwMode="auto">
          <a:xfrm flipH="1">
            <a:off x="1676400" y="3200400"/>
            <a:ext cx="35052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8680" name="Line 13"/>
          <p:cNvSpPr>
            <a:spLocks noChangeShapeType="1"/>
          </p:cNvSpPr>
          <p:nvPr/>
        </p:nvSpPr>
        <p:spPr bwMode="auto">
          <a:xfrm flipH="1" flipV="1">
            <a:off x="2133600" y="3657600"/>
            <a:ext cx="2819400" cy="533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8681" name="Line 14"/>
          <p:cNvSpPr>
            <a:spLocks noChangeShapeType="1"/>
          </p:cNvSpPr>
          <p:nvPr/>
        </p:nvSpPr>
        <p:spPr bwMode="auto">
          <a:xfrm flipH="1" flipV="1">
            <a:off x="2971800" y="3581400"/>
            <a:ext cx="2514600" cy="533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8682" name="Line 15"/>
          <p:cNvSpPr>
            <a:spLocks noChangeShapeType="1"/>
          </p:cNvSpPr>
          <p:nvPr/>
        </p:nvSpPr>
        <p:spPr bwMode="auto">
          <a:xfrm flipH="1">
            <a:off x="3886200" y="4343400"/>
            <a:ext cx="43434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8683" name="Footer Placeholder 10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2559371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9A699345-E770-4B38-904C-20B322493B47}" type="slidenum">
              <a:rPr lang="es-ES" altLang="it-IT" sz="1000">
                <a:latin typeface="Arial" panose="020B0604020202020204" pitchFamily="34" charset="0"/>
              </a:rPr>
              <a:pPr lvl="1"/>
              <a:t>34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Tree node Structure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At each node we need to store 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Pointer to sibling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Pointer to child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Pointer to a function that draws the object represented by the node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Homogeneous coordinate matrix to multiply on the right of the current model-view matrix</a:t>
            </a:r>
          </a:p>
          <a:p>
            <a:pPr lvl="2"/>
            <a:r>
              <a:rPr lang="en-US" altLang="it-IT" sz="2400">
                <a:ea typeface="ＭＳ Ｐゴシック" panose="020B0600070205080204" pitchFamily="34" charset="-128"/>
              </a:rPr>
              <a:t>Represents changes going from parent to node</a:t>
            </a:r>
          </a:p>
          <a:p>
            <a:pPr lvl="2"/>
            <a:r>
              <a:rPr lang="en-US" altLang="it-IT" sz="2400">
                <a:ea typeface="ＭＳ Ｐゴシック" panose="020B0600070205080204" pitchFamily="34" charset="-128"/>
              </a:rPr>
              <a:t>In WebGL this matrix is a 1D array storing matrix by columns </a:t>
            </a:r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5216109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43E20F1A-C04E-46F0-A49B-71836FD8E28F}" type="slidenum">
              <a:rPr lang="es-ES" altLang="it-IT" sz="1000">
                <a:latin typeface="Arial" panose="020B0604020202020204" pitchFamily="34" charset="0"/>
              </a:rPr>
              <a:pPr lvl="1"/>
              <a:t>35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Creating a treenode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it-IT" sz="2800">
                <a:ea typeface="ＭＳ Ｐゴシック" panose="020B0600070205080204" pitchFamily="34" charset="-128"/>
              </a:rPr>
              <a:t>function createNode(transform, </a:t>
            </a:r>
          </a:p>
          <a:p>
            <a:pPr>
              <a:buFontTx/>
              <a:buNone/>
            </a:pPr>
            <a:r>
              <a:rPr lang="en-US" altLang="it-IT" sz="2800">
                <a:ea typeface="ＭＳ Ｐゴシック" panose="020B0600070205080204" pitchFamily="34" charset="-128"/>
              </a:rPr>
              <a:t>             render, sibling, child) {</a:t>
            </a:r>
          </a:p>
          <a:p>
            <a:pPr>
              <a:buFontTx/>
              <a:buNone/>
            </a:pPr>
            <a:r>
              <a:rPr lang="en-US" altLang="it-IT" sz="2800">
                <a:ea typeface="ＭＳ Ｐゴシック" panose="020B0600070205080204" pitchFamily="34" charset="-128"/>
              </a:rPr>
              <a:t>    var node = {</a:t>
            </a:r>
          </a:p>
          <a:p>
            <a:pPr>
              <a:buFontTx/>
              <a:buNone/>
            </a:pPr>
            <a:r>
              <a:rPr lang="en-US" altLang="it-IT" sz="2800">
                <a:ea typeface="ＭＳ Ｐゴシック" panose="020B0600070205080204" pitchFamily="34" charset="-128"/>
              </a:rPr>
              <a:t>    transform: transform,</a:t>
            </a:r>
          </a:p>
          <a:p>
            <a:pPr>
              <a:buFontTx/>
              <a:buNone/>
            </a:pPr>
            <a:r>
              <a:rPr lang="en-US" altLang="it-IT" sz="2800">
                <a:ea typeface="ＭＳ Ｐゴシック" panose="020B0600070205080204" pitchFamily="34" charset="-128"/>
              </a:rPr>
              <a:t>    render: render,</a:t>
            </a:r>
          </a:p>
          <a:p>
            <a:pPr>
              <a:buFontTx/>
              <a:buNone/>
            </a:pPr>
            <a:r>
              <a:rPr lang="en-US" altLang="it-IT" sz="2800">
                <a:ea typeface="ＭＳ Ｐゴシック" panose="020B0600070205080204" pitchFamily="34" charset="-128"/>
              </a:rPr>
              <a:t>    sibling: sibling,</a:t>
            </a:r>
          </a:p>
          <a:p>
            <a:pPr>
              <a:buFontTx/>
              <a:buNone/>
            </a:pPr>
            <a:r>
              <a:rPr lang="en-US" altLang="it-IT" sz="2800">
                <a:ea typeface="ＭＳ Ｐゴシック" panose="020B0600070205080204" pitchFamily="34" charset="-128"/>
              </a:rPr>
              <a:t>    child: child,</a:t>
            </a:r>
          </a:p>
          <a:p>
            <a:pPr>
              <a:buFontTx/>
              <a:buNone/>
            </a:pPr>
            <a:r>
              <a:rPr lang="en-US" altLang="it-IT" sz="2800">
                <a:ea typeface="ＭＳ Ｐゴシック" panose="020B0600070205080204" pitchFamily="34" charset="-128"/>
              </a:rPr>
              <a:t>    }</a:t>
            </a:r>
          </a:p>
          <a:p>
            <a:pPr>
              <a:buFontTx/>
              <a:buNone/>
            </a:pPr>
            <a:r>
              <a:rPr lang="en-US" altLang="it-IT" sz="2800">
                <a:ea typeface="ＭＳ Ｐゴシック" panose="020B0600070205080204" pitchFamily="34" charset="-128"/>
              </a:rPr>
              <a:t>    return node;</a:t>
            </a:r>
          </a:p>
          <a:p>
            <a:pPr>
              <a:buFontTx/>
              <a:buNone/>
            </a:pPr>
            <a:r>
              <a:rPr lang="en-US" altLang="it-IT" sz="2800">
                <a:ea typeface="ＭＳ Ｐゴシック" panose="020B0600070205080204" pitchFamily="34" charset="-128"/>
              </a:rPr>
              <a:t>}</a:t>
            </a:r>
            <a:r>
              <a:rPr lang="en-US" altLang="it-IT" sz="28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;</a:t>
            </a:r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8749390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F7555190-0672-4250-800D-C8E828EC6A9B}" type="slidenum">
              <a:rPr lang="es-ES" altLang="it-IT" sz="1000">
                <a:latin typeface="Arial" panose="020B0604020202020204" pitchFamily="34" charset="0"/>
              </a:rPr>
              <a:pPr lvl="1"/>
              <a:t>36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Initializing Nodes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458200" cy="4724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it-IT" sz="2000" dirty="0">
                <a:ea typeface="ＭＳ Ｐゴシック" panose="020B0600070205080204" pitchFamily="34" charset="-128"/>
              </a:rPr>
              <a:t>function </a:t>
            </a:r>
            <a:r>
              <a:rPr lang="en-US" altLang="it-IT" sz="2000" dirty="0" err="1">
                <a:ea typeface="ＭＳ Ｐゴシック" panose="020B0600070205080204" pitchFamily="34" charset="-128"/>
              </a:rPr>
              <a:t>initNodes</a:t>
            </a:r>
            <a:r>
              <a:rPr lang="en-US" altLang="it-IT" sz="2000" dirty="0">
                <a:ea typeface="ＭＳ Ｐゴシック" panose="020B0600070205080204" pitchFamily="34" charset="-128"/>
              </a:rPr>
              <a:t>(Id)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000" dirty="0">
                <a:ea typeface="ＭＳ Ｐゴシック" panose="020B0600070205080204" pitchFamily="34" charset="-128"/>
              </a:rPr>
              <a:t>    </a:t>
            </a:r>
            <a:r>
              <a:rPr lang="en-US" altLang="it-IT" sz="2000" dirty="0" err="1">
                <a:ea typeface="ＭＳ Ｐゴシック" panose="020B0600070205080204" pitchFamily="34" charset="-128"/>
              </a:rPr>
              <a:t>var</a:t>
            </a:r>
            <a:r>
              <a:rPr lang="en-US" altLang="it-IT" sz="2000" dirty="0">
                <a:ea typeface="ＭＳ Ｐゴシック" panose="020B0600070205080204" pitchFamily="34" charset="-128"/>
              </a:rPr>
              <a:t> m = mat4();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000" dirty="0">
                <a:ea typeface="ＭＳ Ｐゴシック" panose="020B0600070205080204" pitchFamily="34" charset="-128"/>
              </a:rPr>
              <a:t>        switch(Id)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000" dirty="0">
                <a:ea typeface="ＭＳ Ｐゴシック" panose="020B0600070205080204" pitchFamily="34" charset="-128"/>
              </a:rPr>
              <a:t>        case </a:t>
            </a:r>
            <a:r>
              <a:rPr lang="en-US" altLang="it-IT" sz="2000" dirty="0" err="1">
                <a:ea typeface="ＭＳ Ｐゴシック" panose="020B0600070205080204" pitchFamily="34" charset="-128"/>
              </a:rPr>
              <a:t>torsoId</a:t>
            </a:r>
            <a:r>
              <a:rPr lang="en-US" altLang="it-IT" sz="2000" dirty="0">
                <a:ea typeface="ＭＳ Ｐゴシック" panose="020B0600070205080204" pitchFamily="34" charset="-128"/>
              </a:rPr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000" dirty="0">
                <a:ea typeface="ＭＳ Ｐゴシック" panose="020B0600070205080204" pitchFamily="34" charset="-128"/>
              </a:rPr>
              <a:t>            m = rotate(theta[</a:t>
            </a:r>
            <a:r>
              <a:rPr lang="en-US" altLang="it-IT" sz="2000" dirty="0" err="1">
                <a:ea typeface="ＭＳ Ｐゴシック" panose="020B0600070205080204" pitchFamily="34" charset="-128"/>
              </a:rPr>
              <a:t>torsoId</a:t>
            </a:r>
            <a:r>
              <a:rPr lang="en-US" altLang="it-IT" sz="2000" dirty="0">
                <a:ea typeface="ＭＳ Ｐゴシック" panose="020B0600070205080204" pitchFamily="34" charset="-128"/>
              </a:rPr>
              <a:t>], 0, 1, 0 );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000" dirty="0">
                <a:ea typeface="ＭＳ Ｐゴシック" panose="020B0600070205080204" pitchFamily="34" charset="-128"/>
              </a:rPr>
              <a:t>           figure[</a:t>
            </a:r>
            <a:r>
              <a:rPr lang="en-US" altLang="it-IT" sz="2000" dirty="0" err="1">
                <a:ea typeface="ＭＳ Ｐゴシック" panose="020B0600070205080204" pitchFamily="34" charset="-128"/>
              </a:rPr>
              <a:t>torsoId</a:t>
            </a:r>
            <a:r>
              <a:rPr lang="en-US" altLang="it-IT" sz="2000" dirty="0">
                <a:ea typeface="ＭＳ Ｐゴシック" panose="020B0600070205080204" pitchFamily="34" charset="-128"/>
              </a:rPr>
              <a:t>] = </a:t>
            </a:r>
            <a:r>
              <a:rPr lang="en-US" altLang="it-IT" sz="2000" dirty="0" err="1">
                <a:ea typeface="ＭＳ Ｐゴシック" panose="020B0600070205080204" pitchFamily="34" charset="-128"/>
              </a:rPr>
              <a:t>createNode</a:t>
            </a:r>
            <a:r>
              <a:rPr lang="en-US" altLang="it-IT" sz="2000" dirty="0">
                <a:ea typeface="ＭＳ Ｐゴシック" panose="020B0600070205080204" pitchFamily="34" charset="-128"/>
              </a:rPr>
              <a:t>( m, torso, null, </a:t>
            </a:r>
            <a:r>
              <a:rPr lang="en-US" altLang="it-IT" sz="2000" dirty="0" err="1">
                <a:ea typeface="ＭＳ Ｐゴシック" panose="020B0600070205080204" pitchFamily="34" charset="-128"/>
              </a:rPr>
              <a:t>headId</a:t>
            </a:r>
            <a:r>
              <a:rPr lang="en-US" altLang="it-IT" sz="2000" dirty="0">
                <a:ea typeface="ＭＳ Ｐゴシック" panose="020B0600070205080204" pitchFamily="34" charset="-128"/>
              </a:rPr>
              <a:t> 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000" dirty="0">
                <a:ea typeface="ＭＳ Ｐゴシック" panose="020B0600070205080204" pitchFamily="34" charset="-128"/>
              </a:rPr>
              <a:t>           break;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000" dirty="0">
                <a:ea typeface="ＭＳ Ｐゴシック" panose="020B0600070205080204" pitchFamily="34" charset="-128"/>
              </a:rPr>
              <a:t>     case head1Id: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000" dirty="0">
                <a:ea typeface="ＭＳ Ｐゴシック" panose="020B0600070205080204" pitchFamily="34" charset="-128"/>
              </a:rPr>
              <a:t>     case head2Id: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000" dirty="0">
                <a:ea typeface="ＭＳ Ｐゴシック" panose="020B0600070205080204" pitchFamily="34" charset="-128"/>
              </a:rPr>
              <a:t>           m = translate(0.0, torsoHeight+0.5*</a:t>
            </a:r>
            <a:r>
              <a:rPr lang="en-US" altLang="it-IT" sz="2000" dirty="0" err="1">
                <a:ea typeface="ＭＳ Ｐゴシック" panose="020B0600070205080204" pitchFamily="34" charset="-128"/>
              </a:rPr>
              <a:t>headHeight</a:t>
            </a:r>
            <a:r>
              <a:rPr lang="en-US" altLang="it-IT" sz="2000" dirty="0">
                <a:ea typeface="ＭＳ Ｐゴシック" panose="020B0600070205080204" pitchFamily="34" charset="-128"/>
              </a:rPr>
              <a:t>, 0.0);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000" dirty="0">
                <a:ea typeface="ＭＳ Ｐゴシック" panose="020B0600070205080204" pitchFamily="34" charset="-128"/>
              </a:rPr>
              <a:t>           m = </a:t>
            </a:r>
            <a:r>
              <a:rPr lang="en-US" altLang="it-IT" sz="2000" dirty="0" err="1">
                <a:ea typeface="ＭＳ Ｐゴシック" panose="020B0600070205080204" pitchFamily="34" charset="-128"/>
              </a:rPr>
              <a:t>mult</a:t>
            </a:r>
            <a:r>
              <a:rPr lang="en-US" altLang="it-IT" sz="2000" dirty="0">
                <a:ea typeface="ＭＳ Ｐゴシック" panose="020B0600070205080204" pitchFamily="34" charset="-128"/>
              </a:rPr>
              <a:t>(m, rotate(theta[head1Id], 1, 0, 0));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000" dirty="0">
                <a:ea typeface="ＭＳ Ｐゴシック" panose="020B0600070205080204" pitchFamily="34" charset="-128"/>
              </a:rPr>
              <a:t>	        m = </a:t>
            </a:r>
            <a:r>
              <a:rPr lang="en-US" altLang="it-IT" sz="2000" dirty="0" err="1">
                <a:ea typeface="ＭＳ Ｐゴシック" panose="020B0600070205080204" pitchFamily="34" charset="-128"/>
              </a:rPr>
              <a:t>mult</a:t>
            </a:r>
            <a:r>
              <a:rPr lang="en-US" altLang="it-IT" sz="2000" dirty="0">
                <a:ea typeface="ＭＳ Ｐゴシック" panose="020B0600070205080204" pitchFamily="34" charset="-128"/>
              </a:rPr>
              <a:t>(m, rotate(theta[head2Id], 0, 1, 0));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000" dirty="0">
                <a:ea typeface="ＭＳ Ｐゴシック" panose="020B0600070205080204" pitchFamily="34" charset="-128"/>
              </a:rPr>
              <a:t>           m = </a:t>
            </a:r>
            <a:r>
              <a:rPr lang="en-US" altLang="it-IT" sz="2000" dirty="0" err="1">
                <a:ea typeface="ＭＳ Ｐゴシック" panose="020B0600070205080204" pitchFamily="34" charset="-128"/>
              </a:rPr>
              <a:t>mult</a:t>
            </a:r>
            <a:r>
              <a:rPr lang="en-US" altLang="it-IT" sz="2000" dirty="0">
                <a:ea typeface="ＭＳ Ｐゴシック" panose="020B0600070205080204" pitchFamily="34" charset="-128"/>
              </a:rPr>
              <a:t>(m, translate(0.0, -0.5*</a:t>
            </a:r>
            <a:r>
              <a:rPr lang="en-US" altLang="it-IT" sz="2000" dirty="0" err="1">
                <a:ea typeface="ＭＳ Ｐゴシック" panose="020B0600070205080204" pitchFamily="34" charset="-128"/>
              </a:rPr>
              <a:t>headHeight</a:t>
            </a:r>
            <a:r>
              <a:rPr lang="en-US" altLang="it-IT" sz="2000" dirty="0">
                <a:ea typeface="ＭＳ Ｐゴシック" panose="020B0600070205080204" pitchFamily="34" charset="-128"/>
              </a:rPr>
              <a:t>, 0.0));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000" dirty="0">
                <a:ea typeface="ＭＳ Ｐゴシック" panose="020B0600070205080204" pitchFamily="34" charset="-128"/>
              </a:rPr>
              <a:t>           figure[</a:t>
            </a:r>
            <a:r>
              <a:rPr lang="en-US" altLang="it-IT" sz="2000" dirty="0" err="1">
                <a:ea typeface="ＭＳ Ｐゴシック" panose="020B0600070205080204" pitchFamily="34" charset="-128"/>
              </a:rPr>
              <a:t>headId</a:t>
            </a:r>
            <a:r>
              <a:rPr lang="en-US" altLang="it-IT" sz="2000" dirty="0">
                <a:ea typeface="ＭＳ Ｐゴシック" panose="020B0600070205080204" pitchFamily="34" charset="-128"/>
              </a:rPr>
              <a:t>] = </a:t>
            </a:r>
            <a:r>
              <a:rPr lang="en-US" altLang="it-IT" sz="2000" dirty="0" err="1">
                <a:ea typeface="ＭＳ Ｐゴシック" panose="020B0600070205080204" pitchFamily="34" charset="-128"/>
              </a:rPr>
              <a:t>createNode</a:t>
            </a:r>
            <a:r>
              <a:rPr lang="en-US" altLang="it-IT" sz="2000" dirty="0">
                <a:ea typeface="ＭＳ Ｐゴシック" panose="020B0600070205080204" pitchFamily="34" charset="-128"/>
              </a:rPr>
              <a:t>( m, head, </a:t>
            </a:r>
            <a:r>
              <a:rPr lang="en-US" altLang="it-IT" sz="2000" dirty="0" err="1">
                <a:ea typeface="ＭＳ Ｐゴシック" panose="020B0600070205080204" pitchFamily="34" charset="-128"/>
              </a:rPr>
              <a:t>leftUpperArmId</a:t>
            </a:r>
            <a:r>
              <a:rPr lang="en-US" altLang="it-IT" sz="2000" dirty="0">
                <a:ea typeface="ＭＳ Ｐゴシック" panose="020B0600070205080204" pitchFamily="34" charset="-128"/>
              </a:rPr>
              <a:t>, null);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000" dirty="0">
                <a:ea typeface="ＭＳ Ｐゴシック" panose="020B0600070205080204" pitchFamily="34" charset="-128"/>
              </a:rPr>
              <a:t>           break;</a:t>
            </a:r>
            <a:endParaRPr lang="en-US" altLang="it-IT" sz="2400" dirty="0">
              <a:ea typeface="ＭＳ Ｐゴシック" panose="020B0600070205080204" pitchFamily="34" charset="-128"/>
            </a:endParaRP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616505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30205F81-0433-4CEB-8AE8-EC3FDAA797F0}" type="slidenum">
              <a:rPr lang="es-ES" altLang="it-IT" sz="1000">
                <a:latin typeface="Arial" panose="020B0604020202020204" pitchFamily="34" charset="0"/>
              </a:rPr>
              <a:pPr lvl="1"/>
              <a:t>37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Notes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</a:rPr>
              <a:t>The position of figure is determined by 11 joint angles stored in</a:t>
            </a:r>
            <a:r>
              <a:rPr lang="en-US" altLang="it-IT">
                <a:ea typeface="ＭＳ Ｐゴシック" panose="020B0600070205080204" pitchFamily="34" charset="-128"/>
              </a:rPr>
              <a:t> </a:t>
            </a:r>
            <a:r>
              <a:rPr lang="en-US" altLang="it-IT" sz="27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theta[11]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Animate by changing the angles and redisplaying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We form the required matrices using</a:t>
            </a:r>
            <a:r>
              <a:rPr lang="en-US" altLang="it-IT">
                <a:ea typeface="ＭＳ Ｐゴシック" panose="020B0600070205080204" pitchFamily="34" charset="-128"/>
              </a:rPr>
              <a:t> </a:t>
            </a:r>
            <a:r>
              <a:rPr lang="en-US" altLang="it-IT" sz="27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rotate</a:t>
            </a:r>
            <a:r>
              <a:rPr lang="en-US" altLang="it-IT">
                <a:ea typeface="ＭＳ Ｐゴシック" panose="020B0600070205080204" pitchFamily="34" charset="-128"/>
              </a:rPr>
              <a:t> </a:t>
            </a:r>
            <a:r>
              <a:rPr lang="en-US" altLang="it-IT" sz="2700">
                <a:ea typeface="ＭＳ Ｐゴシック" panose="020B0600070205080204" pitchFamily="34" charset="-128"/>
              </a:rPr>
              <a:t>and</a:t>
            </a:r>
            <a:r>
              <a:rPr lang="en-US" altLang="it-IT">
                <a:ea typeface="ＭＳ Ｐゴシック" panose="020B0600070205080204" pitchFamily="34" charset="-128"/>
              </a:rPr>
              <a:t> </a:t>
            </a:r>
            <a:r>
              <a:rPr lang="en-US" altLang="it-IT" sz="27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translate</a:t>
            </a:r>
            <a:r>
              <a:rPr lang="en-US" altLang="it-IT">
                <a:ea typeface="ＭＳ Ｐゴシック" panose="020B0600070205080204" pitchFamily="34" charset="-128"/>
              </a:rPr>
              <a:t> 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Because the matrix is formed using the model-view matrix, we may want to first push original model-view matrix on matrix stack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8952584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4B73FFD0-E7F4-405C-A09C-7908E6B3211E}" type="slidenum">
              <a:rPr lang="es-ES" altLang="it-IT" sz="1000">
                <a:latin typeface="Arial" panose="020B0604020202020204" pitchFamily="34" charset="0"/>
              </a:rPr>
              <a:pPr lvl="1"/>
              <a:t>38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Preorder Traversal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it-IT" sz="2000">
                <a:ea typeface="ＭＳ Ｐゴシック" panose="020B0600070205080204" pitchFamily="34" charset="-128"/>
              </a:rPr>
              <a:t>function traverse(Id)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000">
                <a:ea typeface="ＭＳ Ｐゴシック" panose="020B0600070205080204" pitchFamily="34" charset="-128"/>
              </a:rPr>
              <a:t>   if(Id == null) return;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000">
                <a:ea typeface="ＭＳ Ｐゴシック" panose="020B0600070205080204" pitchFamily="34" charset="-128"/>
              </a:rPr>
              <a:t>   stack.push(modelViewMatrix);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000">
                <a:ea typeface="ＭＳ Ｐゴシック" panose="020B0600070205080204" pitchFamily="34" charset="-128"/>
              </a:rPr>
              <a:t>   modelViewMatrix = mult(modelViewMatrix, figure[Id].</a:t>
            </a:r>
            <a:r>
              <a:rPr lang="en-US" altLang="it-IT" sz="1800">
                <a:ea typeface="ＭＳ Ｐゴシック" panose="020B0600070205080204" pitchFamily="34" charset="-128"/>
              </a:rPr>
              <a:t>transform</a:t>
            </a:r>
            <a:r>
              <a:rPr lang="en-US" altLang="it-IT" sz="2000">
                <a:ea typeface="ＭＳ Ｐゴシック" panose="020B0600070205080204" pitchFamily="34" charset="-128"/>
              </a:rPr>
              <a:t>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000">
                <a:ea typeface="ＭＳ Ｐゴシック" panose="020B0600070205080204" pitchFamily="34" charset="-128"/>
              </a:rPr>
              <a:t>   figure[Id].render();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000">
                <a:ea typeface="ＭＳ Ｐゴシック" panose="020B0600070205080204" pitchFamily="34" charset="-128"/>
              </a:rPr>
              <a:t>   if(figure[Id].child != null) traverse(figure[Id].child);     modelViewMatrix = stack.pop();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000">
                <a:ea typeface="ＭＳ Ｐゴシック" panose="020B0600070205080204" pitchFamily="34" charset="-128"/>
              </a:rPr>
              <a:t>   if(figure[Id].sibling != null) traverse(figure[Id].sibling);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000">
                <a:ea typeface="ＭＳ Ｐゴシック" panose="020B0600070205080204" pitchFamily="34" charset="-128"/>
              </a:rPr>
              <a:t>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000">
                <a:ea typeface="ＭＳ Ｐゴシック" panose="020B0600070205080204" pitchFamily="34" charset="-128"/>
              </a:rPr>
              <a:t>var render = function()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000">
                <a:ea typeface="ＭＳ Ｐゴシック" panose="020B0600070205080204" pitchFamily="34" charset="-128"/>
              </a:rPr>
              <a:t>        gl.clear( gl.COLOR_BUFFER_BIT 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000">
                <a:ea typeface="ＭＳ Ｐゴシック" panose="020B0600070205080204" pitchFamily="34" charset="-128"/>
              </a:rPr>
              <a:t>        traverse(torsoId);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000">
                <a:ea typeface="ＭＳ Ｐゴシック" panose="020B0600070205080204" pitchFamily="34" charset="-128"/>
              </a:rPr>
              <a:t>        requestAnimFrame(render);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000">
                <a:ea typeface="ＭＳ Ｐゴシック" panose="020B0600070205080204" pitchFamily="34" charset="-128"/>
              </a:rPr>
              <a:t>}</a:t>
            </a:r>
            <a:endParaRPr lang="en-US" altLang="it-IT" sz="2000" b="1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337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7952353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E836ED02-50C9-4CE3-805F-FB801CF58C7C}" type="slidenum">
              <a:rPr lang="es-ES" altLang="it-IT" sz="1000">
                <a:latin typeface="Arial" panose="020B0604020202020204" pitchFamily="34" charset="0"/>
              </a:rPr>
              <a:pPr lvl="1"/>
              <a:t>39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Notes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We must save model-view matrix before multiplying it by node matrix 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Updated matrix applies to children of node but not to siblings which contain their own matrices</a:t>
            </a:r>
          </a:p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The traversal program applies to any left-child right-sibling tree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The particular tree is encoded in the definition of the individual nodes</a:t>
            </a:r>
          </a:p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The order of traversal matters because of possible state changes in the functions</a:t>
            </a:r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607796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2E3436B2-B9CD-4E03-900F-BF8B0B95E8CC}" type="slidenum">
              <a:rPr lang="es-ES" altLang="it-IT" sz="1000">
                <a:latin typeface="Arial" panose="020B0604020202020204" pitchFamily="34" charset="0"/>
              </a:rPr>
              <a:pPr lvl="1"/>
              <a:t>4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Instance Transformation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Start with a prototype object (a </a:t>
            </a:r>
            <a:r>
              <a:rPr lang="en-US" altLang="it-IT" i="1">
                <a:ea typeface="ＭＳ Ｐゴシック" panose="020B0600070205080204" pitchFamily="34" charset="-128"/>
              </a:rPr>
              <a:t>symbol</a:t>
            </a:r>
            <a:r>
              <a:rPr lang="en-US" altLang="it-IT">
                <a:ea typeface="ＭＳ Ｐゴシック" panose="020B0600070205080204" pitchFamily="34" charset="-128"/>
              </a:rPr>
              <a:t>)</a:t>
            </a:r>
          </a:p>
          <a:p>
            <a:r>
              <a:rPr lang="en-US" altLang="it-IT" sz="3200">
                <a:ea typeface="ＭＳ Ｐゴシック" panose="020B0600070205080204" pitchFamily="34" charset="-128"/>
              </a:rPr>
              <a:t>Each appearance of the object in the model is an </a:t>
            </a:r>
            <a:r>
              <a:rPr lang="en-US" altLang="it-IT" sz="3200" i="1">
                <a:ea typeface="ＭＳ Ｐゴシック" panose="020B0600070205080204" pitchFamily="34" charset="-128"/>
              </a:rPr>
              <a:t>instance</a:t>
            </a:r>
          </a:p>
          <a:p>
            <a:pPr lvl="1"/>
            <a:r>
              <a:rPr lang="en-US" altLang="it-IT" sz="2800">
                <a:ea typeface="ＭＳ Ｐゴシック" panose="020B0600070205080204" pitchFamily="34" charset="-128"/>
              </a:rPr>
              <a:t>Must scale, orient, position</a:t>
            </a:r>
          </a:p>
          <a:p>
            <a:pPr lvl="1"/>
            <a:r>
              <a:rPr lang="en-US" altLang="it-IT" sz="2800">
                <a:ea typeface="ＭＳ Ｐゴシック" panose="020B0600070205080204" pitchFamily="34" charset="-128"/>
              </a:rPr>
              <a:t>Defines instance transformation</a:t>
            </a:r>
          </a:p>
        </p:txBody>
      </p:sp>
      <p:pic>
        <p:nvPicPr>
          <p:cNvPr id="19461" name="Picture 5" descr="C:\BOOK\OpenGL\Paul Final\jpeg_new\AN09F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267200"/>
            <a:ext cx="6932613" cy="19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16F03594-1309-4413-B0ED-07D1F38DE9F9}" type="slidenum">
              <a:rPr lang="es-ES" altLang="it-IT" sz="1000">
                <a:latin typeface="Arial" panose="020B0604020202020204" pitchFamily="34" charset="0"/>
              </a:rPr>
              <a:pPr lvl="1"/>
              <a:t>40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Dynamic Trees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</a:rPr>
              <a:t>Because we are using JS, the nodes and the node structure can be changed during execution</a:t>
            </a:r>
          </a:p>
          <a:p>
            <a:r>
              <a:rPr lang="en-US" altLang="it-IT" sz="2800">
                <a:ea typeface="ＭＳ Ｐゴシック" panose="020B0600070205080204" pitchFamily="34" charset="-128"/>
              </a:rPr>
              <a:t>Definition of nodes and traversal are essentially the same as before but we can add and delete nodes during execution</a:t>
            </a:r>
          </a:p>
          <a:p>
            <a:r>
              <a:rPr lang="en-US" altLang="it-IT" sz="2800">
                <a:ea typeface="ＭＳ Ｐゴシック" panose="020B0600070205080204" pitchFamily="34" charset="-128"/>
              </a:rPr>
              <a:t>In desktop OpenGL, if we use pointers, the structure can be dynamic</a:t>
            </a:r>
          </a:p>
          <a:p>
            <a:endParaRPr lang="en-US" altLang="it-IT">
              <a:ea typeface="ＭＳ Ｐゴシック" panose="020B0600070205080204" pitchFamily="34" charset="-128"/>
            </a:endParaRPr>
          </a:p>
        </p:txBody>
      </p:sp>
      <p:sp>
        <p:nvSpPr>
          <p:cNvPr id="358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840717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1672BC59-452F-42B8-A638-F1EE2F9E64DE}" type="slidenum">
              <a:rPr lang="es-ES" altLang="it-IT" sz="1000">
                <a:latin typeface="Arial" panose="020B0604020202020204" pitchFamily="34" charset="0"/>
              </a:rPr>
              <a:pPr lvl="1"/>
              <a:t>5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Symbol-Instance Table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it-IT">
                <a:ea typeface="ＭＳ Ｐゴシック" panose="020B0600070205080204" pitchFamily="34" charset="-128"/>
              </a:rPr>
              <a:t>Can store a model by assigning a number to each symbol and storing the parameters for the instance transformation</a:t>
            </a:r>
          </a:p>
        </p:txBody>
      </p:sp>
      <p:pic>
        <p:nvPicPr>
          <p:cNvPr id="20485" name="Picture 5" descr="C:\BOOK\OpenGL\Paul Final\jpeg\AN09F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124200"/>
            <a:ext cx="4800600" cy="328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3B63B2E4-E0AA-4F05-BEB3-588CDF8A61AC}" type="slidenum">
              <a:rPr lang="es-ES" altLang="it-IT" sz="1000">
                <a:latin typeface="Arial" panose="020B0604020202020204" pitchFamily="34" charset="0"/>
              </a:rPr>
              <a:pPr lvl="1"/>
              <a:t>6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pic>
        <p:nvPicPr>
          <p:cNvPr id="21507" name="Picture 4" descr="C:\BOOK\OpenGL\Paul Final\jpeg_new\AN09F0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48" t="32054"/>
          <a:stretch>
            <a:fillRect/>
          </a:stretch>
        </p:blipFill>
        <p:spPr bwMode="auto">
          <a:xfrm>
            <a:off x="2971800" y="3581400"/>
            <a:ext cx="295275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Relationships in Car Model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Symbol-instance table does not show relationships between parts of model</a:t>
            </a:r>
          </a:p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Consider model of car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Chassis + 4  identical wheels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Two symbols</a:t>
            </a:r>
          </a:p>
          <a:p>
            <a:pPr>
              <a:lnSpc>
                <a:spcPct val="90000"/>
              </a:lnSpc>
            </a:pPr>
            <a:endParaRPr lang="en-US" altLang="it-IT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endParaRPr lang="en-US" altLang="it-IT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Rate of forward motion determined by rotational speed of wheels</a:t>
            </a:r>
          </a:p>
        </p:txBody>
      </p:sp>
      <p:sp>
        <p:nvSpPr>
          <p:cNvPr id="21510" name="Line 5"/>
          <p:cNvSpPr>
            <a:spLocks noChangeShapeType="1"/>
          </p:cNvSpPr>
          <p:nvPr/>
        </p:nvSpPr>
        <p:spPr bwMode="auto">
          <a:xfrm flipH="1">
            <a:off x="1828800" y="4419600"/>
            <a:ext cx="1066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1511" name="Arc 6"/>
          <p:cNvSpPr>
            <a:spLocks/>
          </p:cNvSpPr>
          <p:nvPr/>
        </p:nvSpPr>
        <p:spPr bwMode="auto">
          <a:xfrm rot="16410776" flipH="1">
            <a:off x="3429000" y="4648200"/>
            <a:ext cx="304800" cy="457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1512" name="Arc 7"/>
          <p:cNvSpPr>
            <a:spLocks/>
          </p:cNvSpPr>
          <p:nvPr/>
        </p:nvSpPr>
        <p:spPr bwMode="auto">
          <a:xfrm rot="16410776" flipH="1">
            <a:off x="4876800" y="4648200"/>
            <a:ext cx="304800" cy="457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1513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513FC30D-D28E-4370-946D-7B04839DB82F}" type="slidenum">
              <a:rPr lang="es-ES" altLang="it-IT" sz="1000">
                <a:latin typeface="Arial" panose="020B0604020202020204" pitchFamily="34" charset="0"/>
              </a:rPr>
              <a:pPr lvl="1"/>
              <a:t>7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Structure Through Function Calls</a:t>
            </a:r>
          </a:p>
        </p:txBody>
      </p:sp>
      <p:sp>
        <p:nvSpPr>
          <p:cNvPr id="22532" name="Text Box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car(speed)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    chassis()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    wheel(right_front);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    wheel(left_front);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    wheel(right_rear);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    wheel(left_rear);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it-IT" sz="2400" b="1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en-US" altLang="it-IT" sz="2400">
                <a:ea typeface="ＭＳ Ｐゴシック" panose="020B0600070205080204" pitchFamily="34" charset="-128"/>
              </a:rPr>
              <a:t>Fails to show</a:t>
            </a:r>
            <a:r>
              <a:rPr lang="en-US" altLang="it-IT" sz="2400" b="1">
                <a:ea typeface="ＭＳ Ｐゴシック" panose="020B0600070205080204" pitchFamily="34" charset="-128"/>
              </a:rPr>
              <a:t> </a:t>
            </a:r>
            <a:r>
              <a:rPr lang="en-US" altLang="it-IT" sz="2400">
                <a:ea typeface="ＭＳ Ｐゴシック" panose="020B0600070205080204" pitchFamily="34" charset="-128"/>
              </a:rPr>
              <a:t>relationships well</a:t>
            </a:r>
          </a:p>
          <a:p>
            <a:pPr>
              <a:spcBef>
                <a:spcPct val="0"/>
              </a:spcBef>
            </a:pPr>
            <a:r>
              <a:rPr lang="en-US" altLang="it-IT" sz="2400">
                <a:ea typeface="ＭＳ Ｐゴシック" panose="020B0600070205080204" pitchFamily="34" charset="-128"/>
              </a:rPr>
              <a:t>Look at problem using a graph</a:t>
            </a:r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9EF13BD7-B4B2-4182-B064-9DEF70883644}" type="slidenum">
              <a:rPr lang="es-ES" altLang="it-IT" sz="1000">
                <a:latin typeface="Arial" panose="020B0604020202020204" pitchFamily="34" charset="0"/>
              </a:rPr>
              <a:pPr lvl="1"/>
              <a:t>8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Graphs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Set of </a:t>
            </a:r>
            <a:r>
              <a:rPr lang="en-US" altLang="it-IT" i="1">
                <a:ea typeface="ＭＳ Ｐゴシック" panose="020B0600070205080204" pitchFamily="34" charset="-128"/>
              </a:rPr>
              <a:t>nodes</a:t>
            </a:r>
            <a:r>
              <a:rPr lang="en-US" altLang="it-IT">
                <a:ea typeface="ＭＳ Ｐゴシック" panose="020B0600070205080204" pitchFamily="34" charset="-128"/>
              </a:rPr>
              <a:t> and </a:t>
            </a:r>
            <a:r>
              <a:rPr lang="en-US" altLang="it-IT" i="1">
                <a:ea typeface="ＭＳ Ｐゴシック" panose="020B0600070205080204" pitchFamily="34" charset="-128"/>
              </a:rPr>
              <a:t>edges (links)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Edge connects a pair of nodes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Directed or undirected</a:t>
            </a:r>
          </a:p>
          <a:p>
            <a:r>
              <a:rPr lang="en-US" altLang="it-IT" i="1">
                <a:ea typeface="ＭＳ Ｐゴシック" panose="020B0600070205080204" pitchFamily="34" charset="-128"/>
              </a:rPr>
              <a:t>Cycle</a:t>
            </a:r>
            <a:r>
              <a:rPr lang="en-US" altLang="it-IT">
                <a:ea typeface="ＭＳ Ｐゴシック" panose="020B0600070205080204" pitchFamily="34" charset="-128"/>
              </a:rPr>
              <a:t>: directed path that is a loop</a:t>
            </a:r>
          </a:p>
        </p:txBody>
      </p:sp>
      <p:sp>
        <p:nvSpPr>
          <p:cNvPr id="23557" name="Oval 4"/>
          <p:cNvSpPr>
            <a:spLocks noChangeArrowheads="1"/>
          </p:cNvSpPr>
          <p:nvPr/>
        </p:nvSpPr>
        <p:spPr bwMode="auto">
          <a:xfrm>
            <a:off x="3733800" y="40386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3558" name="Oval 5"/>
          <p:cNvSpPr>
            <a:spLocks noChangeArrowheads="1"/>
          </p:cNvSpPr>
          <p:nvPr/>
        </p:nvSpPr>
        <p:spPr bwMode="auto">
          <a:xfrm>
            <a:off x="2590800" y="44958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3559" name="Oval 6"/>
          <p:cNvSpPr>
            <a:spLocks noChangeArrowheads="1"/>
          </p:cNvSpPr>
          <p:nvPr/>
        </p:nvSpPr>
        <p:spPr bwMode="auto">
          <a:xfrm>
            <a:off x="3733800" y="53340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3560" name="Oval 7"/>
          <p:cNvSpPr>
            <a:spLocks noChangeArrowheads="1"/>
          </p:cNvSpPr>
          <p:nvPr/>
        </p:nvSpPr>
        <p:spPr bwMode="auto">
          <a:xfrm>
            <a:off x="4724400" y="43434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3561" name="Oval 8"/>
          <p:cNvSpPr>
            <a:spLocks noChangeArrowheads="1"/>
          </p:cNvSpPr>
          <p:nvPr/>
        </p:nvSpPr>
        <p:spPr bwMode="auto">
          <a:xfrm>
            <a:off x="2133600" y="53340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3562" name="Oval 9"/>
          <p:cNvSpPr>
            <a:spLocks noChangeArrowheads="1"/>
          </p:cNvSpPr>
          <p:nvPr/>
        </p:nvSpPr>
        <p:spPr bwMode="auto">
          <a:xfrm>
            <a:off x="5943600" y="50292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3563" name="Line 10"/>
          <p:cNvSpPr>
            <a:spLocks noChangeShapeType="1"/>
          </p:cNvSpPr>
          <p:nvPr/>
        </p:nvSpPr>
        <p:spPr bwMode="auto">
          <a:xfrm>
            <a:off x="4038600" y="4191000"/>
            <a:ext cx="762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3564" name="Line 11"/>
          <p:cNvSpPr>
            <a:spLocks noChangeShapeType="1"/>
          </p:cNvSpPr>
          <p:nvPr/>
        </p:nvSpPr>
        <p:spPr bwMode="auto">
          <a:xfrm>
            <a:off x="5029200" y="4572000"/>
            <a:ext cx="914400" cy="609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3565" name="Line 12"/>
          <p:cNvSpPr>
            <a:spLocks noChangeShapeType="1"/>
          </p:cNvSpPr>
          <p:nvPr/>
        </p:nvSpPr>
        <p:spPr bwMode="auto">
          <a:xfrm flipH="1">
            <a:off x="4038600" y="5334000"/>
            <a:ext cx="1981200" cy="152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3566" name="Line 13"/>
          <p:cNvSpPr>
            <a:spLocks noChangeShapeType="1"/>
          </p:cNvSpPr>
          <p:nvPr/>
        </p:nvSpPr>
        <p:spPr bwMode="auto">
          <a:xfrm flipV="1">
            <a:off x="3962400" y="4572000"/>
            <a:ext cx="838200" cy="762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3567" name="Line 14"/>
          <p:cNvSpPr>
            <a:spLocks noChangeShapeType="1"/>
          </p:cNvSpPr>
          <p:nvPr/>
        </p:nvSpPr>
        <p:spPr bwMode="auto">
          <a:xfrm flipH="1">
            <a:off x="3886200" y="4343400"/>
            <a:ext cx="762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3568" name="Line 15"/>
          <p:cNvSpPr>
            <a:spLocks noChangeShapeType="1"/>
          </p:cNvSpPr>
          <p:nvPr/>
        </p:nvSpPr>
        <p:spPr bwMode="auto">
          <a:xfrm flipH="1">
            <a:off x="2895600" y="42672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3569" name="Line 16"/>
          <p:cNvSpPr>
            <a:spLocks noChangeShapeType="1"/>
          </p:cNvSpPr>
          <p:nvPr/>
        </p:nvSpPr>
        <p:spPr bwMode="auto">
          <a:xfrm flipH="1">
            <a:off x="2362200" y="4800600"/>
            <a:ext cx="304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3570" name="Line 17"/>
          <p:cNvSpPr>
            <a:spLocks noChangeShapeType="1"/>
          </p:cNvSpPr>
          <p:nvPr/>
        </p:nvSpPr>
        <p:spPr bwMode="auto">
          <a:xfrm flipH="1">
            <a:off x="2438400" y="5562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3571" name="Line 20"/>
          <p:cNvSpPr>
            <a:spLocks noChangeShapeType="1"/>
          </p:cNvSpPr>
          <p:nvPr/>
        </p:nvSpPr>
        <p:spPr bwMode="auto">
          <a:xfrm flipH="1" flipV="1">
            <a:off x="5181600" y="5105400"/>
            <a:ext cx="762000" cy="6858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3572" name="Text Box 21"/>
          <p:cNvSpPr txBox="1">
            <a:spLocks noChangeArrowheads="1"/>
          </p:cNvSpPr>
          <p:nvPr/>
        </p:nvSpPr>
        <p:spPr bwMode="auto">
          <a:xfrm>
            <a:off x="5943600" y="5638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loop</a:t>
            </a:r>
          </a:p>
        </p:txBody>
      </p:sp>
      <p:sp>
        <p:nvSpPr>
          <p:cNvPr id="23573" name="Footer Placeholder 20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A960AF27-1807-4A2E-9DEE-2BD660BA337E}" type="slidenum">
              <a:rPr lang="es-ES" altLang="it-IT" sz="1000">
                <a:latin typeface="Arial" panose="020B0604020202020204" pitchFamily="34" charset="0"/>
              </a:rPr>
              <a:pPr lvl="1"/>
              <a:t>9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Tree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Graph in which each node (except the root) has exactly one parent node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May have multiple children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Leaf or terminal node: no children</a:t>
            </a:r>
          </a:p>
          <a:p>
            <a:endParaRPr lang="en-US" altLang="it-IT">
              <a:ea typeface="ＭＳ Ｐゴシック" panose="020B0600070205080204" pitchFamily="34" charset="-128"/>
            </a:endParaRPr>
          </a:p>
        </p:txBody>
      </p:sp>
      <p:sp>
        <p:nvSpPr>
          <p:cNvPr id="24581" name="Oval 4"/>
          <p:cNvSpPr>
            <a:spLocks noChangeArrowheads="1"/>
          </p:cNvSpPr>
          <p:nvPr/>
        </p:nvSpPr>
        <p:spPr bwMode="auto">
          <a:xfrm>
            <a:off x="3733800" y="36576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4582" name="Oval 5"/>
          <p:cNvSpPr>
            <a:spLocks noChangeArrowheads="1"/>
          </p:cNvSpPr>
          <p:nvPr/>
        </p:nvSpPr>
        <p:spPr bwMode="auto">
          <a:xfrm>
            <a:off x="4800600" y="51054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4583" name="Oval 6"/>
          <p:cNvSpPr>
            <a:spLocks noChangeArrowheads="1"/>
          </p:cNvSpPr>
          <p:nvPr/>
        </p:nvSpPr>
        <p:spPr bwMode="auto">
          <a:xfrm>
            <a:off x="3505200" y="51816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4584" name="Oval 7"/>
          <p:cNvSpPr>
            <a:spLocks noChangeArrowheads="1"/>
          </p:cNvSpPr>
          <p:nvPr/>
        </p:nvSpPr>
        <p:spPr bwMode="auto">
          <a:xfrm>
            <a:off x="2743200" y="51816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4585" name="Oval 8"/>
          <p:cNvSpPr>
            <a:spLocks noChangeArrowheads="1"/>
          </p:cNvSpPr>
          <p:nvPr/>
        </p:nvSpPr>
        <p:spPr bwMode="auto">
          <a:xfrm>
            <a:off x="3352800" y="43434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4586" name="Oval 9"/>
          <p:cNvSpPr>
            <a:spLocks noChangeArrowheads="1"/>
          </p:cNvSpPr>
          <p:nvPr/>
        </p:nvSpPr>
        <p:spPr bwMode="auto">
          <a:xfrm>
            <a:off x="4191000" y="43434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4587" name="Line 10"/>
          <p:cNvSpPr>
            <a:spLocks noChangeShapeType="1"/>
          </p:cNvSpPr>
          <p:nvPr/>
        </p:nvSpPr>
        <p:spPr bwMode="auto">
          <a:xfrm flipH="1">
            <a:off x="3581400" y="39624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4588" name="Line 11"/>
          <p:cNvSpPr>
            <a:spLocks noChangeShapeType="1"/>
          </p:cNvSpPr>
          <p:nvPr/>
        </p:nvSpPr>
        <p:spPr bwMode="auto">
          <a:xfrm flipH="1">
            <a:off x="2971800" y="4648200"/>
            <a:ext cx="457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4589" name="Line 12"/>
          <p:cNvSpPr>
            <a:spLocks noChangeShapeType="1"/>
          </p:cNvSpPr>
          <p:nvPr/>
        </p:nvSpPr>
        <p:spPr bwMode="auto">
          <a:xfrm>
            <a:off x="3581400" y="4648200"/>
            <a:ext cx="76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4590" name="Line 13"/>
          <p:cNvSpPr>
            <a:spLocks noChangeShapeType="1"/>
          </p:cNvSpPr>
          <p:nvPr/>
        </p:nvSpPr>
        <p:spPr bwMode="auto">
          <a:xfrm>
            <a:off x="4038600" y="39624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4591" name="Line 14"/>
          <p:cNvSpPr>
            <a:spLocks noChangeShapeType="1"/>
          </p:cNvSpPr>
          <p:nvPr/>
        </p:nvSpPr>
        <p:spPr bwMode="auto">
          <a:xfrm>
            <a:off x="4419600" y="46482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 flipV="1">
            <a:off x="4191000" y="3810000"/>
            <a:ext cx="1143000" cy="152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5334000" y="3733800"/>
            <a:ext cx="147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root node</a:t>
            </a:r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 flipV="1">
            <a:off x="5181600" y="5334000"/>
            <a:ext cx="762000" cy="152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6096000" y="5257800"/>
            <a:ext cx="1439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leaf node</a:t>
            </a:r>
          </a:p>
        </p:txBody>
      </p:sp>
      <p:sp>
        <p:nvSpPr>
          <p:cNvPr id="24596" name="Footer Placeholder 1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LA1">
  <a:themeElements>
    <a:clrScheme name="ULA1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LA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ULA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LA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C:\PPT\VENEZUELA\ULA1.PPT</Template>
  <TotalTime>38439</TotalTime>
  <Words>2188</Words>
  <Application>Microsoft Office PowerPoint</Application>
  <PresentationFormat>Presentazione su schermo (4:3)</PresentationFormat>
  <Paragraphs>347</Paragraphs>
  <Slides>40</Slides>
  <Notes>2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40</vt:i4>
      </vt:variant>
    </vt:vector>
  </HeadingPairs>
  <TitlesOfParts>
    <vt:vector size="46" baseType="lpstr">
      <vt:lpstr>ＭＳ Ｐゴシック</vt:lpstr>
      <vt:lpstr>Arial</vt:lpstr>
      <vt:lpstr>Courier New</vt:lpstr>
      <vt:lpstr>Times New Roman</vt:lpstr>
      <vt:lpstr>ULA1</vt:lpstr>
      <vt:lpstr>ClipArt</vt:lpstr>
      <vt:lpstr>Introduction to Computer Graphics with WebGL</vt:lpstr>
      <vt:lpstr>Hierarchical Modeling I</vt:lpstr>
      <vt:lpstr>Objectives</vt:lpstr>
      <vt:lpstr>Instance Transformation</vt:lpstr>
      <vt:lpstr>Symbol-Instance Table</vt:lpstr>
      <vt:lpstr>Relationships in Car Model</vt:lpstr>
      <vt:lpstr>Structure Through Function Calls</vt:lpstr>
      <vt:lpstr>Graphs</vt:lpstr>
      <vt:lpstr>Tree</vt:lpstr>
      <vt:lpstr>Tree Model of Car</vt:lpstr>
      <vt:lpstr>DAG Model</vt:lpstr>
      <vt:lpstr>Modeling with Trees </vt:lpstr>
      <vt:lpstr>Robot Arm</vt:lpstr>
      <vt:lpstr>Articulated Models</vt:lpstr>
      <vt:lpstr>Relationships in Robot Arm</vt:lpstr>
      <vt:lpstr>Required Matrices</vt:lpstr>
      <vt:lpstr>WebGL Code for Robot</vt:lpstr>
      <vt:lpstr>Tree Model of Robot</vt:lpstr>
      <vt:lpstr>Possible Node Structure</vt:lpstr>
      <vt:lpstr>Generalizations</vt:lpstr>
      <vt:lpstr>Introduction to Computer Graphics with WebGL</vt:lpstr>
      <vt:lpstr>Hierarchical Modeling II</vt:lpstr>
      <vt:lpstr>Objectives</vt:lpstr>
      <vt:lpstr>Humanoid Figure</vt:lpstr>
      <vt:lpstr>Building the Model</vt:lpstr>
      <vt:lpstr>Tree with Matrices</vt:lpstr>
      <vt:lpstr>Display and Traversal</vt:lpstr>
      <vt:lpstr>Transformation Matrices</vt:lpstr>
      <vt:lpstr>Stack-based Traversal</vt:lpstr>
      <vt:lpstr>Traversal Code</vt:lpstr>
      <vt:lpstr>Analysis</vt:lpstr>
      <vt:lpstr>General Tree Data Structure</vt:lpstr>
      <vt:lpstr>Left-Child Right-Sibling Tree</vt:lpstr>
      <vt:lpstr>Tree node Structure</vt:lpstr>
      <vt:lpstr>Creating a treenode</vt:lpstr>
      <vt:lpstr>Initializing Nodes</vt:lpstr>
      <vt:lpstr>Notes</vt:lpstr>
      <vt:lpstr>Preorder Traversal</vt:lpstr>
      <vt:lpstr>Notes</vt:lpstr>
      <vt:lpstr>Dynamic Trees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Angel</dc:creator>
  <cp:lastModifiedBy>Marco Schaerf</cp:lastModifiedBy>
  <cp:revision>278</cp:revision>
  <dcterms:created xsi:type="dcterms:W3CDTF">2014-03-09T19:13:00Z</dcterms:created>
  <dcterms:modified xsi:type="dcterms:W3CDTF">2018-04-23T10:51:57Z</dcterms:modified>
</cp:coreProperties>
</file>