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880" y="96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43D8D3-3303-43DE-8D20-0E31E1898F23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6540E1-0889-41E5-9FC1-BAD9CB93FC1E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6A61A65-CE72-4DA2-9349-5E7E4E596797}" type="slidenum">
              <a:rPr lang="en-US" altLang="it-IT" sz="1200"/>
              <a:pPr/>
              <a:t>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375587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193E3E2-9895-4FAF-B004-1DC20FD848D9}" type="slidenum">
              <a:rPr lang="en-US" altLang="it-IT" sz="1200"/>
              <a:pPr/>
              <a:t>10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832691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5DFF48F-5E7F-44F9-BDF3-47D137A5D843}" type="slidenum">
              <a:rPr lang="en-US" altLang="it-IT" sz="1200"/>
              <a:pPr/>
              <a:t>11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637328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48E6950-D971-4D1F-A0C4-B1BEFD631DBF}" type="slidenum">
              <a:rPr lang="en-US" altLang="it-IT" sz="1200"/>
              <a:pPr/>
              <a:t>12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337782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9882895-C854-4162-8FA8-74812153738D}" type="slidenum">
              <a:rPr lang="en-US" altLang="it-IT" sz="1200"/>
              <a:pPr/>
              <a:t>13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947188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DB27979-D77E-4534-99EB-AF5EAA9EF754}" type="slidenum">
              <a:rPr lang="en-US" altLang="it-IT" sz="1200"/>
              <a:pPr/>
              <a:t>14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456390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D0A6607-C7E9-423C-9643-91752E104635}" type="slidenum">
              <a:rPr lang="en-US" altLang="it-IT" sz="1200"/>
              <a:pPr/>
              <a:t>15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287900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3F40472-32CA-45DD-9001-20CA3F0FCA64}" type="slidenum">
              <a:rPr lang="en-US" altLang="it-IT" sz="1200"/>
              <a:pPr/>
              <a:t>16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736331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6108A1D-4119-43CD-8395-94ACA99E8235}" type="slidenum">
              <a:rPr lang="en-US" altLang="it-IT" sz="1200"/>
              <a:pPr/>
              <a:t>17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442813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119D819-9582-49BD-9CAF-61C50FF40AFD}" type="slidenum">
              <a:rPr lang="en-US" altLang="it-IT" sz="1200"/>
              <a:pPr/>
              <a:t>18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9728649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6894E5A-26E3-4482-9365-AA890226505D}" type="slidenum">
              <a:rPr lang="en-US" altLang="it-IT" sz="1200"/>
              <a:pPr/>
              <a:t>19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69847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BC9F6C4-E27D-4E63-9486-789675DA06C5}" type="slidenum">
              <a:rPr lang="en-US" altLang="it-IT" sz="1200"/>
              <a:pPr/>
              <a:t>2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503292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ACC8B4E-CA0A-4106-B30D-4C0EC25DCA0F}" type="slidenum">
              <a:rPr lang="en-US" altLang="it-IT" sz="1200"/>
              <a:pPr/>
              <a:t>20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671460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F8CED93-4B09-4CB4-9551-F368D1B17EE4}" type="slidenum">
              <a:rPr lang="en-US" altLang="it-IT" sz="1200"/>
              <a:pPr/>
              <a:t>21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2967898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DC4AB34-93A7-498D-9E17-1CFD9EEF1B31}" type="slidenum">
              <a:rPr lang="en-US" altLang="it-IT" sz="1200"/>
              <a:pPr/>
              <a:t>32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7369464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3C1E29F-2E14-4BC7-A8BF-A6ACB2AA44A9}" type="slidenum">
              <a:rPr lang="en-US" altLang="it-IT" sz="1200"/>
              <a:pPr/>
              <a:t>33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9785010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060B756-8B13-405F-B3E5-B61C5A36A0C2}" type="slidenum">
              <a:rPr lang="en-US" altLang="it-IT" sz="1200"/>
              <a:pPr/>
              <a:t>34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942992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918D9795-AC18-425E-B838-3E5510623E70}" type="slidenum">
              <a:rPr lang="en-US" altLang="it-IT" sz="1200"/>
              <a:pPr/>
              <a:t>35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2851301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C123F03-9951-4F81-ABF3-A14591B18D1A}" type="slidenum">
              <a:rPr lang="en-US" altLang="it-IT" sz="1200"/>
              <a:pPr/>
              <a:t>36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2290218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87E666D7-8A25-4F37-8E34-5AC2223BAA7C}" type="slidenum">
              <a:rPr lang="en-US" altLang="it-IT" sz="1200"/>
              <a:pPr/>
              <a:t>37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1936249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3A82BE6-8BBF-441E-B3C7-B24C62D86212}" type="slidenum">
              <a:rPr lang="en-US" altLang="it-IT" sz="1200"/>
              <a:pPr/>
              <a:t>38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4175998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DA90440-11E9-471C-ACB3-9DE53CD8A825}" type="slidenum">
              <a:rPr lang="en-US" altLang="it-IT" sz="1200"/>
              <a:pPr/>
              <a:t>39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11610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3FD61023-D952-4C0B-A4B8-699BBE5984EE}" type="slidenum">
              <a:rPr lang="en-US" altLang="it-IT" sz="1200"/>
              <a:pPr/>
              <a:t>3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4426414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1AAD31C-ECA1-4783-948C-49687FAD15DD}" type="slidenum">
              <a:rPr lang="en-US" altLang="it-IT" sz="1200"/>
              <a:pPr/>
              <a:t>40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532987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9D7A574-17EC-42A9-95E0-81E3660C24C5}" type="slidenum">
              <a:rPr lang="en-US" altLang="it-IT" sz="1200"/>
              <a:pPr/>
              <a:t>4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856760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20AF9FB4-935F-482B-8240-5D9F37E011AD}" type="slidenum">
              <a:rPr lang="en-US" altLang="it-IT" sz="1200"/>
              <a:pPr/>
              <a:t>5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153521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07652326-C509-4940-9EDB-4604FBBF9493}" type="slidenum">
              <a:rPr lang="en-US" altLang="it-IT" sz="1200"/>
              <a:pPr/>
              <a:t>6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479191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0C2031F-98C6-4514-B542-35E0C380EEBD}" type="slidenum">
              <a:rPr lang="en-US" altLang="it-IT" sz="1200"/>
              <a:pPr/>
              <a:t>7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1513761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01D3C90-BF9A-4B2A-9DD9-55EADD83145B}" type="slidenum">
              <a:rPr lang="en-US" altLang="it-IT" sz="1200"/>
              <a:pPr/>
              <a:t>8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249893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73A76ED-59E6-4B1C-9002-B27CBD7CFBA4}" type="slidenum">
              <a:rPr lang="en-US" altLang="it-IT" sz="1200"/>
              <a:pPr/>
              <a:t>9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326464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DE4E53EE-D5AB-4D7E-8CD2-68A46DC73C7E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8899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F42F9A60-2361-4CD4-A509-066BD0FD633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44300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4BB9B5B1-181C-4E35-90F5-4AFBA6565438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56981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D7F55E8A-DA77-4890-A0B0-003C927ABE4F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55261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0A71D30-5A75-43AC-86DA-FE6D4F727251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0225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E654F893-D3CB-4166-B10B-EA6CCA582FF9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18102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99B56002-8875-4AAC-A8F5-D723C6EC554F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4396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B572D5B6-4ABE-4F51-BEEE-2E4B19677F93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5869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2A4BF8A0-F58D-4428-800E-016ED417A5BD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17560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AF78579E-A19E-4B76-83C2-B2C78FE83F53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8378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/>
            <a:fld id="{53950FBB-9750-471F-908A-46903AC4698E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98180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D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/>
              <a:t>Click to Edit Master Text Styles</a:t>
            </a:r>
          </a:p>
          <a:p>
            <a:pPr lvl="1"/>
            <a:r>
              <a:rPr lang="es-ES" altLang="it-IT"/>
              <a:t>SECOND LEVEL</a:t>
            </a:r>
          </a:p>
          <a:p>
            <a:pPr lvl="2"/>
            <a:r>
              <a:rPr lang="es-ES" altLang="it-IT"/>
              <a:t>THIRD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32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000">
                <a:latin typeface="Arial" panose="020B0604020202020204" pitchFamily="34" charset="0"/>
              </a:defRPr>
            </a:lvl2pPr>
          </a:lstStyle>
          <a:p>
            <a:pPr lvl="1"/>
            <a:fld id="{89561CCD-20BA-4E75-8011-C411E51EB5E8}" type="slidenum">
              <a:rPr lang="es-ES" altLang="it-IT"/>
              <a:pPr lvl="1"/>
              <a:t>‹N›</a:t>
            </a:fld>
            <a:endParaRPr lang="es-ES" altLang="it-IT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1447800"/>
            <a:ext cx="617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152400" y="2286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lipArt" r:id="rId14" imgW="2354040" imgH="1792080" progId="MS_ClipArt_Gallery.2">
                  <p:embed/>
                </p:oleObj>
              </mc:Choice>
              <mc:Fallback>
                <p:oleObj name="ClipArt" r:id="rId14" imgW="2354040" imgH="1792080" progId="MS_ClipArt_Gallery.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8600"/>
                        <a:ext cx="1371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85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it-IT"/>
              <a:t>Angel and Shreiner: Interactive Computer Graphics 7E © Addison-Wesley 2015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700" b="1">
          <a:solidFill>
            <a:schemeClr val="accent2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­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DC3CD0A-FBC7-470D-B0EC-CDED24BBCF46}" type="slidenum">
              <a:rPr lang="es-ES" altLang="it-IT" sz="1000">
                <a:latin typeface="Arial" panose="020B0604020202020204" pitchFamily="34" charset="0"/>
              </a:rPr>
              <a:pPr lvl="1"/>
              <a:t>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88284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08EAD84-6A11-49FA-9D6F-83750E319BA9}" type="slidenum">
              <a:rPr lang="es-ES" altLang="it-IT" sz="1000">
                <a:latin typeface="Arial" panose="020B0604020202020204" pitchFamily="34" charset="0"/>
              </a:rPr>
              <a:pPr lvl="1"/>
              <a:t>10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Cube Object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Suppose that we want to create a simple cube object that we can scale, orient, position and set its color directly through code such as</a:t>
            </a:r>
          </a:p>
          <a:p>
            <a:pPr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 mycube = new Cube();</a:t>
            </a:r>
          </a:p>
          <a:p>
            <a:pPr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mycube.color[0]=1.0;</a:t>
            </a:r>
          </a:p>
          <a:p>
            <a:pPr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mycube.color[1]= mycube.color[2]=0.0;</a:t>
            </a:r>
          </a:p>
          <a:p>
            <a:pPr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mycube.matrix[0][0]=……… 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79605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9B56780-6BDD-41CF-B4DD-5056DF3D24E3}" type="slidenum">
              <a:rPr lang="es-ES" altLang="it-IT" sz="1000">
                <a:latin typeface="Arial" panose="020B0604020202020204" pitchFamily="34" charset="0"/>
              </a:rPr>
              <a:pPr lvl="1"/>
              <a:t>11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Cube Object Functions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We would also like to have functions that act on the cube such as </a:t>
            </a:r>
          </a:p>
          <a:p>
            <a:pPr lvl="1"/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mycube.translate(1.0, 0.0,0.0);</a:t>
            </a:r>
          </a:p>
          <a:p>
            <a:pPr lvl="1"/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mycube.rotate(theta, 1.0, 0.0, 0.0);</a:t>
            </a:r>
          </a:p>
          <a:p>
            <a:pPr lvl="1"/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setcolor(mycube, 1.0, 0.0, 0.0);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also need a way of displaying the cube</a:t>
            </a:r>
          </a:p>
          <a:p>
            <a:pPr lvl="1"/>
            <a:r>
              <a:rPr lang="en-US" altLang="it-IT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mycube.render();</a:t>
            </a:r>
          </a:p>
          <a:p>
            <a:pPr lvl="1"/>
            <a:endParaRPr lang="en-US" altLang="it-IT" sz="3000">
              <a:ea typeface="ＭＳ Ｐゴシック" panose="020B0600070205080204" pitchFamily="34" charset="-128"/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3654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AC6E5A89-5B04-48D5-AB6C-23A83D0897A5}" type="slidenum">
              <a:rPr lang="es-ES" altLang="it-IT" sz="1000">
                <a:latin typeface="Arial" panose="020B0604020202020204" pitchFamily="34" charset="0"/>
              </a:rPr>
              <a:pPr lvl="1"/>
              <a:t>12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Building the Cube Object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 cube {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var color[3];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var matrix[4][4];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612887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FD339A6-9D26-42E3-887D-E8F36BE78E42}" type="slidenum">
              <a:rPr lang="es-ES" altLang="it-IT" sz="1000">
                <a:latin typeface="Arial" panose="020B0604020202020204" pitchFamily="34" charset="0"/>
              </a:rPr>
              <a:pPr lvl="1"/>
              <a:t>13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The Implementation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Can use any implementation in the private part such as a vertex list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The private part has access to public members and the implementation of class methods can use any implementation without making it visible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Render method is tricky but it will invoke the standard OpenGL drawing functions</a:t>
            </a:r>
            <a:endParaRPr lang="en-US" altLang="it-IT" sz="27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177512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D7EDEFF-AE4E-4072-9391-4741BB08232C}" type="slidenum">
              <a:rPr lang="es-ES" altLang="it-IT" sz="1000">
                <a:latin typeface="Arial" panose="020B0604020202020204" pitchFamily="34" charset="0"/>
              </a:rPr>
              <a:pPr lvl="1"/>
              <a:t>14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Other Objects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Other objects have geometric aspects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Cameras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Light sources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But we should be able to have nongeometric objects too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Materials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Colors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Transformations  (matrices)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18693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6F10453-4ECE-4492-AB47-B141DB20F2BF}" type="slidenum">
              <a:rPr lang="es-ES" altLang="it-IT" sz="1000">
                <a:latin typeface="Arial" panose="020B0604020202020204" pitchFamily="34" charset="0"/>
              </a:rPr>
              <a:pPr lvl="1"/>
              <a:t>15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JS Objects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cube mycube;</a:t>
            </a:r>
          </a:p>
          <a:p>
            <a:pPr>
              <a:buFontTx/>
              <a:buNone/>
            </a:pPr>
            <a:endParaRPr lang="en-US" altLang="it-IT" sz="27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material plastic;</a:t>
            </a:r>
          </a:p>
          <a:p>
            <a:pPr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mycube.setMaterial(plastic);</a:t>
            </a:r>
          </a:p>
          <a:p>
            <a:pPr>
              <a:buFontTx/>
              <a:buNone/>
            </a:pPr>
            <a:endParaRPr lang="en-US" altLang="it-IT" sz="27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camera frontView;</a:t>
            </a:r>
          </a:p>
          <a:p>
            <a:pPr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frontView.position(x ,y, z);</a:t>
            </a: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425546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JS Objects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Can create much like Java or C++ objects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constructors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prototypes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methods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private methods and variables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89E913F-EF04-4EC3-ACB6-85566CF06D10}" type="slidenum">
              <a:rPr lang="es-ES" altLang="it-IT" sz="1000">
                <a:latin typeface="Arial" panose="020B0604020202020204" pitchFamily="34" charset="0"/>
              </a:rPr>
              <a:pPr lvl="1"/>
              <a:t>16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457200" y="457200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var myCube = new Cube();</a:t>
            </a:r>
          </a:p>
          <a:p>
            <a:r>
              <a:rPr lang="en-US" altLang="it-IT"/>
              <a:t>myCube.color = [1.0, 0.0, 0.0]’</a:t>
            </a:r>
          </a:p>
          <a:p>
            <a:r>
              <a:rPr lang="en-US" altLang="it-IT"/>
              <a:t>myCube.instance = …….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96716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AC76D93-0515-4C21-8C72-53E8BFE22037}" type="slidenum">
              <a:rPr lang="es-ES" altLang="it-IT" sz="1000">
                <a:latin typeface="Arial" panose="020B0604020202020204" pitchFamily="34" charset="0"/>
              </a:rPr>
              <a:pPr lvl="1"/>
              <a:t>17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Light Object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var myLight = new Light();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7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// match Phong model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it-IT" sz="27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myLight.type = 0; //directional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myLight.position = ……;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myLight.orientation = ……;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myLight.specular = ……;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myLight.diffuse = ……;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  myLight.ambient = ……;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it-IT" sz="27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62833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D4FDAD7-B6B4-42B6-B80A-8A5643FFD064}" type="slidenum">
              <a:rPr lang="es-ES" altLang="it-IT" sz="1000">
                <a:latin typeface="Arial" panose="020B0604020202020204" pitchFamily="34" charset="0"/>
              </a:rPr>
              <a:pPr lvl="1"/>
              <a:t>18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Scene Descriptions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If we recall figure model, we saw that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We could describe model either by tree or by equivalent code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We could write a generic traversal to display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If we can represent all the elements of a scene (cameras, lights,materials, geometry) as JS objects, we should be able to show them in a tree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Render scene by traversing this tree</a:t>
            </a:r>
          </a:p>
          <a:p>
            <a:pPr lvl="1"/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213129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9A6C7EB-27F3-4C37-B63B-CCCD5EBC550F}" type="slidenum">
              <a:rPr lang="es-ES" altLang="it-IT" sz="1000">
                <a:latin typeface="Arial" panose="020B0604020202020204" pitchFamily="34" charset="0"/>
              </a:rPr>
              <a:pPr lvl="1"/>
              <a:t>19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Scene Graph</a:t>
            </a:r>
          </a:p>
        </p:txBody>
      </p:sp>
      <p:sp>
        <p:nvSpPr>
          <p:cNvPr id="52228" name="Rectangle 5"/>
          <p:cNvSpPr>
            <a:spLocks noChangeArrowheads="1"/>
          </p:cNvSpPr>
          <p:nvPr/>
        </p:nvSpPr>
        <p:spPr bwMode="auto">
          <a:xfrm>
            <a:off x="3581400" y="19050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Scene</a:t>
            </a:r>
          </a:p>
        </p:txBody>
      </p:sp>
      <p:cxnSp>
        <p:nvCxnSpPr>
          <p:cNvPr id="52229" name="Straight Connector 25"/>
          <p:cNvCxnSpPr>
            <a:cxnSpLocks noChangeShapeType="1"/>
          </p:cNvCxnSpPr>
          <p:nvPr/>
        </p:nvCxnSpPr>
        <p:spPr bwMode="auto">
          <a:xfrm rot="5400000">
            <a:off x="4077494" y="2551906"/>
            <a:ext cx="228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0" name="Straight Connector 27"/>
          <p:cNvCxnSpPr>
            <a:cxnSpLocks noChangeShapeType="1"/>
          </p:cNvCxnSpPr>
          <p:nvPr/>
        </p:nvCxnSpPr>
        <p:spPr bwMode="auto">
          <a:xfrm>
            <a:off x="1447800" y="2667000"/>
            <a:ext cx="5715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1" name="Straight Connector 30"/>
          <p:cNvCxnSpPr>
            <a:cxnSpLocks noChangeShapeType="1"/>
          </p:cNvCxnSpPr>
          <p:nvPr/>
        </p:nvCxnSpPr>
        <p:spPr bwMode="auto">
          <a:xfrm rot="5400000">
            <a:off x="7087394" y="2742406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2" name="Straight Connector 32"/>
          <p:cNvCxnSpPr>
            <a:cxnSpLocks noChangeShapeType="1"/>
          </p:cNvCxnSpPr>
          <p:nvPr/>
        </p:nvCxnSpPr>
        <p:spPr bwMode="auto">
          <a:xfrm rot="5400000">
            <a:off x="3048794" y="2742406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3" name="Rectangle 33"/>
          <p:cNvSpPr>
            <a:spLocks noChangeArrowheads="1"/>
          </p:cNvSpPr>
          <p:nvPr/>
        </p:nvSpPr>
        <p:spPr bwMode="auto">
          <a:xfrm>
            <a:off x="6477000" y="28194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Camera</a:t>
            </a:r>
          </a:p>
        </p:txBody>
      </p:sp>
      <p:sp>
        <p:nvSpPr>
          <p:cNvPr id="52234" name="Rectangle 34"/>
          <p:cNvSpPr>
            <a:spLocks noChangeArrowheads="1"/>
          </p:cNvSpPr>
          <p:nvPr/>
        </p:nvSpPr>
        <p:spPr bwMode="auto">
          <a:xfrm>
            <a:off x="2514600" y="28194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Object 1</a:t>
            </a:r>
          </a:p>
        </p:txBody>
      </p:sp>
      <p:sp>
        <p:nvSpPr>
          <p:cNvPr id="52235" name="Rectangle 35"/>
          <p:cNvSpPr>
            <a:spLocks noChangeArrowheads="1"/>
          </p:cNvSpPr>
          <p:nvPr/>
        </p:nvSpPr>
        <p:spPr bwMode="auto">
          <a:xfrm>
            <a:off x="4495800" y="28194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Object 2</a:t>
            </a:r>
          </a:p>
        </p:txBody>
      </p:sp>
      <p:sp>
        <p:nvSpPr>
          <p:cNvPr id="52236" name="Rectangle 36"/>
          <p:cNvSpPr>
            <a:spLocks noChangeArrowheads="1"/>
          </p:cNvSpPr>
          <p:nvPr/>
        </p:nvSpPr>
        <p:spPr bwMode="auto">
          <a:xfrm>
            <a:off x="838200" y="28194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Light</a:t>
            </a:r>
          </a:p>
        </p:txBody>
      </p:sp>
      <p:cxnSp>
        <p:nvCxnSpPr>
          <p:cNvPr id="52237" name="Straight Connector 38"/>
          <p:cNvCxnSpPr>
            <a:cxnSpLocks noChangeShapeType="1"/>
          </p:cNvCxnSpPr>
          <p:nvPr/>
        </p:nvCxnSpPr>
        <p:spPr bwMode="auto">
          <a:xfrm rot="5400000">
            <a:off x="5029994" y="2742406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38" name="Straight Connector 39"/>
          <p:cNvCxnSpPr>
            <a:cxnSpLocks noChangeShapeType="1"/>
          </p:cNvCxnSpPr>
          <p:nvPr/>
        </p:nvCxnSpPr>
        <p:spPr bwMode="auto">
          <a:xfrm rot="5400000">
            <a:off x="1372394" y="2742406"/>
            <a:ext cx="1524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9" name="Rectangle 40"/>
          <p:cNvSpPr>
            <a:spLocks noChangeArrowheads="1"/>
          </p:cNvSpPr>
          <p:nvPr/>
        </p:nvSpPr>
        <p:spPr bwMode="auto">
          <a:xfrm>
            <a:off x="838200" y="37338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Color</a:t>
            </a:r>
          </a:p>
        </p:txBody>
      </p:sp>
      <p:sp>
        <p:nvSpPr>
          <p:cNvPr id="52240" name="Rectangle 41"/>
          <p:cNvSpPr>
            <a:spLocks noChangeArrowheads="1"/>
          </p:cNvSpPr>
          <p:nvPr/>
        </p:nvSpPr>
        <p:spPr bwMode="auto">
          <a:xfrm>
            <a:off x="2514600" y="37338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Material</a:t>
            </a:r>
          </a:p>
        </p:txBody>
      </p:sp>
      <p:sp>
        <p:nvSpPr>
          <p:cNvPr id="52241" name="Rectangle 42"/>
          <p:cNvSpPr>
            <a:spLocks noChangeArrowheads="1"/>
          </p:cNvSpPr>
          <p:nvPr/>
        </p:nvSpPr>
        <p:spPr bwMode="auto">
          <a:xfrm>
            <a:off x="4495800" y="37338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Material</a:t>
            </a:r>
          </a:p>
        </p:txBody>
      </p:sp>
      <p:sp>
        <p:nvSpPr>
          <p:cNvPr id="52242" name="Rectangle 43"/>
          <p:cNvSpPr>
            <a:spLocks noChangeArrowheads="1"/>
          </p:cNvSpPr>
          <p:nvPr/>
        </p:nvSpPr>
        <p:spPr bwMode="auto">
          <a:xfrm>
            <a:off x="6477000" y="37338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Position</a:t>
            </a:r>
          </a:p>
        </p:txBody>
      </p:sp>
      <p:sp>
        <p:nvSpPr>
          <p:cNvPr id="52243" name="Rectangle 44"/>
          <p:cNvSpPr>
            <a:spLocks noChangeArrowheads="1"/>
          </p:cNvSpPr>
          <p:nvPr/>
        </p:nvSpPr>
        <p:spPr bwMode="auto">
          <a:xfrm>
            <a:off x="2514600" y="46482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Instance</a:t>
            </a:r>
          </a:p>
        </p:txBody>
      </p:sp>
      <p:sp>
        <p:nvSpPr>
          <p:cNvPr id="52244" name="Rectangle 45"/>
          <p:cNvSpPr>
            <a:spLocks noChangeArrowheads="1"/>
          </p:cNvSpPr>
          <p:nvPr/>
        </p:nvSpPr>
        <p:spPr bwMode="auto">
          <a:xfrm>
            <a:off x="4495800" y="46482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Instance</a:t>
            </a:r>
          </a:p>
        </p:txBody>
      </p:sp>
      <p:sp>
        <p:nvSpPr>
          <p:cNvPr id="52245" name="Rectangle 46"/>
          <p:cNvSpPr>
            <a:spLocks noChangeArrowheads="1"/>
          </p:cNvSpPr>
          <p:nvPr/>
        </p:nvSpPr>
        <p:spPr bwMode="auto">
          <a:xfrm>
            <a:off x="6477000" y="46482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Rotate</a:t>
            </a:r>
          </a:p>
        </p:txBody>
      </p:sp>
      <p:cxnSp>
        <p:nvCxnSpPr>
          <p:cNvPr id="52246" name="Straight Connector 53"/>
          <p:cNvCxnSpPr>
            <a:cxnSpLocks noChangeShapeType="1"/>
          </p:cNvCxnSpPr>
          <p:nvPr/>
        </p:nvCxnSpPr>
        <p:spPr bwMode="auto">
          <a:xfrm rot="5400000">
            <a:off x="2934494" y="4456906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7" name="Straight Connector 55"/>
          <p:cNvCxnSpPr>
            <a:cxnSpLocks noChangeShapeType="1"/>
          </p:cNvCxnSpPr>
          <p:nvPr/>
        </p:nvCxnSpPr>
        <p:spPr bwMode="auto">
          <a:xfrm rot="5400000">
            <a:off x="1258094" y="3542506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8" name="Straight Connector 56"/>
          <p:cNvCxnSpPr>
            <a:cxnSpLocks noChangeShapeType="1"/>
          </p:cNvCxnSpPr>
          <p:nvPr/>
        </p:nvCxnSpPr>
        <p:spPr bwMode="auto">
          <a:xfrm rot="5400000">
            <a:off x="2934494" y="3542506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9" name="Straight Connector 57"/>
          <p:cNvCxnSpPr>
            <a:cxnSpLocks noChangeShapeType="1"/>
          </p:cNvCxnSpPr>
          <p:nvPr/>
        </p:nvCxnSpPr>
        <p:spPr bwMode="auto">
          <a:xfrm rot="5400000">
            <a:off x="4915694" y="3542506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0" name="Straight Connector 58"/>
          <p:cNvCxnSpPr>
            <a:cxnSpLocks noChangeShapeType="1"/>
          </p:cNvCxnSpPr>
          <p:nvPr/>
        </p:nvCxnSpPr>
        <p:spPr bwMode="auto">
          <a:xfrm rot="5400000">
            <a:off x="6973094" y="3542506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1" name="Straight Connector 59"/>
          <p:cNvCxnSpPr>
            <a:cxnSpLocks noChangeShapeType="1"/>
          </p:cNvCxnSpPr>
          <p:nvPr/>
        </p:nvCxnSpPr>
        <p:spPr bwMode="auto">
          <a:xfrm rot="5400000">
            <a:off x="4915694" y="4456906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52" name="Straight Connector 60"/>
          <p:cNvCxnSpPr>
            <a:cxnSpLocks noChangeShapeType="1"/>
          </p:cNvCxnSpPr>
          <p:nvPr/>
        </p:nvCxnSpPr>
        <p:spPr bwMode="auto">
          <a:xfrm rot="5400000">
            <a:off x="6973094" y="4456906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3" name="Rectangle 61"/>
          <p:cNvSpPr>
            <a:spLocks noChangeArrowheads="1"/>
          </p:cNvSpPr>
          <p:nvPr/>
        </p:nvSpPr>
        <p:spPr bwMode="auto">
          <a:xfrm>
            <a:off x="838200" y="46482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Position</a:t>
            </a:r>
          </a:p>
        </p:txBody>
      </p:sp>
      <p:cxnSp>
        <p:nvCxnSpPr>
          <p:cNvPr id="52254" name="Straight Connector 62"/>
          <p:cNvCxnSpPr>
            <a:cxnSpLocks noChangeShapeType="1"/>
          </p:cNvCxnSpPr>
          <p:nvPr/>
        </p:nvCxnSpPr>
        <p:spPr bwMode="auto">
          <a:xfrm rot="5400000">
            <a:off x="1258094" y="4456906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5" name="Rectangle 63"/>
          <p:cNvSpPr>
            <a:spLocks noChangeArrowheads="1"/>
          </p:cNvSpPr>
          <p:nvPr/>
        </p:nvSpPr>
        <p:spPr bwMode="auto">
          <a:xfrm>
            <a:off x="6477000" y="5562600"/>
            <a:ext cx="1295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Clip</a:t>
            </a:r>
          </a:p>
        </p:txBody>
      </p:sp>
      <p:cxnSp>
        <p:nvCxnSpPr>
          <p:cNvPr id="52256" name="Straight Connector 64"/>
          <p:cNvCxnSpPr>
            <a:cxnSpLocks noChangeShapeType="1"/>
          </p:cNvCxnSpPr>
          <p:nvPr/>
        </p:nvCxnSpPr>
        <p:spPr bwMode="auto">
          <a:xfrm rot="5400000">
            <a:off x="6973094" y="5371306"/>
            <a:ext cx="381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7" name="Footer Placeholder 3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42104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Graphical Objects and Scene Graphs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76600"/>
            <a:ext cx="74676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3A60D46F-9313-4A7A-881B-A5044D386694}" type="slidenum">
              <a:rPr lang="es-ES" altLang="it-IT" sz="1000">
                <a:latin typeface="Arial" panose="020B0604020202020204" pitchFamily="34" charset="0"/>
              </a:rPr>
              <a:pPr lvl="1"/>
              <a:t>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0500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7ACD807-8C3B-46E1-93FA-1A8825A69076}" type="slidenum">
              <a:rPr lang="es-ES" altLang="it-IT" sz="1000">
                <a:latin typeface="Arial" panose="020B0604020202020204" pitchFamily="34" charset="0"/>
              </a:rPr>
              <a:pPr lvl="1"/>
              <a:t>20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Traversal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myScene = new Scene();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myLight = new Light();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myLight.Color = ……;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myscene.Add(myLight);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object1 = new Object();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object1.color = …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myscene.add(object1);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>
              <a:buFontTx/>
              <a:buNone/>
            </a:pPr>
            <a:r>
              <a:rPr lang="en-US" altLang="it-IT" sz="23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myscene.render();</a:t>
            </a: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41298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6D9E677-6EFC-4895-8998-BAEBCB0E7AC4}" type="slidenum">
              <a:rPr lang="es-ES" altLang="it-IT" sz="1000">
                <a:latin typeface="Arial" panose="020B0604020202020204" pitchFamily="34" charset="0"/>
              </a:rPr>
              <a:pPr lvl="1"/>
              <a:t>21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39320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Graphical Objects and Scene Graphs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276600"/>
            <a:ext cx="74676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88882C96-5B7E-436A-AD8B-21FAF7DE2D1C}" type="slidenum">
              <a:rPr lang="es-ES" altLang="it-IT" sz="1000">
                <a:latin typeface="Arial" panose="020B0604020202020204" pitchFamily="34" charset="0"/>
              </a:rPr>
              <a:pPr lvl="1"/>
              <a:t>22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35643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Look at some real scene graphs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three.js (threejs.org)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Scene graph rendering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9F855B2-F6F5-4D6D-A636-442B99EEDC2F}" type="slidenum">
              <a:rPr lang="es-ES" altLang="it-IT" sz="1000">
                <a:latin typeface="Arial" panose="020B0604020202020204" pitchFamily="34" charset="0"/>
              </a:rPr>
              <a:pPr lvl="1"/>
              <a:t>23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601615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Scene Graph History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OpenGL development based largely on people who wanted to exploit hardware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real time graphics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animation and simulation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stand-alone applications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CAD community needed to be able to share databases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real time not and photorealism not issues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need cross-platform capability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first attempt: PHIGS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C7ED683-8658-4650-B969-3DE28FBB9016}" type="slidenum">
              <a:rPr lang="es-ES" altLang="it-IT" sz="1000">
                <a:latin typeface="Arial" panose="020B0604020202020204" pitchFamily="34" charset="0"/>
              </a:rPr>
              <a:pPr lvl="1"/>
              <a:t>24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3949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Scene Graph Organization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9913BF9-52E2-4F1B-90B5-327FBCB7A095}" type="slidenum">
              <a:rPr lang="es-ES" altLang="it-IT" sz="1000">
                <a:latin typeface="Arial" panose="020B0604020202020204" pitchFamily="34" charset="0"/>
              </a:rPr>
              <a:pPr lvl="1"/>
              <a:t>25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124200" y="4267200"/>
            <a:ext cx="1905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OpenGL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6248400" y="3124200"/>
            <a:ext cx="1905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Database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990600" y="4267200"/>
            <a:ext cx="1905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WebGL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5410200" y="4267200"/>
            <a:ext cx="1905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Direct X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990600" y="5410200"/>
            <a:ext cx="1905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WWW</a:t>
            </a: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3124200" y="1981200"/>
            <a:ext cx="19050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Scene Graph</a:t>
            </a:r>
          </a:p>
        </p:txBody>
      </p:sp>
      <p:cxnSp>
        <p:nvCxnSpPr>
          <p:cNvPr id="20490" name="Straight Connector 12"/>
          <p:cNvCxnSpPr>
            <a:cxnSpLocks noChangeShapeType="1"/>
            <a:stCxn id="20489" idx="2"/>
            <a:endCxn id="20484" idx="0"/>
          </p:cNvCxnSpPr>
          <p:nvPr/>
        </p:nvCxnSpPr>
        <p:spPr bwMode="auto">
          <a:xfrm rot="5400000">
            <a:off x="3238501" y="3429000"/>
            <a:ext cx="16764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1" name="Rectangle 4"/>
          <p:cNvSpPr>
            <a:spLocks noChangeArrowheads="1"/>
          </p:cNvSpPr>
          <p:nvPr/>
        </p:nvSpPr>
        <p:spPr bwMode="auto">
          <a:xfrm>
            <a:off x="3124200" y="3124200"/>
            <a:ext cx="23622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/>
              <a:t>Scene Graph API</a:t>
            </a:r>
          </a:p>
        </p:txBody>
      </p:sp>
      <p:cxnSp>
        <p:nvCxnSpPr>
          <p:cNvPr id="20492" name="Straight Connector 14"/>
          <p:cNvCxnSpPr>
            <a:cxnSpLocks noChangeShapeType="1"/>
            <a:stCxn id="20491" idx="3"/>
            <a:endCxn id="20485" idx="1"/>
          </p:cNvCxnSpPr>
          <p:nvPr/>
        </p:nvCxnSpPr>
        <p:spPr bwMode="auto">
          <a:xfrm>
            <a:off x="5486400" y="3429000"/>
            <a:ext cx="762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Straight Connector 16"/>
          <p:cNvCxnSpPr>
            <a:cxnSpLocks noChangeShapeType="1"/>
            <a:endCxn id="20486" idx="0"/>
          </p:cNvCxnSpPr>
          <p:nvPr/>
        </p:nvCxnSpPr>
        <p:spPr bwMode="auto">
          <a:xfrm rot="10800000" flipV="1">
            <a:off x="1943100" y="3733800"/>
            <a:ext cx="14859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Straight Connector 18"/>
          <p:cNvCxnSpPr>
            <a:cxnSpLocks noChangeShapeType="1"/>
          </p:cNvCxnSpPr>
          <p:nvPr/>
        </p:nvCxnSpPr>
        <p:spPr bwMode="auto">
          <a:xfrm>
            <a:off x="4800600" y="3733800"/>
            <a:ext cx="1295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Straight Connector 20"/>
          <p:cNvCxnSpPr>
            <a:cxnSpLocks noChangeShapeType="1"/>
            <a:stCxn id="20486" idx="2"/>
            <a:endCxn id="20488" idx="0"/>
          </p:cNvCxnSpPr>
          <p:nvPr/>
        </p:nvCxnSpPr>
        <p:spPr bwMode="auto">
          <a:xfrm rot="5400000">
            <a:off x="1676401" y="5143500"/>
            <a:ext cx="53340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6" name="Footer Placeholder 1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90741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7B7AB39-E39B-4F6B-B87B-2B1458CCE5F9}" type="slidenum">
              <a:rPr lang="es-ES" altLang="it-IT" sz="1000">
                <a:latin typeface="Arial" panose="020B0604020202020204" pitchFamily="34" charset="0"/>
              </a:rPr>
              <a:pPr lvl="1"/>
              <a:t>26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Inventor and Java3D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 sz="2700">
                <a:ea typeface="ＭＳ Ｐゴシック" panose="020B0600070205080204" pitchFamily="34" charset="-128"/>
              </a:rPr>
              <a:t>Inventor and Java3D provide a scene graph API 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Scene graphs can also be described by a file (text or binary)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Implementation independent way of transporting scenes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Supported by scene graph APIs</a:t>
            </a:r>
          </a:p>
          <a:p>
            <a:r>
              <a:rPr lang="en-US" altLang="it-IT" sz="2700">
                <a:ea typeface="ＭＳ Ｐゴシック" panose="020B0600070205080204" pitchFamily="34" charset="-128"/>
              </a:rPr>
              <a:t>However, primitives supported should match capabilities of graphics systems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Hence most scene graph APIs are built on top of OpenGL, WebGL or DirectX (for PCs)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08983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25C2C6C3-A0EE-4533-8938-621758411696}" type="slidenum">
              <a:rPr lang="es-ES" altLang="it-IT" sz="1000">
                <a:latin typeface="Arial" panose="020B0604020202020204" pitchFamily="34" charset="0"/>
              </a:rPr>
              <a:pPr lvl="1"/>
              <a:t>27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VRML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Want to have a scene graph that can be used over the World Wide Web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Need links to other sites to support distributed data bases</a:t>
            </a:r>
          </a:p>
          <a:p>
            <a:r>
              <a:rPr lang="en-US" altLang="it-IT" u="sng">
                <a:ea typeface="ＭＳ Ｐゴシック" panose="020B0600070205080204" pitchFamily="34" charset="-128"/>
              </a:rPr>
              <a:t>V</a:t>
            </a:r>
            <a:r>
              <a:rPr lang="en-US" altLang="it-IT">
                <a:ea typeface="ＭＳ Ｐゴシック" panose="020B0600070205080204" pitchFamily="34" charset="-128"/>
              </a:rPr>
              <a:t>irtual </a:t>
            </a:r>
            <a:r>
              <a:rPr lang="en-US" altLang="it-IT" u="sng">
                <a:ea typeface="ＭＳ Ｐゴシック" panose="020B0600070205080204" pitchFamily="34" charset="-128"/>
              </a:rPr>
              <a:t>R</a:t>
            </a:r>
            <a:r>
              <a:rPr lang="en-US" altLang="it-IT">
                <a:ea typeface="ＭＳ Ｐゴシック" panose="020B0600070205080204" pitchFamily="34" charset="-128"/>
              </a:rPr>
              <a:t>eality </a:t>
            </a:r>
            <a:r>
              <a:rPr lang="en-US" altLang="it-IT" u="sng">
                <a:ea typeface="ＭＳ Ｐゴシック" panose="020B0600070205080204" pitchFamily="34" charset="-128"/>
              </a:rPr>
              <a:t>M</a:t>
            </a:r>
            <a:r>
              <a:rPr lang="en-US" altLang="it-IT">
                <a:ea typeface="ＭＳ Ｐゴシック" panose="020B0600070205080204" pitchFamily="34" charset="-128"/>
              </a:rPr>
              <a:t>arkup </a:t>
            </a:r>
            <a:r>
              <a:rPr lang="en-US" altLang="it-IT" u="sng">
                <a:ea typeface="ＭＳ Ｐゴシック" panose="020B0600070205080204" pitchFamily="34" charset="-128"/>
              </a:rPr>
              <a:t>L</a:t>
            </a:r>
            <a:r>
              <a:rPr lang="en-US" altLang="it-IT">
                <a:ea typeface="ＭＳ Ｐゴシック" panose="020B0600070205080204" pitchFamily="34" charset="-128"/>
              </a:rPr>
              <a:t>anguage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Based on Inventor data base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Implemented with OpenGL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000549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Open Scene Graph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Supports very complex geometries by adding occulusion culling in first pass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Supports translucently through a second pass that sorts the geometry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First two passes yield a geometry list that is rendered by the pipeline in a third pass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2F7068F-83C2-4112-9266-E6C06870D00B}" type="slidenum">
              <a:rPr lang="es-ES" altLang="it-IT" sz="1000">
                <a:latin typeface="Arial" panose="020B0604020202020204" pitchFamily="34" charset="0"/>
              </a:rPr>
              <a:pPr lvl="1"/>
              <a:t>28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4093457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three.js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Popular scene graph built on top of WebGL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also supports other renderers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See threejs.org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easy to download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many examples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Also Eric Haines’ Udacity course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Major differences in approaches to computer graphics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CD43E00-0999-4997-9823-97E8316B870F}" type="slidenum">
              <a:rPr lang="es-ES" altLang="it-IT" sz="1000">
                <a:latin typeface="Arial" panose="020B0604020202020204" pitchFamily="34" charset="0"/>
              </a:rPr>
              <a:pPr lvl="1"/>
              <a:t>29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79755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52E45BD4-6F38-4B09-A17B-0A66834A6953}" type="slidenum">
              <a:rPr lang="es-ES" altLang="it-IT" sz="1000">
                <a:latin typeface="Arial" panose="020B0604020202020204" pitchFamily="34" charset="0"/>
              </a:rPr>
              <a:pPr lvl="1"/>
              <a:t>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Introduce graphical objects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Generalize the notion of objects to include lights, cameras, attributes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scene graphs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66446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three.js scene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DC8AA21-72E0-42A9-A66F-3B49C6E8F56D}" type="slidenum">
              <a:rPr lang="es-ES" altLang="it-IT" sz="1000">
                <a:latin typeface="Arial" panose="020B0604020202020204" pitchFamily="34" charset="0"/>
              </a:rPr>
              <a:pPr lvl="1"/>
              <a:t>30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304800" y="1412736"/>
            <a:ext cx="8732520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 err="1"/>
              <a:t>var</a:t>
            </a:r>
            <a:r>
              <a:rPr lang="en-US" altLang="it-IT" dirty="0"/>
              <a:t> scene = new </a:t>
            </a:r>
            <a:r>
              <a:rPr lang="en-US" altLang="it-IT" dirty="0" err="1"/>
              <a:t>THREE.Scene</a:t>
            </a:r>
            <a:r>
              <a:rPr lang="en-US" altLang="it-IT" dirty="0"/>
              <a:t>();</a:t>
            </a:r>
          </a:p>
          <a:p>
            <a:r>
              <a:rPr lang="en-US" altLang="it-IT" dirty="0" err="1"/>
              <a:t>var</a:t>
            </a:r>
            <a:r>
              <a:rPr lang="en-US" altLang="it-IT" dirty="0"/>
              <a:t> camera = new </a:t>
            </a:r>
            <a:r>
              <a:rPr lang="en-US" altLang="it-IT" dirty="0" err="1"/>
              <a:t>THREE.PerspectiveCamera</a:t>
            </a:r>
            <a:r>
              <a:rPr lang="en-US" altLang="it-IT" dirty="0"/>
              <a:t>(75, </a:t>
            </a:r>
            <a:r>
              <a:rPr lang="en-US" altLang="it-IT" dirty="0" err="1"/>
              <a:t>window.innerWidth</a:t>
            </a:r>
            <a:r>
              <a:rPr lang="en-US" altLang="it-IT" dirty="0"/>
              <a:t>/            </a:t>
            </a:r>
            <a:r>
              <a:rPr lang="en-US" altLang="it-IT" dirty="0" err="1"/>
              <a:t>window.innerHeight</a:t>
            </a:r>
            <a:r>
              <a:rPr lang="en-US" altLang="it-IT" dirty="0"/>
              <a:t>, 0.1, 1000);</a:t>
            </a:r>
          </a:p>
          <a:p>
            <a:endParaRPr lang="en-US" altLang="it-IT" dirty="0"/>
          </a:p>
          <a:p>
            <a:r>
              <a:rPr lang="en-US" altLang="it-IT" dirty="0"/>
              <a:t> </a:t>
            </a:r>
            <a:r>
              <a:rPr lang="en-US" altLang="it-IT" dirty="0" err="1"/>
              <a:t>var</a:t>
            </a:r>
            <a:r>
              <a:rPr lang="en-US" altLang="it-IT" dirty="0"/>
              <a:t> renderer = new </a:t>
            </a:r>
            <a:r>
              <a:rPr lang="en-US" altLang="it-IT" dirty="0" err="1"/>
              <a:t>THREE.WebGLRenderer</a:t>
            </a:r>
            <a:r>
              <a:rPr lang="en-US" altLang="it-IT" dirty="0"/>
              <a:t>();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renderer.setSize</a:t>
            </a:r>
            <a:r>
              <a:rPr lang="en-US" altLang="it-IT" dirty="0"/>
              <a:t>(</a:t>
            </a:r>
            <a:r>
              <a:rPr lang="en-US" altLang="it-IT" dirty="0" err="1"/>
              <a:t>window.innerWidth</a:t>
            </a:r>
            <a:r>
              <a:rPr lang="en-US" altLang="it-IT" dirty="0"/>
              <a:t>, </a:t>
            </a:r>
            <a:r>
              <a:rPr lang="en-US" altLang="it-IT" dirty="0" err="1"/>
              <a:t>window.innerHeight</a:t>
            </a:r>
            <a:r>
              <a:rPr lang="en-US" altLang="it-IT" dirty="0"/>
              <a:t>);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document.body.appendChild</a:t>
            </a:r>
            <a:r>
              <a:rPr lang="en-US" altLang="it-IT" dirty="0"/>
              <a:t>(</a:t>
            </a:r>
            <a:r>
              <a:rPr lang="en-US" altLang="it-IT" dirty="0" err="1"/>
              <a:t>renderer.domElement</a:t>
            </a:r>
            <a:r>
              <a:rPr lang="en-US" altLang="it-IT" dirty="0"/>
              <a:t>);</a:t>
            </a:r>
          </a:p>
          <a:p>
            <a:endParaRPr lang="en-US" altLang="it-IT" dirty="0"/>
          </a:p>
          <a:p>
            <a:r>
              <a:rPr lang="en-US" altLang="it-IT" dirty="0"/>
              <a:t> </a:t>
            </a:r>
            <a:r>
              <a:rPr lang="en-US" altLang="it-IT" dirty="0" err="1"/>
              <a:t>var</a:t>
            </a:r>
            <a:r>
              <a:rPr lang="en-US" altLang="it-IT" dirty="0"/>
              <a:t> geometry = new </a:t>
            </a:r>
            <a:r>
              <a:rPr lang="en-US" altLang="it-IT" dirty="0" err="1"/>
              <a:t>THREE.CubeGeometry</a:t>
            </a:r>
            <a:r>
              <a:rPr lang="en-US" altLang="it-IT" dirty="0"/>
              <a:t>(1,1,1);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var</a:t>
            </a:r>
            <a:r>
              <a:rPr lang="en-US" altLang="it-IT" dirty="0"/>
              <a:t> material = new </a:t>
            </a:r>
            <a:r>
              <a:rPr lang="en-US" altLang="it-IT" dirty="0" err="1"/>
              <a:t>THREE.MeshBasicMaterial</a:t>
            </a:r>
            <a:r>
              <a:rPr lang="en-US" altLang="it-IT" dirty="0"/>
              <a:t>({color: 0x00ff00});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var</a:t>
            </a:r>
            <a:r>
              <a:rPr lang="en-US" altLang="it-IT" dirty="0"/>
              <a:t> cube = new </a:t>
            </a:r>
            <a:r>
              <a:rPr lang="en-US" altLang="it-IT" dirty="0" err="1"/>
              <a:t>THREE.Mesh</a:t>
            </a:r>
            <a:r>
              <a:rPr lang="en-US" altLang="it-IT" dirty="0"/>
              <a:t>(geometry, material);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scene.add</a:t>
            </a:r>
            <a:r>
              <a:rPr lang="en-US" altLang="it-IT" dirty="0"/>
              <a:t>(cube);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camera.position.z</a:t>
            </a:r>
            <a:r>
              <a:rPr lang="en-US" altLang="it-IT" dirty="0"/>
              <a:t> = 5;</a:t>
            </a:r>
          </a:p>
          <a:p>
            <a:r>
              <a:rPr lang="en-US" altLang="it-IT" sz="2000" dirty="0"/>
              <a:t> 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348192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three.js render loop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C2728736-2E97-4D0F-912A-71D2A54E888C}" type="slidenum">
              <a:rPr lang="es-ES" altLang="it-IT" sz="1000">
                <a:latin typeface="Arial" panose="020B0604020202020204" pitchFamily="34" charset="0"/>
              </a:rPr>
              <a:pPr lvl="1"/>
              <a:t>31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487680" y="2133600"/>
            <a:ext cx="8458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dirty="0" err="1"/>
              <a:t>var</a:t>
            </a:r>
            <a:r>
              <a:rPr lang="en-US" altLang="it-IT" dirty="0"/>
              <a:t> render = function () {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requestAnimationFrame</a:t>
            </a:r>
            <a:r>
              <a:rPr lang="en-US" altLang="it-IT" dirty="0"/>
              <a:t>(render);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cube.rotation.x</a:t>
            </a:r>
            <a:r>
              <a:rPr lang="en-US" altLang="it-IT" dirty="0"/>
              <a:t> += 0.1;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cube.rotation.y</a:t>
            </a:r>
            <a:r>
              <a:rPr lang="en-US" altLang="it-IT" dirty="0"/>
              <a:t> += 0.1;</a:t>
            </a:r>
          </a:p>
          <a:p>
            <a:r>
              <a:rPr lang="en-US" altLang="it-IT" dirty="0"/>
              <a:t> </a:t>
            </a:r>
            <a:r>
              <a:rPr lang="en-US" altLang="it-IT" dirty="0" err="1"/>
              <a:t>renderer.render</a:t>
            </a:r>
            <a:r>
              <a:rPr lang="en-US" altLang="it-IT" dirty="0"/>
              <a:t>(scene, camera);</a:t>
            </a:r>
          </a:p>
          <a:p>
            <a:r>
              <a:rPr lang="en-US" altLang="it-IT" dirty="0"/>
              <a:t> };</a:t>
            </a:r>
          </a:p>
          <a:p>
            <a:r>
              <a:rPr lang="en-US" altLang="it-IT" dirty="0"/>
              <a:t> render(); </a:t>
            </a:r>
            <a:endParaRPr lang="en-US" altLang="it-IT" sz="2000" dirty="0"/>
          </a:p>
        </p:txBody>
      </p:sp>
      <p:sp>
        <p:nvSpPr>
          <p:cNvPr id="266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0754805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E74C114-09E1-4CE1-8E9E-22E258CEEE57}" type="slidenum">
              <a:rPr lang="es-ES" altLang="it-IT" sz="1000">
                <a:latin typeface="Arial" panose="020B0604020202020204" pitchFamily="34" charset="0"/>
              </a:rPr>
              <a:pPr lvl="1"/>
              <a:t>32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Introduction to Computer Graphics with WebGL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5438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Founding Director, Arts, Research, Technology and Science Laboratory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448150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F47D162-CEE0-44C9-8069-D66BA0B53C67}" type="slidenum">
              <a:rPr lang="es-ES" altLang="it-IT" sz="1000">
                <a:latin typeface="Arial" panose="020B0604020202020204" pitchFamily="34" charset="0"/>
              </a:rPr>
              <a:pPr lvl="1"/>
              <a:t>33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11430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Rendering Overview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Ed Angel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Professor Emeritus of Computer Science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University of New Mexico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531080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0DA1AD42-60A9-4D4A-ABF6-377C1214EF26}" type="slidenum">
              <a:rPr lang="es-ES" altLang="it-IT" sz="1000">
                <a:latin typeface="Arial" panose="020B0604020202020204" pitchFamily="34" charset="0"/>
              </a:rPr>
              <a:pPr lvl="1"/>
              <a:t>34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Examine what happens between the vertex shader and the fragment shader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Introduce basic implementation strategies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Clipping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Rendering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lines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polygons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Give a sample algorithm for each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4653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2B7E662-AD77-404C-B429-02487E416D30}" type="slidenum">
              <a:rPr lang="es-ES" altLang="it-IT" sz="1000">
                <a:latin typeface="Arial" panose="020B0604020202020204" pitchFamily="34" charset="0"/>
              </a:rPr>
              <a:pPr lvl="1"/>
              <a:t>35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Overview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At end of the geometric pipeline, vertices have been assembled into primitives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Must clip out primitives that are outside the view frustum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Algorithms based on representing primitives by lists of vertices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Must find which pixels can be affected by each primitive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Fragment generation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Rasterization or scan conversion</a:t>
            </a: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8674736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B70CB710-F69C-4E0C-B750-9606619916CD}" type="slidenum">
              <a:rPr lang="es-ES" altLang="it-IT" sz="1000">
                <a:latin typeface="Arial" panose="020B0604020202020204" pitchFamily="34" charset="0"/>
              </a:rPr>
              <a:pPr lvl="1"/>
              <a:t>36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Required Tasks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Clipping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Rasterization or scan conversion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Transformations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Some tasks deferred until fragment processing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Hidden surface removal 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Antialiasing</a:t>
            </a:r>
          </a:p>
        </p:txBody>
      </p:sp>
      <p:pic>
        <p:nvPicPr>
          <p:cNvPr id="23557" name="Picture 5" descr="an07f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10200"/>
            <a:ext cx="87630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67565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8131173-3D08-4952-A617-14C910C62C84}" type="slidenum">
              <a:rPr lang="es-ES" altLang="it-IT" sz="1000">
                <a:latin typeface="Arial" panose="020B0604020202020204" pitchFamily="34" charset="0"/>
              </a:rPr>
              <a:pPr lvl="1"/>
              <a:t>37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Rasterization Meta Algorithms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Any rendering method process every object and must assign a color to every pixel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Think of rendering algorithms as two loops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over objects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over pixels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order of these loops defines two strategies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image oriented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object oriented</a:t>
            </a: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274993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97F5537E-4665-44EF-B1CE-42EFF237AC9F}" type="slidenum">
              <a:rPr lang="es-ES" altLang="it-IT" sz="1000">
                <a:latin typeface="Arial" panose="020B0604020202020204" pitchFamily="34" charset="0"/>
              </a:rPr>
              <a:pPr lvl="1"/>
              <a:t>38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Object Space Approach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b="1">
                <a:ea typeface="ＭＳ Ｐゴシック" panose="020B0600070205080204" pitchFamily="34" charset="-128"/>
              </a:rPr>
              <a:t>For every object</a:t>
            </a:r>
            <a:r>
              <a:rPr lang="en-US" altLang="it-IT">
                <a:ea typeface="ＭＳ Ｐゴシック" panose="020B0600070205080204" pitchFamily="34" charset="-128"/>
              </a:rPr>
              <a:t>, determine which pixels it covers and shade these pixels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Pipeline approach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Must keep track of depths for HSR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Cannot handle most global lighting calculations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Need entire framebuffer available at all times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10569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C385DA4-6713-4EBC-B102-CD19FD5A8A82}" type="slidenum">
              <a:rPr lang="es-ES" altLang="it-IT" sz="1000">
                <a:latin typeface="Arial" panose="020B0604020202020204" pitchFamily="34" charset="0"/>
              </a:rPr>
              <a:pPr lvl="1"/>
              <a:t>39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300">
                <a:ea typeface="ＭＳ Ｐゴシック" panose="020B0600070205080204" pitchFamily="34" charset="-128"/>
              </a:rPr>
              <a:t>Image Space Approach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 b="1">
                <a:ea typeface="ＭＳ Ｐゴシック" panose="020B0600070205080204" pitchFamily="34" charset="-128"/>
              </a:rPr>
              <a:t>For every pixel</a:t>
            </a:r>
            <a:r>
              <a:rPr lang="en-US" altLang="it-IT">
                <a:ea typeface="ＭＳ Ｐゴシック" panose="020B0600070205080204" pitchFamily="34" charset="-128"/>
              </a:rPr>
              <a:t>, determine which object that projects on the pixel is closest to the viewer and compute the shade of this pixel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Ray tracing paradigm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Need all objects available</a:t>
            </a: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Patch Renderers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Divide framebuffer into small patches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Determine which objects affect each patch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Used in limited power devices such as cell phones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98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E00511C8-D658-450A-812B-9A63647F5E5C}" type="slidenum">
              <a:rPr lang="es-ES" altLang="it-IT" sz="1000">
                <a:latin typeface="Arial" panose="020B0604020202020204" pitchFamily="34" charset="0"/>
              </a:rPr>
              <a:pPr lvl="1"/>
              <a:t>4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Limitations of Immediate Mode Graphics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When we define a geometric object in an application, upon execution of the code the object is passed through the pipeline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It then disappeared from the graphical system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To redraw the object, either changed or the same, we had to reexecute the code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Display lists provided only a partial solution to this problem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214395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Algorithm Experimentation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Create a framebuffer object and use render-to-texture to create a virtual framebuffer into which you can write individual pixels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B35DB30-6F2A-4BE6-B430-F6A58453995B}" type="slidenum">
              <a:rPr lang="es-ES" altLang="it-IT" sz="1000">
                <a:latin typeface="Arial" panose="020B0604020202020204" pitchFamily="34" charset="0"/>
              </a:rPr>
              <a:pPr lvl="1"/>
              <a:t>40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7414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Retained Mode Graphics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Display lists were server side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GPUs allowed data to be stored on GPU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Essentially all immediate mode functions have been deprecated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Nevertheless, OpenGL is a low level API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F16223CE-5CE0-4825-8716-F716FE660354}" type="slidenum">
              <a:rPr lang="es-ES" altLang="it-IT" sz="1000">
                <a:latin typeface="Arial" panose="020B0604020202020204" pitchFamily="34" charset="0"/>
              </a:rPr>
              <a:pPr lvl="1"/>
              <a:t>5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36110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4BE2ED13-4CCE-430E-9FE2-53F76AFC669A}" type="slidenum">
              <a:rPr lang="es-ES" altLang="it-IT" sz="1000">
                <a:latin typeface="Arial" panose="020B0604020202020204" pitchFamily="34" charset="0"/>
              </a:rPr>
              <a:pPr lvl="1"/>
              <a:t>6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OpenGL and Objects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OpenGL lacks an object orientation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Consider, for example, a green sphere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We can model the sphere with polygons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Its color is determined by the OpenGL state and is not a property of the object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Loose linkage with vertex attributes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Defies our notion of a physical object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We can try to build better objects in code using object-oriented languages/techniques</a:t>
            </a: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197487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7BBF6AA3-3AFD-495A-9A3B-F13221E7A44C}" type="slidenum">
              <a:rPr lang="es-ES" altLang="it-IT" sz="1000">
                <a:latin typeface="Arial" panose="020B0604020202020204" pitchFamily="34" charset="0"/>
              </a:rPr>
              <a:pPr lvl="1"/>
              <a:t>7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Imperative Programming Model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Example: rotate a cube</a:t>
            </a: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it-IT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The rotation function must know how the cube is represented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Vertex list</a:t>
            </a:r>
          </a:p>
          <a:p>
            <a:pPr lvl="1">
              <a:lnSpc>
                <a:spcPct val="90000"/>
              </a:lnSpc>
            </a:pPr>
            <a:r>
              <a:rPr lang="en-US" altLang="it-IT">
                <a:ea typeface="ＭＳ Ｐゴシック" panose="020B0600070205080204" pitchFamily="34" charset="-128"/>
              </a:rPr>
              <a:t>Edge list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752600" y="2743200"/>
            <a:ext cx="1752600" cy="1066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257800" y="2743200"/>
            <a:ext cx="175260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752600" y="3048000"/>
            <a:ext cx="1677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Application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434013" y="3046413"/>
            <a:ext cx="1176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 Rotate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3505200" y="3048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3505200" y="3505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567113" y="236061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cube data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810000" y="3733800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results</a:t>
            </a:r>
          </a:p>
        </p:txBody>
      </p:sp>
      <p:sp>
        <p:nvSpPr>
          <p:cNvPr id="27661" name="Footer Placeholder 1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330195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DF5F65E0-D547-42BF-8006-B0F95B0946ED}" type="slidenum">
              <a:rPr lang="es-ES" altLang="it-IT" sz="1000">
                <a:latin typeface="Arial" panose="020B0604020202020204" pitchFamily="34" charset="0"/>
              </a:rPr>
              <a:pPr lvl="1"/>
              <a:t>8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Object-Oriented Programming Model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1752600" y="2743200"/>
            <a:ext cx="1752600" cy="1066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5257800" y="2743200"/>
            <a:ext cx="1752600" cy="1066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752600" y="3048000"/>
            <a:ext cx="1677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Application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5181600" y="3048000"/>
            <a:ext cx="187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Cube Object</a:t>
            </a:r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3505200" y="3200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 anchorCtr="1"/>
          <a:lstStyle/>
          <a:p>
            <a:endParaRPr lang="it-IT"/>
          </a:p>
        </p:txBody>
      </p:sp>
      <p:sp>
        <p:nvSpPr>
          <p:cNvPr id="29705" name="Text Box 1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it-IT" sz="2800">
                <a:ea typeface="ＭＳ Ｐゴシック" panose="020B0600070205080204" pitchFamily="34" charset="-128"/>
              </a:rPr>
              <a:t>In this model, the representation is stored with the object </a:t>
            </a:r>
          </a:p>
          <a:p>
            <a:pPr>
              <a:spcBef>
                <a:spcPct val="0"/>
              </a:spcBef>
            </a:pPr>
            <a:endParaRPr lang="en-US" altLang="it-IT" sz="280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it-IT" sz="280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it-IT" sz="280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endParaRPr lang="en-US" altLang="it-IT" sz="2800"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it-IT" sz="2800">
                <a:ea typeface="ＭＳ Ｐゴシック" panose="020B0600070205080204" pitchFamily="34" charset="-128"/>
              </a:rPr>
              <a:t>The application sends a </a:t>
            </a:r>
            <a:r>
              <a:rPr lang="en-US" altLang="it-IT" sz="2800" i="1">
                <a:ea typeface="ＭＳ Ｐゴシック" panose="020B0600070205080204" pitchFamily="34" charset="-128"/>
              </a:rPr>
              <a:t>message</a:t>
            </a:r>
            <a:r>
              <a:rPr lang="en-US" altLang="it-IT" sz="2800">
                <a:ea typeface="ＭＳ Ｐゴシック" panose="020B0600070205080204" pitchFamily="34" charset="-128"/>
              </a:rPr>
              <a:t> to the object</a:t>
            </a:r>
          </a:p>
          <a:p>
            <a:pPr>
              <a:spcBef>
                <a:spcPct val="0"/>
              </a:spcBef>
            </a:pPr>
            <a:r>
              <a:rPr lang="en-US" altLang="it-IT" sz="2800">
                <a:ea typeface="ＭＳ Ｐゴシック" panose="020B0600070205080204" pitchFamily="34" charset="-128"/>
              </a:rPr>
              <a:t>The object contains functions (</a:t>
            </a:r>
            <a:r>
              <a:rPr lang="en-US" altLang="it-IT" sz="2800" i="1">
                <a:ea typeface="ＭＳ Ｐゴシック" panose="020B0600070205080204" pitchFamily="34" charset="-128"/>
              </a:rPr>
              <a:t>methods</a:t>
            </a:r>
            <a:r>
              <a:rPr lang="en-US" altLang="it-IT" sz="2800">
                <a:ea typeface="ＭＳ Ｐゴシック" panose="020B0600070205080204" pitchFamily="34" charset="-128"/>
              </a:rPr>
              <a:t>) which allow it to transform itself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3632200" y="3316288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>
                <a:latin typeface="Arial" panose="020B0604020202020204" pitchFamily="34" charset="0"/>
              </a:rPr>
              <a:t>message</a:t>
            </a:r>
          </a:p>
        </p:txBody>
      </p:sp>
      <p:sp>
        <p:nvSpPr>
          <p:cNvPr id="29707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321627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1"/>
            <a:fld id="{63673BBE-4D5E-4E91-83E2-2B70BC4045FF}" type="slidenum">
              <a:rPr lang="es-ES" altLang="it-IT" sz="1000">
                <a:latin typeface="Arial" panose="020B0604020202020204" pitchFamily="34" charset="0"/>
              </a:rPr>
              <a:pPr lvl="1"/>
              <a:t>9</a:t>
            </a:fld>
            <a:endParaRPr lang="es-ES" altLang="it-IT" sz="10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C/C++/Java/JS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t-IT">
                <a:ea typeface="ＭＳ Ｐゴシック" panose="020B0600070205080204" pitchFamily="34" charset="-128"/>
              </a:rPr>
              <a:t>Can try to use C structs to build objects </a:t>
            </a:r>
          </a:p>
          <a:p>
            <a:r>
              <a:rPr lang="en-US" altLang="it-IT">
                <a:ea typeface="ＭＳ Ｐゴシック" panose="020B0600070205080204" pitchFamily="34" charset="-128"/>
              </a:rPr>
              <a:t>C++/Java/JS provide better support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Use class construct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With C++ we can hide implementation using public, private, and protected members i</a:t>
            </a:r>
          </a:p>
          <a:p>
            <a:pPr lvl="1"/>
            <a:r>
              <a:rPr lang="en-US" altLang="it-IT">
                <a:ea typeface="ＭＳ Ｐゴシック" panose="020B0600070205080204" pitchFamily="34" charset="-128"/>
              </a:rPr>
              <a:t>JS provides multiple methods for object 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it-IT" sz="1400"/>
              <a:t>Angel and Shreiner: Interactive Computer Graphics 7E © Addison-Wesley 2015 </a:t>
            </a:r>
          </a:p>
        </p:txBody>
      </p:sp>
    </p:spTree>
    <p:extLst>
      <p:ext uri="{BB962C8B-B14F-4D97-AF65-F5344CB8AC3E}">
        <p14:creationId xmlns:p14="http://schemas.microsoft.com/office/powerpoint/2010/main" val="220022256"/>
      </p:ext>
    </p:extLst>
  </p:cSld>
  <p:clrMapOvr>
    <a:masterClrMapping/>
  </p:clrMapOvr>
</p:sld>
</file>

<file path=ppt/theme/theme1.xml><?xml version="1.0" encoding="utf-8"?>
<a:theme xmlns:a="http://schemas.openxmlformats.org/drawingml/2006/main" name="ULA1">
  <a:themeElements>
    <a:clrScheme name="ULA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LA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LA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A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A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C:\PPT\VENEZUELA\ULA1.PPT</Template>
  <TotalTime>38440</TotalTime>
  <Words>2084</Words>
  <Application>Microsoft Office PowerPoint</Application>
  <PresentationFormat>Presentazione su schermo (4:3)</PresentationFormat>
  <Paragraphs>396</Paragraphs>
  <Slides>40</Slides>
  <Notes>30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6" baseType="lpstr">
      <vt:lpstr>ＭＳ Ｐゴシック</vt:lpstr>
      <vt:lpstr>Arial</vt:lpstr>
      <vt:lpstr>Courier New</vt:lpstr>
      <vt:lpstr>Times New Roman</vt:lpstr>
      <vt:lpstr>ULA1</vt:lpstr>
      <vt:lpstr>ClipArt</vt:lpstr>
      <vt:lpstr>Introduction to Computer Graphics with WebGL</vt:lpstr>
      <vt:lpstr>Graphical Objects and Scene Graphs 1</vt:lpstr>
      <vt:lpstr>Objectives</vt:lpstr>
      <vt:lpstr>Limitations of Immediate Mode Graphics</vt:lpstr>
      <vt:lpstr>Retained Mode Graphics</vt:lpstr>
      <vt:lpstr>OpenGL and Objects</vt:lpstr>
      <vt:lpstr>Imperative Programming Model</vt:lpstr>
      <vt:lpstr>Object-Oriented Programming Model</vt:lpstr>
      <vt:lpstr>C/C++/Java/JS</vt:lpstr>
      <vt:lpstr>Cube Object</vt:lpstr>
      <vt:lpstr>Cube Object Functions</vt:lpstr>
      <vt:lpstr>Building the Cube Object</vt:lpstr>
      <vt:lpstr>The Implementation</vt:lpstr>
      <vt:lpstr>Other Objects</vt:lpstr>
      <vt:lpstr>JS Objects</vt:lpstr>
      <vt:lpstr>JS Objects</vt:lpstr>
      <vt:lpstr>Light Object</vt:lpstr>
      <vt:lpstr>Scene Descriptions</vt:lpstr>
      <vt:lpstr>Scene Graph</vt:lpstr>
      <vt:lpstr>Traversal</vt:lpstr>
      <vt:lpstr>Introduction to Computer Graphics with WebGL</vt:lpstr>
      <vt:lpstr>Graphical Objects and Scene Graphs 2</vt:lpstr>
      <vt:lpstr>Objectives</vt:lpstr>
      <vt:lpstr>Scene Graph History</vt:lpstr>
      <vt:lpstr>Scene Graph Organization</vt:lpstr>
      <vt:lpstr>Inventor and Java3D</vt:lpstr>
      <vt:lpstr>VRML</vt:lpstr>
      <vt:lpstr>Open Scene Graph</vt:lpstr>
      <vt:lpstr>three.js</vt:lpstr>
      <vt:lpstr>three.js scene</vt:lpstr>
      <vt:lpstr>three.js render loop</vt:lpstr>
      <vt:lpstr>Introduction to Computer Graphics with WebGL</vt:lpstr>
      <vt:lpstr>Rendering Overview </vt:lpstr>
      <vt:lpstr>Objectives</vt:lpstr>
      <vt:lpstr>Overview</vt:lpstr>
      <vt:lpstr>Required Tasks</vt:lpstr>
      <vt:lpstr>Rasterization Meta Algorithms</vt:lpstr>
      <vt:lpstr>Object Space Approach</vt:lpstr>
      <vt:lpstr>Image Space Approach</vt:lpstr>
      <vt:lpstr>Algorithm Experimentation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Angel</dc:creator>
  <cp:lastModifiedBy>Marco Schaerf</cp:lastModifiedBy>
  <cp:revision>278</cp:revision>
  <dcterms:created xsi:type="dcterms:W3CDTF">2014-03-09T19:13:00Z</dcterms:created>
  <dcterms:modified xsi:type="dcterms:W3CDTF">2018-04-23T10:50:17Z</dcterms:modified>
</cp:coreProperties>
</file>