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3"/>
  </p:notesMasterIdLst>
  <p:handoutMasterIdLst>
    <p:handoutMasterId r:id="rId94"/>
  </p:handoutMasterIdLst>
  <p:sldIdLst>
    <p:sldId id="279" r:id="rId2"/>
    <p:sldId id="256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6" y="41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DB1AAC-A16F-4B62-982F-BBB44BA8A997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A0C5C3-5DD1-4F49-B43B-BB1FEBC40392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74B8A99-AC43-4C7C-9EF2-B61DC27FA2B3}" type="slidenum">
              <a:rPr lang="en-US" altLang="it-IT" sz="1200"/>
              <a:pPr/>
              <a:t>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4E3D11C-36D1-46A5-A93D-09B6E1471E2E}" type="slidenum">
              <a:rPr lang="en-US" altLang="it-IT" sz="1200"/>
              <a:pPr/>
              <a:t>10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D877A0-37CD-4D61-9FEE-E60D28296B11}" type="slidenum">
              <a:rPr lang="en-US" altLang="it-IT" sz="1200"/>
              <a:pPr/>
              <a:t>11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B45AEB-B82B-4212-9E41-2774490D5E5C}" type="slidenum">
              <a:rPr lang="en-US" altLang="it-IT" sz="1200"/>
              <a:pPr/>
              <a:t>12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035ABF-319A-493C-9189-11864863F21F}" type="slidenum">
              <a:rPr lang="en-US" altLang="it-IT" sz="1200"/>
              <a:pPr/>
              <a:t>13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FE1F3A-5673-40E8-85D5-5DD9A2F73587}" type="slidenum">
              <a:rPr lang="en-US" altLang="it-IT" sz="1200"/>
              <a:pPr/>
              <a:t>14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C990AD4-64A6-41D5-90FD-D5113F2903F9}" type="slidenum">
              <a:rPr lang="en-US" altLang="it-IT" sz="1200"/>
              <a:pPr/>
              <a:t>15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B89425-FDC0-44D1-B1F9-B0573448EDC6}" type="slidenum">
              <a:rPr lang="en-US" altLang="it-IT" sz="1200"/>
              <a:pPr/>
              <a:t>16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F2D59E-F9AD-496C-9FDE-03E1A6944941}" type="slidenum">
              <a:rPr lang="en-US" altLang="it-IT" sz="1200"/>
              <a:pPr/>
              <a:t>17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9E2E0D0-98E2-4C94-AB41-064D96249B85}" type="slidenum">
              <a:rPr lang="en-US" altLang="it-IT" sz="1200"/>
              <a:pPr/>
              <a:t>18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AE1931-30D7-4755-991B-F8858D32BB19}" type="slidenum">
              <a:rPr lang="en-US" altLang="it-IT" sz="1200"/>
              <a:pPr/>
              <a:t>19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410420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D900476-2F34-475F-A2B6-023123A0DFDA}" type="slidenum">
              <a:rPr lang="en-US" altLang="it-IT" sz="1200"/>
              <a:pPr/>
              <a:t>2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3C2B2B3-26C1-487E-8E12-E925266DA6C5}" type="slidenum">
              <a:rPr lang="en-US" altLang="it-IT" sz="1200"/>
              <a:pPr/>
              <a:t>42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171002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75FE7A4-2338-48EB-9DC3-FE06B814029D}" type="slidenum">
              <a:rPr lang="en-US" altLang="it-IT" sz="1200"/>
              <a:pPr/>
              <a:t>44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292736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BE0A49-DA0A-4A2B-AD84-C361F2B5ECC5}" type="slidenum">
              <a:rPr lang="en-US" altLang="it-IT" sz="1200"/>
              <a:pPr/>
              <a:t>66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5649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CA3A11-3917-472B-8FBA-408CCD8F19AC}" type="slidenum">
              <a:rPr lang="en-US" altLang="it-IT" sz="1200"/>
              <a:pPr/>
              <a:t>3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68C933-DD88-4CEA-94AA-79B7A2F36B9F}" type="slidenum">
              <a:rPr lang="en-US" altLang="it-IT" sz="1200"/>
              <a:pPr/>
              <a:t>4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714430-754B-4E90-A281-A2FC4D6A6A49}" type="slidenum">
              <a:rPr lang="en-US" altLang="it-IT" sz="1200"/>
              <a:pPr/>
              <a:t>5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D30109D-B777-4725-AFC6-817A870E4171}" type="slidenum">
              <a:rPr lang="en-US" altLang="it-IT" sz="1200"/>
              <a:pPr/>
              <a:t>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C269700-B968-436B-9C48-CA70561DCB2C}" type="slidenum">
              <a:rPr lang="en-US" altLang="it-IT" sz="1200"/>
              <a:pPr/>
              <a:t>7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DD0D4-02A8-4CBD-BFB1-37CF8AD0468D}" type="slidenum">
              <a:rPr lang="en-US" altLang="it-IT" sz="1200"/>
              <a:pPr/>
              <a:t>8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DB1BC8-5484-4496-AA41-DBEFDC3399D1}" type="slidenum">
              <a:rPr lang="en-US" altLang="it-IT" sz="1200"/>
              <a:pPr/>
              <a:t>9</a:t>
            </a:fld>
            <a:endParaRPr lang="en-US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37B98E3-9872-4773-AD3C-BB35E0921E07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5789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1DC4989-96EC-461B-8006-695E26F71F6B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589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E92D2EBB-DC7A-489D-AF15-BF834332C6B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5201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373F0309-9B92-45CA-ACF7-8B890B207DF2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6712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C56DE0D6-61FE-4C3D-A8A7-BEBA3E49D99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5289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EED66D7-58EE-4EE4-8595-519874EE46D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3149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E73F731-B3C0-4D42-9B02-C9E9DE558A1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7893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071ED9B-F49F-4D4E-AFF0-8486CC16E92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9030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3F3886B-93ED-4B65-AAF9-4011D53C8A22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6071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973C198D-EA8C-4399-9A43-2E26D4212FE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1953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702492D5-C50A-4A7E-BD4A-1D9369D868B0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9055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/>
            <a:fld id="{8850B27A-20E1-4250-A982-7FC7FFD4D09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Art" r:id="rId14" imgW="2354040" imgH="1792080" progId="MS_ClipArt_Gallery.2">
                  <p:embed/>
                </p:oleObj>
              </mc:Choice>
              <mc:Fallback>
                <p:oleObj name="ClipArt" r:id="rId14" imgW="2354040" imgH="17920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6.jpe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5.wmf"/><Relationship Id="rId5" Type="http://schemas.openxmlformats.org/officeDocument/2006/relationships/image" Target="../media/image58.jpe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7.jpeg"/><Relationship Id="rId9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4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7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378C34D-E86B-46B9-A543-24E9136C8726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642CC66-B190-4F53-B075-597F3270286C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Outcodes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the 5 cases below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AB: outcode(A) = outcode(B) = 0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Accept line segment</a:t>
            </a:r>
          </a:p>
        </p:txBody>
      </p:sp>
      <p:pic>
        <p:nvPicPr>
          <p:cNvPr id="33797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53340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4E0B814-04E6-46AA-AB3C-8FDB6C52E4BB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Outcodes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CD: outcode (C) = 0, outcode(D)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</a:t>
            </a:r>
            <a:r>
              <a:rPr lang="en-US" altLang="it-IT">
                <a:ea typeface="ＭＳ Ｐゴシック" panose="020B0600070205080204" pitchFamily="34" charset="-128"/>
              </a:rPr>
              <a:t> 0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 intersection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Location of 1 in outcode(D) determines which edge to intersect with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Note if there were a segment from A to a point in a region with 2 ones in outcode, we might have to do two interesections</a:t>
            </a:r>
          </a:p>
        </p:txBody>
      </p:sp>
      <p:pic>
        <p:nvPicPr>
          <p:cNvPr id="35845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41875"/>
            <a:ext cx="3048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D87BF5E-B981-4BC4-95CC-C61224653B2C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Outcodes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EF: outcode(E) logically ANDed with outcode(F) (bitwise)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</a:t>
            </a:r>
            <a:r>
              <a:rPr lang="en-US" altLang="it-IT">
                <a:ea typeface="ＭＳ Ｐゴシック" panose="020B0600070205080204" pitchFamily="34" charset="-128"/>
              </a:rPr>
              <a:t> 0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Both outcodes have a 1 bit in the same place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Line segment is outside of corresponding side of clipping window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reject</a:t>
            </a:r>
          </a:p>
        </p:txBody>
      </p:sp>
      <p:pic>
        <p:nvPicPr>
          <p:cNvPr id="37893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41875"/>
            <a:ext cx="3048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1EE8242-B591-4689-B2C5-C151D9633CC3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Outcodes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GH and IJ: same outcodes, neither zero but logical AND yields zero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Shorten line segment by intersecting with one of sides of window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Compute outcode of intersection (new endpoint of shortened line segment)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Reexecute algorithm</a:t>
            </a:r>
          </a:p>
        </p:txBody>
      </p:sp>
      <p:pic>
        <p:nvPicPr>
          <p:cNvPr id="39941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3048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6509C4E-E1FA-4DD6-879F-0CD121F5F405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Efficiency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many applications, the clipping window is small relative to the size of the entire data base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Most line segments are outside one or more side of the window and can be eliminated based on their outcodes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Inefficiency when code has to be reexecuted for line segments that must be shortened in more than one step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3A11B4C-340B-419A-B5D9-E7B6FF119FCF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Cohen Sutherland in 3D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Use 6-bit outcodes 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When needed, clip line segment against planes</a:t>
            </a:r>
          </a:p>
        </p:txBody>
      </p:sp>
      <p:pic>
        <p:nvPicPr>
          <p:cNvPr id="44037" name="Picture 4" descr="C:\BOOK\OpenGL\Paul Final\jpeg_new\AN08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5913"/>
            <a:ext cx="41910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C:\BOOK\OpenGL\Paul Final\jpeg_new\AN08F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28194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5EBB8CC-21DA-4DDD-8EA7-3E8E9D1BCAFD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and Normalization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General clipping in 3D requires intersection of line segments against arbitrary plane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oblique view</a:t>
            </a:r>
          </a:p>
        </p:txBody>
      </p:sp>
      <p:pic>
        <p:nvPicPr>
          <p:cNvPr id="46085" name="Picture 4" descr="C:\BOOK\OpenGL\Paul Final\jpeg_new\AN08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37401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71E9827-D45F-4F83-AECA-6A2539D8CDB4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Plane-Line Intersections</a:t>
            </a:r>
          </a:p>
        </p:txBody>
      </p:sp>
      <p:pic>
        <p:nvPicPr>
          <p:cNvPr id="48134" name="Picture 4" descr="C:\BOOK\OpenGL\Paul Final\jpeg_new\AN08F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4384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590800" y="3886200"/>
          <a:ext cx="29464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5" imgW="1015920" imgH="444240" progId="Equation.3">
                  <p:embed/>
                </p:oleObj>
              </mc:Choice>
              <mc:Fallback>
                <p:oleObj name="Equation" r:id="rId5" imgW="101592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86200"/>
                        <a:ext cx="294640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D29A59C-3734-4567-A254-7CE28949589D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Normalized Form</a:t>
            </a:r>
          </a:p>
        </p:txBody>
      </p:sp>
      <p:pic>
        <p:nvPicPr>
          <p:cNvPr id="50180" name="Picture 4" descr="C:\BOOK\OpenGL\Paul Final\jpeg_new\AN08F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1"/>
          <a:stretch>
            <a:fillRect/>
          </a:stretch>
        </p:blipFill>
        <p:spPr bwMode="auto">
          <a:xfrm>
            <a:off x="1371600" y="2057400"/>
            <a:ext cx="6296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3352800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before normalization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after normalization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812800" y="4037013"/>
            <a:ext cx="67992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Normalization is part of viewing (pre clipping)</a:t>
            </a:r>
          </a:p>
          <a:p>
            <a:r>
              <a:rPr lang="en-US" altLang="it-IT">
                <a:latin typeface="Arial" panose="020B0604020202020204" pitchFamily="34" charset="0"/>
              </a:rPr>
              <a:t>but after normalization, we clip against sides of</a:t>
            </a:r>
          </a:p>
          <a:p>
            <a:r>
              <a:rPr lang="en-US" altLang="it-IT">
                <a:latin typeface="Arial" panose="020B0604020202020204" pitchFamily="34" charset="0"/>
              </a:rPr>
              <a:t>right parallelepiped</a:t>
            </a:r>
          </a:p>
          <a:p>
            <a:endParaRPr lang="en-US" altLang="it-IT">
              <a:latin typeface="Arial" panose="020B0604020202020204" pitchFamily="34" charset="0"/>
            </a:endParaRPr>
          </a:p>
          <a:p>
            <a:r>
              <a:rPr lang="en-US" altLang="it-IT">
                <a:latin typeface="Arial" panose="020B0604020202020204" pitchFamily="34" charset="0"/>
              </a:rPr>
              <a:t>Typical intersection calculation now requires only</a:t>
            </a:r>
          </a:p>
          <a:p>
            <a:r>
              <a:rPr lang="en-US" altLang="it-IT">
                <a:latin typeface="Arial" panose="020B0604020202020204" pitchFamily="34" charset="0"/>
              </a:rPr>
              <a:t>a floating point subtraction, e.g. is </a:t>
            </a:r>
            <a:r>
              <a:rPr lang="en-US" altLang="it-IT"/>
              <a:t>x &gt; x</a:t>
            </a:r>
            <a:r>
              <a:rPr lang="en-US" altLang="it-IT" baseline="-25000"/>
              <a:t>max</a:t>
            </a:r>
            <a:r>
              <a:rPr lang="en-US" altLang="it-IT"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3505200" y="1600200"/>
            <a:ext cx="130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top view</a:t>
            </a:r>
          </a:p>
        </p:txBody>
      </p:sp>
      <p:sp>
        <p:nvSpPr>
          <p:cNvPr id="5018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6B31A58-1E0A-493A-80CD-E2898158CBDF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0114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00E1286-E288-4A2F-8642-FB823A990FA6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Rendering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229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33372E9-2A2C-4BDC-B0EE-81A330E68815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6092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Introduce clipping algorithms for polygons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Survey hidden-surface algorithms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0FCC899-5B2D-44D1-95BA-BBE3B9B4DC97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2739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Clipping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Not as simple as line segment clipping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Clipping a line segment yields at most one line segment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Clipping a polygon can yield multiple polygons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However, clipping a convex polygon can yield at most one other polygon</a:t>
            </a:r>
          </a:p>
        </p:txBody>
      </p:sp>
      <p:pic>
        <p:nvPicPr>
          <p:cNvPr id="19460" name="Picture 4" descr="C:\BOOK\OpenGL\Paul Final\jpeg_new\AN08F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7"/>
          <a:stretch>
            <a:fillRect/>
          </a:stretch>
        </p:blipFill>
        <p:spPr bwMode="auto">
          <a:xfrm>
            <a:off x="2286000" y="3657600"/>
            <a:ext cx="1400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BOOK\OpenGL\Paul Final\jpeg_new\AN08F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5"/>
          <a:stretch>
            <a:fillRect/>
          </a:stretch>
        </p:blipFill>
        <p:spPr bwMode="auto">
          <a:xfrm>
            <a:off x="5257800" y="3810000"/>
            <a:ext cx="1152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4AC8C57-2009-4C7F-A201-80852473657C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7800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Tessellation and Convexity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One strategy is to replace nonconvex (</a:t>
            </a:r>
            <a:r>
              <a:rPr lang="en-US" altLang="it-IT" sz="2700" i="1">
                <a:ea typeface="ＭＳ Ｐゴシック" panose="020B0600070205080204" pitchFamily="34" charset="-128"/>
              </a:rPr>
              <a:t>concave</a:t>
            </a:r>
            <a:r>
              <a:rPr lang="en-US" altLang="it-IT" sz="2700">
                <a:ea typeface="ＭＳ Ｐゴシック" panose="020B0600070205080204" pitchFamily="34" charset="-128"/>
              </a:rPr>
              <a:t>) polygons with a set of triangular polygons (a </a:t>
            </a:r>
            <a:r>
              <a:rPr lang="en-US" altLang="it-IT" sz="2700" i="1">
                <a:ea typeface="ＭＳ Ｐゴシック" panose="020B0600070205080204" pitchFamily="34" charset="-128"/>
              </a:rPr>
              <a:t>tessellation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Also makes fill easier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Tessellation through tesselllation shaders</a:t>
            </a:r>
          </a:p>
        </p:txBody>
      </p:sp>
      <p:pic>
        <p:nvPicPr>
          <p:cNvPr id="20484" name="Picture 4" descr="C:\BOOK\OpenGL\Paul Final\jpeg_new\AN08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737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A32085A-1CCD-4019-94F0-B97C40E049EF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33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as a Black Box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 consider line segment clipping as a process that takes in two vertices and produces either no vertices or the vertices of a clipped line segment</a:t>
            </a:r>
          </a:p>
        </p:txBody>
      </p:sp>
      <p:pic>
        <p:nvPicPr>
          <p:cNvPr id="21508" name="Picture 4" descr="C:\BOOK\OpenGL\Paul Final\jpeg_new\AN08F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6"/>
          <a:stretch>
            <a:fillRect/>
          </a:stretch>
        </p:blipFill>
        <p:spPr bwMode="auto">
          <a:xfrm>
            <a:off x="914400" y="38100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4C4884F-F392-41BA-9C95-B9A7339896EA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8067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781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Pipeline Clipping of Line Segments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against each side of window is independent of other sides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use four independent clippers in a pipeline</a:t>
            </a:r>
          </a:p>
        </p:txBody>
      </p:sp>
      <p:pic>
        <p:nvPicPr>
          <p:cNvPr id="22532" name="Picture 4" descr="C:\BOOK\OpenGL\Paul Final\jpeg_new\AN08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23866" b="45038"/>
          <a:stretch>
            <a:fillRect/>
          </a:stretch>
        </p:blipFill>
        <p:spPr bwMode="auto">
          <a:xfrm>
            <a:off x="2743200" y="3124200"/>
            <a:ext cx="34290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BOOK\OpenGL\Paul Final\jpeg_new\AN08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9" b="5344"/>
          <a:stretch>
            <a:fillRect/>
          </a:stretch>
        </p:blipFill>
        <p:spPr bwMode="auto">
          <a:xfrm>
            <a:off x="1752600" y="4876800"/>
            <a:ext cx="59436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A89097D-9151-4237-9618-27974609B18A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0610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2390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Pipeline Clipping of Polygons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Three dimensions: add front and back clippers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Strategy used in SGI Geometry Engine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Small increase in latency</a:t>
            </a:r>
          </a:p>
        </p:txBody>
      </p:sp>
      <p:pic>
        <p:nvPicPr>
          <p:cNvPr id="23556" name="Picture 4" descr="C:\BOOK\OpenGL\Paul Final\jpeg_new\AN08F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134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FDDBDFD-67FC-4A01-8447-1EE3E4E7F3E1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0299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Bounding Boxes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Rather than doing clipping on a complex polygon, we can use an </a:t>
            </a:r>
            <a:r>
              <a:rPr lang="en-US" altLang="it-IT" sz="2700" i="1">
                <a:ea typeface="ＭＳ Ｐゴシック" panose="020B0600070205080204" pitchFamily="34" charset="-128"/>
              </a:rPr>
              <a:t>axis-aligned bounding box</a:t>
            </a:r>
            <a:r>
              <a:rPr lang="en-US" altLang="it-IT" sz="2700">
                <a:ea typeface="ＭＳ Ｐゴシック" panose="020B0600070205080204" pitchFamily="34" charset="-128"/>
              </a:rPr>
              <a:t> or </a:t>
            </a:r>
            <a:r>
              <a:rPr lang="en-US" altLang="it-IT" sz="2700" i="1">
                <a:ea typeface="ＭＳ Ｐゴシック" panose="020B0600070205080204" pitchFamily="34" charset="-128"/>
              </a:rPr>
              <a:t>extent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Smallest rectangle aligned with axes that encloses the polygon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Simple to compute: max and min of x and y</a:t>
            </a:r>
          </a:p>
        </p:txBody>
      </p:sp>
      <p:pic>
        <p:nvPicPr>
          <p:cNvPr id="24580" name="Picture 4" descr="C:\BOOK\OpenGL\Paul Final\jpeg_new\AN08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5" r="21169" b="64757"/>
          <a:stretch>
            <a:fillRect/>
          </a:stretch>
        </p:blipFill>
        <p:spPr bwMode="auto">
          <a:xfrm>
            <a:off x="2133600" y="43434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8EA9E6D-8E69-4021-9755-72D0E9088D36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4506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Bounding boxes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Can usually determine accept/reject based only on bounding box</a:t>
            </a:r>
          </a:p>
        </p:txBody>
      </p:sp>
      <p:pic>
        <p:nvPicPr>
          <p:cNvPr id="25604" name="Picture 5" descr="C:\BOOK\OpenGL\Paul Final\jpeg_new\AN08F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268763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6"/>
          <p:cNvSpPr>
            <a:spLocks noChangeShapeType="1"/>
          </p:cNvSpPr>
          <p:nvPr/>
        </p:nvSpPr>
        <p:spPr bwMode="auto">
          <a:xfrm flipH="1">
            <a:off x="4495800" y="3276600"/>
            <a:ext cx="1143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524000" y="4038600"/>
            <a:ext cx="1524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>
            <a:off x="5638800" y="4572000"/>
            <a:ext cx="762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715000" y="2971800"/>
            <a:ext cx="85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reject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066800" y="3581400"/>
            <a:ext cx="96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accept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6172200" y="4038600"/>
            <a:ext cx="2203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requires detailed</a:t>
            </a:r>
          </a:p>
          <a:p>
            <a:r>
              <a:rPr lang="en-US" altLang="it-IT"/>
              <a:t>    clipping</a:t>
            </a:r>
          </a:p>
        </p:txBody>
      </p:sp>
      <p:sp>
        <p:nvSpPr>
          <p:cNvPr id="25611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DBC6159-A7EB-41AE-BCF1-F961FCF4C0BE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1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4054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and Visibility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has much in common with hidden-surface removal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 both cases, we are trying to remove objects that are not visible to the camera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Often we can use visibility or occlusion testing early in the process to eliminate as many polygons as possible before going through the entire pipeline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30308F5-22BA-48C5-82F0-6A2273B1AE43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505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E544B97-DF28-44CC-9A31-DF1987E99343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lines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First of implementation algorithms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Clipping polygons (next lecture)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Focus on pipeline plus a few classic algorithms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Hidden Surface Removal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Object-space approach: use pairwise testing between polygons (objects)</a:t>
            </a: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Worst case complexity O(n</a:t>
            </a:r>
            <a:r>
              <a:rPr lang="en-US" altLang="it-IT" baseline="30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) for n polygons</a:t>
            </a:r>
          </a:p>
        </p:txBody>
      </p:sp>
      <p:pic>
        <p:nvPicPr>
          <p:cNvPr id="27652" name="Picture 4" descr="C:\BOOK\OpenGL\Paul Final\jpeg_new\AN08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838200" y="2743200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 flipV="1">
            <a:off x="2057400" y="41148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2819400" y="41148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79538" y="4800600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partially obscuring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867400" y="40386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6629400" y="403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214938" y="4800600"/>
            <a:ext cx="309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can draw independently</a:t>
            </a:r>
          </a:p>
        </p:txBody>
      </p:sp>
      <p:sp>
        <p:nvSpPr>
          <p:cNvPr id="27659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DAA93BC-178F-40A3-AC4E-26218BC48A42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60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5052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BOOK\OpenGL\Paul Final\jpeg_new\AN08F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2"/>
          <a:stretch>
            <a:fillRect/>
          </a:stretch>
        </p:blipFill>
        <p:spPr bwMode="auto">
          <a:xfrm>
            <a:off x="1600200" y="2743200"/>
            <a:ext cx="563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Painter’s Algorithm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 polygons a back to front order so that polygons behind others are simply painted over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9288" y="4646613"/>
            <a:ext cx="420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B behind A as seen by viewer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72200" y="45720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Fill B then A</a:t>
            </a:r>
          </a:p>
        </p:txBody>
      </p:sp>
      <p:sp>
        <p:nvSpPr>
          <p:cNvPr id="28679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AE16CA3-78BF-4BBE-8F78-73CDE22422D9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8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1745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Depth Sort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Requires ordering of polygons first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O(n log n) calculation for ordering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Not every polygon is either in front or behind all other polygons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Order polygons and deal with 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easy cases first, harder later</a:t>
            </a:r>
          </a:p>
          <a:p>
            <a:endParaRPr lang="en-US" altLang="it-IT" sz="2700">
              <a:ea typeface="ＭＳ Ｐゴシック" panose="020B0600070205080204" pitchFamily="34" charset="-128"/>
            </a:endParaRPr>
          </a:p>
        </p:txBody>
      </p:sp>
      <p:pic>
        <p:nvPicPr>
          <p:cNvPr id="29700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8194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92250" y="5332413"/>
            <a:ext cx="286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Polygons sorted by </a:t>
            </a:r>
          </a:p>
          <a:p>
            <a:r>
              <a:rPr lang="en-US" altLang="it-IT">
                <a:latin typeface="Arial" panose="020B0604020202020204" pitchFamily="34" charset="0"/>
              </a:rPr>
              <a:t>distance from COP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4572000" y="5257800"/>
            <a:ext cx="914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3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43E68D2-15F4-461D-BE7E-1644CD70AE24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70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4643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Easy Cases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 lies behind all other polygons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render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Polygons overlap in z but not in either x or 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render independently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30724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6002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BOOK\OpenGL\Paul Final\jpeg_new\AN08F3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>
            <a:fillRect/>
          </a:stretch>
        </p:blipFill>
        <p:spPr bwMode="auto">
          <a:xfrm>
            <a:off x="1828800" y="4264025"/>
            <a:ext cx="1828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BOOK\OpenGL\Paul Final\jpeg_new\AN08F3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4"/>
          <a:stretch>
            <a:fillRect/>
          </a:stretch>
        </p:blipFill>
        <p:spPr bwMode="auto">
          <a:xfrm>
            <a:off x="5562600" y="42672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4F425F9-03BE-409E-89AC-80DF27FEAC3E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18558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Hard Cases</a:t>
            </a:r>
          </a:p>
        </p:txBody>
      </p:sp>
      <p:pic>
        <p:nvPicPr>
          <p:cNvPr id="31747" name="Picture 4" descr="C:\BOOK\OpenGL\Paul Final\jpeg_new\AN08F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5875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C:\BOOK\OpenGL\Paul Final\jpeg_new\AN08F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514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:\BOOK\OpenGL\Paul Final\jpeg_new\AN08F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1828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46075" y="3808413"/>
            <a:ext cx="3355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Overlap in all directions</a:t>
            </a:r>
          </a:p>
          <a:p>
            <a:r>
              <a:rPr lang="en-US" altLang="it-IT">
                <a:latin typeface="Arial" panose="020B0604020202020204" pitchFamily="34" charset="0"/>
              </a:rPr>
              <a:t>but can one is fully on </a:t>
            </a:r>
          </a:p>
          <a:p>
            <a:r>
              <a:rPr lang="en-US" altLang="it-IT">
                <a:latin typeface="Arial" panose="020B0604020202020204" pitchFamily="34" charset="0"/>
              </a:rPr>
              <a:t>one side of the other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732463" y="350361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cyclic overlap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940425" y="5637213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penetration</a:t>
            </a:r>
          </a:p>
        </p:txBody>
      </p:sp>
      <p:sp>
        <p:nvSpPr>
          <p:cNvPr id="31753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34756EA-E124-4D04-9162-365A138A8E69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5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23814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BOOK\OpenGL\Paul Final\jpeg_new\AN08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124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Back-Face Removal (Culling)</a:t>
            </a:r>
          </a:p>
        </p:txBody>
      </p:sp>
      <p:sp>
        <p:nvSpPr>
          <p:cNvPr id="327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7315200" y="2286000"/>
            <a:ext cx="304800" cy="304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</a:t>
            </a:r>
            <a:endParaRPr lang="en-US" altLang="it-IT" sz="2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4046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it-IT">
                <a:latin typeface="Arial" panose="020B0604020202020204" pitchFamily="34" charset="0"/>
              </a:rPr>
              <a:t>face is visible iff</a:t>
            </a:r>
            <a:r>
              <a:rPr lang="en-US" altLang="it-IT"/>
              <a:t>  90 </a:t>
            </a:r>
            <a:r>
              <a:rPr lang="en-US" altLang="it-IT">
                <a:sym typeface="Symbol" panose="05050102010706020507" pitchFamily="18" charset="2"/>
              </a:rPr>
              <a:t></a:t>
            </a:r>
            <a:r>
              <a:rPr lang="en-US" altLang="it-IT"/>
              <a:t> </a:t>
            </a:r>
            <a:r>
              <a:rPr lang="en-US" altLang="it-IT" sz="2000">
                <a:sym typeface="Symbol" panose="05050102010706020507" pitchFamily="18" charset="2"/>
              </a:rPr>
              <a:t> </a:t>
            </a:r>
            <a:r>
              <a:rPr lang="en-US" altLang="it-IT">
                <a:sym typeface="Symbol" panose="05050102010706020507" pitchFamily="18" charset="2"/>
              </a:rPr>
              <a:t> -90</a:t>
            </a:r>
          </a:p>
          <a:p>
            <a:r>
              <a:rPr lang="en-US" altLang="it-IT">
                <a:latin typeface="Arial" panose="020B0604020202020204" pitchFamily="34" charset="0"/>
                <a:sym typeface="Symbol" panose="05050102010706020507" pitchFamily="18" charset="2"/>
              </a:rPr>
              <a:t>equivalently</a:t>
            </a:r>
            <a:r>
              <a:rPr lang="en-US" altLang="it-IT">
                <a:sym typeface="Symbol" panose="05050102010706020507" pitchFamily="18" charset="2"/>
              </a:rPr>
              <a:t>  cos </a:t>
            </a:r>
            <a:r>
              <a:rPr lang="en-US" altLang="it-IT" sz="2000">
                <a:sym typeface="Symbol" panose="05050102010706020507" pitchFamily="18" charset="2"/>
              </a:rPr>
              <a:t> </a:t>
            </a:r>
            <a:r>
              <a:rPr lang="en-US" altLang="it-IT">
                <a:sym typeface="Symbol" panose="05050102010706020507" pitchFamily="18" charset="2"/>
              </a:rPr>
              <a:t> 0</a:t>
            </a:r>
          </a:p>
          <a:p>
            <a:r>
              <a:rPr lang="en-US" altLang="it-IT">
                <a:latin typeface="Arial" panose="020B0604020202020204" pitchFamily="34" charset="0"/>
                <a:sym typeface="Symbol" panose="05050102010706020507" pitchFamily="18" charset="2"/>
              </a:rPr>
              <a:t>or</a:t>
            </a:r>
            <a:r>
              <a:rPr lang="en-US" altLang="it-IT">
                <a:sym typeface="Symbol" panose="05050102010706020507" pitchFamily="18" charset="2"/>
              </a:rPr>
              <a:t> </a:t>
            </a:r>
            <a:r>
              <a:rPr lang="en-US" altLang="it-IT" b="1">
                <a:sym typeface="Symbol" panose="05050102010706020507" pitchFamily="18" charset="2"/>
              </a:rPr>
              <a:t>v</a:t>
            </a:r>
            <a:r>
              <a:rPr lang="en-US" altLang="it-IT">
                <a:sym typeface="Symbol" panose="05050102010706020507" pitchFamily="18" charset="2"/>
              </a:rPr>
              <a:t> </a:t>
            </a:r>
            <a:r>
              <a:rPr lang="en-US" altLang="it-IT">
                <a:cs typeface="Times New Roman" panose="02020603050405020304" pitchFamily="18" charset="0"/>
                <a:sym typeface="Symbol" panose="05050102010706020507" pitchFamily="18" charset="2"/>
              </a:rPr>
              <a:t>• </a:t>
            </a:r>
            <a:r>
              <a:rPr lang="en-US" altLang="it-IT" b="1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>
                <a:cs typeface="Times New Roman" panose="02020603050405020304" pitchFamily="18" charset="0"/>
                <a:sym typeface="Symbol" panose="05050102010706020507" pitchFamily="18" charset="2"/>
              </a:rPr>
              <a:t>  0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7270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it-IT">
                <a:latin typeface="Arial" panose="020B0604020202020204" pitchFamily="34" charset="0"/>
              </a:rPr>
              <a:t>plane of face has form</a:t>
            </a:r>
            <a:r>
              <a:rPr lang="en-US" altLang="it-IT"/>
              <a:t> ax + by +cz +d =0</a:t>
            </a:r>
          </a:p>
          <a:p>
            <a:r>
              <a:rPr lang="en-US" altLang="it-IT">
                <a:latin typeface="Arial" panose="020B0604020202020204" pitchFamily="34" charset="0"/>
              </a:rPr>
              <a:t>but after normalization</a:t>
            </a:r>
            <a:r>
              <a:rPr lang="en-US" altLang="it-IT"/>
              <a:t> </a:t>
            </a:r>
            <a:r>
              <a:rPr lang="en-US" altLang="it-IT" b="1"/>
              <a:t>n</a:t>
            </a:r>
            <a:r>
              <a:rPr lang="en-US" altLang="it-IT"/>
              <a:t> = ( 0 0 1 0)</a:t>
            </a:r>
            <a:r>
              <a:rPr lang="en-US" altLang="it-IT" baseline="30000"/>
              <a:t>T </a:t>
            </a:r>
          </a:p>
          <a:p>
            <a:r>
              <a:rPr lang="en-US" altLang="it-IT">
                <a:latin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it-IT">
                <a:latin typeface="Arial" panose="020B0604020202020204" pitchFamily="34" charset="0"/>
              </a:rPr>
              <a:t>need only test the sign of </a:t>
            </a:r>
            <a:r>
              <a:rPr lang="en-US" altLang="it-IT"/>
              <a:t>c</a:t>
            </a:r>
          </a:p>
          <a:p>
            <a:endParaRPr lang="en-US" altLang="it-IT"/>
          </a:p>
          <a:p>
            <a:pPr>
              <a:buFontTx/>
              <a:buChar char="•"/>
            </a:pPr>
            <a:r>
              <a:rPr lang="en-US" altLang="it-IT"/>
              <a:t>In OpenGL we can simply enable culling</a:t>
            </a:r>
          </a:p>
          <a:p>
            <a:r>
              <a:rPr lang="en-US" altLang="it-IT"/>
              <a:t>but may not work correctly if we have nonconvex objects </a:t>
            </a:r>
          </a:p>
        </p:txBody>
      </p:sp>
      <p:sp>
        <p:nvSpPr>
          <p:cNvPr id="32775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500F712-EBFD-4ABF-9090-7956F0D09974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8634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BOOK\OpenGL\Paul Final\jpeg_new\AN08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40075"/>
            <a:ext cx="41148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Space Approach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Look at each projector (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nm</a:t>
            </a:r>
            <a:r>
              <a:rPr lang="en-US" altLang="it-IT">
                <a:ea typeface="ＭＳ Ｐゴシック" panose="020B0600070205080204" pitchFamily="34" charset="-128"/>
              </a:rPr>
              <a:t> for an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m</a:t>
            </a:r>
            <a:r>
              <a:rPr lang="en-US" altLang="it-IT">
                <a:ea typeface="ＭＳ Ｐゴシック" panose="020B0600070205080204" pitchFamily="34" charset="-128"/>
              </a:rPr>
              <a:t> frame buffer) and find closest of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it-IT">
                <a:ea typeface="ＭＳ Ｐゴシック" panose="020B0600070205080204" pitchFamily="34" charset="-128"/>
              </a:rPr>
              <a:t> polygons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Complexity O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(nmk)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Ray tracing </a:t>
            </a:r>
          </a:p>
          <a:p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z</a:t>
            </a:r>
            <a:r>
              <a:rPr lang="en-US" altLang="it-IT">
                <a:ea typeface="ＭＳ Ｐゴシック" panose="020B0600070205080204" pitchFamily="34" charset="-128"/>
              </a:rPr>
              <a:t>-buffer</a:t>
            </a:r>
          </a:p>
        </p:txBody>
      </p:sp>
      <p:sp>
        <p:nvSpPr>
          <p:cNvPr id="33797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6B9A52B-E827-4955-BF96-CD3719C7E1B0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3855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AN08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667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z-Buffer Algorithm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Use a buffer called the z or depth buffer to store the depth of the closest object at each pixel found so far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As we render each polygon, compare the depth of each pixel to depth in z buffer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If less, place shade of pixel in color buffer and update z buffer</a:t>
            </a:r>
          </a:p>
        </p:txBody>
      </p:sp>
      <p:sp>
        <p:nvSpPr>
          <p:cNvPr id="34821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A27C9BD-1A7C-4727-8D28-2F5445A1BCE0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06504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Efficiency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If we work scan line by scan line as we move across a scan line, the depth changes satisfy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x+b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y+c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z=0</a:t>
            </a:r>
          </a:p>
        </p:txBody>
      </p:sp>
      <p:pic>
        <p:nvPicPr>
          <p:cNvPr id="35845" name="Picture 4" descr="C:\BOOK\OpenGL\Paul Final\jpeg_new\AN08F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830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1676400" y="3810000"/>
            <a:ext cx="23383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Along scan line </a:t>
            </a:r>
          </a:p>
          <a:p>
            <a:r>
              <a:rPr lang="en-US" altLang="it-IT" sz="3100">
                <a:sym typeface="Symbol" panose="05050102010706020507" pitchFamily="18" charset="2"/>
              </a:rPr>
              <a:t></a:t>
            </a:r>
            <a:r>
              <a:rPr lang="en-US" altLang="it-IT" sz="3100"/>
              <a:t>y = 0</a:t>
            </a:r>
          </a:p>
          <a:p>
            <a:r>
              <a:rPr lang="en-US" altLang="it-IT" sz="3100">
                <a:sym typeface="Symbol" panose="05050102010706020507" pitchFamily="18" charset="2"/>
              </a:rPr>
              <a:t></a:t>
            </a:r>
            <a:r>
              <a:rPr lang="en-US" altLang="it-IT" sz="3100"/>
              <a:t>z = -     </a:t>
            </a:r>
            <a:r>
              <a:rPr lang="en-US" altLang="it-IT" sz="3100">
                <a:sym typeface="Symbol" panose="05050102010706020507" pitchFamily="18" charset="2"/>
              </a:rPr>
              <a:t></a:t>
            </a:r>
            <a:r>
              <a:rPr lang="en-US" altLang="it-IT" sz="3100"/>
              <a:t>x</a:t>
            </a:r>
          </a:p>
          <a:p>
            <a:endParaRPr lang="en-US" altLang="it-IT" sz="310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819400" y="4572000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82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3543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 screen space</a:t>
            </a:r>
            <a:r>
              <a:rPr lang="en-US" altLang="it-IT"/>
              <a:t> </a:t>
            </a:r>
            <a:r>
              <a:rPr lang="en-US" altLang="it-IT" sz="3100">
                <a:sym typeface="Symbol" panose="05050102010706020507" pitchFamily="18" charset="2"/>
              </a:rPr>
              <a:t></a:t>
            </a:r>
            <a:r>
              <a:rPr lang="en-US" altLang="it-IT" sz="3100"/>
              <a:t>x = 1</a:t>
            </a:r>
            <a:r>
              <a:rPr lang="en-US" altLang="it-IT"/>
              <a:t> </a:t>
            </a:r>
          </a:p>
        </p:txBody>
      </p:sp>
      <p:sp>
        <p:nvSpPr>
          <p:cNvPr id="35848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F41E08B-6DD6-4387-9098-BC5F0452725E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93240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Scan-Line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 combine shading and hsr through scan line algorithm</a:t>
            </a:r>
          </a:p>
        </p:txBody>
      </p:sp>
      <p:pic>
        <p:nvPicPr>
          <p:cNvPr id="36868" name="Picture 4" descr="C:\BOOK\OpenGL\Paul Final\jpeg_new\AN08F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0845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262438" y="2665413"/>
            <a:ext cx="4184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scan line i: no need for depth </a:t>
            </a:r>
          </a:p>
          <a:p>
            <a:r>
              <a:rPr lang="en-US" altLang="it-IT">
                <a:latin typeface="Arial" panose="020B0604020202020204" pitchFamily="34" charset="0"/>
              </a:rPr>
              <a:t>information, can only be in no</a:t>
            </a:r>
          </a:p>
          <a:p>
            <a:r>
              <a:rPr lang="en-US" altLang="it-IT">
                <a:latin typeface="Arial" panose="020B0604020202020204" pitchFamily="34" charset="0"/>
              </a:rPr>
              <a:t>or one polygon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486275" y="4495800"/>
            <a:ext cx="34750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scan line j: need depth </a:t>
            </a:r>
          </a:p>
          <a:p>
            <a:r>
              <a:rPr lang="en-US" altLang="it-IT">
                <a:latin typeface="Arial" panose="020B0604020202020204" pitchFamily="34" charset="0"/>
              </a:rPr>
              <a:t>information only when in</a:t>
            </a:r>
          </a:p>
          <a:p>
            <a:r>
              <a:rPr lang="en-US" altLang="it-IT">
                <a:latin typeface="Arial" panose="020B0604020202020204" pitchFamily="34" charset="0"/>
              </a:rPr>
              <a:t>more than one polygon 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2895600" y="3886200"/>
            <a:ext cx="9906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 flipV="1">
            <a:off x="1981200" y="3886200"/>
            <a:ext cx="19050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6873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176001E-7687-495E-852F-4896B8FC7B09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7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7565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12F989B-DB17-46B5-ADE9-46BB061B74D6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467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2D against clipping window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3D against clipping volume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Easy for line segments polygons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Hard for curves and text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Convert to lines and polygons first</a:t>
            </a:r>
          </a:p>
        </p:txBody>
      </p:sp>
      <p:sp>
        <p:nvSpPr>
          <p:cNvPr id="21509" name="Rectangle 1043"/>
          <p:cNvSpPr>
            <a:spLocks noChangeArrowheads="1"/>
          </p:cNvSpPr>
          <p:nvPr/>
        </p:nvSpPr>
        <p:spPr bwMode="auto">
          <a:xfrm>
            <a:off x="7543800" y="3962400"/>
            <a:ext cx="533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21510" name="Picture 1047" descr="C:\BOOK\OpenGL\Paul Final\jpeg_new\AN08F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3"/>
          <a:stretch>
            <a:fillRect/>
          </a:stretch>
        </p:blipFill>
        <p:spPr bwMode="auto">
          <a:xfrm>
            <a:off x="1143000" y="3962400"/>
            <a:ext cx="6477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Implementation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Need a data structure to store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Flag for each polygon (inside/outside)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Incremental structure for scan lines that stores which edges are encountered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Parameters for planes </a:t>
            </a: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6CC1990-B24A-491D-9FF7-463C94754308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22871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Visibility Testing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many realtime applications, such as games, we want to eliminate as many objects as possible within the application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Reduce burden on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Reduce traffic on bus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Partition space with Binary Spatial Partition (BSP) Tree</a:t>
            </a:r>
          </a:p>
        </p:txBody>
      </p:sp>
      <p:pic>
        <p:nvPicPr>
          <p:cNvPr id="38916" name="Picture 4" descr="C:\BOOK\OpenGL\Paul Final\jpeg_new\AN09F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4999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02E8CAC-48C8-4D5A-8C0A-02A759CB61FE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48343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Simple Example</a:t>
            </a:r>
          </a:p>
        </p:txBody>
      </p:sp>
      <p:pic>
        <p:nvPicPr>
          <p:cNvPr id="39939" name="Picture 4" descr="C:\BOOK\OpenGL\Paul Final\jpeg_new\AN09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941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2130425" y="2935288"/>
            <a:ext cx="396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consider 6 parallel polygons</a:t>
            </a:r>
          </a:p>
        </p:txBody>
      </p:sp>
      <p:pic>
        <p:nvPicPr>
          <p:cNvPr id="39941" name="Picture 8" descr="C:\BOOK\OpenGL\Paul Final\jpeg_new\AN09F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999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989638" y="4265613"/>
            <a:ext cx="130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top view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890588" y="5561013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The plane of A separates B and C from D, E and F</a:t>
            </a:r>
          </a:p>
        </p:txBody>
      </p:sp>
      <p:sp>
        <p:nvSpPr>
          <p:cNvPr id="39944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ED8E000-4D24-49FC-A748-CA944C60D107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4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82373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BSP Tree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Can continue recursively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Plane of C separates B from 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Plane of D separates E and F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put this information in a BSP tree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 for visibility and occlusion testing </a:t>
            </a:r>
          </a:p>
        </p:txBody>
      </p:sp>
      <p:pic>
        <p:nvPicPr>
          <p:cNvPr id="41988" name="Picture 4" descr="C:\BOOK\OpenGL\Paul Final\jpeg_new\AN09F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9888"/>
            <a:ext cx="32004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33A33A-9C3F-421E-AA69-DE31334DDFC3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65919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F79272F-5643-4176-9653-08788415D2D8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703692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Rasterization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467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1954603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Survey Line Drawing Algorithms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DDA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Bresenham’s Algorithm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Aliasing and Antialiasing</a:t>
            </a:r>
          </a:p>
        </p:txBody>
      </p:sp>
    </p:spTree>
    <p:extLst>
      <p:ext uri="{BB962C8B-B14F-4D97-AF65-F5344CB8AC3E}">
        <p14:creationId xmlns:p14="http://schemas.microsoft.com/office/powerpoint/2010/main" val="1814704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Rasterization (scan conversion)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Determine which pixels that are inside primitive specified by a set of vertices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Produces a set of fragments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Fragments have a location (pixel location) and other attributes such color and texture coordinates that are determined by interpolating values at vertices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Pixel colors determined later using color, texture, and other vertex properties</a:t>
            </a:r>
          </a:p>
        </p:txBody>
      </p:sp>
    </p:spTree>
    <p:extLst>
      <p:ext uri="{BB962C8B-B14F-4D97-AF65-F5344CB8AC3E}">
        <p14:creationId xmlns:p14="http://schemas.microsoft.com/office/powerpoint/2010/main" val="2762692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Scan Conversion of Line Segments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Start with line segment in window coordinates with integer values for endpoints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Assume implementation has a </a:t>
            </a: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write_pixel</a:t>
            </a:r>
            <a:r>
              <a:rPr lang="en-US" altLang="it-IT">
                <a:ea typeface="ＭＳ Ｐゴシック" panose="020B0600070205080204" pitchFamily="34" charset="-128"/>
              </a:rPr>
              <a:t> function</a:t>
            </a:r>
          </a:p>
        </p:txBody>
      </p:sp>
      <p:pic>
        <p:nvPicPr>
          <p:cNvPr id="20485" name="Picture 5" descr="C:\BOOK\OpenGL\Paul Final\jpeg\AN08F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5003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152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mx + h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953000" y="4495800"/>
            <a:ext cx="1676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47800" y="4724400"/>
          <a:ext cx="1524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4" imgW="507960" imgH="393480" progId="Equation.3">
                  <p:embed/>
                </p:oleObj>
              </mc:Choice>
              <mc:Fallback>
                <p:oleObj name="Equation" r:id="rId4" imgW="507960" imgH="39348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15240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60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DDA Algorithm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 u="sng">
                <a:ea typeface="ＭＳ Ｐゴシック" panose="020B0600070205080204" pitchFamily="34" charset="-128"/>
              </a:rPr>
              <a:t>D</a:t>
            </a:r>
            <a:r>
              <a:rPr lang="en-US" altLang="it-IT" sz="2700">
                <a:ea typeface="ＭＳ Ｐゴシック" panose="020B0600070205080204" pitchFamily="34" charset="-128"/>
              </a:rPr>
              <a:t>igital </a:t>
            </a:r>
            <a:r>
              <a:rPr lang="en-US" altLang="it-IT" sz="2700" u="sng">
                <a:ea typeface="ＭＳ Ｐゴシック" panose="020B0600070205080204" pitchFamily="34" charset="-128"/>
              </a:rPr>
              <a:t>D</a:t>
            </a:r>
            <a:r>
              <a:rPr lang="en-US" altLang="it-IT" sz="2700">
                <a:ea typeface="ＭＳ Ｐゴシック" panose="020B0600070205080204" pitchFamily="34" charset="-128"/>
              </a:rPr>
              <a:t>ifferential </a:t>
            </a:r>
            <a:r>
              <a:rPr lang="en-US" altLang="it-IT" sz="2700" u="sng"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ea typeface="ＭＳ Ｐゴシック" panose="020B0600070205080204" pitchFamily="34" charset="-128"/>
              </a:rPr>
              <a:t>nalyzer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DDA was a mechanical device for numerical solution of differential equations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Line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y=mx+ h</a:t>
            </a:r>
            <a:r>
              <a:rPr lang="en-US" altLang="it-IT">
                <a:ea typeface="ＭＳ Ｐゴシック" panose="020B0600070205080204" pitchFamily="34" charset="-128"/>
              </a:rPr>
              <a:t> satisfies differential equation</a:t>
            </a:r>
          </a:p>
          <a:p>
            <a:pPr lvl="1">
              <a:buFontTx/>
              <a:buNone/>
            </a:pPr>
            <a:r>
              <a:rPr lang="en-US" altLang="it-IT" sz="2300">
                <a:ea typeface="ＭＳ Ｐゴシック" panose="020B0600070205080204" pitchFamily="34" charset="-128"/>
              </a:rPr>
              <a:t>        dy/dx = m = </a:t>
            </a:r>
            <a:r>
              <a:rPr lang="en-US" altLang="it-IT" sz="2300">
                <a:latin typeface="Symbol" panose="05050102010706020507" pitchFamily="18" charset="2"/>
                <a:ea typeface="ＭＳ Ｐゴシック" panose="020B0600070205080204" pitchFamily="34" charset="-128"/>
              </a:rPr>
              <a:t>D</a:t>
            </a:r>
            <a:r>
              <a:rPr lang="en-US" altLang="it-IT" sz="2300">
                <a:ea typeface="ＭＳ Ｐゴシック" panose="020B0600070205080204" pitchFamily="34" charset="-128"/>
              </a:rPr>
              <a:t>y/</a:t>
            </a:r>
            <a:r>
              <a:rPr lang="en-US" altLang="it-IT" sz="2300">
                <a:latin typeface="Symbol" panose="05050102010706020507" pitchFamily="18" charset="2"/>
                <a:ea typeface="ＭＳ Ｐゴシック" panose="020B0600070205080204" pitchFamily="34" charset="-128"/>
              </a:rPr>
              <a:t>D</a:t>
            </a:r>
            <a:r>
              <a:rPr lang="en-US" altLang="it-IT" sz="2300">
                <a:ea typeface="ＭＳ Ｐゴシック" panose="020B0600070205080204" pitchFamily="34" charset="-128"/>
              </a:rPr>
              <a:t>x = y</a:t>
            </a:r>
            <a:r>
              <a:rPr lang="en-US" altLang="it-IT" sz="2300" baseline="-25000">
                <a:ea typeface="ＭＳ Ｐゴシック" panose="020B0600070205080204" pitchFamily="34" charset="-128"/>
              </a:rPr>
              <a:t>2</a:t>
            </a:r>
            <a:r>
              <a:rPr lang="en-US" altLang="it-IT" sz="2300">
                <a:ea typeface="ＭＳ Ｐゴシック" panose="020B0600070205080204" pitchFamily="34" charset="-128"/>
              </a:rPr>
              <a:t>-y</a:t>
            </a:r>
            <a:r>
              <a:rPr lang="en-US" altLang="it-IT" sz="23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300">
                <a:ea typeface="ＭＳ Ｐゴシック" panose="020B0600070205080204" pitchFamily="34" charset="-128"/>
              </a:rPr>
              <a:t>/x</a:t>
            </a:r>
            <a:r>
              <a:rPr lang="en-US" altLang="it-IT" sz="2300" baseline="-25000">
                <a:ea typeface="ＭＳ Ｐゴシック" panose="020B0600070205080204" pitchFamily="34" charset="-128"/>
              </a:rPr>
              <a:t>2</a:t>
            </a:r>
            <a:r>
              <a:rPr lang="en-US" altLang="it-IT" sz="2300">
                <a:ea typeface="ＭＳ Ｐゴシック" panose="020B0600070205080204" pitchFamily="34" charset="-128"/>
              </a:rPr>
              <a:t>-x</a:t>
            </a:r>
            <a:r>
              <a:rPr lang="en-US" altLang="it-IT" sz="2300" baseline="-25000">
                <a:ea typeface="ＭＳ Ｐゴシック" panose="020B0600070205080204" pitchFamily="34" charset="-128"/>
              </a:rPr>
              <a:t>1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Along scan line </a:t>
            </a:r>
            <a:r>
              <a:rPr lang="en-US" altLang="it-IT" sz="2800">
                <a:latin typeface="Symbol" panose="05050102010706020507" pitchFamily="18" charset="2"/>
                <a:ea typeface="ＭＳ Ｐゴシック" panose="020B0600070205080204" pitchFamily="34" charset="-128"/>
              </a:rPr>
              <a:t>D</a:t>
            </a:r>
            <a:r>
              <a:rPr lang="en-US" altLang="it-IT" sz="2800">
                <a:ea typeface="ＭＳ Ｐゴシック" panose="020B0600070205080204" pitchFamily="34" charset="-128"/>
              </a:rPr>
              <a:t>x = 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7121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latin typeface="Courier New" panose="02070309020205020404" pitchFamily="49" charset="0"/>
              </a:rPr>
              <a:t>For(x=x1; x&lt;=x2,ix++) {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y+=m;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write_pixel(x, round(y), line_color)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500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CA161D1-8B2E-467C-94AB-CEE76030FD6B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Clipping 2D Line Segments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Brute force approach: compute intersections with all sides of clipping window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Inefficient: one division per intersection</a:t>
            </a:r>
          </a:p>
        </p:txBody>
      </p:sp>
      <p:pic>
        <p:nvPicPr>
          <p:cNvPr id="23557" name="Picture 4" descr="C:\BOOK\OpenGL\Paul Final\jpeg_new\AN08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8625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DDA = for each x plot pixel at closest 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Problems for steep lines</a:t>
            </a:r>
          </a:p>
        </p:txBody>
      </p:sp>
      <p:pic>
        <p:nvPicPr>
          <p:cNvPr id="22532" name="Picture 4" descr="C:\BOOK\OpenGL\Paul Final\jpeg_new\AN08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074988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75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Symmetry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Use for 1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it-IT">
                <a:ea typeface="ＭＳ Ｐゴシック" panose="020B0600070205080204" pitchFamily="34" charset="-128"/>
              </a:rPr>
              <a:t> m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it-IT">
                <a:ea typeface="ＭＳ Ｐゴシック" panose="020B0600070205080204" pitchFamily="34" charset="-128"/>
              </a:rPr>
              <a:t> 0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For m &gt; 1, swap role of x and 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 each y, plot closest x</a:t>
            </a:r>
          </a:p>
        </p:txBody>
      </p:sp>
      <p:pic>
        <p:nvPicPr>
          <p:cNvPr id="23556" name="Picture 4" descr="C:\BOOK\OpenGL\Paul Final\jpeg_new\AN08F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97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Bresenham’s Algorithm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DDA requires one floating point addition per step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We can eliminate all fp through Bresenham’s algorithm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Consider only 1 </a:t>
            </a:r>
            <a:r>
              <a:rPr lang="en-US" altLang="it-IT" sz="2700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it-IT" sz="2700">
                <a:ea typeface="ＭＳ Ｐゴシック" panose="020B0600070205080204" pitchFamily="34" charset="-128"/>
              </a:rPr>
              <a:t> m </a:t>
            </a:r>
            <a:r>
              <a:rPr lang="en-US" altLang="it-IT" sz="2700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it-IT" sz="2700">
                <a:ea typeface="ＭＳ Ｐゴシック" panose="020B0600070205080204" pitchFamily="34" charset="-128"/>
              </a:rPr>
              <a:t> 0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Other cases by symmetry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Assume pixel centers are at half integers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If we start at a pixel that has been written, there are only two candidates for the next pixel to be written into the frame buffer</a:t>
            </a:r>
          </a:p>
        </p:txBody>
      </p:sp>
    </p:spTree>
    <p:extLst>
      <p:ext uri="{BB962C8B-B14F-4D97-AF65-F5344CB8AC3E}">
        <p14:creationId xmlns:p14="http://schemas.microsoft.com/office/powerpoint/2010/main" val="2757362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Candidate Pixels</a:t>
            </a:r>
          </a:p>
        </p:txBody>
      </p:sp>
      <p:pic>
        <p:nvPicPr>
          <p:cNvPr id="25603" name="Picture 4" descr="C:\BOOK\OpenGL\Paul Final\jpeg_new\AN08F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953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1609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700">
                <a:latin typeface="Arial" panose="020B0604020202020204" pitchFamily="34" charset="0"/>
              </a:rPr>
              <a:t>1 </a:t>
            </a:r>
            <a:r>
              <a:rPr lang="en-US" altLang="it-IT" sz="2700">
                <a:latin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it-IT" sz="2700">
                <a:latin typeface="Arial" panose="020B0604020202020204" pitchFamily="34" charset="0"/>
              </a:rPr>
              <a:t> m </a:t>
            </a:r>
            <a:r>
              <a:rPr lang="en-US" altLang="it-IT" sz="2700">
                <a:latin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it-IT" sz="2700">
                <a:latin typeface="Arial" panose="020B0604020202020204" pitchFamily="34" charset="0"/>
              </a:rPr>
              <a:t> 0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1447800" y="3962400"/>
            <a:ext cx="1828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last pixel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 flipV="1">
            <a:off x="4724400" y="3124200"/>
            <a:ext cx="19812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4876800" y="38100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629400" y="3505200"/>
            <a:ext cx="146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candidates</a:t>
            </a:r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 flipH="1" flipV="1">
            <a:off x="3810000" y="4114800"/>
            <a:ext cx="1828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5532438" y="5257800"/>
            <a:ext cx="3541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Note that line could have</a:t>
            </a:r>
          </a:p>
          <a:p>
            <a:r>
              <a:rPr lang="en-US" altLang="it-IT">
                <a:latin typeface="Arial" panose="020B0604020202020204" pitchFamily="34" charset="0"/>
              </a:rPr>
              <a:t>passed through any</a:t>
            </a:r>
          </a:p>
          <a:p>
            <a:r>
              <a:rPr lang="en-US" altLang="it-IT">
                <a:latin typeface="Arial" panose="020B0604020202020204" pitchFamily="34" charset="0"/>
              </a:rPr>
              <a:t>part of this pixel</a:t>
            </a:r>
          </a:p>
        </p:txBody>
      </p:sp>
    </p:spTree>
    <p:extLst>
      <p:ext uri="{BB962C8B-B14F-4D97-AF65-F5344CB8AC3E}">
        <p14:creationId xmlns:p14="http://schemas.microsoft.com/office/powerpoint/2010/main" val="4244693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Decision Variable</a:t>
            </a:r>
          </a:p>
        </p:txBody>
      </p:sp>
      <p:pic>
        <p:nvPicPr>
          <p:cNvPr id="26627" name="Picture 4" descr="C:\BOOK\OpenGL\Paul Final\jpeg_new\AN08F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35687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4114800" y="4267200"/>
            <a:ext cx="228600" cy="304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371600" y="2438400"/>
            <a:ext cx="160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d = </a:t>
            </a:r>
            <a:r>
              <a:rPr lang="en-US" altLang="it-IT">
                <a:latin typeface="Symbol" panose="05050102010706020507" pitchFamily="18" charset="2"/>
              </a:rPr>
              <a:t>D</a:t>
            </a:r>
            <a:r>
              <a:rPr lang="en-US" altLang="it-IT"/>
              <a:t>x(b-a)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85800" y="3276600"/>
            <a:ext cx="2776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d is an integer</a:t>
            </a:r>
          </a:p>
          <a:p>
            <a:r>
              <a:rPr lang="en-US" altLang="it-IT"/>
              <a:t>d &gt; 0 use upper pixel</a:t>
            </a:r>
          </a:p>
          <a:p>
            <a:r>
              <a:rPr lang="en-US" altLang="it-IT"/>
              <a:t>d &lt; 0 use lower pixel</a:t>
            </a:r>
          </a:p>
        </p:txBody>
      </p:sp>
    </p:spTree>
    <p:extLst>
      <p:ext uri="{BB962C8B-B14F-4D97-AF65-F5344CB8AC3E}">
        <p14:creationId xmlns:p14="http://schemas.microsoft.com/office/powerpoint/2010/main" val="1515419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Incremental Form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More efficient if we look at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</a:t>
            </a:r>
            <a:r>
              <a:rPr lang="en-US" altLang="it-IT">
                <a:ea typeface="ＭＳ Ｐゴシック" panose="020B0600070205080204" pitchFamily="34" charset="-128"/>
              </a:rPr>
              <a:t>, the value of the decision variable at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x = k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57338" y="2743200"/>
            <a:ext cx="51403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100"/>
              <a:t>d</a:t>
            </a:r>
            <a:r>
              <a:rPr lang="en-US" altLang="it-IT" sz="3100" baseline="-25000"/>
              <a:t>k+1</a:t>
            </a:r>
            <a:r>
              <a:rPr lang="en-US" altLang="it-IT" sz="3100"/>
              <a:t>= d</a:t>
            </a:r>
            <a:r>
              <a:rPr lang="en-US" altLang="it-IT" sz="3100" baseline="-25000"/>
              <a:t>k </a:t>
            </a:r>
            <a:r>
              <a:rPr lang="en-US" altLang="it-IT" sz="3100"/>
              <a:t>–2</a:t>
            </a:r>
            <a:r>
              <a:rPr lang="en-US" altLang="it-IT" sz="3100">
                <a:latin typeface="Symbol" panose="05050102010706020507" pitchFamily="18" charset="2"/>
              </a:rPr>
              <a:t>D</a:t>
            </a:r>
            <a:r>
              <a:rPr lang="en-US" altLang="it-IT" sz="3100"/>
              <a:t>y,   </a:t>
            </a:r>
            <a:r>
              <a:rPr lang="en-US" altLang="it-IT" sz="3100">
                <a:latin typeface="Arial" panose="020B0604020202020204" pitchFamily="34" charset="0"/>
              </a:rPr>
              <a:t>if</a:t>
            </a:r>
            <a:r>
              <a:rPr lang="en-US" altLang="it-IT" sz="3100"/>
              <a:t> d</a:t>
            </a:r>
            <a:r>
              <a:rPr lang="en-US" altLang="it-IT" sz="3100" baseline="-25000"/>
              <a:t>k </a:t>
            </a:r>
            <a:r>
              <a:rPr lang="en-US" altLang="it-IT" sz="3100"/>
              <a:t>&lt;0</a:t>
            </a:r>
          </a:p>
          <a:p>
            <a:r>
              <a:rPr lang="en-US" altLang="it-IT" sz="3100"/>
              <a:t>d</a:t>
            </a:r>
            <a:r>
              <a:rPr lang="en-US" altLang="it-IT" sz="3100" baseline="-25000"/>
              <a:t>k+1</a:t>
            </a:r>
            <a:r>
              <a:rPr lang="en-US" altLang="it-IT" sz="3100"/>
              <a:t>= d</a:t>
            </a:r>
            <a:r>
              <a:rPr lang="en-US" altLang="it-IT" sz="3100" baseline="-25000"/>
              <a:t>k </a:t>
            </a:r>
            <a:r>
              <a:rPr lang="en-US" altLang="it-IT" sz="3100"/>
              <a:t>–2(</a:t>
            </a:r>
            <a:r>
              <a:rPr lang="en-US" altLang="it-IT" sz="3100">
                <a:latin typeface="Symbol" panose="05050102010706020507" pitchFamily="18" charset="2"/>
              </a:rPr>
              <a:t>D</a:t>
            </a:r>
            <a:r>
              <a:rPr lang="en-US" altLang="it-IT" sz="3100"/>
              <a:t>y- </a:t>
            </a:r>
            <a:r>
              <a:rPr lang="en-US" altLang="it-IT" sz="3100">
                <a:latin typeface="Symbol" panose="05050102010706020507" pitchFamily="18" charset="2"/>
              </a:rPr>
              <a:t>D</a:t>
            </a:r>
            <a:r>
              <a:rPr lang="en-US" altLang="it-IT" sz="3100"/>
              <a:t>x),   </a:t>
            </a:r>
            <a:r>
              <a:rPr lang="en-US" altLang="it-IT" sz="2700">
                <a:latin typeface="Arial" panose="020B0604020202020204" pitchFamily="34" charset="0"/>
              </a:rPr>
              <a:t>otherwise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0" y="4038600"/>
            <a:ext cx="6565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it-IT" sz="2800">
                <a:latin typeface="Arial" panose="020B0604020202020204" pitchFamily="34" charset="0"/>
              </a:rPr>
              <a:t>For each </a:t>
            </a:r>
            <a:r>
              <a:rPr lang="en-US" altLang="it-IT" sz="2800"/>
              <a:t>x</a:t>
            </a:r>
            <a:r>
              <a:rPr lang="en-US" altLang="it-IT" sz="2800">
                <a:latin typeface="Arial" panose="020B0604020202020204" pitchFamily="34" charset="0"/>
              </a:rPr>
              <a:t>, we need do only an integer </a:t>
            </a:r>
          </a:p>
          <a:p>
            <a:r>
              <a:rPr lang="en-US" altLang="it-IT" sz="2800">
                <a:latin typeface="Arial" panose="020B0604020202020204" pitchFamily="34" charset="0"/>
              </a:rPr>
              <a:t>addition and a test</a:t>
            </a:r>
          </a:p>
          <a:p>
            <a:pPr>
              <a:buFontTx/>
              <a:buChar char="•"/>
            </a:pPr>
            <a:r>
              <a:rPr lang="en-US" altLang="it-IT" sz="2800">
                <a:latin typeface="Arial" panose="020B0604020202020204" pitchFamily="34" charset="0"/>
              </a:rPr>
              <a:t>Single instruction on graphics chips</a:t>
            </a:r>
          </a:p>
        </p:txBody>
      </p:sp>
    </p:spTree>
    <p:extLst>
      <p:ext uri="{BB962C8B-B14F-4D97-AF65-F5344CB8AC3E}">
        <p14:creationId xmlns:p14="http://schemas.microsoft.com/office/powerpoint/2010/main" val="2188040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BOOK\OpenGL\Paul Final\jpeg_new\AN08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00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Scan Conversion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Scan Conversion = Fill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How to tell inside from outside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Convex easy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Nonsimple difficult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Odd even test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Count edge crossings</a:t>
            </a:r>
          </a:p>
          <a:p>
            <a:pPr lvl="2"/>
            <a:endParaRPr lang="en-US" altLang="it-IT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sz="3000">
                <a:ea typeface="ＭＳ Ｐゴシック" panose="020B0600070205080204" pitchFamily="34" charset="-128"/>
              </a:rPr>
              <a:t>Winding number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24600" y="5334000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odd-even fill</a:t>
            </a:r>
          </a:p>
        </p:txBody>
      </p:sp>
    </p:spTree>
    <p:extLst>
      <p:ext uri="{BB962C8B-B14F-4D97-AF65-F5344CB8AC3E}">
        <p14:creationId xmlns:p14="http://schemas.microsoft.com/office/powerpoint/2010/main" val="1542514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Winding Number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Count clockwise encirclements of point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Alternate definition of inside: inside if winding number 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</a:t>
            </a:r>
            <a:r>
              <a:rPr lang="en-US" altLang="it-IT">
                <a:ea typeface="ＭＳ Ｐゴシック" panose="020B0600070205080204" pitchFamily="34" charset="-128"/>
              </a:rPr>
              <a:t> 0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6096000" y="2590800"/>
            <a:ext cx="5334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6629400" y="2590800"/>
            <a:ext cx="990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 flipV="1">
            <a:off x="5715000" y="3124200"/>
            <a:ext cx="1905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5715000" y="2895600"/>
            <a:ext cx="1752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>
            <a:off x="6096000" y="2895600"/>
            <a:ext cx="13716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66294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4800600" y="3429000"/>
            <a:ext cx="17526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3125788" y="3962400"/>
            <a:ext cx="281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winding number</a:t>
            </a:r>
            <a:r>
              <a:rPr lang="en-US" altLang="it-IT"/>
              <a:t> = 2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2209800" y="2438400"/>
            <a:ext cx="281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winding number</a:t>
            </a:r>
            <a:r>
              <a:rPr lang="en-US" altLang="it-IT"/>
              <a:t> = 1</a:t>
            </a:r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5181600" y="2667000"/>
            <a:ext cx="1066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155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Filling in the Frame Buffer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Fill at end of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Convex Polygons only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Nonconvex polygons assumed to have been tessellated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Shades (colors) have been computed for vertices (Gouraud shading)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Combine with z-buffer algorithm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March across scan lines interpolating shades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Incremental work small</a:t>
            </a:r>
          </a:p>
        </p:txBody>
      </p:sp>
    </p:spTree>
    <p:extLst>
      <p:ext uri="{BB962C8B-B14F-4D97-AF65-F5344CB8AC3E}">
        <p14:creationId xmlns:p14="http://schemas.microsoft.com/office/powerpoint/2010/main" val="386648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Interpolation</a:t>
            </a:r>
          </a:p>
        </p:txBody>
      </p:sp>
      <p:sp>
        <p:nvSpPr>
          <p:cNvPr id="31747" name="Freeform 4"/>
          <p:cNvSpPr>
            <a:spLocks/>
          </p:cNvSpPr>
          <p:nvPr/>
        </p:nvSpPr>
        <p:spPr bwMode="auto">
          <a:xfrm>
            <a:off x="2895600" y="3429000"/>
            <a:ext cx="3352800" cy="2286000"/>
          </a:xfrm>
          <a:custGeom>
            <a:avLst/>
            <a:gdLst>
              <a:gd name="T0" fmla="*/ 0 w 2112"/>
              <a:gd name="T1" fmla="*/ 2147483647 h 1440"/>
              <a:gd name="T2" fmla="*/ 2147483647 w 2112"/>
              <a:gd name="T3" fmla="*/ 0 h 1440"/>
              <a:gd name="T4" fmla="*/ 2147483647 w 2112"/>
              <a:gd name="T5" fmla="*/ 2147483647 h 1440"/>
              <a:gd name="T6" fmla="*/ 0 w 2112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440"/>
              <a:gd name="T14" fmla="*/ 2112 w 2112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440">
                <a:moveTo>
                  <a:pt x="0" y="1440"/>
                </a:moveTo>
                <a:lnTo>
                  <a:pt x="672" y="0"/>
                </a:lnTo>
                <a:lnTo>
                  <a:pt x="2112" y="432"/>
                </a:lnTo>
                <a:lnTo>
                  <a:pt x="0" y="144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438400" y="44196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3505200" y="44196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 flipV="1">
            <a:off x="5029200" y="4495800"/>
            <a:ext cx="6858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867400" y="53340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span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581400" y="2895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</a:t>
            </a:r>
            <a:r>
              <a:rPr lang="en-US" altLang="it-IT" baseline="-25000"/>
              <a:t>1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667000" y="5867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</a:t>
            </a:r>
            <a:r>
              <a:rPr lang="en-US" altLang="it-IT" baseline="-25000"/>
              <a:t>3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324600" y="388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</a:t>
            </a:r>
            <a:r>
              <a:rPr lang="en-US" altLang="it-IT" baseline="-25000"/>
              <a:t>2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562600" y="4572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</a:t>
            </a:r>
            <a:r>
              <a:rPr lang="en-US" altLang="it-IT" baseline="-25000"/>
              <a:t>5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2971800" y="388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</a:t>
            </a:r>
            <a:r>
              <a:rPr lang="en-US" altLang="it-IT" baseline="-25000"/>
              <a:t>4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990600" y="4191000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scan line</a:t>
            </a:r>
          </a:p>
        </p:txBody>
      </p:sp>
      <p:sp>
        <p:nvSpPr>
          <p:cNvPr id="31758" name="Text Box 15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144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 </a:t>
            </a:r>
            <a:r>
              <a:rPr lang="en-US" altLang="it-IT" sz="2400">
                <a:ea typeface="ＭＳ Ｐゴシック" panose="020B0600070205080204" pitchFamily="34" charset="-128"/>
              </a:rPr>
              <a:t>specified by </a:t>
            </a:r>
            <a:r>
              <a:rPr lang="en-US" altLang="it-IT" sz="24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glColor</a:t>
            </a:r>
            <a:r>
              <a:rPr lang="en-US" altLang="it-IT" sz="2400">
                <a:ea typeface="ＭＳ Ｐゴシック" panose="020B0600070205080204" pitchFamily="34" charset="-128"/>
              </a:rPr>
              <a:t> or by vertex shading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 </a:t>
            </a:r>
            <a:r>
              <a:rPr lang="en-US" altLang="it-IT" sz="2400">
                <a:ea typeface="ＭＳ Ｐゴシック" panose="020B0600070205080204" pitchFamily="34" charset="-128"/>
              </a:rPr>
              <a:t>determined by interpolating between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400">
                <a:ea typeface="ＭＳ Ｐゴシック" panose="020B0600070205080204" pitchFamily="34" charset="-128"/>
              </a:rPr>
              <a:t> and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 </a:t>
            </a:r>
            <a:r>
              <a:rPr lang="en-US" altLang="it-IT" sz="2400">
                <a:ea typeface="ＭＳ Ｐゴシック" panose="020B0600070205080204" pitchFamily="34" charset="-128"/>
              </a:rPr>
              <a:t>determined by interpolating between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 sz="2400">
                <a:ea typeface="ＭＳ Ｐゴシック" panose="020B0600070205080204" pitchFamily="34" charset="-128"/>
              </a:rPr>
              <a:t> and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ea typeface="ＭＳ Ｐゴシック" panose="020B0600070205080204" pitchFamily="34" charset="-128"/>
              </a:rPr>
              <a:t>interpolate between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r>
            <a:r>
              <a:rPr lang="en-US" altLang="it-IT" sz="2400">
                <a:ea typeface="ＭＳ Ｐゴシック" panose="020B0600070205080204" pitchFamily="34" charset="-128"/>
              </a:rPr>
              <a:t> and </a:t>
            </a:r>
            <a:r>
              <a:rPr lang="en-US" altLang="it-IT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4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 </a:t>
            </a:r>
            <a:r>
              <a:rPr lang="en-US" altLang="it-IT" sz="2400">
                <a:ea typeface="ＭＳ Ｐゴシック" panose="020B0600070205080204" pitchFamily="34" charset="-128"/>
              </a:rPr>
              <a:t>along span </a:t>
            </a:r>
            <a:endParaRPr lang="en-US" altLang="it-IT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it-IT" sz="2400" baseline="-250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63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4350182-A86C-412A-B7D1-A234FD029B13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Cohen-Sutherland Algorithm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Idea: eliminate as many cases as possible without computing intersections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Start with four lines that determine the sides of the clipping window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752600" y="44958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4953000" y="40386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2590800" y="38862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524000" y="55626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105400" y="480060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max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1311275" y="48006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min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124200" y="388620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y</a:t>
            </a:r>
            <a:r>
              <a:rPr lang="en-US" altLang="it-IT" baseline="-25000"/>
              <a:t>max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y</a:t>
            </a:r>
            <a:r>
              <a:rPr lang="en-US" altLang="it-IT" baseline="-25000"/>
              <a:t>min</a:t>
            </a:r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V="1">
            <a:off x="3581400" y="4114800"/>
            <a:ext cx="9144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3505200" y="495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5616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Flood Fill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Fill can be done recursively if we know a seed point located inside (WHITE)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Scan convert edges into buffer in edge/inside color (BLACK)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0" y="3505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79463" y="3378200"/>
            <a:ext cx="63912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latin typeface="Courier New" panose="02070309020205020404" pitchFamily="49" charset="0"/>
              </a:rPr>
              <a:t>flood_fill(int x, int y) {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if(read_pixel(x,y)= = WHITE) {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   write_pixel(x,y,BLACK);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   flood_fill(x-1, y);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   flood_fill(x+1, y);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   flood_fill(x, y+1);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       flood_fill(x, y-1);</a:t>
            </a:r>
          </a:p>
          <a:p>
            <a:r>
              <a:rPr lang="en-US" altLang="it-IT" b="1">
                <a:latin typeface="Courier New" panose="02070309020205020404" pitchFamily="49" charset="0"/>
              </a:rPr>
              <a:t>}   }</a:t>
            </a:r>
          </a:p>
        </p:txBody>
      </p:sp>
    </p:spTree>
    <p:extLst>
      <p:ext uri="{BB962C8B-B14F-4D97-AF65-F5344CB8AC3E}">
        <p14:creationId xmlns:p14="http://schemas.microsoft.com/office/powerpoint/2010/main" val="3356591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Scan Line Fill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Can also fill by maintaining a data structure of all intersections of polygons with scan lines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Sort by scan 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Fill each span</a:t>
            </a:r>
          </a:p>
        </p:txBody>
      </p:sp>
      <p:pic>
        <p:nvPicPr>
          <p:cNvPr id="33796" name="Picture 4" descr="C:\BOOK\OpenGL\Paul Final\jpeg_new\AN08F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514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:\BOOK\OpenGL\Paul Final\jpeg_new\AN08F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259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335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vertex order generated </a:t>
            </a:r>
          </a:p>
          <a:p>
            <a:r>
              <a:rPr lang="en-US" altLang="it-IT">
                <a:latin typeface="Arial" panose="020B0604020202020204" pitchFamily="34" charset="0"/>
              </a:rPr>
              <a:t>      by vertex list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67400" y="5791200"/>
            <a:ext cx="198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desired order</a:t>
            </a:r>
          </a:p>
        </p:txBody>
      </p:sp>
    </p:spTree>
    <p:extLst>
      <p:ext uri="{BB962C8B-B14F-4D97-AF65-F5344CB8AC3E}">
        <p14:creationId xmlns:p14="http://schemas.microsoft.com/office/powerpoint/2010/main" val="1664238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Data Structure</a:t>
            </a:r>
          </a:p>
        </p:txBody>
      </p:sp>
      <p:pic>
        <p:nvPicPr>
          <p:cNvPr id="34820" name="Picture 4" descr="C:\BOOK\OpenGL\Paul Final\jpeg_new\AN08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3340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11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Aliasing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Ideal rasterized line should be 1 pixel wide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Choosing best y for each x (or visa versa) produces aliased raster lines</a:t>
            </a:r>
          </a:p>
        </p:txBody>
      </p:sp>
      <p:pic>
        <p:nvPicPr>
          <p:cNvPr id="35844" name="Picture 4" descr="C:\BOOK\OpenGL\Paul Final\jpeg_new\AN08F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3526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41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Antialiasing by Area Averaging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Color multiple pixels for each x depending on coverage by ideal line</a:t>
            </a:r>
          </a:p>
        </p:txBody>
      </p:sp>
      <p:pic>
        <p:nvPicPr>
          <p:cNvPr id="36868" name="Picture 4" descr="C:\BOOK\OpenGL\Paul Final\jpeg_new\AN08F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20909"/>
          <a:stretch>
            <a:fillRect/>
          </a:stretch>
        </p:blipFill>
        <p:spPr bwMode="auto">
          <a:xfrm>
            <a:off x="1676400" y="4038600"/>
            <a:ext cx="55276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BOOK\OpenGL\Paul Final\jpeg_new\AN08F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8" r="50000" b="20909"/>
          <a:stretch>
            <a:fillRect/>
          </a:stretch>
        </p:blipFill>
        <p:spPr bwMode="auto">
          <a:xfrm>
            <a:off x="2667000" y="2514600"/>
            <a:ext cx="3962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95400" y="2895600"/>
            <a:ext cx="116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original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0" y="2819400"/>
            <a:ext cx="164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antialiased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794125" y="5943600"/>
            <a:ext cx="150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magnified</a:t>
            </a:r>
          </a:p>
        </p:txBody>
      </p:sp>
    </p:spTree>
    <p:extLst>
      <p:ext uri="{BB962C8B-B14F-4D97-AF65-F5344CB8AC3E}">
        <p14:creationId xmlns:p14="http://schemas.microsoft.com/office/powerpoint/2010/main" val="1414047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Aliasing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Aliasing problems can be serious for polygons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Jaggedness of edges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Small polygons neglected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Need compositing so color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of one polygon does not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totally determine color of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pixel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37892" name="Picture 4" descr="C:\BOOK\OpenGL\Paul Final\jpeg_new\AN08F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0892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4648200" y="4114800"/>
            <a:ext cx="228600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524125" y="5865813"/>
            <a:ext cx="610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All three polygons should contribute to color</a:t>
            </a:r>
          </a:p>
        </p:txBody>
      </p:sp>
    </p:spTree>
    <p:extLst>
      <p:ext uri="{BB962C8B-B14F-4D97-AF65-F5344CB8AC3E}">
        <p14:creationId xmlns:p14="http://schemas.microsoft.com/office/powerpoint/2010/main" val="792432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68B05E9-8FB8-42D0-948E-99572F7158BC}" type="slidenum">
              <a:rPr lang="es-ES" altLang="it-IT" sz="1000">
                <a:latin typeface="Arial" panose="020B0604020202020204" pitchFamily="34" charset="0"/>
              </a:rPr>
              <a:pPr lvl="1"/>
              <a:t>66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24873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Display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0010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A04010F-3B89-44D6-916B-3B786E6F532B}" type="slidenum">
              <a:rPr lang="es-ES" altLang="it-IT" sz="1000">
                <a:latin typeface="Arial" panose="020B0604020202020204" pitchFamily="34" charset="0"/>
              </a:rPr>
              <a:pPr lvl="1"/>
              <a:t>67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675987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7097163-4D46-4E31-8906-B4E4485F6819}" type="slidenum">
              <a:rPr lang="es-ES" altLang="it-IT" sz="1000">
                <a:latin typeface="Arial" panose="020B0604020202020204" pitchFamily="34" charset="0"/>
              </a:rPr>
              <a:pPr lvl="1"/>
              <a:t>68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perceptual issues related to displays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Introduce chromaticity space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 systems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 transformations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Standard Color Systems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2419057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 Display Can Be Perfect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 analog display device such as a CRT takes digital input (pixels) and outputs a small spot of color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 Digital display such as a LCD display outputs discrete spots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 eye merges (filters) these spots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Sampling theory shows this process cannot be done perfectly</a:t>
            </a:r>
          </a:p>
          <a:p>
            <a:pPr lvl="1"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B396B41-3B9C-4044-9B19-ED308E83A4EA}" type="slidenum">
              <a:rPr lang="es-ES" altLang="it-IT" sz="1000">
                <a:latin typeface="Arial" panose="020B0604020202020204" pitchFamily="34" charset="0"/>
              </a:rPr>
              <a:pPr lvl="1"/>
              <a:t>69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706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335E41-DF8F-441F-B4DB-FAF5AFC8CD9E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Cases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Case 1: both endpoints of line segment inside all four lines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Draw (accept) line segment as is</a:t>
            </a: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Case 2: both endpoints outside all lines and on same side of a line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Discard (reject) the line segment</a:t>
            </a:r>
          </a:p>
          <a:p>
            <a:pPr lvl="1"/>
            <a:endParaRPr lang="en-US" altLang="it-IT" sz="2200">
              <a:ea typeface="ＭＳ Ｐゴシック" panose="020B0600070205080204" pitchFamily="34" charset="-128"/>
            </a:endParaRPr>
          </a:p>
          <a:p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519363" y="3482975"/>
            <a:ext cx="333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5165725" y="3100388"/>
            <a:ext cx="0" cy="178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32131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2330450" y="4378325"/>
            <a:ext cx="3338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5191125" y="3738563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max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2057400" y="3738563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min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3554413" y="297180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y</a:t>
            </a:r>
            <a:r>
              <a:rPr lang="en-US" altLang="it-IT" baseline="-25000"/>
              <a:t>max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3619500" y="450532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y</a:t>
            </a:r>
            <a:r>
              <a:rPr lang="en-US" altLang="it-IT" baseline="-25000"/>
              <a:t>min</a:t>
            </a:r>
          </a:p>
        </p:txBody>
      </p:sp>
      <p:grpSp>
        <p:nvGrpSpPr>
          <p:cNvPr id="27661" name="Group 16"/>
          <p:cNvGrpSpPr>
            <a:grpSpLocks/>
          </p:cNvGrpSpPr>
          <p:nvPr/>
        </p:nvGrpSpPr>
        <p:grpSpPr bwMode="auto">
          <a:xfrm>
            <a:off x="3429000" y="3581400"/>
            <a:ext cx="685800" cy="741363"/>
            <a:chOff x="2500" y="1953"/>
            <a:chExt cx="555" cy="563"/>
          </a:xfrm>
        </p:grpSpPr>
        <p:sp>
          <p:nvSpPr>
            <p:cNvPr id="27667" name="Line 12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7668" name="Oval 13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7669" name="Oval 14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27662" name="Group 17"/>
          <p:cNvGrpSpPr>
            <a:grpSpLocks/>
          </p:cNvGrpSpPr>
          <p:nvPr/>
        </p:nvGrpSpPr>
        <p:grpSpPr bwMode="auto">
          <a:xfrm>
            <a:off x="6705600" y="3200400"/>
            <a:ext cx="881063" cy="893763"/>
            <a:chOff x="2500" y="1953"/>
            <a:chExt cx="555" cy="563"/>
          </a:xfrm>
        </p:grpSpPr>
        <p:sp>
          <p:nvSpPr>
            <p:cNvPr id="27664" name="Line 18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7665" name="Oval 19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7666" name="Oval 20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7663" name="Footer Placeholder 2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DE3DB7F-0F61-4C34-BA8E-1FD0A77883F7}" type="slidenum">
              <a:rPr lang="es-ES" altLang="it-IT" sz="1000">
                <a:latin typeface="Arial" panose="020B0604020202020204" pitchFamily="34" charset="0"/>
              </a:rPr>
              <a:pPr lvl="1"/>
              <a:t>70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Perception Review</a:t>
            </a: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Light is the part of the electromagnetic spectrum between ~350-750 nm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 color C(</a:t>
            </a:r>
            <a:r>
              <a:rPr lang="en-US" altLang="it-IT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) is a distribution of energies within this range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 human visual system has three types of cones on the retina, each with its own spectral sensitivity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Consequently, only three values, the </a:t>
            </a:r>
            <a:r>
              <a:rPr lang="en-US" altLang="it-IT" i="1">
                <a:ea typeface="ＭＳ Ｐゴシック" panose="020B0600070205080204" pitchFamily="34" charset="-128"/>
              </a:rPr>
              <a:t>tristimulus values</a:t>
            </a:r>
            <a:r>
              <a:rPr lang="en-US" altLang="it-IT">
                <a:ea typeface="ＭＳ Ｐゴシック" panose="020B0600070205080204" pitchFamily="34" charset="-128"/>
              </a:rPr>
              <a:t>, are “seen” by the brain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52387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43799A4-4B21-41DC-BC42-E4EABEFDE52C}" type="slidenum">
              <a:rPr lang="es-ES" altLang="it-IT" sz="1000">
                <a:latin typeface="Arial" panose="020B0604020202020204" pitchFamily="34" charset="0"/>
              </a:rPr>
              <a:pPr lvl="1"/>
              <a:t>71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Tristimulus Values</a:t>
            </a:r>
          </a:p>
        </p:txBody>
      </p:sp>
      <p:sp>
        <p:nvSpPr>
          <p:cNvPr id="215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human visual center has three cones with sensitivity curves S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(</a:t>
            </a:r>
            <a:r>
              <a:rPr lang="en-US" altLang="it-IT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), S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(</a:t>
            </a:r>
            <a:r>
              <a:rPr lang="en-US" altLang="it-IT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), and S</a:t>
            </a:r>
            <a:r>
              <a:rPr lang="en-US" altLang="it-IT" baseline="-25000">
                <a:ea typeface="ＭＳ Ｐゴシック" panose="020B0600070205080204" pitchFamily="34" charset="-128"/>
              </a:rPr>
              <a:t>3</a:t>
            </a:r>
            <a:r>
              <a:rPr lang="en-US" altLang="it-IT">
                <a:ea typeface="ＭＳ Ｐゴシック" panose="020B0600070205080204" pitchFamily="34" charset="-128"/>
              </a:rPr>
              <a:t>(</a:t>
            </a:r>
            <a:r>
              <a:rPr lang="en-US" altLang="it-IT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For a color C(</a:t>
            </a:r>
            <a:r>
              <a:rPr lang="en-US" altLang="it-IT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>
                <a:ea typeface="ＭＳ Ｐゴシック" panose="020B0600070205080204" pitchFamily="34" charset="-128"/>
              </a:rPr>
              <a:t>), the cones output the tristimulus values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95375" y="3886200"/>
          <a:ext cx="32972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1218960" imgH="279360" progId="Equation.3">
                  <p:embed/>
                </p:oleObj>
              </mc:Choice>
              <mc:Fallback>
                <p:oleObj name="Equation" r:id="rId3" imgW="1218960" imgH="27936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3886200"/>
                        <a:ext cx="32972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38238" y="4724400"/>
          <a:ext cx="3362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5" imgW="1244520" imgH="279360" progId="Equation.3">
                  <p:embed/>
                </p:oleObj>
              </mc:Choice>
              <mc:Fallback>
                <p:oleObj name="Equation" r:id="rId5" imgW="1244520" imgH="279360" progId="Equation.3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724400"/>
                        <a:ext cx="33623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14438" y="5562600"/>
          <a:ext cx="3365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7" imgW="1244520" imgH="279360" progId="Equation.3">
                  <p:embed/>
                </p:oleObj>
              </mc:Choice>
              <mc:Fallback>
                <p:oleObj name="Equation" r:id="rId7" imgW="1244520" imgH="279360" progId="Equation.3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562600"/>
                        <a:ext cx="33655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1031"/>
          <p:cNvSpPr>
            <a:spLocks noChangeArrowheads="1"/>
          </p:cNvSpPr>
          <p:nvPr/>
        </p:nvSpPr>
        <p:spPr bwMode="auto">
          <a:xfrm>
            <a:off x="5410200" y="5029200"/>
            <a:ext cx="1600200" cy="457200"/>
          </a:xfrm>
          <a:prstGeom prst="parallelogram">
            <a:avLst>
              <a:gd name="adj" fmla="val 8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1513" name="Line 1032"/>
          <p:cNvSpPr>
            <a:spLocks noChangeShapeType="1"/>
          </p:cNvSpPr>
          <p:nvPr/>
        </p:nvSpPr>
        <p:spPr bwMode="auto">
          <a:xfrm>
            <a:off x="5334000" y="41148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6858000" y="5257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 flipH="1">
            <a:off x="6629400" y="41148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6" name="Line 1036"/>
          <p:cNvSpPr>
            <a:spLocks noChangeShapeType="1"/>
          </p:cNvSpPr>
          <p:nvPr/>
        </p:nvSpPr>
        <p:spPr bwMode="auto">
          <a:xfrm>
            <a:off x="6248400" y="41148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7" name="Text Box 1037"/>
          <p:cNvSpPr txBox="1">
            <a:spLocks noChangeArrowheads="1"/>
          </p:cNvSpPr>
          <p:nvPr/>
        </p:nvSpPr>
        <p:spPr bwMode="auto">
          <a:xfrm>
            <a:off x="5638800" y="3505200"/>
            <a:ext cx="75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C(</a:t>
            </a:r>
            <a:r>
              <a:rPr lang="en-US" altLang="it-IT">
                <a:latin typeface="Symbol" panose="05050102010706020507" pitchFamily="18" charset="2"/>
              </a:rPr>
              <a:t>l</a:t>
            </a:r>
            <a:r>
              <a:rPr lang="en-US" altLang="it-IT"/>
              <a:t>)</a:t>
            </a:r>
          </a:p>
        </p:txBody>
      </p:sp>
      <p:sp>
        <p:nvSpPr>
          <p:cNvPr id="21518" name="Text Box 1038"/>
          <p:cNvSpPr txBox="1">
            <a:spLocks noChangeArrowheads="1"/>
          </p:cNvSpPr>
          <p:nvPr/>
        </p:nvSpPr>
        <p:spPr bwMode="auto">
          <a:xfrm>
            <a:off x="7010400" y="5410200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T</a:t>
            </a:r>
            <a:r>
              <a:rPr lang="en-US" altLang="it-IT" baseline="-25000"/>
              <a:t>1</a:t>
            </a:r>
            <a:r>
              <a:rPr lang="en-US" altLang="it-IT"/>
              <a:t>, T</a:t>
            </a:r>
            <a:r>
              <a:rPr lang="en-US" altLang="it-IT" baseline="-25000"/>
              <a:t>2</a:t>
            </a:r>
            <a:r>
              <a:rPr lang="en-US" altLang="it-IT"/>
              <a:t>, T</a:t>
            </a:r>
            <a:r>
              <a:rPr lang="en-US" altLang="it-IT" baseline="-25000"/>
              <a:t>3</a:t>
            </a:r>
          </a:p>
        </p:txBody>
      </p:sp>
      <p:sp>
        <p:nvSpPr>
          <p:cNvPr id="21519" name="Text Box 1039"/>
          <p:cNvSpPr txBox="1">
            <a:spLocks noChangeArrowheads="1"/>
          </p:cNvSpPr>
          <p:nvPr/>
        </p:nvSpPr>
        <p:spPr bwMode="auto">
          <a:xfrm>
            <a:off x="5638800" y="5562600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cones</a:t>
            </a:r>
          </a:p>
        </p:txBody>
      </p:sp>
      <p:sp>
        <p:nvSpPr>
          <p:cNvPr id="21520" name="Text Box 1040"/>
          <p:cNvSpPr txBox="1">
            <a:spLocks noChangeArrowheads="1"/>
          </p:cNvSpPr>
          <p:nvPr/>
        </p:nvSpPr>
        <p:spPr bwMode="auto">
          <a:xfrm>
            <a:off x="7010400" y="4572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optic nerve</a:t>
            </a:r>
          </a:p>
        </p:txBody>
      </p:sp>
      <p:sp>
        <p:nvSpPr>
          <p:cNvPr id="21521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2760771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46363C9-4C5B-4F92-B626-6E6ECB274DF8}" type="slidenum">
              <a:rPr lang="es-ES" altLang="it-IT" sz="1000">
                <a:latin typeface="Arial" panose="020B0604020202020204" pitchFamily="34" charset="0"/>
              </a:rPr>
              <a:pPr lvl="1"/>
              <a:t>72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Three Color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Any two colors with the same tristimulus values are perceived to be identical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Thus a display (CRT, LCD, film) must only produce the correct tristimulus values to match a color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Is this possible? Not always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Different primaries (different sensitivity curves) in different systems 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501139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15F47CD-D773-4F32-B5E6-3FF6BC17165D}" type="slidenum">
              <a:rPr lang="es-ES" altLang="it-IT" sz="1000">
                <a:latin typeface="Arial" panose="020B0604020202020204" pitchFamily="34" charset="0"/>
              </a:rPr>
              <a:pPr lvl="1"/>
              <a:t>73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sensitivity curves of the human are not the same as those of physical devices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Human: curves centered in blue, green, and green-yellow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CRT: RGB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Print media: CMY or CMYK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Which colors can we match and, if we cannot match, how close can we come?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282628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EA03C19-BD98-4A87-B467-FD6A1B1CFA08}" type="slidenum">
              <a:rPr lang="es-ES" altLang="it-IT" sz="1000">
                <a:latin typeface="Arial" panose="020B0604020202020204" pitchFamily="34" charset="0"/>
              </a:rPr>
              <a:pPr lvl="1"/>
              <a:t>74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Representing Colors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Consider a color C(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It generates tristimulus values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Write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C = (T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Conventionally,we assume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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 0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 because there is a maximum brightness we can produce and energy is nonnegative</a:t>
            </a:r>
          </a:p>
          <a:p>
            <a:pPr lvl="1"/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it-IT">
                <a:ea typeface="ＭＳ Ｐゴシック" panose="020B0600070205080204" pitchFamily="34" charset="-128"/>
                <a:sym typeface="Symbol" panose="05050102010706020507" pitchFamily="18" charset="2"/>
              </a:rPr>
              <a:t> is a point in color solid</a:t>
            </a:r>
          </a:p>
        </p:txBody>
      </p:sp>
      <p:grpSp>
        <p:nvGrpSpPr>
          <p:cNvPr id="24581" name="Group 11"/>
          <p:cNvGrpSpPr>
            <a:grpSpLocks/>
          </p:cNvGrpSpPr>
          <p:nvPr/>
        </p:nvGrpSpPr>
        <p:grpSpPr bwMode="auto">
          <a:xfrm>
            <a:off x="5791200" y="4419600"/>
            <a:ext cx="1981200" cy="1676400"/>
            <a:chOff x="3648" y="2784"/>
            <a:chExt cx="1248" cy="1056"/>
          </a:xfrm>
        </p:grpSpPr>
        <p:sp>
          <p:nvSpPr>
            <p:cNvPr id="24591" name="Rectangle 4"/>
            <p:cNvSpPr>
              <a:spLocks noChangeArrowheads="1"/>
            </p:cNvSpPr>
            <p:nvPr/>
          </p:nvSpPr>
          <p:spPr bwMode="auto">
            <a:xfrm>
              <a:off x="3648" y="3072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2" name="Rectangle 5"/>
            <p:cNvSpPr>
              <a:spLocks noChangeArrowheads="1"/>
            </p:cNvSpPr>
            <p:nvPr/>
          </p:nvSpPr>
          <p:spPr bwMode="auto">
            <a:xfrm>
              <a:off x="4128" y="2784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3" name="Line 7"/>
            <p:cNvSpPr>
              <a:spLocks noChangeShapeType="1"/>
            </p:cNvSpPr>
            <p:nvPr/>
          </p:nvSpPr>
          <p:spPr bwMode="auto">
            <a:xfrm flipV="1">
              <a:off x="3648" y="2784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4594" name="Line 8"/>
            <p:cNvSpPr>
              <a:spLocks noChangeShapeType="1"/>
            </p:cNvSpPr>
            <p:nvPr/>
          </p:nvSpPr>
          <p:spPr bwMode="auto">
            <a:xfrm flipV="1">
              <a:off x="4416" y="2784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4595" name="Line 9"/>
            <p:cNvSpPr>
              <a:spLocks noChangeShapeType="1"/>
            </p:cNvSpPr>
            <p:nvPr/>
          </p:nvSpPr>
          <p:spPr bwMode="auto">
            <a:xfrm flipV="1">
              <a:off x="4416" y="3552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4596" name="Line 10"/>
            <p:cNvSpPr>
              <a:spLocks noChangeShapeType="1"/>
            </p:cNvSpPr>
            <p:nvPr/>
          </p:nvSpPr>
          <p:spPr bwMode="auto">
            <a:xfrm flipV="1">
              <a:off x="3648" y="3552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24582" name="Oval 12"/>
          <p:cNvSpPr>
            <a:spLocks noChangeArrowheads="1"/>
          </p:cNvSpPr>
          <p:nvPr/>
        </p:nvSpPr>
        <p:spPr bwMode="auto">
          <a:xfrm>
            <a:off x="7315200" y="4876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7543800" y="47244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C</a:t>
            </a:r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64770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5410200" y="5791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7772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7010400" y="5257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1</a:t>
            </a: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6172200" y="49530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2</a:t>
            </a: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5867400" y="54864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3</a:t>
            </a:r>
          </a:p>
        </p:txBody>
      </p:sp>
      <p:sp>
        <p:nvSpPr>
          <p:cNvPr id="24590" name="Footer Placeholder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473681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F3927FF-4B9F-46BA-8249-7027C96E840A}" type="slidenum">
              <a:rPr lang="es-ES" altLang="it-IT" sz="1000">
                <a:latin typeface="Arial" panose="020B0604020202020204" pitchFamily="34" charset="0"/>
              </a:rPr>
              <a:pPr lvl="1"/>
              <a:t>75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Producing Colors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a device such as a CRT with RGB primaries and sensitivity curves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Tristimulus values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pic>
        <p:nvPicPr>
          <p:cNvPr id="25608" name="Picture 4" descr="AN01F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/>
          <a:stretch>
            <a:fillRect/>
          </a:stretch>
        </p:blipFill>
        <p:spPr bwMode="auto">
          <a:xfrm>
            <a:off x="990600" y="2743200"/>
            <a:ext cx="1981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 descr="AN01F1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/>
          <a:stretch>
            <a:fillRect/>
          </a:stretch>
        </p:blipFill>
        <p:spPr bwMode="auto">
          <a:xfrm>
            <a:off x="3429000" y="2743200"/>
            <a:ext cx="1828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AN01F1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>
            <a:fillRect/>
          </a:stretch>
        </p:blipFill>
        <p:spPr bwMode="auto">
          <a:xfrm>
            <a:off x="5791200" y="2743200"/>
            <a:ext cx="1600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47738" y="5105400"/>
          <a:ext cx="3228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6" imgW="1193760" imgH="279360" progId="Equation.3">
                  <p:embed/>
                </p:oleObj>
              </mc:Choice>
              <mc:Fallback>
                <p:oleObj name="Equation" r:id="rId6" imgW="1193760" imgH="27936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5105400"/>
                        <a:ext cx="32289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62538" y="4572000"/>
          <a:ext cx="32940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8" imgW="1218960" imgH="279360" progId="Equation.3">
                  <p:embed/>
                </p:oleObj>
              </mc:Choice>
              <mc:Fallback>
                <p:oleObj name="Equation" r:id="rId8" imgW="1218960" imgH="27936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572000"/>
                        <a:ext cx="32940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249863" y="5410200"/>
          <a:ext cx="32273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10" imgW="1193760" imgH="279360" progId="Equation.3">
                  <p:embed/>
                </p:oleObj>
              </mc:Choice>
              <mc:Fallback>
                <p:oleObj name="Equation" r:id="rId10" imgW="1193760" imgH="27936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5410200"/>
                        <a:ext cx="32273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6363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F5C4DC2-2B84-49F7-A664-8E6034A44E6D}" type="slidenum">
              <a:rPr lang="es-ES" altLang="it-IT" sz="1000">
                <a:latin typeface="Arial" panose="020B0604020202020204" pitchFamily="34" charset="0"/>
              </a:rPr>
              <a:pPr lvl="1"/>
              <a:t>76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Matching </a:t>
            </a:r>
          </a:p>
        </p:txBody>
      </p:sp>
      <p:sp>
        <p:nvSpPr>
          <p:cNvPr id="2662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This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 </a:t>
            </a:r>
            <a:r>
              <a:rPr lang="en-US" altLang="it-IT">
                <a:ea typeface="ＭＳ Ｐゴシック" panose="020B0600070205080204" pitchFamily="34" charset="-128"/>
              </a:rPr>
              <a:t>is dependent on the particular device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If we use another device, we will get different values and these values will not match those of the human cone curves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 way of matching and a way of normalizing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851672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07E148-A78D-476D-8A34-2C3B066EA677}" type="slidenum">
              <a:rPr lang="es-ES" altLang="it-IT" sz="1000">
                <a:latin typeface="Arial" panose="020B0604020202020204" pitchFamily="34" charset="0"/>
              </a:rPr>
              <a:pPr lvl="1"/>
              <a:t>77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 Systems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Various color systems are used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Based on real primaries: 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NTSC RGB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UVW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CMYK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HLS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Theoretical</a:t>
            </a:r>
          </a:p>
          <a:p>
            <a:pPr lvl="2">
              <a:lnSpc>
                <a:spcPct val="90000"/>
              </a:lnSpc>
            </a:pPr>
            <a:r>
              <a:rPr lang="en-US" altLang="it-IT" sz="2400">
                <a:ea typeface="ＭＳ Ｐゴシック" panose="020B0600070205080204" pitchFamily="34" charset="-128"/>
              </a:rPr>
              <a:t>XYZ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Prefer to separate brightness (luminance) from color (chromatic) information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Reduce to two dimensions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009407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FAAA3AB-0BB1-45A5-BE8F-001F71324A28}" type="slidenum">
              <a:rPr lang="es-ES" altLang="it-IT" sz="1000">
                <a:latin typeface="Arial" panose="020B0604020202020204" pitchFamily="34" charset="0"/>
              </a:rPr>
              <a:pPr lvl="1"/>
              <a:t>78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Tristimulus Coordinates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667000" y="2057400"/>
          <a:ext cx="24003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3" imgW="1143000" imgH="469800" progId="Equation.3">
                  <p:embed/>
                </p:oleObj>
              </mc:Choice>
              <mc:Fallback>
                <p:oleObj name="Equation" r:id="rId3" imgW="1143000" imgH="469800" progId="Equation.3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24003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667000" y="3124200"/>
          <a:ext cx="24272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5" imgW="1155600" imgH="469800" progId="Equation.3">
                  <p:embed/>
                </p:oleObj>
              </mc:Choice>
              <mc:Fallback>
                <p:oleObj name="Equation" r:id="rId5" imgW="1155600" imgH="4698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24272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For any set of primaries, define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819400" y="4191000"/>
          <a:ext cx="24272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7" imgW="1155600" imgH="469800" progId="Equation.3">
                  <p:embed/>
                </p:oleObj>
              </mc:Choice>
              <mc:Fallback>
                <p:oleObj name="Equation" r:id="rId7" imgW="1155600" imgH="469800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24272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752600" y="5638800"/>
          <a:ext cx="1981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9" imgW="863280" imgH="253800" progId="Equation.3">
                  <p:embed/>
                </p:oleObj>
              </mc:Choice>
              <mc:Fallback>
                <p:oleObj name="Equation" r:id="rId9" imgW="863280" imgH="253800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1981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953000" y="5638800"/>
          <a:ext cx="2057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11" imgW="952200" imgH="253800" progId="Equation.3">
                  <p:embed/>
                </p:oleObj>
              </mc:Choice>
              <mc:Fallback>
                <p:oleObj name="Equation" r:id="rId11" imgW="952200" imgH="25380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38800"/>
                        <a:ext cx="2057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914400" y="51816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Note</a:t>
            </a:r>
          </a:p>
        </p:txBody>
      </p:sp>
      <p:sp>
        <p:nvSpPr>
          <p:cNvPr id="2868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253828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3660588-4C59-455A-B770-9DE5C144E4C9}" type="slidenum">
              <a:rPr lang="es-ES" altLang="it-IT" sz="1000">
                <a:latin typeface="Arial" panose="020B0604020202020204" pitchFamily="34" charset="0"/>
              </a:rPr>
              <a:pPr lvl="1"/>
              <a:t>79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Freeform 20"/>
          <p:cNvSpPr>
            <a:spLocks/>
          </p:cNvSpPr>
          <p:nvPr/>
        </p:nvSpPr>
        <p:spPr bwMode="auto">
          <a:xfrm>
            <a:off x="3200400" y="2209800"/>
            <a:ext cx="1981200" cy="16764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1056"/>
                </a:moveTo>
                <a:lnTo>
                  <a:pt x="480" y="0"/>
                </a:lnTo>
                <a:lnTo>
                  <a:pt x="1248" y="768"/>
                </a:lnTo>
                <a:lnTo>
                  <a:pt x="48" y="1008"/>
                </a:ln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Maxwell Triangle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7848600" cy="38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Project onto 2D: chromaticity space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3200400" y="2209800"/>
            <a:ext cx="1981200" cy="1676400"/>
            <a:chOff x="3648" y="2784"/>
            <a:chExt cx="1248" cy="1056"/>
          </a:xfrm>
        </p:grpSpPr>
        <p:sp>
          <p:nvSpPr>
            <p:cNvPr id="29721" name="Rectangle 5"/>
            <p:cNvSpPr>
              <a:spLocks noChangeArrowheads="1"/>
            </p:cNvSpPr>
            <p:nvPr/>
          </p:nvSpPr>
          <p:spPr bwMode="auto">
            <a:xfrm>
              <a:off x="3648" y="3072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9722" name="Rectangle 6"/>
            <p:cNvSpPr>
              <a:spLocks noChangeArrowheads="1"/>
            </p:cNvSpPr>
            <p:nvPr/>
          </p:nvSpPr>
          <p:spPr bwMode="auto">
            <a:xfrm>
              <a:off x="4128" y="2784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9723" name="Line 7"/>
            <p:cNvSpPr>
              <a:spLocks noChangeShapeType="1"/>
            </p:cNvSpPr>
            <p:nvPr/>
          </p:nvSpPr>
          <p:spPr bwMode="auto">
            <a:xfrm flipV="1">
              <a:off x="3648" y="2784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24" name="Line 8"/>
            <p:cNvSpPr>
              <a:spLocks noChangeShapeType="1"/>
            </p:cNvSpPr>
            <p:nvPr/>
          </p:nvSpPr>
          <p:spPr bwMode="auto">
            <a:xfrm flipV="1">
              <a:off x="4416" y="2784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 flipV="1">
              <a:off x="4416" y="3552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26" name="Line 10"/>
            <p:cNvSpPr>
              <a:spLocks noChangeShapeType="1"/>
            </p:cNvSpPr>
            <p:nvPr/>
          </p:nvSpPr>
          <p:spPr bwMode="auto">
            <a:xfrm flipV="1">
              <a:off x="3648" y="3552"/>
              <a:ext cx="48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38862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51816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685800" y="2895600"/>
            <a:ext cx="2057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1 </a:t>
            </a:r>
            <a:r>
              <a:rPr lang="en-US" altLang="it-IT" sz="2300"/>
              <a:t>+</a:t>
            </a:r>
            <a:r>
              <a:rPr lang="en-US" altLang="it-IT" sz="2300" baseline="-25000"/>
              <a:t> </a:t>
            </a:r>
            <a:r>
              <a:rPr lang="en-US" altLang="it-IT" sz="2300"/>
              <a:t>T</a:t>
            </a:r>
            <a:r>
              <a:rPr lang="en-US" altLang="it-IT" sz="2300" baseline="-25000"/>
              <a:t>2</a:t>
            </a:r>
            <a:r>
              <a:rPr lang="en-US" altLang="it-IT" sz="2300"/>
              <a:t>+T</a:t>
            </a:r>
            <a:r>
              <a:rPr lang="en-US" altLang="it-IT" sz="2300" baseline="-25000"/>
              <a:t>3 </a:t>
            </a:r>
            <a:r>
              <a:rPr lang="en-US" altLang="it-IT" sz="2300"/>
              <a:t>=1</a:t>
            </a:r>
            <a:endParaRPr lang="en-US" altLang="it-IT" sz="2300" baseline="-25000"/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9707" name="Line 24"/>
          <p:cNvSpPr>
            <a:spLocks noChangeShapeType="1"/>
          </p:cNvSpPr>
          <p:nvPr/>
        </p:nvSpPr>
        <p:spPr bwMode="auto">
          <a:xfrm flipV="1">
            <a:off x="2590800" y="2895600"/>
            <a:ext cx="9906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8" name="Text Box 25"/>
          <p:cNvSpPr txBox="1">
            <a:spLocks noChangeArrowheads="1"/>
          </p:cNvSpPr>
          <p:nvPr/>
        </p:nvSpPr>
        <p:spPr bwMode="auto">
          <a:xfrm>
            <a:off x="6019800" y="26670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color solid</a:t>
            </a:r>
          </a:p>
        </p:txBody>
      </p:sp>
      <p:sp>
        <p:nvSpPr>
          <p:cNvPr id="29709" name="Line 26"/>
          <p:cNvSpPr>
            <a:spLocks noChangeShapeType="1"/>
          </p:cNvSpPr>
          <p:nvPr/>
        </p:nvSpPr>
        <p:spPr bwMode="auto">
          <a:xfrm flipH="1" flipV="1">
            <a:off x="5257800" y="2743200"/>
            <a:ext cx="8382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10" name="Line 27"/>
          <p:cNvSpPr>
            <a:spLocks noChangeShapeType="1"/>
          </p:cNvSpPr>
          <p:nvPr/>
        </p:nvSpPr>
        <p:spPr bwMode="auto">
          <a:xfrm flipV="1">
            <a:off x="3276600" y="464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11" name="Line 28"/>
          <p:cNvSpPr>
            <a:spLocks noChangeShapeType="1"/>
          </p:cNvSpPr>
          <p:nvPr/>
        </p:nvSpPr>
        <p:spPr bwMode="auto">
          <a:xfrm>
            <a:off x="3276600" y="5867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>
            <a:off x="3276600" y="4876800"/>
            <a:ext cx="990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13" name="Text Box 30"/>
          <p:cNvSpPr txBox="1">
            <a:spLocks noChangeArrowheads="1"/>
          </p:cNvSpPr>
          <p:nvPr/>
        </p:nvSpPr>
        <p:spPr bwMode="auto">
          <a:xfrm>
            <a:off x="2819400" y="5181600"/>
            <a:ext cx="3603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1</a:t>
            </a:r>
          </a:p>
        </p:txBody>
      </p:sp>
      <p:sp>
        <p:nvSpPr>
          <p:cNvPr id="29714" name="Text Box 31"/>
          <p:cNvSpPr txBox="1">
            <a:spLocks noChangeArrowheads="1"/>
          </p:cNvSpPr>
          <p:nvPr/>
        </p:nvSpPr>
        <p:spPr bwMode="auto">
          <a:xfrm>
            <a:off x="3505200" y="5867400"/>
            <a:ext cx="3603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2</a:t>
            </a:r>
          </a:p>
        </p:txBody>
      </p:sp>
      <p:sp>
        <p:nvSpPr>
          <p:cNvPr id="29715" name="Text Box 32"/>
          <p:cNvSpPr txBox="1">
            <a:spLocks noChangeArrowheads="1"/>
          </p:cNvSpPr>
          <p:nvPr/>
        </p:nvSpPr>
        <p:spPr bwMode="auto">
          <a:xfrm>
            <a:off x="28956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9716" name="Text Box 33"/>
          <p:cNvSpPr txBox="1">
            <a:spLocks noChangeArrowheads="1"/>
          </p:cNvSpPr>
          <p:nvPr/>
        </p:nvSpPr>
        <p:spPr bwMode="auto">
          <a:xfrm>
            <a:off x="4114800" y="586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29717" name="Text Box 34"/>
          <p:cNvSpPr txBox="1">
            <a:spLocks noChangeArrowheads="1"/>
          </p:cNvSpPr>
          <p:nvPr/>
        </p:nvSpPr>
        <p:spPr bwMode="auto">
          <a:xfrm rot="2745941">
            <a:off x="3529807" y="5004593"/>
            <a:ext cx="11557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300"/>
              <a:t>t</a:t>
            </a:r>
            <a:r>
              <a:rPr lang="en-US" altLang="it-IT" sz="2300" baseline="-25000"/>
              <a:t>1 </a:t>
            </a:r>
            <a:r>
              <a:rPr lang="en-US" altLang="it-IT" sz="2300"/>
              <a:t>+</a:t>
            </a:r>
            <a:r>
              <a:rPr lang="en-US" altLang="it-IT" sz="2300" baseline="-25000"/>
              <a:t> </a:t>
            </a:r>
            <a:r>
              <a:rPr lang="en-US" altLang="it-IT" sz="2300"/>
              <a:t>t</a:t>
            </a:r>
            <a:r>
              <a:rPr lang="en-US" altLang="it-IT" sz="2300" baseline="-25000"/>
              <a:t>2 </a:t>
            </a:r>
            <a:r>
              <a:rPr lang="en-US" altLang="it-IT" sz="2300"/>
              <a:t>=1</a:t>
            </a:r>
          </a:p>
        </p:txBody>
      </p:sp>
      <p:sp>
        <p:nvSpPr>
          <p:cNvPr id="29718" name="Line 35"/>
          <p:cNvSpPr>
            <a:spLocks noChangeShapeType="1"/>
          </p:cNvSpPr>
          <p:nvPr/>
        </p:nvSpPr>
        <p:spPr bwMode="auto">
          <a:xfrm flipH="1" flipV="1">
            <a:off x="3581400" y="5638800"/>
            <a:ext cx="2514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19" name="Text Box 36"/>
          <p:cNvSpPr txBox="1">
            <a:spLocks noChangeArrowheads="1"/>
          </p:cNvSpPr>
          <p:nvPr/>
        </p:nvSpPr>
        <p:spPr bwMode="auto">
          <a:xfrm>
            <a:off x="6096000" y="54102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possible colors</a:t>
            </a:r>
          </a:p>
        </p:txBody>
      </p:sp>
      <p:sp>
        <p:nvSpPr>
          <p:cNvPr id="29720" name="Footer Placeholder 2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9172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B92239E-B03A-42CB-8017-B9FDF8E3A2C1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Cases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Case 3: One endpoint inside, one outside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Must do at least one intersection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Case 4: Both outside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May have part inside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Must do at least one intersection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2062163" y="5006975"/>
            <a:ext cx="333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708525" y="4624388"/>
            <a:ext cx="0" cy="178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2755900" y="4495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1873250" y="5902325"/>
            <a:ext cx="3338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733925" y="5262563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max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600200" y="5262563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x = x</a:t>
            </a:r>
            <a:r>
              <a:rPr lang="en-US" altLang="it-IT" baseline="-25000"/>
              <a:t>min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3352800" y="434340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y = y</a:t>
            </a:r>
            <a:r>
              <a:rPr lang="en-US" altLang="it-IT" baseline="-25000"/>
              <a:t>max</a:t>
            </a:r>
          </a:p>
        </p:txBody>
      </p:sp>
      <p:grpSp>
        <p:nvGrpSpPr>
          <p:cNvPr id="29708" name="Group 11"/>
          <p:cNvGrpSpPr>
            <a:grpSpLocks/>
          </p:cNvGrpSpPr>
          <p:nvPr/>
        </p:nvGrpSpPr>
        <p:grpSpPr bwMode="auto">
          <a:xfrm>
            <a:off x="3810000" y="4724400"/>
            <a:ext cx="685800" cy="741363"/>
            <a:chOff x="2500" y="1953"/>
            <a:chExt cx="555" cy="563"/>
          </a:xfrm>
        </p:grpSpPr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19" name="Oval 13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9720" name="Oval 14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29709" name="Group 15"/>
          <p:cNvGrpSpPr>
            <a:grpSpLocks/>
          </p:cNvGrpSpPr>
          <p:nvPr/>
        </p:nvGrpSpPr>
        <p:grpSpPr bwMode="auto">
          <a:xfrm>
            <a:off x="2438400" y="4572000"/>
            <a:ext cx="881063" cy="893763"/>
            <a:chOff x="2500" y="1953"/>
            <a:chExt cx="555" cy="563"/>
          </a:xfrm>
        </p:grpSpPr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16" name="Oval 17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9717" name="Oval 18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29710" name="Group 19"/>
          <p:cNvGrpSpPr>
            <a:grpSpLocks/>
          </p:cNvGrpSpPr>
          <p:nvPr/>
        </p:nvGrpSpPr>
        <p:grpSpPr bwMode="auto">
          <a:xfrm>
            <a:off x="1981200" y="4267200"/>
            <a:ext cx="881063" cy="893763"/>
            <a:chOff x="2500" y="1953"/>
            <a:chExt cx="555" cy="563"/>
          </a:xfrm>
        </p:grpSpPr>
        <p:sp>
          <p:nvSpPr>
            <p:cNvPr id="29712" name="Line 20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9713" name="Oval 21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9714" name="Oval 22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9711" name="Footer Placeholder 2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74F59EC-6E55-4855-9B6E-38BEDBC19F72}" type="slidenum">
              <a:rPr lang="es-ES" altLang="it-IT" sz="1000">
                <a:latin typeface="Arial" panose="020B0604020202020204" pitchFamily="34" charset="0"/>
              </a:rPr>
              <a:pPr lvl="1"/>
              <a:t>80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NTSC RGB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23653" r="23590" b="20059"/>
          <a:stretch>
            <a:fillRect/>
          </a:stretch>
        </p:blipFill>
        <p:spPr bwMode="auto">
          <a:xfrm>
            <a:off x="2667000" y="20574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819400" y="53340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819400" y="17526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00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3622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1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41910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22860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g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4629150" y="1793875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r+g+b=1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 rot="2301501">
            <a:off x="4343400" y="3276600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r+g=1</a:t>
            </a:r>
          </a:p>
        </p:txBody>
      </p:sp>
      <p:sp>
        <p:nvSpPr>
          <p:cNvPr id="30733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2722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2146169-230F-4115-9AB4-52B9A66FCCF0}" type="slidenum">
              <a:rPr lang="es-ES" altLang="it-IT" sz="1000">
                <a:latin typeface="Arial" panose="020B0604020202020204" pitchFamily="34" charset="0"/>
              </a:rPr>
              <a:pPr lvl="1"/>
              <a:t>81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Producing Other Colors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However colors producible on one system (its color gamut) is not necessarily producible on any other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Not that if we produce all the pure spectral colors in the 350-750 nm range, we can produce all others by adding spectral colors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With real systems (CRT, film), we cannot produce the pure spectral colors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We can project the color solid of each system into chromaticity  space (of some system) to see how close we can get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7386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9F72DE5-06E4-4C29-B2D7-546462FFFE62}" type="slidenum">
              <a:rPr lang="es-ES" altLang="it-IT" sz="1000">
                <a:latin typeface="Arial" panose="020B0604020202020204" pitchFamily="34" charset="0"/>
              </a:rPr>
              <a:pPr lvl="1"/>
              <a:t>82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 Gamuts</a:t>
            </a:r>
          </a:p>
        </p:txBody>
      </p:sp>
      <p:sp>
        <p:nvSpPr>
          <p:cNvPr id="32772" name="Freeform 6"/>
          <p:cNvSpPr>
            <a:spLocks/>
          </p:cNvSpPr>
          <p:nvPr/>
        </p:nvSpPr>
        <p:spPr bwMode="auto">
          <a:xfrm>
            <a:off x="2057400" y="2235200"/>
            <a:ext cx="4191000" cy="3327400"/>
          </a:xfrm>
          <a:custGeom>
            <a:avLst/>
            <a:gdLst>
              <a:gd name="T0" fmla="*/ 0 w 1872"/>
              <a:gd name="T1" fmla="*/ 2147483647 h 2096"/>
              <a:gd name="T2" fmla="*/ 2147483647 w 1872"/>
              <a:gd name="T3" fmla="*/ 2147483647 h 2096"/>
              <a:gd name="T4" fmla="*/ 2147483647 w 1872"/>
              <a:gd name="T5" fmla="*/ 2147483647 h 2096"/>
              <a:gd name="T6" fmla="*/ 0 60000 65536"/>
              <a:gd name="T7" fmla="*/ 0 60000 65536"/>
              <a:gd name="T8" fmla="*/ 0 60000 65536"/>
              <a:gd name="T9" fmla="*/ 0 w 1872"/>
              <a:gd name="T10" fmla="*/ 0 h 2096"/>
              <a:gd name="T11" fmla="*/ 1872 w 1872"/>
              <a:gd name="T12" fmla="*/ 2096 h 2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2096">
                <a:moveTo>
                  <a:pt x="0" y="2096"/>
                </a:moveTo>
                <a:cubicBezTo>
                  <a:pt x="204" y="1080"/>
                  <a:pt x="408" y="64"/>
                  <a:pt x="720" y="32"/>
                </a:cubicBezTo>
                <a:cubicBezTo>
                  <a:pt x="1032" y="0"/>
                  <a:pt x="1452" y="952"/>
                  <a:pt x="1872" y="190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73" name="Freeform 7"/>
          <p:cNvSpPr>
            <a:spLocks/>
          </p:cNvSpPr>
          <p:nvPr/>
        </p:nvSpPr>
        <p:spPr bwMode="auto">
          <a:xfrm>
            <a:off x="2819400" y="2590800"/>
            <a:ext cx="1905000" cy="1981200"/>
          </a:xfrm>
          <a:custGeom>
            <a:avLst/>
            <a:gdLst>
              <a:gd name="T0" fmla="*/ 0 w 1200"/>
              <a:gd name="T1" fmla="*/ 2147483647 h 1248"/>
              <a:gd name="T2" fmla="*/ 2147483647 w 1200"/>
              <a:gd name="T3" fmla="*/ 0 h 1248"/>
              <a:gd name="T4" fmla="*/ 2147483647 w 1200"/>
              <a:gd name="T5" fmla="*/ 2147483647 h 1248"/>
              <a:gd name="T6" fmla="*/ 0 w 1200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48"/>
              <a:gd name="T14" fmla="*/ 1200 w 1200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48">
                <a:moveTo>
                  <a:pt x="0" y="1248"/>
                </a:moveTo>
                <a:lnTo>
                  <a:pt x="384" y="0"/>
                </a:lnTo>
                <a:lnTo>
                  <a:pt x="1200" y="624"/>
                </a:lnTo>
                <a:lnTo>
                  <a:pt x="0" y="124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74" name="Freeform 8"/>
          <p:cNvSpPr>
            <a:spLocks/>
          </p:cNvSpPr>
          <p:nvPr/>
        </p:nvSpPr>
        <p:spPr bwMode="auto">
          <a:xfrm>
            <a:off x="2667000" y="3352800"/>
            <a:ext cx="2438400" cy="1600200"/>
          </a:xfrm>
          <a:custGeom>
            <a:avLst/>
            <a:gdLst>
              <a:gd name="T0" fmla="*/ 0 w 1536"/>
              <a:gd name="T1" fmla="*/ 2147483647 h 1008"/>
              <a:gd name="T2" fmla="*/ 2147483647 w 1536"/>
              <a:gd name="T3" fmla="*/ 0 h 1008"/>
              <a:gd name="T4" fmla="*/ 2147483647 w 1536"/>
              <a:gd name="T5" fmla="*/ 2147483647 h 1008"/>
              <a:gd name="T6" fmla="*/ 0 w 1536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lnTo>
                  <a:pt x="192" y="0"/>
                </a:lnTo>
                <a:lnTo>
                  <a:pt x="1536" y="336"/>
                </a:lnTo>
                <a:lnTo>
                  <a:pt x="0" y="1008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 flipV="1">
            <a:off x="3429000" y="3962400"/>
            <a:ext cx="6858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>
            <a:off x="4191000" y="2971800"/>
            <a:ext cx="1524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>
            <a:off x="1600200" y="3048000"/>
            <a:ext cx="10668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838200" y="2514600"/>
            <a:ext cx="215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spectral colors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5791200" y="2667000"/>
            <a:ext cx="194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printer colors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457200" y="41148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CRT colors</a:t>
            </a:r>
          </a:p>
        </p:txBody>
      </p:sp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1447800" y="55626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350 nm</a:t>
            </a: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6324600" y="48768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750 nm</a:t>
            </a:r>
          </a:p>
        </p:txBody>
      </p:sp>
      <p:sp>
        <p:nvSpPr>
          <p:cNvPr id="32783" name="Text Box 18"/>
          <p:cNvSpPr txBox="1">
            <a:spLocks noChangeArrowheads="1"/>
          </p:cNvSpPr>
          <p:nvPr/>
        </p:nvSpPr>
        <p:spPr bwMode="auto">
          <a:xfrm>
            <a:off x="3276600" y="17526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600 nm</a:t>
            </a: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3276600" y="37338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85" name="Oval 20"/>
          <p:cNvSpPr>
            <a:spLocks noChangeArrowheads="1"/>
          </p:cNvSpPr>
          <p:nvPr/>
        </p:nvSpPr>
        <p:spPr bwMode="auto">
          <a:xfrm>
            <a:off x="2438400" y="50292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86" name="Oval 21"/>
          <p:cNvSpPr>
            <a:spLocks noChangeArrowheads="1"/>
          </p:cNvSpPr>
          <p:nvPr/>
        </p:nvSpPr>
        <p:spPr bwMode="auto">
          <a:xfrm>
            <a:off x="4419600" y="38862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2787" name="Line 22"/>
          <p:cNvSpPr>
            <a:spLocks noChangeShapeType="1"/>
          </p:cNvSpPr>
          <p:nvPr/>
        </p:nvSpPr>
        <p:spPr bwMode="auto">
          <a:xfrm>
            <a:off x="2133600" y="4343400"/>
            <a:ext cx="9906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88" name="Line 23"/>
          <p:cNvSpPr>
            <a:spLocks noChangeShapeType="1"/>
          </p:cNvSpPr>
          <p:nvPr/>
        </p:nvSpPr>
        <p:spPr bwMode="auto">
          <a:xfrm flipH="1">
            <a:off x="4724400" y="3733800"/>
            <a:ext cx="1143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89" name="Line 24"/>
          <p:cNvSpPr>
            <a:spLocks noChangeShapeType="1"/>
          </p:cNvSpPr>
          <p:nvPr/>
        </p:nvSpPr>
        <p:spPr bwMode="auto">
          <a:xfrm flipV="1">
            <a:off x="1295400" y="5105400"/>
            <a:ext cx="10668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2790" name="Text Box 25"/>
          <p:cNvSpPr txBox="1">
            <a:spLocks noChangeArrowheads="1"/>
          </p:cNvSpPr>
          <p:nvPr/>
        </p:nvSpPr>
        <p:spPr bwMode="auto">
          <a:xfrm>
            <a:off x="5942013" y="3352800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producible color on </a:t>
            </a:r>
          </a:p>
          <a:p>
            <a:r>
              <a:rPr lang="en-US" altLang="it-IT">
                <a:latin typeface="Arial" panose="020B0604020202020204" pitchFamily="34" charset="0"/>
              </a:rPr>
              <a:t>CRT but not on printer</a:t>
            </a:r>
          </a:p>
        </p:txBody>
      </p:sp>
      <p:sp>
        <p:nvSpPr>
          <p:cNvPr id="32791" name="Text Box 26"/>
          <p:cNvSpPr txBox="1">
            <a:spLocks noChangeArrowheads="1"/>
          </p:cNvSpPr>
          <p:nvPr/>
        </p:nvSpPr>
        <p:spPr bwMode="auto">
          <a:xfrm>
            <a:off x="2743200" y="5410200"/>
            <a:ext cx="3032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producible color on </a:t>
            </a:r>
          </a:p>
          <a:p>
            <a:r>
              <a:rPr lang="en-US" altLang="it-IT">
                <a:latin typeface="Arial" panose="020B0604020202020204" pitchFamily="34" charset="0"/>
              </a:rPr>
              <a:t>both CRT and printer</a:t>
            </a:r>
          </a:p>
        </p:txBody>
      </p:sp>
      <p:sp>
        <p:nvSpPr>
          <p:cNvPr id="32792" name="Text Box 27"/>
          <p:cNvSpPr txBox="1">
            <a:spLocks noChangeArrowheads="1"/>
          </p:cNvSpPr>
          <p:nvPr/>
        </p:nvSpPr>
        <p:spPr bwMode="auto">
          <a:xfrm>
            <a:off x="228600" y="4724400"/>
            <a:ext cx="2017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unproducible </a:t>
            </a:r>
          </a:p>
          <a:p>
            <a:r>
              <a:rPr lang="en-US" altLang="it-IT">
                <a:latin typeface="Arial" panose="020B0604020202020204" pitchFamily="34" charset="0"/>
              </a:rPr>
              <a:t>   color</a:t>
            </a:r>
          </a:p>
        </p:txBody>
      </p:sp>
      <p:sp>
        <p:nvSpPr>
          <p:cNvPr id="32793" name="Footer Placeholder 2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51691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19B7C5C-6185-42E1-8AD7-766352643DFA}" type="slidenum">
              <a:rPr lang="es-ES" altLang="it-IT" sz="1000">
                <a:latin typeface="Arial" panose="020B0604020202020204" pitchFamily="34" charset="0"/>
              </a:rPr>
              <a:pPr lvl="1"/>
              <a:t>83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XYZ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Reference system in which all visible pure spectral colors can be produced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Theoretical systems as 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there are no corresponding 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physical primaries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Standard reference system</a:t>
            </a:r>
          </a:p>
        </p:txBody>
      </p:sp>
      <p:pic>
        <p:nvPicPr>
          <p:cNvPr id="33797" name="Picture 4" descr="AN08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7179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79049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37EA843-604E-4578-A8F9-A399A2340CE6}" type="slidenum">
              <a:rPr lang="es-ES" altLang="it-IT" sz="1000">
                <a:latin typeface="Arial" panose="020B0604020202020204" pitchFamily="34" charset="0"/>
              </a:rPr>
              <a:pPr lvl="1"/>
              <a:t>84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 Systems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Most correspond to real primaries</a:t>
            </a:r>
          </a:p>
          <a:p>
            <a:pPr lvl="1"/>
            <a:r>
              <a:rPr lang="en-US" altLang="it-IT" u="sng">
                <a:ea typeface="ＭＳ Ｐゴシック" panose="020B0600070205080204" pitchFamily="34" charset="-128"/>
              </a:rPr>
              <a:t>N</a:t>
            </a:r>
            <a:r>
              <a:rPr lang="en-US" altLang="it-IT">
                <a:ea typeface="ＭＳ Ｐゴシック" panose="020B0600070205080204" pitchFamily="34" charset="-128"/>
              </a:rPr>
              <a:t>ational </a:t>
            </a:r>
            <a:r>
              <a:rPr lang="en-US" altLang="it-IT" u="sng">
                <a:ea typeface="ＭＳ Ｐゴシック" panose="020B0600070205080204" pitchFamily="34" charset="-128"/>
              </a:rPr>
              <a:t>T</a:t>
            </a:r>
            <a:r>
              <a:rPr lang="en-US" altLang="it-IT">
                <a:ea typeface="ＭＳ Ｐゴシック" panose="020B0600070205080204" pitchFamily="34" charset="-128"/>
              </a:rPr>
              <a:t>elevision </a:t>
            </a:r>
            <a:r>
              <a:rPr lang="en-US" altLang="it-IT" u="sng">
                <a:ea typeface="ＭＳ Ｐゴシック" panose="020B0600070205080204" pitchFamily="34" charset="-128"/>
              </a:rPr>
              <a:t>S</a:t>
            </a:r>
            <a:r>
              <a:rPr lang="en-US" altLang="it-IT">
                <a:ea typeface="ＭＳ Ｐゴシック" panose="020B0600070205080204" pitchFamily="34" charset="-128"/>
              </a:rPr>
              <a:t>ystems </a:t>
            </a:r>
            <a:r>
              <a:rPr lang="en-US" altLang="it-IT" u="sng">
                <a:ea typeface="ＭＳ Ｐゴシック" panose="020B0600070205080204" pitchFamily="34" charset="-128"/>
              </a:rPr>
              <a:t>C</a:t>
            </a:r>
            <a:r>
              <a:rPr lang="en-US" altLang="it-IT">
                <a:ea typeface="ＭＳ Ｐゴシック" panose="020B0600070205080204" pitchFamily="34" charset="-128"/>
              </a:rPr>
              <a:t>ommittee (NTSC) RGB matches phosphors in CRTs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Film both additive (RGB) and subtractive (CMY) for positive and negative film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Print industry CMYK (K = black)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K used to produce sharp crisp blacks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Example: ink jet printers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255093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31CA47D-059B-41C8-9176-3998DF30CC90}" type="slidenum">
              <a:rPr lang="es-ES" altLang="it-IT" sz="1000">
                <a:latin typeface="Arial" panose="020B0604020202020204" pitchFamily="34" charset="0"/>
              </a:rPr>
              <a:pPr lvl="1"/>
              <a:t>85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 Transformations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Each additive color system is a linear transformation of another</a:t>
            </a:r>
          </a:p>
        </p:txBody>
      </p:sp>
      <p:grpSp>
        <p:nvGrpSpPr>
          <p:cNvPr id="35845" name="Group 7"/>
          <p:cNvGrpSpPr>
            <a:grpSpLocks/>
          </p:cNvGrpSpPr>
          <p:nvPr/>
        </p:nvGrpSpPr>
        <p:grpSpPr bwMode="auto">
          <a:xfrm>
            <a:off x="2514600" y="3352800"/>
            <a:ext cx="2590800" cy="2008188"/>
            <a:chOff x="1584" y="2112"/>
            <a:chExt cx="1632" cy="1265"/>
          </a:xfrm>
        </p:grpSpPr>
        <p:sp>
          <p:nvSpPr>
            <p:cNvPr id="35862" name="Line 4"/>
            <p:cNvSpPr>
              <a:spLocks noChangeShapeType="1"/>
            </p:cNvSpPr>
            <p:nvPr/>
          </p:nvSpPr>
          <p:spPr bwMode="auto">
            <a:xfrm>
              <a:off x="2112" y="307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5863" name="Line 5"/>
            <p:cNvSpPr>
              <a:spLocks noChangeShapeType="1"/>
            </p:cNvSpPr>
            <p:nvPr/>
          </p:nvSpPr>
          <p:spPr bwMode="auto">
            <a:xfrm flipV="1">
              <a:off x="2112" y="2112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35864" name="Line 6"/>
            <p:cNvSpPr>
              <a:spLocks noChangeShapeType="1"/>
            </p:cNvSpPr>
            <p:nvPr/>
          </p:nvSpPr>
          <p:spPr bwMode="auto">
            <a:xfrm flipH="1">
              <a:off x="1584" y="3072"/>
              <a:ext cx="528" cy="3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35846" name="Line 8"/>
          <p:cNvSpPr>
            <a:spLocks noChangeShapeType="1"/>
          </p:cNvSpPr>
          <p:nvPr/>
        </p:nvSpPr>
        <p:spPr bwMode="auto">
          <a:xfrm flipV="1">
            <a:off x="3429000" y="4724400"/>
            <a:ext cx="12954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 flipH="1" flipV="1">
            <a:off x="2971800" y="3505200"/>
            <a:ext cx="3810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 flipH="1">
            <a:off x="2819400" y="4876800"/>
            <a:ext cx="533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5029200" y="4800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</a:t>
            </a:r>
            <a:endParaRPr lang="en-US" altLang="it-IT" baseline="-25000"/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4673600" y="4267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R’</a:t>
            </a:r>
            <a:endParaRPr lang="en-US" altLang="it-IT" baseline="-25000"/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3429000" y="3048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G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2463800" y="2971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G’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2286000" y="4876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2803525" y="52228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B’</a:t>
            </a:r>
          </a:p>
        </p:txBody>
      </p:sp>
      <p:sp>
        <p:nvSpPr>
          <p:cNvPr id="35855" name="Oval 17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3979863" y="3470275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C = (T</a:t>
            </a:r>
            <a:r>
              <a:rPr lang="en-US" altLang="it-IT" baseline="-25000"/>
              <a:t>1</a:t>
            </a:r>
            <a:r>
              <a:rPr lang="en-US" altLang="it-IT"/>
              <a:t>, T</a:t>
            </a:r>
            <a:r>
              <a:rPr lang="en-US" altLang="it-IT" baseline="-25000"/>
              <a:t>2</a:t>
            </a:r>
            <a:r>
              <a:rPr lang="en-US" altLang="it-IT"/>
              <a:t>, T</a:t>
            </a:r>
            <a:r>
              <a:rPr lang="en-US" altLang="it-IT" baseline="-25000"/>
              <a:t>3</a:t>
            </a:r>
            <a:r>
              <a:rPr lang="en-US" altLang="it-IT"/>
              <a:t>) = (T’</a:t>
            </a:r>
            <a:r>
              <a:rPr lang="en-US" altLang="it-IT" baseline="-25000"/>
              <a:t>1</a:t>
            </a:r>
            <a:r>
              <a:rPr lang="en-US" altLang="it-IT"/>
              <a:t>, T’</a:t>
            </a:r>
            <a:r>
              <a:rPr lang="en-US" altLang="it-IT" baseline="-25000"/>
              <a:t>2</a:t>
            </a:r>
            <a:r>
              <a:rPr lang="en-US" altLang="it-IT"/>
              <a:t>, T’</a:t>
            </a:r>
            <a:r>
              <a:rPr lang="en-US" altLang="it-IT" baseline="-25000"/>
              <a:t>3</a:t>
            </a:r>
            <a:r>
              <a:rPr lang="en-US" altLang="it-IT"/>
              <a:t>)</a:t>
            </a:r>
          </a:p>
        </p:txBody>
      </p:sp>
      <p:sp>
        <p:nvSpPr>
          <p:cNvPr id="35857" name="Line 19"/>
          <p:cNvSpPr>
            <a:spLocks noChangeShapeType="1"/>
          </p:cNvSpPr>
          <p:nvPr/>
        </p:nvSpPr>
        <p:spPr bwMode="auto">
          <a:xfrm flipH="1" flipV="1">
            <a:off x="5562600" y="3962400"/>
            <a:ext cx="4572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4860925" y="5375275"/>
            <a:ext cx="216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</a:t>
            </a:r>
            <a:r>
              <a:rPr lang="en-US" altLang="it-IT"/>
              <a:t> RGB </a:t>
            </a:r>
            <a:r>
              <a:rPr lang="en-US" altLang="it-IT"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6172200" y="4343400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in</a:t>
            </a:r>
            <a:r>
              <a:rPr lang="en-US" altLang="it-IT"/>
              <a:t> R’G’B’</a:t>
            </a:r>
            <a:r>
              <a:rPr lang="en-US" altLang="it-IT"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7086600" y="3886200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35861" name="Footer Placeholder 2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928616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65B6532-C370-4E62-8C3E-EE5BFED11B29}" type="slidenum">
              <a:rPr lang="es-ES" altLang="it-IT" sz="1000">
                <a:latin typeface="Arial" panose="020B0604020202020204" pitchFamily="34" charset="0"/>
              </a:rPr>
              <a:pPr lvl="1"/>
              <a:t>86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RGB, CMY, CMYK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Assuming 1 is max of a primary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C = 1 – R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M = 1 – G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Y = 1 – B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Convert CMY to CMYK by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K = min(C, M, Y)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C’ = C – K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M’ = M – K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Y’ = Y - K</a:t>
            </a:r>
          </a:p>
          <a:p>
            <a:pPr>
              <a:buFontTx/>
              <a:buNone/>
            </a:pPr>
            <a:endParaRPr lang="en-US" altLang="it-IT" sz="2700">
              <a:ea typeface="ＭＳ Ｐゴシック" panose="020B0600070205080204" pitchFamily="34" charset="-128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60427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ADD2CDD-0C8C-414D-81F3-48690FE34033}" type="slidenum">
              <a:rPr lang="es-ES" altLang="it-IT" sz="1000">
                <a:latin typeface="Arial" panose="020B0604020202020204" pitchFamily="34" charset="0"/>
              </a:rPr>
              <a:pPr lvl="1"/>
              <a:t>87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 Matrix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Exists a 3 x 3 matrix to convert from representation in one system to representation in another</a:t>
            </a: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Example: XYZ to NTSC RGB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find in colorimetry references</a:t>
            </a:r>
          </a:p>
          <a:p>
            <a:pPr>
              <a:lnSpc>
                <a:spcPct val="90000"/>
              </a:lnSpc>
            </a:pPr>
            <a:r>
              <a:rPr lang="en-US" altLang="it-IT" sz="2700">
                <a:ea typeface="ＭＳ Ｐゴシック" panose="020B0600070205080204" pitchFamily="34" charset="-128"/>
              </a:rPr>
              <a:t>Can take a color in XYZ and find out if it is producible by transforming and then checking if resulting tristimulus values lie in (0,1)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sz="27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048000" y="2590800"/>
          <a:ext cx="20574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3" imgW="1015920" imgH="736560" progId="Equation.3">
                  <p:embed/>
                </p:oleObj>
              </mc:Choice>
              <mc:Fallback>
                <p:oleObj name="Equation" r:id="rId3" imgW="1015920" imgH="736560" progId="Equation.3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20574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606999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239AE98-82F7-4163-ACCF-9C7A59CECECE}" type="slidenum">
              <a:rPr lang="es-ES" altLang="it-IT" sz="1000">
                <a:latin typeface="Arial" panose="020B0604020202020204" pitchFamily="34" charset="0"/>
              </a:rPr>
              <a:pPr lvl="1"/>
              <a:t>88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YIQ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NTSC Transmission Colors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Here Y is the luminance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Arose from need to separate brightness from chromatic information in TV broadcasting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 sz="2700">
                <a:ea typeface="ＭＳ Ｐゴシック" panose="020B0600070205080204" pitchFamily="34" charset="-128"/>
              </a:rPr>
              <a:t>Note luminance shows high green sensitivity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371600" y="3657600"/>
          <a:ext cx="48006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3" imgW="2260440" imgH="711000" progId="Equation.3">
                  <p:embed/>
                </p:oleObj>
              </mc:Choice>
              <mc:Fallback>
                <p:oleObj name="Equation" r:id="rId3" imgW="2260440" imgH="711000" progId="Equation.3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48006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524717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8AE2BC0-7F65-45FC-B707-2A9BA94E4319}" type="slidenum">
              <a:rPr lang="es-ES" altLang="it-IT" sz="1000">
                <a:latin typeface="Arial" panose="020B0604020202020204" pitchFamily="34" charset="0"/>
              </a:rPr>
              <a:pPr lvl="1"/>
              <a:t>89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Other Color Systems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UVW: equal numerical errors are closer to equal perceptual errors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HLS: perceptual color (hue, saturation, lightness)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Polar representation of color space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Single and double cone versions</a:t>
            </a:r>
          </a:p>
        </p:txBody>
      </p:sp>
      <p:pic>
        <p:nvPicPr>
          <p:cNvPr id="39941" name="Picture 4" descr="AN08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5125"/>
            <a:ext cx="41148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119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7F440D-D856-45CF-94F7-3146ACFC20A4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Defining Outcodes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For each endpoint, define an outcode</a:t>
            </a: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Outcodes divide space into 9 regions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Computation of outcode requires at most 4 subtractions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0" y="23622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</a:t>
            </a:r>
            <a:r>
              <a:rPr lang="en-US" altLang="it-IT" baseline="-25000"/>
              <a:t>0</a:t>
            </a:r>
            <a:r>
              <a:rPr lang="en-US" altLang="it-IT"/>
              <a:t>b</a:t>
            </a:r>
            <a:r>
              <a:rPr lang="en-US" altLang="it-IT" baseline="-25000"/>
              <a:t>1</a:t>
            </a:r>
            <a:r>
              <a:rPr lang="en-US" altLang="it-IT"/>
              <a:t>b</a:t>
            </a:r>
            <a:r>
              <a:rPr lang="en-US" altLang="it-IT" baseline="-25000"/>
              <a:t>2</a:t>
            </a:r>
            <a:r>
              <a:rPr lang="en-US" altLang="it-IT"/>
              <a:t>b</a:t>
            </a:r>
            <a:r>
              <a:rPr lang="en-US" altLang="it-IT" baseline="-25000"/>
              <a:t>3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3797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</a:t>
            </a:r>
            <a:r>
              <a:rPr lang="en-US" altLang="it-IT" baseline="-25000"/>
              <a:t>0</a:t>
            </a:r>
            <a:r>
              <a:rPr lang="en-US" altLang="it-IT"/>
              <a:t> = 1 if y &gt; y</a:t>
            </a:r>
            <a:r>
              <a:rPr lang="en-US" altLang="it-IT" baseline="-25000"/>
              <a:t>max</a:t>
            </a:r>
            <a:r>
              <a:rPr lang="en-US" altLang="it-IT"/>
              <a:t>, 0 otherwise</a:t>
            </a:r>
          </a:p>
          <a:p>
            <a:r>
              <a:rPr lang="en-US" altLang="it-IT"/>
              <a:t>b</a:t>
            </a:r>
            <a:r>
              <a:rPr lang="en-US" altLang="it-IT" baseline="-25000"/>
              <a:t>1</a:t>
            </a:r>
            <a:r>
              <a:rPr lang="en-US" altLang="it-IT"/>
              <a:t> = 1 if y &lt; y</a:t>
            </a:r>
            <a:r>
              <a:rPr lang="en-US" altLang="it-IT" baseline="-25000"/>
              <a:t>min</a:t>
            </a:r>
            <a:r>
              <a:rPr lang="en-US" altLang="it-IT"/>
              <a:t>, 0 otherwise</a:t>
            </a:r>
          </a:p>
          <a:p>
            <a:r>
              <a:rPr lang="en-US" altLang="it-IT"/>
              <a:t>b</a:t>
            </a:r>
            <a:r>
              <a:rPr lang="en-US" altLang="it-IT" baseline="-25000"/>
              <a:t>2</a:t>
            </a:r>
            <a:r>
              <a:rPr lang="en-US" altLang="it-IT"/>
              <a:t> = 1 if x &gt; x</a:t>
            </a:r>
            <a:r>
              <a:rPr lang="en-US" altLang="it-IT" baseline="-25000"/>
              <a:t>max</a:t>
            </a:r>
            <a:r>
              <a:rPr lang="en-US" altLang="it-IT"/>
              <a:t>, 0 otherwise</a:t>
            </a:r>
          </a:p>
          <a:p>
            <a:r>
              <a:rPr lang="en-US" altLang="it-IT"/>
              <a:t>b</a:t>
            </a:r>
            <a:r>
              <a:rPr lang="en-US" altLang="it-IT" baseline="-25000"/>
              <a:t>3</a:t>
            </a:r>
            <a:r>
              <a:rPr lang="en-US" altLang="it-IT"/>
              <a:t> = 1 if x &lt; x</a:t>
            </a:r>
            <a:r>
              <a:rPr lang="en-US" altLang="it-IT" baseline="-25000"/>
              <a:t>min</a:t>
            </a:r>
            <a:r>
              <a:rPr lang="en-US" altLang="it-IT"/>
              <a:t>, 0 otherwise</a:t>
            </a:r>
          </a:p>
        </p:txBody>
      </p:sp>
      <p:pic>
        <p:nvPicPr>
          <p:cNvPr id="31751" name="Picture 6" descr="C:\BOOK\OpenGL\Paul Final\jpeg_new\AN08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733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8D6B884-8C28-4939-B07F-433AA33A0B30}" type="slidenum">
              <a:rPr lang="es-ES" altLang="it-IT" sz="1000">
                <a:latin typeface="Arial" panose="020B0604020202020204" pitchFamily="34" charset="0"/>
              </a:rPr>
              <a:pPr lvl="1"/>
              <a:t>90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Gamma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Intensity vs CRT voltage is nonlinear</a:t>
            </a:r>
          </a:p>
          <a:p>
            <a:pPr lvl="1">
              <a:buFontTx/>
              <a:buNone/>
            </a:pPr>
            <a:r>
              <a:rPr lang="en-US" altLang="it-IT" sz="3000">
                <a:ea typeface="ＭＳ Ｐゴシック" panose="020B0600070205080204" pitchFamily="34" charset="-128"/>
              </a:rPr>
              <a:t>            I = cV</a:t>
            </a:r>
            <a:r>
              <a:rPr lang="en-US" altLang="it-IT" sz="3800" baseline="30000">
                <a:latin typeface="Symbol" panose="05050102010706020507" pitchFamily="18" charset="2"/>
                <a:ea typeface="ＭＳ Ｐゴシック" panose="020B0600070205080204" pitchFamily="34" charset="-128"/>
              </a:rPr>
              <a:t>g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Can use a lookup table to correct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Human brightness response is logarithmic</a:t>
            </a:r>
          </a:p>
          <a:p>
            <a:pPr lvl="1"/>
            <a:r>
              <a:rPr lang="en-US" altLang="it-IT" sz="3000">
                <a:ea typeface="ＭＳ Ｐゴシック" panose="020B0600070205080204" pitchFamily="34" charset="-128"/>
              </a:rPr>
              <a:t>Equal steps in gray levels are not perceived equally</a:t>
            </a:r>
          </a:p>
          <a:p>
            <a:pPr lvl="1"/>
            <a:r>
              <a:rPr lang="en-US" altLang="it-IT" sz="3000">
                <a:ea typeface="ＭＳ Ｐゴシック" panose="020B0600070205080204" pitchFamily="34" charset="-128"/>
              </a:rPr>
              <a:t>Can use lookup table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CRTs cannot produce a full black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Limits contrast ratio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357553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sRGB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Standard for Internet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Adjust colors to match standard gamma of panels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match gamma over most of the range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enhance less bright colors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(soon WebGL?) can input sRGB and convert to RGB for processing and then back to sRGB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8D2344C-8579-41C8-95FE-3216DC5D6457}" type="slidenum">
              <a:rPr lang="es-ES" altLang="it-IT" sz="1000">
                <a:latin typeface="Arial" panose="020B0604020202020204" pitchFamily="34" charset="0"/>
              </a:rPr>
              <a:pPr lvl="1"/>
              <a:t>91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61171748"/>
      </p:ext>
    </p:extLst>
  </p:cSld>
  <p:clrMapOvr>
    <a:masterClrMapping/>
  </p:clrMapOvr>
</p:sld>
</file>

<file path=ppt/theme/theme1.xml><?xml version="1.0" encoding="utf-8"?>
<a:theme xmlns:a="http://schemas.openxmlformats.org/drawingml/2006/main" name="ULA1">
  <a:themeElements>
    <a:clrScheme name="ULA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L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LA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LA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LA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C:\PPT\VENEZUELA\ULA1.PPT</Template>
  <TotalTime>27683</TotalTime>
  <Words>4184</Words>
  <Application>Microsoft Office PowerPoint</Application>
  <PresentationFormat>Presentazione su schermo (4:3)</PresentationFormat>
  <Paragraphs>751</Paragraphs>
  <Slides>91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91</vt:i4>
      </vt:variant>
    </vt:vector>
  </HeadingPairs>
  <TitlesOfParts>
    <vt:vector size="99" baseType="lpstr">
      <vt:lpstr>ＭＳ Ｐゴシック</vt:lpstr>
      <vt:lpstr>Arial</vt:lpstr>
      <vt:lpstr>Courier New</vt:lpstr>
      <vt:lpstr>Symbol</vt:lpstr>
      <vt:lpstr>Times New Roman</vt:lpstr>
      <vt:lpstr>ULA1</vt:lpstr>
      <vt:lpstr>ClipArt</vt:lpstr>
      <vt:lpstr>Equation</vt:lpstr>
      <vt:lpstr>Introduction to Computer Graphics with WebGL</vt:lpstr>
      <vt:lpstr>Clipping</vt:lpstr>
      <vt:lpstr>Objectives</vt:lpstr>
      <vt:lpstr>Clipping</vt:lpstr>
      <vt:lpstr>Clipping 2D Line Segments</vt:lpstr>
      <vt:lpstr>Cohen-Sutherland Algorithm</vt:lpstr>
      <vt:lpstr>The Cases</vt:lpstr>
      <vt:lpstr>The Cases</vt:lpstr>
      <vt:lpstr>Defining Outcodes</vt:lpstr>
      <vt:lpstr>Using Outcodes</vt:lpstr>
      <vt:lpstr>Using Outcodes</vt:lpstr>
      <vt:lpstr>Using Outcodes</vt:lpstr>
      <vt:lpstr>Using Outcodes</vt:lpstr>
      <vt:lpstr>Efficiency</vt:lpstr>
      <vt:lpstr>Cohen Sutherland in 3D</vt:lpstr>
      <vt:lpstr>Clipping and Normalization</vt:lpstr>
      <vt:lpstr>Plane-Line Intersections</vt:lpstr>
      <vt:lpstr>Normalized Form</vt:lpstr>
      <vt:lpstr>Introduction to Computer Graphics with WebGL</vt:lpstr>
      <vt:lpstr>Polygon Rendering</vt:lpstr>
      <vt:lpstr>Objectives</vt:lpstr>
      <vt:lpstr>Polygon Clipping</vt:lpstr>
      <vt:lpstr>Tessellation and Convexity</vt:lpstr>
      <vt:lpstr>Clipping as a Black Box</vt:lpstr>
      <vt:lpstr>Pipeline Clipping of Line Segments</vt:lpstr>
      <vt:lpstr>Pipeline Clipping of Polygons</vt:lpstr>
      <vt:lpstr>Bounding Boxes</vt:lpstr>
      <vt:lpstr>Bounding boxes</vt:lpstr>
      <vt:lpstr>Clipping and Visibility</vt:lpstr>
      <vt:lpstr>Hidden Surface Removal</vt:lpstr>
      <vt:lpstr>Painter’s Algorithm</vt:lpstr>
      <vt:lpstr>Depth Sort</vt:lpstr>
      <vt:lpstr>Easy Cases</vt:lpstr>
      <vt:lpstr>Hard Cases</vt:lpstr>
      <vt:lpstr>Back-Face Removal (Culling)</vt:lpstr>
      <vt:lpstr>Image Space Approach</vt:lpstr>
      <vt:lpstr>z-Buffer Algorithm</vt:lpstr>
      <vt:lpstr>Efficiency</vt:lpstr>
      <vt:lpstr>Scan-Line Algorithm</vt:lpstr>
      <vt:lpstr>Implementation</vt:lpstr>
      <vt:lpstr>Visibility Testing</vt:lpstr>
      <vt:lpstr>Simple Example</vt:lpstr>
      <vt:lpstr>BSP Tree</vt:lpstr>
      <vt:lpstr>Introduction to Computer Graphics with WebGL</vt:lpstr>
      <vt:lpstr>Rasterization </vt:lpstr>
      <vt:lpstr>Objectives</vt:lpstr>
      <vt:lpstr>Rasterization</vt:lpstr>
      <vt:lpstr>Scan Conversion of Line Segments</vt:lpstr>
      <vt:lpstr>DDA Algorithm</vt:lpstr>
      <vt:lpstr>Problem</vt:lpstr>
      <vt:lpstr>Using Symmetry</vt:lpstr>
      <vt:lpstr>Bresenham’s Algorithm</vt:lpstr>
      <vt:lpstr>Candidate Pixels</vt:lpstr>
      <vt:lpstr>Decision Variable</vt:lpstr>
      <vt:lpstr>Incremental Form</vt:lpstr>
      <vt:lpstr>Polygon Scan Conversion</vt:lpstr>
      <vt:lpstr>Winding Number</vt:lpstr>
      <vt:lpstr>Filling in the Frame Buffer</vt:lpstr>
      <vt:lpstr>Using Interpolation</vt:lpstr>
      <vt:lpstr>Flood Fill</vt:lpstr>
      <vt:lpstr>Scan Line Fill </vt:lpstr>
      <vt:lpstr>Data Structure</vt:lpstr>
      <vt:lpstr>Aliasing</vt:lpstr>
      <vt:lpstr>Antialiasing by Area Averaging</vt:lpstr>
      <vt:lpstr>Polygon Aliasing</vt:lpstr>
      <vt:lpstr>Introduction to Computer Graphics with WebGL</vt:lpstr>
      <vt:lpstr>Display Issues</vt:lpstr>
      <vt:lpstr>Objectives</vt:lpstr>
      <vt:lpstr>No Display Can Be Perfect</vt:lpstr>
      <vt:lpstr>Perception Review</vt:lpstr>
      <vt:lpstr>Tristimulus Values</vt:lpstr>
      <vt:lpstr>Three Color Theory</vt:lpstr>
      <vt:lpstr>The Problem</vt:lpstr>
      <vt:lpstr>Representing Colors</vt:lpstr>
      <vt:lpstr>Producing Colors</vt:lpstr>
      <vt:lpstr>Matching </vt:lpstr>
      <vt:lpstr>Color Systems</vt:lpstr>
      <vt:lpstr>Tristimulus Coordinates</vt:lpstr>
      <vt:lpstr>Maxwell Triangle</vt:lpstr>
      <vt:lpstr>NTSC RGB</vt:lpstr>
      <vt:lpstr>Producing Other Colors</vt:lpstr>
      <vt:lpstr>Color Gamuts</vt:lpstr>
      <vt:lpstr>XYZ</vt:lpstr>
      <vt:lpstr>Color Systems</vt:lpstr>
      <vt:lpstr>Color Transformations</vt:lpstr>
      <vt:lpstr>RGB, CMY, CMYK</vt:lpstr>
      <vt:lpstr>Color Matrix</vt:lpstr>
      <vt:lpstr>YIQ</vt:lpstr>
      <vt:lpstr>Other Color Systems</vt:lpstr>
      <vt:lpstr>Gamma </vt:lpstr>
      <vt:lpstr>sRGB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230</cp:revision>
  <dcterms:created xsi:type="dcterms:W3CDTF">2014-03-08T21:16:11Z</dcterms:created>
  <dcterms:modified xsi:type="dcterms:W3CDTF">2017-04-04T11:48:39Z</dcterms:modified>
</cp:coreProperties>
</file>