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4"/>
  </p:notesMasterIdLst>
  <p:handoutMasterIdLst>
    <p:handoutMasterId r:id="rId65"/>
  </p:handoutMasterIdLst>
  <p:sldIdLst>
    <p:sldId id="283" r:id="rId2"/>
    <p:sldId id="256" r:id="rId3"/>
    <p:sldId id="257" r:id="rId4"/>
    <p:sldId id="261" r:id="rId5"/>
    <p:sldId id="260" r:id="rId6"/>
    <p:sldId id="259" r:id="rId7"/>
    <p:sldId id="275" r:id="rId8"/>
    <p:sldId id="258" r:id="rId9"/>
    <p:sldId id="262" r:id="rId10"/>
    <p:sldId id="263" r:id="rId11"/>
    <p:sldId id="264" r:id="rId12"/>
    <p:sldId id="277" r:id="rId13"/>
    <p:sldId id="265" r:id="rId14"/>
    <p:sldId id="278" r:id="rId15"/>
    <p:sldId id="279" r:id="rId16"/>
    <p:sldId id="280" r:id="rId17"/>
    <p:sldId id="266" r:id="rId18"/>
    <p:sldId id="276" r:id="rId19"/>
    <p:sldId id="281" r:id="rId20"/>
    <p:sldId id="268" r:id="rId21"/>
    <p:sldId id="282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92" r:id="rId31"/>
    <p:sldId id="293" r:id="rId32"/>
    <p:sldId id="294" r:id="rId33"/>
    <p:sldId id="295" r:id="rId34"/>
    <p:sldId id="296" r:id="rId35"/>
    <p:sldId id="297" r:id="rId36"/>
    <p:sldId id="298" r:id="rId37"/>
    <p:sldId id="299" r:id="rId38"/>
    <p:sldId id="300" r:id="rId39"/>
    <p:sldId id="301" r:id="rId40"/>
    <p:sldId id="302" r:id="rId41"/>
    <p:sldId id="303" r:id="rId42"/>
    <p:sldId id="304" r:id="rId43"/>
    <p:sldId id="305" r:id="rId44"/>
    <p:sldId id="306" r:id="rId45"/>
    <p:sldId id="307" r:id="rId46"/>
    <p:sldId id="308" r:id="rId47"/>
    <p:sldId id="309" r:id="rId48"/>
    <p:sldId id="310" r:id="rId49"/>
    <p:sldId id="311" r:id="rId50"/>
    <p:sldId id="312" r:id="rId51"/>
    <p:sldId id="313" r:id="rId52"/>
    <p:sldId id="314" r:id="rId53"/>
    <p:sldId id="315" r:id="rId54"/>
    <p:sldId id="316" r:id="rId55"/>
    <p:sldId id="317" r:id="rId56"/>
    <p:sldId id="318" r:id="rId57"/>
    <p:sldId id="319" r:id="rId58"/>
    <p:sldId id="320" r:id="rId59"/>
    <p:sldId id="321" r:id="rId60"/>
    <p:sldId id="322" r:id="rId61"/>
    <p:sldId id="323" r:id="rId62"/>
    <p:sldId id="324" r:id="rId6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996" y="44"/>
      </p:cViewPr>
      <p:guideLst>
        <p:guide orient="horz" pos="4319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1.wmf"/><Relationship Id="rId4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81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81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06021C7-58FC-45EB-96F1-EF2D5161329E}" type="slidenum">
              <a:rPr lang="en-US" altLang="it-IT"/>
              <a:pPr/>
              <a:t>‹N›</a:t>
            </a:fld>
            <a:endParaRPr lang="en-US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29DF005-B12C-40C1-A152-EF4150888952}" type="slidenum">
              <a:rPr lang="en-US" altLang="it-IT"/>
              <a:pPr/>
              <a:t>‹N›</a:t>
            </a:fld>
            <a:endParaRPr lang="en-US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ea typeface="ＭＳ Ｐゴシック" panose="020B0600070205080204" pitchFamily="34" charset="-128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2B14CE6F-8B0C-4A30-A81B-58D30D43CCDC}" type="slidenum">
              <a:rPr lang="en-US" altLang="it-IT" sz="1200"/>
              <a:pPr/>
              <a:t>1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ea typeface="ＭＳ Ｐゴシック" panose="020B0600070205080204" pitchFamily="34" charset="-128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13EA1D87-EA14-4AB2-B124-2DB06E4402BC}" type="slidenum">
              <a:rPr lang="en-US" altLang="it-IT" sz="1200"/>
              <a:pPr/>
              <a:t>10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ea typeface="ＭＳ Ｐゴシック" panose="020B0600070205080204" pitchFamily="34" charset="-128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CDAC26B9-E41C-4E25-8B54-DFBA94574149}" type="slidenum">
              <a:rPr lang="en-US" altLang="it-IT" sz="1200"/>
              <a:pPr/>
              <a:t>11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ea typeface="ＭＳ Ｐゴシック" panose="020B0600070205080204" pitchFamily="34" charset="-128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BBB5C8A8-AE51-44D6-B1BA-8C72E50A1826}" type="slidenum">
              <a:rPr lang="en-US" altLang="it-IT" sz="1200"/>
              <a:pPr/>
              <a:t>12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ea typeface="ＭＳ Ｐゴシック" panose="020B0600070205080204" pitchFamily="34" charset="-128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278D9DCB-F3D3-418F-82DF-FE05D7204CC8}" type="slidenum">
              <a:rPr lang="en-US" altLang="it-IT" sz="1200"/>
              <a:pPr/>
              <a:t>13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ea typeface="ＭＳ Ｐゴシック" panose="020B0600070205080204" pitchFamily="34" charset="-128"/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89595554-FC2F-418A-A57C-E98D686F1929}" type="slidenum">
              <a:rPr lang="en-US" altLang="it-IT" sz="1200"/>
              <a:pPr/>
              <a:t>14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ea typeface="ＭＳ Ｐゴシック" panose="020B0600070205080204" pitchFamily="34" charset="-128"/>
            </a:endParaRP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753777AF-C893-4593-A617-47D97AB75B49}" type="slidenum">
              <a:rPr lang="en-US" altLang="it-IT" sz="1200"/>
              <a:pPr/>
              <a:t>15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ea typeface="ＭＳ Ｐゴシック" panose="020B0600070205080204" pitchFamily="34" charset="-128"/>
            </a:endParaRP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527E8D0B-8C9E-4D85-BFE9-E9792A1D6BA0}" type="slidenum">
              <a:rPr lang="en-US" altLang="it-IT" sz="1200"/>
              <a:pPr/>
              <a:t>16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ea typeface="ＭＳ Ｐゴシック" panose="020B0600070205080204" pitchFamily="34" charset="-128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9F8D2B5C-7B21-494B-9B4C-16745748A15A}" type="slidenum">
              <a:rPr lang="en-US" altLang="it-IT" sz="1200"/>
              <a:pPr/>
              <a:t>17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ea typeface="ＭＳ Ｐゴシック" panose="020B0600070205080204" pitchFamily="34" charset="-128"/>
            </a:endParaRP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8A759B70-65B5-48C7-97A5-E5851F58D187}" type="slidenum">
              <a:rPr lang="en-US" altLang="it-IT" sz="1200"/>
              <a:pPr/>
              <a:t>18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ea typeface="ＭＳ Ｐゴシック" panose="020B0600070205080204" pitchFamily="34" charset="-128"/>
            </a:endParaRP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ABD268C6-FBC7-4627-AE7A-16B2FD87E390}" type="slidenum">
              <a:rPr lang="en-US" altLang="it-IT" sz="1200"/>
              <a:pPr/>
              <a:t>19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ea typeface="ＭＳ Ｐゴシック" panose="020B0600070205080204" pitchFamily="34" charset="-128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3C7913DE-79E3-4E23-9FA8-D6DA9AC6F3FC}" type="slidenum">
              <a:rPr lang="en-US" altLang="it-IT" sz="1200"/>
              <a:pPr/>
              <a:t>2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ea typeface="ＭＳ Ｐゴシック" panose="020B0600070205080204" pitchFamily="34" charset="-128"/>
            </a:endParaRP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0DF7ABA4-F121-48DC-B7DB-E9B8D3D4EB8C}" type="slidenum">
              <a:rPr lang="en-US" altLang="it-IT" sz="1200"/>
              <a:pPr/>
              <a:t>20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ea typeface="ＭＳ Ｐゴシック" panose="020B0600070205080204" pitchFamily="34" charset="-128"/>
            </a:endParaRPr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C7CA55C3-520B-4F8D-A41F-0F6B33A7FE0B}" type="slidenum">
              <a:rPr lang="en-US" altLang="it-IT" sz="1200"/>
              <a:pPr/>
              <a:t>21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1E7B559A-AE53-4A43-8273-3581FB4CE7D7}" type="slidenum">
              <a:rPr lang="en-US" altLang="it-IT" sz="1200"/>
              <a:pPr/>
              <a:t>22</a:t>
            </a:fld>
            <a:endParaRPr lang="en-US" altLang="it-IT" sz="1200"/>
          </a:p>
        </p:txBody>
      </p:sp>
    </p:spTree>
    <p:extLst>
      <p:ext uri="{BB962C8B-B14F-4D97-AF65-F5344CB8AC3E}">
        <p14:creationId xmlns:p14="http://schemas.microsoft.com/office/powerpoint/2010/main" val="191654145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1559F77E-D4E5-41B8-91D3-1A5CFCECFA23}" type="slidenum">
              <a:rPr lang="en-US" altLang="it-IT" sz="1200"/>
              <a:pPr/>
              <a:t>43</a:t>
            </a:fld>
            <a:endParaRPr lang="en-US" altLang="it-IT" sz="1200"/>
          </a:p>
        </p:txBody>
      </p:sp>
    </p:spTree>
    <p:extLst>
      <p:ext uri="{BB962C8B-B14F-4D97-AF65-F5344CB8AC3E}">
        <p14:creationId xmlns:p14="http://schemas.microsoft.com/office/powerpoint/2010/main" val="42581491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ea typeface="ＭＳ Ｐゴシック" panose="020B0600070205080204" pitchFamily="34" charset="-128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BBBCC241-EB6D-4179-9AF3-579A29B9D46B}" type="slidenum">
              <a:rPr lang="en-US" altLang="it-IT" sz="1200"/>
              <a:pPr/>
              <a:t>3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ea typeface="ＭＳ Ｐゴシック" panose="020B0600070205080204" pitchFamily="34" charset="-128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370C0112-5B2B-477F-A8B7-0E9C946149A7}" type="slidenum">
              <a:rPr lang="en-US" altLang="it-IT" sz="1200"/>
              <a:pPr/>
              <a:t>4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ea typeface="ＭＳ Ｐゴシック" panose="020B0600070205080204" pitchFamily="34" charset="-128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49BB7461-3B49-48F6-AC2C-7CC4E471004F}" type="slidenum">
              <a:rPr lang="en-US" altLang="it-IT" sz="1200"/>
              <a:pPr/>
              <a:t>5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ea typeface="ＭＳ Ｐゴシック" panose="020B0600070205080204" pitchFamily="34" charset="-128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1FF1839B-9451-48E2-8589-F32F79F9148E}" type="slidenum">
              <a:rPr lang="en-US" altLang="it-IT" sz="1200"/>
              <a:pPr/>
              <a:t>6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ea typeface="ＭＳ Ｐゴシック" panose="020B0600070205080204" pitchFamily="34" charset="-128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3BD5C9F8-1D5B-40FD-8DEF-3992B077B0B8}" type="slidenum">
              <a:rPr lang="en-US" altLang="it-IT" sz="1200"/>
              <a:pPr/>
              <a:t>7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ea typeface="ＭＳ Ｐゴシック" panose="020B0600070205080204" pitchFamily="34" charset="-128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94FDB004-0BE0-4923-B411-3603150F679B}" type="slidenum">
              <a:rPr lang="en-US" altLang="it-IT" sz="1200"/>
              <a:pPr/>
              <a:t>8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ea typeface="ＭＳ Ｐゴシック" panose="020B0600070205080204" pitchFamily="34" charset="-128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9E25A2C3-96AA-49F7-914F-3D2D2D2DA26F}" type="slidenum">
              <a:rPr lang="en-US" altLang="it-IT" sz="1200"/>
              <a:pPr/>
              <a:t>9</a:t>
            </a:fld>
            <a:endParaRPr lang="en-US" altLang="it-IT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/>
            <a:fld id="{0169453D-92BA-426A-AFB5-6BBFD501F617}" type="slidenum">
              <a:rPr lang="es-ES" altLang="it-IT"/>
              <a:pPr lvl="1"/>
              <a:t>‹N›</a:t>
            </a:fld>
            <a:endParaRPr lang="es-ES" altLang="it-I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8527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/>
            <a:fld id="{A51EB017-ABC7-4A5C-BE66-EFFE2FAF8A4A}" type="slidenum">
              <a:rPr lang="es-ES" altLang="it-IT"/>
              <a:pPr lvl="1"/>
              <a:t>‹N›</a:t>
            </a:fld>
            <a:endParaRPr lang="es-ES" altLang="it-I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121723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/>
            <a:fld id="{D4C05AF2-0C66-46B9-94A0-2931BA5FFA5E}" type="slidenum">
              <a:rPr lang="es-ES" altLang="it-IT"/>
              <a:pPr lvl="1"/>
              <a:t>‹N›</a:t>
            </a:fld>
            <a:endParaRPr lang="es-ES" altLang="it-I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396543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/>
            <a:fld id="{B02F901A-E065-4AD0-B33E-A37BE71471A7}" type="slidenum">
              <a:rPr lang="es-ES" altLang="it-IT"/>
              <a:pPr lvl="1"/>
              <a:t>‹N›</a:t>
            </a:fld>
            <a:endParaRPr lang="es-ES" altLang="it-I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438660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/>
            <a:fld id="{029783D6-9870-4447-BF64-85B38C4A5FDE}" type="slidenum">
              <a:rPr lang="es-ES" altLang="it-IT"/>
              <a:pPr lvl="1"/>
              <a:t>‹N›</a:t>
            </a:fld>
            <a:endParaRPr lang="es-ES" altLang="it-I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20764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/>
            <a:fld id="{25AA9D38-8604-4E13-948B-4B533A497577}" type="slidenum">
              <a:rPr lang="es-ES" altLang="it-IT"/>
              <a:pPr lvl="1"/>
              <a:t>‹N›</a:t>
            </a:fld>
            <a:endParaRPr lang="es-ES" altLang="it-IT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660279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/>
            <a:fld id="{15C0B42D-7137-451A-AE83-C25D15B9DB48}" type="slidenum">
              <a:rPr lang="es-ES" altLang="it-IT"/>
              <a:pPr lvl="1"/>
              <a:t>‹N›</a:t>
            </a:fld>
            <a:endParaRPr lang="es-ES" altLang="it-IT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719773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/>
            <a:fld id="{51C578E4-ECAB-42F9-AE48-DF88A8BA24E1}" type="slidenum">
              <a:rPr lang="es-ES" altLang="it-IT"/>
              <a:pPr lvl="1"/>
              <a:t>‹N›</a:t>
            </a:fld>
            <a:endParaRPr lang="es-ES" altLang="it-IT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775644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/>
            <a:fld id="{257754C0-A26E-4BEC-A45E-2F070F67C764}" type="slidenum">
              <a:rPr lang="es-ES" altLang="it-IT"/>
              <a:pPr lvl="1"/>
              <a:t>‹N›</a:t>
            </a:fld>
            <a:endParaRPr lang="es-ES" altLang="it-IT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643515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/>
            <a:fld id="{2A2D36BD-80DB-464A-B394-EE7BFEBAD299}" type="slidenum">
              <a:rPr lang="es-ES" altLang="it-IT"/>
              <a:pPr lvl="1"/>
              <a:t>‹N›</a:t>
            </a:fld>
            <a:endParaRPr lang="es-ES" altLang="it-IT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638466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/>
            <a:fld id="{2AA45A46-0CA0-454B-BFA5-D67A73591409}" type="slidenum">
              <a:rPr lang="es-ES" altLang="it-IT"/>
              <a:pPr lvl="1"/>
              <a:t>‹N›</a:t>
            </a:fld>
            <a:endParaRPr lang="es-ES" altLang="it-IT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004781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228600"/>
            <a:ext cx="6248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it-IT"/>
              <a:t>D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it-IT"/>
              <a:t>Click to Edit Master Text Styles</a:t>
            </a:r>
          </a:p>
          <a:p>
            <a:pPr lvl="1"/>
            <a:r>
              <a:rPr lang="es-ES" altLang="it-IT"/>
              <a:t>SECOND LEVEL</a:t>
            </a:r>
          </a:p>
          <a:p>
            <a:pPr lvl="2"/>
            <a:r>
              <a:rPr lang="es-ES" altLang="it-IT"/>
              <a:t>THIRD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77200" y="632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2pPr lvl="1" algn="r">
              <a:defRPr sz="1000">
                <a:latin typeface="Arial" panose="020B0604020202020204" pitchFamily="34" charset="0"/>
              </a:defRPr>
            </a:lvl2pPr>
          </a:lstStyle>
          <a:p>
            <a:pPr lvl="1"/>
            <a:fld id="{31D53F09-E0E2-481D-BF33-15E650B71C55}" type="slidenum">
              <a:rPr lang="es-ES" altLang="it-IT"/>
              <a:pPr lvl="1"/>
              <a:t>‹N›</a:t>
            </a:fld>
            <a:endParaRPr lang="es-ES" altLang="it-IT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>
            <a:off x="609600" y="1447800"/>
            <a:ext cx="6172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+mn-ea"/>
            </a:endParaRPr>
          </a:p>
        </p:txBody>
      </p:sp>
      <p:graphicFrame>
        <p:nvGraphicFramePr>
          <p:cNvPr id="1026" name="Object 6"/>
          <p:cNvGraphicFramePr>
            <a:graphicFrameLocks/>
          </p:cNvGraphicFramePr>
          <p:nvPr/>
        </p:nvGraphicFramePr>
        <p:xfrm>
          <a:off x="152400" y="228600"/>
          <a:ext cx="13716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ClipArt" r:id="rId14" imgW="2354040" imgH="1792080" progId="MS_ClipArt_Gallery.2">
                  <p:embed/>
                </p:oleObj>
              </mc:Choice>
              <mc:Fallback>
                <p:oleObj name="ClipArt" r:id="rId14" imgW="2354040" imgH="1792080" progId="MS_ClipArt_Gallery.2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28600"/>
                        <a:ext cx="13716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400800"/>
            <a:ext cx="6400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altLang="it-IT"/>
              <a:t>Angel and Shreiner: Interactive Computer Graphics 7E © Addison-Wesley 2015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</a:defRPr>
      </a:lvl9pPr>
    </p:titleStyle>
    <p:bodyStyle>
      <a:lvl1pPr marL="190500" indent="-190500" algn="l" rtl="0" eaLnBrk="0" fontAlgn="base" hangingPunct="0">
        <a:spcBef>
          <a:spcPct val="20000"/>
        </a:spcBef>
        <a:spcAft>
          <a:spcPct val="0"/>
        </a:spcAft>
        <a:buChar char="•"/>
        <a:defRPr sz="31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571500" indent="-190500" algn="l" rtl="0" eaLnBrk="0" fontAlgn="base" hangingPunct="0">
        <a:spcBef>
          <a:spcPct val="20000"/>
        </a:spcBef>
        <a:spcAft>
          <a:spcPct val="0"/>
        </a:spcAft>
        <a:buChar char="­"/>
        <a:defRPr sz="2600">
          <a:solidFill>
            <a:schemeClr val="tx1"/>
          </a:solidFill>
          <a:latin typeface="+mn-lt"/>
          <a:ea typeface="ＭＳ Ｐゴシック" charset="-128"/>
        </a:defRPr>
      </a:lvl2pPr>
      <a:lvl3pPr marL="952500" indent="-1905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3.wmf"/><Relationship Id="rId10" Type="http://schemas.openxmlformats.org/officeDocument/2006/relationships/image" Target="../media/image6.jpeg"/><Relationship Id="rId4" Type="http://schemas.openxmlformats.org/officeDocument/2006/relationships/oleObject" Target="../embeddings/oleObject3.bin"/><Relationship Id="rId9" Type="http://schemas.openxmlformats.org/officeDocument/2006/relationships/image" Target="../media/image5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0.wmf"/><Relationship Id="rId5" Type="http://schemas.openxmlformats.org/officeDocument/2006/relationships/image" Target="../media/image7.w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9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0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1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5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5.bin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6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7.wmf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1.jpeg"/><Relationship Id="rId4" Type="http://schemas.openxmlformats.org/officeDocument/2006/relationships/image" Target="../media/image20.w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2.w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4.w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6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8.wmf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30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32.jpeg"/><Relationship Id="rId4" Type="http://schemas.openxmlformats.org/officeDocument/2006/relationships/image" Target="../media/image31.wmf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33.wmf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34.wmf"/><Relationship Id="rId4" Type="http://schemas.openxmlformats.org/officeDocument/2006/relationships/oleObject" Target="../embeddings/oleObject29.bin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36.wmf"/><Relationship Id="rId4" Type="http://schemas.openxmlformats.org/officeDocument/2006/relationships/oleObject" Target="../embeddings/oleObject30.bin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40.jpeg"/><Relationship Id="rId5" Type="http://schemas.openxmlformats.org/officeDocument/2006/relationships/image" Target="../media/image39.jpeg"/><Relationship Id="rId4" Type="http://schemas.openxmlformats.org/officeDocument/2006/relationships/image" Target="../media/image38.wmf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42.jpeg"/><Relationship Id="rId4" Type="http://schemas.openxmlformats.org/officeDocument/2006/relationships/image" Target="../media/image41.wmf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43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5" Type="http://schemas.openxmlformats.org/officeDocument/2006/relationships/image" Target="../media/image45.jpeg"/><Relationship Id="rId4" Type="http://schemas.openxmlformats.org/officeDocument/2006/relationships/image" Target="../media/image44.wmf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0D8D4584-CE92-4748-B776-C493CF9CBC30}" type="slidenum">
              <a:rPr lang="es-ES" altLang="it-IT" sz="1000">
                <a:latin typeface="Arial" panose="020B0604020202020204" pitchFamily="34" charset="0"/>
              </a:rPr>
              <a:pPr lvl="1"/>
              <a:t>1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Introduction to Computer Graphics with WebGL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981200"/>
            <a:ext cx="7543800" cy="17526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Ed Angel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Professor Emeritus of Computer Science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Founding Director, Arts, Research, Technology and Science Laboratory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University of New Mexico</a:t>
            </a: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60EA32BB-583B-43C2-B454-562294064731}" type="slidenum">
              <a:rPr lang="es-ES" altLang="it-IT" sz="1000">
                <a:latin typeface="Arial" panose="020B0604020202020204" pitchFamily="34" charset="0"/>
              </a:rPr>
              <a:pPr lvl="1"/>
              <a:t>10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Parametric Curves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 sz="2700">
                <a:ea typeface="ＭＳ Ｐゴシック" panose="020B0600070205080204" pitchFamily="34" charset="-128"/>
              </a:rPr>
              <a:t>Separate equation for each spatial variable</a:t>
            </a:r>
          </a:p>
          <a:p>
            <a:pPr lvl="1">
              <a:buFontTx/>
              <a:buNone/>
            </a:pP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            x=x(u)</a:t>
            </a:r>
          </a:p>
          <a:p>
            <a:pPr lvl="1">
              <a:buFontTx/>
              <a:buNone/>
            </a:pP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            y=y(u)</a:t>
            </a:r>
          </a:p>
          <a:p>
            <a:pPr lvl="1">
              <a:buFontTx/>
              <a:buNone/>
            </a:pP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            z=z(u)</a:t>
            </a:r>
          </a:p>
          <a:p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For u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max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en-US" altLang="it-IT" sz="2800">
                <a:latin typeface="Times New Roman" panose="02020603050405020304" pitchFamily="18" charset="0"/>
                <a:ea typeface="ＭＳ Ｐゴシック" panose="020B0600070205080204" pitchFamily="34" charset="-128"/>
                <a:sym typeface="Symbol" panose="05050102010706020507" pitchFamily="18" charset="2"/>
              </a:rPr>
              <a:t> u  u</a:t>
            </a:r>
            <a:r>
              <a:rPr lang="en-US" altLang="it-IT" sz="2800" baseline="-25000">
                <a:latin typeface="Times New Roman" panose="02020603050405020304" pitchFamily="18" charset="0"/>
                <a:ea typeface="ＭＳ Ｐゴシック" panose="020B0600070205080204" pitchFamily="34" charset="-128"/>
                <a:sym typeface="Symbol" panose="05050102010706020507" pitchFamily="18" charset="2"/>
              </a:rPr>
              <a:t>min</a:t>
            </a:r>
            <a:r>
              <a:rPr lang="en-US" altLang="it-IT" sz="2800">
                <a:latin typeface="Times New Roman" panose="02020603050405020304" pitchFamily="18" charset="0"/>
                <a:ea typeface="ＭＳ Ｐゴシック" panose="020B0600070205080204" pitchFamily="34" charset="-128"/>
                <a:sym typeface="Symbol" panose="05050102010706020507" pitchFamily="18" charset="2"/>
              </a:rPr>
              <a:t> we trace out a curve in two or three dimensions</a:t>
            </a:r>
            <a:endParaRPr lang="en-US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lvl="1"/>
            <a:endParaRPr lang="en-US" altLang="it-IT" sz="2200">
              <a:ea typeface="ＭＳ Ｐゴシック" panose="020B0600070205080204" pitchFamily="34" charset="-128"/>
            </a:endParaRPr>
          </a:p>
        </p:txBody>
      </p:sp>
      <p:sp>
        <p:nvSpPr>
          <p:cNvPr id="33797" name="Line 4"/>
          <p:cNvSpPr>
            <a:spLocks noChangeShapeType="1"/>
          </p:cNvSpPr>
          <p:nvPr/>
        </p:nvSpPr>
        <p:spPr bwMode="auto">
          <a:xfrm flipV="1">
            <a:off x="3657600" y="44196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33798" name="Line 5"/>
          <p:cNvSpPr>
            <a:spLocks noChangeShapeType="1"/>
          </p:cNvSpPr>
          <p:nvPr/>
        </p:nvSpPr>
        <p:spPr bwMode="auto">
          <a:xfrm>
            <a:off x="3657600" y="5638800"/>
            <a:ext cx="137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33799" name="Line 6"/>
          <p:cNvSpPr>
            <a:spLocks noChangeShapeType="1"/>
          </p:cNvSpPr>
          <p:nvPr/>
        </p:nvSpPr>
        <p:spPr bwMode="auto">
          <a:xfrm flipH="1">
            <a:off x="3048000" y="5638800"/>
            <a:ext cx="609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33800" name="Freeform 8"/>
          <p:cNvSpPr>
            <a:spLocks/>
          </p:cNvSpPr>
          <p:nvPr/>
        </p:nvSpPr>
        <p:spPr bwMode="auto">
          <a:xfrm>
            <a:off x="3124200" y="4699000"/>
            <a:ext cx="2057400" cy="787400"/>
          </a:xfrm>
          <a:custGeom>
            <a:avLst/>
            <a:gdLst>
              <a:gd name="T0" fmla="*/ 0 w 1296"/>
              <a:gd name="T1" fmla="*/ 2147483647 h 496"/>
              <a:gd name="T2" fmla="*/ 2147483647 w 1296"/>
              <a:gd name="T3" fmla="*/ 2147483647 h 496"/>
              <a:gd name="T4" fmla="*/ 2147483647 w 1296"/>
              <a:gd name="T5" fmla="*/ 2147483647 h 496"/>
              <a:gd name="T6" fmla="*/ 2147483647 w 1296"/>
              <a:gd name="T7" fmla="*/ 2147483647 h 496"/>
              <a:gd name="T8" fmla="*/ 0 60000 65536"/>
              <a:gd name="T9" fmla="*/ 0 60000 65536"/>
              <a:gd name="T10" fmla="*/ 0 60000 65536"/>
              <a:gd name="T11" fmla="*/ 0 60000 65536"/>
              <a:gd name="T12" fmla="*/ 0 w 1296"/>
              <a:gd name="T13" fmla="*/ 0 h 496"/>
              <a:gd name="T14" fmla="*/ 1296 w 1296"/>
              <a:gd name="T15" fmla="*/ 496 h 49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96" h="496">
                <a:moveTo>
                  <a:pt x="0" y="496"/>
                </a:moveTo>
                <a:cubicBezTo>
                  <a:pt x="116" y="264"/>
                  <a:pt x="232" y="32"/>
                  <a:pt x="384" y="16"/>
                </a:cubicBezTo>
                <a:cubicBezTo>
                  <a:pt x="536" y="0"/>
                  <a:pt x="760" y="384"/>
                  <a:pt x="912" y="400"/>
                </a:cubicBezTo>
                <a:cubicBezTo>
                  <a:pt x="1064" y="416"/>
                  <a:pt x="1180" y="264"/>
                  <a:pt x="1296" y="112"/>
                </a:cubicBezTo>
              </a:path>
            </a:pathLst>
          </a:custGeom>
          <a:noFill/>
          <a:ln w="28575">
            <a:solidFill>
              <a:schemeClr val="accent2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33801" name="Oval 9"/>
          <p:cNvSpPr>
            <a:spLocks noChangeArrowheads="1"/>
          </p:cNvSpPr>
          <p:nvPr/>
        </p:nvSpPr>
        <p:spPr bwMode="auto">
          <a:xfrm>
            <a:off x="3048000" y="54102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33802" name="Oval 10"/>
          <p:cNvSpPr>
            <a:spLocks noChangeArrowheads="1"/>
          </p:cNvSpPr>
          <p:nvPr/>
        </p:nvSpPr>
        <p:spPr bwMode="auto">
          <a:xfrm>
            <a:off x="4953000" y="50292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33803" name="Oval 11"/>
          <p:cNvSpPr>
            <a:spLocks noChangeArrowheads="1"/>
          </p:cNvSpPr>
          <p:nvPr/>
        </p:nvSpPr>
        <p:spPr bwMode="auto">
          <a:xfrm>
            <a:off x="3886200" y="48006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4586288" y="2514600"/>
            <a:ext cx="3019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b="1"/>
              <a:t>p</a:t>
            </a:r>
            <a:r>
              <a:rPr lang="en-US" altLang="it-IT"/>
              <a:t>(u)=[x(u), y(u), z(u)]</a:t>
            </a:r>
            <a:r>
              <a:rPr lang="en-US" altLang="it-IT" baseline="30000"/>
              <a:t>T</a:t>
            </a: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3886200" y="4419600"/>
            <a:ext cx="709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b="1"/>
              <a:t>p</a:t>
            </a:r>
            <a:r>
              <a:rPr lang="en-US" altLang="it-IT"/>
              <a:t>(u)</a:t>
            </a:r>
          </a:p>
        </p:txBody>
      </p:sp>
      <p:sp>
        <p:nvSpPr>
          <p:cNvPr id="33806" name="Text Box 14"/>
          <p:cNvSpPr txBox="1">
            <a:spLocks noChangeArrowheads="1"/>
          </p:cNvSpPr>
          <p:nvPr/>
        </p:nvSpPr>
        <p:spPr bwMode="auto">
          <a:xfrm>
            <a:off x="2362200" y="5562600"/>
            <a:ext cx="1027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b="1"/>
              <a:t>p</a:t>
            </a:r>
            <a:r>
              <a:rPr lang="en-US" altLang="it-IT"/>
              <a:t>(u</a:t>
            </a:r>
            <a:r>
              <a:rPr lang="en-US" altLang="it-IT" baseline="-25000"/>
              <a:t>min</a:t>
            </a:r>
            <a:r>
              <a:rPr lang="en-US" altLang="it-IT"/>
              <a:t>)</a:t>
            </a:r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5181600" y="5029200"/>
            <a:ext cx="1060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b="1"/>
              <a:t>p</a:t>
            </a:r>
            <a:r>
              <a:rPr lang="en-US" altLang="it-IT"/>
              <a:t>(u</a:t>
            </a:r>
            <a:r>
              <a:rPr lang="en-US" altLang="it-IT" baseline="-25000"/>
              <a:t>max</a:t>
            </a:r>
            <a:r>
              <a:rPr lang="en-US" altLang="it-IT"/>
              <a:t>)</a:t>
            </a:r>
          </a:p>
        </p:txBody>
      </p:sp>
      <p:sp>
        <p:nvSpPr>
          <p:cNvPr id="33808" name="Footer Placeholder 1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7F6674E3-FF31-482B-97B1-F4DBCD8BC71F}" type="slidenum">
              <a:rPr lang="es-ES" altLang="it-IT" sz="1000">
                <a:latin typeface="Arial" panose="020B0604020202020204" pitchFamily="34" charset="0"/>
              </a:rPr>
              <a:pPr lvl="1"/>
              <a:t>11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Selecting Functions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Usually we can select “good” functions 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not unique for a given spatial curve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Approximate or interpolate known data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Want functions which are easy to evaluate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Want functions which are easy to differentiate</a:t>
            </a:r>
          </a:p>
          <a:p>
            <a:pPr lvl="2"/>
            <a:r>
              <a:rPr lang="en-US" altLang="it-IT" sz="2400">
                <a:ea typeface="ＭＳ Ｐゴシック" panose="020B0600070205080204" pitchFamily="34" charset="-128"/>
              </a:rPr>
              <a:t>Computation of normals</a:t>
            </a:r>
          </a:p>
          <a:p>
            <a:pPr lvl="2"/>
            <a:r>
              <a:rPr lang="en-US" altLang="it-IT" sz="2400">
                <a:ea typeface="ＭＳ Ｐゴシック" panose="020B0600070205080204" pitchFamily="34" charset="-128"/>
              </a:rPr>
              <a:t>Connecting pieces (segments)</a:t>
            </a:r>
          </a:p>
          <a:p>
            <a:pPr lvl="1"/>
            <a:r>
              <a:rPr lang="en-US" altLang="it-IT" sz="3000">
                <a:ea typeface="ＭＳ Ｐゴシック" panose="020B0600070205080204" pitchFamily="34" charset="-128"/>
              </a:rPr>
              <a:t>Want functions which are smooth</a:t>
            </a:r>
          </a:p>
        </p:txBody>
      </p:sp>
      <p:sp>
        <p:nvSpPr>
          <p:cNvPr id="358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DB769D8E-2018-4C43-B35F-00CAB30F82AB}" type="slidenum">
              <a:rPr lang="es-ES" altLang="it-IT" sz="1000">
                <a:latin typeface="Arial" panose="020B0604020202020204" pitchFamily="34" charset="0"/>
              </a:rPr>
              <a:pPr lvl="1"/>
              <a:t>12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Parametric Lines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1295400" y="2209800"/>
            <a:ext cx="5219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>
                <a:latin typeface="Arial" panose="020B0604020202020204" pitchFamily="34" charset="0"/>
              </a:rPr>
              <a:t>Line connecting two points </a:t>
            </a:r>
            <a:r>
              <a:rPr lang="en-US" altLang="it-IT" b="1"/>
              <a:t>p</a:t>
            </a:r>
            <a:r>
              <a:rPr lang="en-US" altLang="it-IT" baseline="-25000"/>
              <a:t>0 </a:t>
            </a:r>
            <a:r>
              <a:rPr lang="en-US" altLang="it-IT">
                <a:latin typeface="Arial" panose="020B0604020202020204" pitchFamily="34" charset="0"/>
              </a:rPr>
              <a:t> and </a:t>
            </a:r>
            <a:r>
              <a:rPr lang="en-US" altLang="it-IT" b="1"/>
              <a:t>p</a:t>
            </a:r>
            <a:r>
              <a:rPr lang="en-US" altLang="it-IT" baseline="-25000"/>
              <a:t>1</a:t>
            </a:r>
            <a:r>
              <a:rPr lang="en-US" altLang="it-IT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2743200" y="2819400"/>
            <a:ext cx="23574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b="1"/>
              <a:t>p</a:t>
            </a:r>
            <a:r>
              <a:rPr lang="en-US" altLang="it-IT"/>
              <a:t>(u)=(1-u)</a:t>
            </a:r>
            <a:r>
              <a:rPr lang="en-US" altLang="it-IT" b="1"/>
              <a:t>p</a:t>
            </a:r>
            <a:r>
              <a:rPr lang="en-US" altLang="it-IT" baseline="-25000"/>
              <a:t>0</a:t>
            </a:r>
            <a:r>
              <a:rPr lang="en-US" altLang="it-IT"/>
              <a:t>+u</a:t>
            </a:r>
            <a:r>
              <a:rPr lang="en-US" altLang="it-IT" b="1"/>
              <a:t>p</a:t>
            </a:r>
            <a:r>
              <a:rPr lang="en-US" altLang="it-IT" baseline="-25000"/>
              <a:t>1</a:t>
            </a:r>
            <a:endParaRPr lang="en-US" altLang="it-IT"/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1008063" y="1674813"/>
            <a:ext cx="6607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>
                <a:latin typeface="Arial" panose="020B0604020202020204" pitchFamily="34" charset="0"/>
              </a:rPr>
              <a:t>We can normalize u to be over the interval (0,1)</a:t>
            </a:r>
          </a:p>
        </p:txBody>
      </p:sp>
      <p:sp>
        <p:nvSpPr>
          <p:cNvPr id="37895" name="Line 7"/>
          <p:cNvSpPr>
            <a:spLocks noChangeShapeType="1"/>
          </p:cNvSpPr>
          <p:nvPr/>
        </p:nvSpPr>
        <p:spPr bwMode="auto">
          <a:xfrm flipV="1">
            <a:off x="6172200" y="2743200"/>
            <a:ext cx="1143000" cy="838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5773738" y="3581400"/>
            <a:ext cx="1304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b="1"/>
              <a:t>p</a:t>
            </a:r>
            <a:r>
              <a:rPr lang="en-US" altLang="it-IT"/>
              <a:t>(0) = </a:t>
            </a:r>
            <a:r>
              <a:rPr lang="en-US" altLang="it-IT" b="1"/>
              <a:t>p</a:t>
            </a:r>
            <a:r>
              <a:rPr lang="en-US" altLang="it-IT" baseline="-25000"/>
              <a:t>0</a:t>
            </a:r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7315200" y="2286000"/>
            <a:ext cx="1228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b="1"/>
              <a:t>p</a:t>
            </a:r>
            <a:r>
              <a:rPr lang="en-US" altLang="it-IT"/>
              <a:t>(1)= </a:t>
            </a:r>
            <a:r>
              <a:rPr lang="en-US" altLang="it-IT" b="1"/>
              <a:t>p</a:t>
            </a:r>
            <a:r>
              <a:rPr lang="en-US" altLang="it-IT" baseline="-25000"/>
              <a:t>1</a:t>
            </a:r>
          </a:p>
        </p:txBody>
      </p:sp>
      <p:sp>
        <p:nvSpPr>
          <p:cNvPr id="37898" name="Oval 10"/>
          <p:cNvSpPr>
            <a:spLocks noChangeArrowheads="1"/>
          </p:cNvSpPr>
          <p:nvPr/>
        </p:nvSpPr>
        <p:spPr bwMode="auto">
          <a:xfrm>
            <a:off x="6096000" y="35052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37899" name="Oval 11"/>
          <p:cNvSpPr>
            <a:spLocks noChangeArrowheads="1"/>
          </p:cNvSpPr>
          <p:nvPr/>
        </p:nvSpPr>
        <p:spPr bwMode="auto">
          <a:xfrm>
            <a:off x="7239000" y="26670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37900" name="Text Box 12"/>
          <p:cNvSpPr txBox="1">
            <a:spLocks noChangeArrowheads="1"/>
          </p:cNvSpPr>
          <p:nvPr/>
        </p:nvSpPr>
        <p:spPr bwMode="auto">
          <a:xfrm>
            <a:off x="1439863" y="4114800"/>
            <a:ext cx="3930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Ray from </a:t>
            </a:r>
            <a:r>
              <a:rPr lang="en-US" altLang="it-IT" b="1"/>
              <a:t>p</a:t>
            </a:r>
            <a:r>
              <a:rPr lang="en-US" altLang="it-IT" baseline="-25000"/>
              <a:t>0</a:t>
            </a:r>
            <a:r>
              <a:rPr lang="en-US" altLang="it-IT"/>
              <a:t> in the direction </a:t>
            </a:r>
            <a:r>
              <a:rPr lang="en-US" altLang="it-IT" b="1"/>
              <a:t>d</a:t>
            </a:r>
            <a:r>
              <a:rPr lang="en-US" altLang="it-IT"/>
              <a:t> </a:t>
            </a:r>
          </a:p>
        </p:txBody>
      </p:sp>
      <p:sp>
        <p:nvSpPr>
          <p:cNvPr id="37901" name="Text Box 15"/>
          <p:cNvSpPr txBox="1">
            <a:spLocks noChangeArrowheads="1"/>
          </p:cNvSpPr>
          <p:nvPr/>
        </p:nvSpPr>
        <p:spPr bwMode="auto">
          <a:xfrm>
            <a:off x="2489200" y="4800600"/>
            <a:ext cx="1646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b="1"/>
              <a:t>p</a:t>
            </a:r>
            <a:r>
              <a:rPr lang="en-US" altLang="it-IT"/>
              <a:t>(u)=</a:t>
            </a:r>
            <a:r>
              <a:rPr lang="en-US" altLang="it-IT" b="1"/>
              <a:t>p</a:t>
            </a:r>
            <a:r>
              <a:rPr lang="en-US" altLang="it-IT" baseline="-25000"/>
              <a:t>0</a:t>
            </a:r>
            <a:r>
              <a:rPr lang="en-US" altLang="it-IT"/>
              <a:t>+u</a:t>
            </a:r>
            <a:r>
              <a:rPr lang="en-US" altLang="it-IT" b="1"/>
              <a:t>d</a:t>
            </a:r>
            <a:endParaRPr lang="en-US" altLang="it-IT"/>
          </a:p>
        </p:txBody>
      </p:sp>
      <p:sp>
        <p:nvSpPr>
          <p:cNvPr id="37902" name="Line 16"/>
          <p:cNvSpPr>
            <a:spLocks noChangeShapeType="1"/>
          </p:cNvSpPr>
          <p:nvPr/>
        </p:nvSpPr>
        <p:spPr bwMode="auto">
          <a:xfrm flipV="1">
            <a:off x="5961063" y="4419600"/>
            <a:ext cx="1143000" cy="838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37903" name="Text Box 17"/>
          <p:cNvSpPr txBox="1">
            <a:spLocks noChangeArrowheads="1"/>
          </p:cNvSpPr>
          <p:nvPr/>
        </p:nvSpPr>
        <p:spPr bwMode="auto">
          <a:xfrm>
            <a:off x="5562600" y="5257800"/>
            <a:ext cx="1304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b="1"/>
              <a:t>p</a:t>
            </a:r>
            <a:r>
              <a:rPr lang="en-US" altLang="it-IT"/>
              <a:t>(0) = </a:t>
            </a:r>
            <a:r>
              <a:rPr lang="en-US" altLang="it-IT" b="1"/>
              <a:t>p</a:t>
            </a:r>
            <a:r>
              <a:rPr lang="en-US" altLang="it-IT" baseline="-25000"/>
              <a:t>0</a:t>
            </a:r>
          </a:p>
        </p:txBody>
      </p:sp>
      <p:sp>
        <p:nvSpPr>
          <p:cNvPr id="37904" name="Text Box 18"/>
          <p:cNvSpPr txBox="1">
            <a:spLocks noChangeArrowheads="1"/>
          </p:cNvSpPr>
          <p:nvPr/>
        </p:nvSpPr>
        <p:spPr bwMode="auto">
          <a:xfrm>
            <a:off x="7162800" y="3962400"/>
            <a:ext cx="1620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b="1"/>
              <a:t>p</a:t>
            </a:r>
            <a:r>
              <a:rPr lang="en-US" altLang="it-IT"/>
              <a:t>(1)= </a:t>
            </a:r>
            <a:r>
              <a:rPr lang="en-US" altLang="it-IT" b="1"/>
              <a:t>p</a:t>
            </a:r>
            <a:r>
              <a:rPr lang="en-US" altLang="it-IT" baseline="-25000"/>
              <a:t>0 </a:t>
            </a:r>
            <a:r>
              <a:rPr lang="en-US" altLang="it-IT"/>
              <a:t>+</a:t>
            </a:r>
            <a:r>
              <a:rPr lang="en-US" altLang="it-IT" b="1"/>
              <a:t>d</a:t>
            </a:r>
          </a:p>
        </p:txBody>
      </p:sp>
      <p:sp>
        <p:nvSpPr>
          <p:cNvPr id="37905" name="Oval 19"/>
          <p:cNvSpPr>
            <a:spLocks noChangeArrowheads="1"/>
          </p:cNvSpPr>
          <p:nvPr/>
        </p:nvSpPr>
        <p:spPr bwMode="auto">
          <a:xfrm>
            <a:off x="5884863" y="51816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37906" name="Text Box 21"/>
          <p:cNvSpPr txBox="1">
            <a:spLocks noChangeArrowheads="1"/>
          </p:cNvSpPr>
          <p:nvPr/>
        </p:nvSpPr>
        <p:spPr bwMode="auto">
          <a:xfrm>
            <a:off x="6605588" y="4689475"/>
            <a:ext cx="35401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b="1"/>
              <a:t>d</a:t>
            </a:r>
          </a:p>
          <a:p>
            <a:endParaRPr lang="en-US" altLang="it-IT"/>
          </a:p>
        </p:txBody>
      </p:sp>
      <p:sp>
        <p:nvSpPr>
          <p:cNvPr id="37907" name="Footer Placeholder 18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92A39E8E-A5CA-4FCC-BE22-4227F5E69E36}" type="slidenum">
              <a:rPr lang="es-ES" altLang="it-IT" sz="1000">
                <a:latin typeface="Arial" panose="020B0604020202020204" pitchFamily="34" charset="0"/>
              </a:rPr>
              <a:pPr lvl="1"/>
              <a:t>13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Parametric Surfaces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Surfaces require 2 parameters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             x=x(u,v)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             y=y(u,v)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             z=z(u,v)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it-IT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p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(u,v) = [x(u,v), y(u,v), z(u,v)]</a:t>
            </a:r>
            <a:r>
              <a:rPr lang="en-US" altLang="it-IT" baseline="30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T</a:t>
            </a:r>
          </a:p>
          <a:p>
            <a:pPr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Want same properties as curves: </a:t>
            </a:r>
          </a:p>
          <a:p>
            <a:pPr lvl="1"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Smoothness</a:t>
            </a:r>
          </a:p>
          <a:p>
            <a:pPr lvl="1"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Differentiability</a:t>
            </a:r>
          </a:p>
          <a:p>
            <a:pPr lvl="1"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Ease of evaluation</a:t>
            </a:r>
          </a:p>
          <a:p>
            <a:pPr>
              <a:lnSpc>
                <a:spcPct val="90000"/>
              </a:lnSpc>
            </a:pPr>
            <a:endParaRPr lang="en-US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39941" name="Line 4"/>
          <p:cNvSpPr>
            <a:spLocks noChangeShapeType="1"/>
          </p:cNvSpPr>
          <p:nvPr/>
        </p:nvSpPr>
        <p:spPr bwMode="auto">
          <a:xfrm>
            <a:off x="7010400" y="33528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39942" name="Line 5"/>
          <p:cNvSpPr>
            <a:spLocks noChangeShapeType="1"/>
          </p:cNvSpPr>
          <p:nvPr/>
        </p:nvSpPr>
        <p:spPr bwMode="auto">
          <a:xfrm flipV="1">
            <a:off x="7010400" y="20574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39943" name="Line 6"/>
          <p:cNvSpPr>
            <a:spLocks noChangeShapeType="1"/>
          </p:cNvSpPr>
          <p:nvPr/>
        </p:nvSpPr>
        <p:spPr bwMode="auto">
          <a:xfrm flipH="1">
            <a:off x="6477000" y="3352800"/>
            <a:ext cx="533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703495" name="AutoShape 7"/>
          <p:cNvSpPr>
            <a:spLocks noChangeArrowheads="1"/>
          </p:cNvSpPr>
          <p:nvPr/>
        </p:nvSpPr>
        <p:spPr bwMode="auto">
          <a:xfrm rot="1389952">
            <a:off x="7010400" y="2514600"/>
            <a:ext cx="1066800" cy="1143000"/>
          </a:xfrm>
          <a:prstGeom prst="flowChartPunchedTape">
            <a:avLst/>
          </a:prstGeom>
          <a:gradFill rotWithShape="0">
            <a:gsLst>
              <a:gs pos="0">
                <a:schemeClr val="hlink"/>
              </a:gs>
              <a:gs pos="50000">
                <a:schemeClr val="hlink">
                  <a:gamma/>
                  <a:shade val="46275"/>
                  <a:invGamma/>
                </a:schemeClr>
              </a:gs>
              <a:gs pos="100000">
                <a:schemeClr val="hlink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+mn-ea"/>
            </a:endParaRPr>
          </a:p>
        </p:txBody>
      </p:sp>
      <p:sp>
        <p:nvSpPr>
          <p:cNvPr id="39945" name="Text Box 8"/>
          <p:cNvSpPr txBox="1">
            <a:spLocks noChangeArrowheads="1"/>
          </p:cNvSpPr>
          <p:nvPr/>
        </p:nvSpPr>
        <p:spPr bwMode="auto">
          <a:xfrm>
            <a:off x="7985125" y="324167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x</a:t>
            </a:r>
          </a:p>
        </p:txBody>
      </p:sp>
      <p:sp>
        <p:nvSpPr>
          <p:cNvPr id="39946" name="Text Box 9"/>
          <p:cNvSpPr txBox="1">
            <a:spLocks noChangeArrowheads="1"/>
          </p:cNvSpPr>
          <p:nvPr/>
        </p:nvSpPr>
        <p:spPr bwMode="auto">
          <a:xfrm>
            <a:off x="6613525" y="194627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y</a:t>
            </a:r>
          </a:p>
        </p:txBody>
      </p:sp>
      <p:sp>
        <p:nvSpPr>
          <p:cNvPr id="39947" name="Text Box 10"/>
          <p:cNvSpPr txBox="1">
            <a:spLocks noChangeArrowheads="1"/>
          </p:cNvSpPr>
          <p:nvPr/>
        </p:nvSpPr>
        <p:spPr bwMode="auto">
          <a:xfrm>
            <a:off x="6470650" y="3622675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z</a:t>
            </a:r>
          </a:p>
        </p:txBody>
      </p:sp>
      <p:sp>
        <p:nvSpPr>
          <p:cNvPr id="39948" name="Text Box 11"/>
          <p:cNvSpPr txBox="1">
            <a:spLocks noChangeArrowheads="1"/>
          </p:cNvSpPr>
          <p:nvPr/>
        </p:nvSpPr>
        <p:spPr bwMode="auto">
          <a:xfrm>
            <a:off x="6858000" y="3581400"/>
            <a:ext cx="904875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2300" b="1"/>
              <a:t>p</a:t>
            </a:r>
            <a:r>
              <a:rPr lang="en-US" altLang="it-IT" sz="2300"/>
              <a:t>(u,0)</a:t>
            </a:r>
          </a:p>
        </p:txBody>
      </p:sp>
      <p:sp>
        <p:nvSpPr>
          <p:cNvPr id="39949" name="Text Box 12"/>
          <p:cNvSpPr txBox="1">
            <a:spLocks noChangeArrowheads="1"/>
          </p:cNvSpPr>
          <p:nvPr/>
        </p:nvSpPr>
        <p:spPr bwMode="auto">
          <a:xfrm>
            <a:off x="8237538" y="2819400"/>
            <a:ext cx="904875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2300" b="1"/>
              <a:t>p</a:t>
            </a:r>
            <a:r>
              <a:rPr lang="en-US" altLang="it-IT" sz="2300"/>
              <a:t>(1,v)</a:t>
            </a:r>
          </a:p>
        </p:txBody>
      </p:sp>
      <p:sp>
        <p:nvSpPr>
          <p:cNvPr id="39950" name="Text Box 13"/>
          <p:cNvSpPr txBox="1">
            <a:spLocks noChangeArrowheads="1"/>
          </p:cNvSpPr>
          <p:nvPr/>
        </p:nvSpPr>
        <p:spPr bwMode="auto">
          <a:xfrm>
            <a:off x="6096000" y="2667000"/>
            <a:ext cx="904875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2300" b="1"/>
              <a:t>p</a:t>
            </a:r>
            <a:r>
              <a:rPr lang="en-US" altLang="it-IT" sz="2300"/>
              <a:t>(0,v)</a:t>
            </a:r>
          </a:p>
        </p:txBody>
      </p:sp>
      <p:sp>
        <p:nvSpPr>
          <p:cNvPr id="39951" name="Text Box 14"/>
          <p:cNvSpPr txBox="1">
            <a:spLocks noChangeArrowheads="1"/>
          </p:cNvSpPr>
          <p:nvPr/>
        </p:nvSpPr>
        <p:spPr bwMode="auto">
          <a:xfrm>
            <a:off x="7315200" y="2057400"/>
            <a:ext cx="904875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2300" b="1"/>
              <a:t>p</a:t>
            </a:r>
            <a:r>
              <a:rPr lang="en-US" altLang="it-IT" sz="2300"/>
              <a:t>(u,1)</a:t>
            </a:r>
          </a:p>
        </p:txBody>
      </p:sp>
      <p:sp>
        <p:nvSpPr>
          <p:cNvPr id="39952" name="Footer Placeholder 1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208D5622-402C-455C-A025-E621D13378B8}" type="slidenum">
              <a:rPr lang="es-ES" altLang="it-IT" sz="1000">
                <a:latin typeface="Arial" panose="020B0604020202020204" pitchFamily="34" charset="0"/>
              </a:rPr>
              <a:pPr lvl="1"/>
              <a:t>14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419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Normals</a:t>
            </a:r>
          </a:p>
        </p:txBody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it-IT" sz="2700">
                <a:ea typeface="ＭＳ Ｐゴシック" panose="020B0600070205080204" pitchFamily="34" charset="-128"/>
              </a:rPr>
              <a:t>We can differentiate with respect to </a:t>
            </a:r>
            <a:r>
              <a:rPr lang="en-US" altLang="it-IT" sz="2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u</a:t>
            </a:r>
            <a:r>
              <a:rPr lang="en-US" altLang="it-IT" sz="2700">
                <a:ea typeface="ＭＳ Ｐゴシック" panose="020B0600070205080204" pitchFamily="34" charset="-128"/>
              </a:rPr>
              <a:t> and </a:t>
            </a:r>
            <a:r>
              <a:rPr lang="en-US" altLang="it-IT" sz="2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v</a:t>
            </a:r>
            <a:r>
              <a:rPr lang="en-US" altLang="it-IT" sz="2700">
                <a:ea typeface="ＭＳ Ｐゴシック" panose="020B0600070205080204" pitchFamily="34" charset="-128"/>
              </a:rPr>
              <a:t> to obtain the normal at any point </a:t>
            </a:r>
            <a:r>
              <a:rPr lang="en-US" altLang="it-IT" sz="27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</a:t>
            </a:r>
          </a:p>
        </p:txBody>
      </p:sp>
      <p:graphicFrame>
        <p:nvGraphicFramePr>
          <p:cNvPr id="41986" name="Object 0"/>
          <p:cNvGraphicFramePr>
            <a:graphicFrameLocks noChangeAspect="1"/>
          </p:cNvGraphicFramePr>
          <p:nvPr/>
        </p:nvGraphicFramePr>
        <p:xfrm>
          <a:off x="762000" y="2667000"/>
          <a:ext cx="3660775" cy="169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3" name="Equation" r:id="rId4" imgW="1536480" imgH="711000" progId="Equation.3">
                  <p:embed/>
                </p:oleObj>
              </mc:Choice>
              <mc:Fallback>
                <p:oleObj name="Equation" r:id="rId4" imgW="1536480" imgH="711000" progId="Equation.3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667000"/>
                        <a:ext cx="3660775" cy="169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7" name="Object 1"/>
          <p:cNvGraphicFramePr>
            <a:graphicFrameLocks noChangeAspect="1"/>
          </p:cNvGraphicFramePr>
          <p:nvPr/>
        </p:nvGraphicFramePr>
        <p:xfrm>
          <a:off x="4953000" y="2667000"/>
          <a:ext cx="3333750" cy="155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4" name="Equation" r:id="rId6" imgW="1523880" imgH="711000" progId="Equation.3">
                  <p:embed/>
                </p:oleObj>
              </mc:Choice>
              <mc:Fallback>
                <p:oleObj name="Equation" r:id="rId6" imgW="1523880" imgH="7110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667000"/>
                        <a:ext cx="3333750" cy="155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8" name="Object 2"/>
          <p:cNvGraphicFramePr>
            <a:graphicFrameLocks noChangeAspect="1"/>
          </p:cNvGraphicFramePr>
          <p:nvPr/>
        </p:nvGraphicFramePr>
        <p:xfrm>
          <a:off x="1066800" y="4876800"/>
          <a:ext cx="3328988" cy="93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5" name="Equation" r:id="rId8" imgW="1396800" imgH="393480" progId="Equation.3">
                  <p:embed/>
                </p:oleObj>
              </mc:Choice>
              <mc:Fallback>
                <p:oleObj name="Equation" r:id="rId8" imgW="139680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876800"/>
                        <a:ext cx="3328988" cy="938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992" name="Picture 7" descr="C:\BOOK\OpenGL\Paul Final\jpeg_new\AN10F02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329"/>
          <a:stretch>
            <a:fillRect/>
          </a:stretch>
        </p:blipFill>
        <p:spPr bwMode="auto">
          <a:xfrm>
            <a:off x="5562600" y="4256088"/>
            <a:ext cx="2438400" cy="191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93" name="Footer Placeholder 8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B72D3861-6F43-4724-84C5-F5930C62EC97}" type="slidenum">
              <a:rPr lang="es-ES" altLang="it-IT" sz="1000">
                <a:latin typeface="Arial" panose="020B0604020202020204" pitchFamily="34" charset="0"/>
              </a:rPr>
              <a:pPr lvl="1"/>
              <a:t>15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Parametric Planes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1606550" y="2055813"/>
            <a:ext cx="2471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>
                <a:latin typeface="Arial" panose="020B0604020202020204" pitchFamily="34" charset="0"/>
              </a:rPr>
              <a:t>point-vector form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2133600" y="2667000"/>
            <a:ext cx="23336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b="1"/>
              <a:t>p</a:t>
            </a:r>
            <a:r>
              <a:rPr lang="en-US" altLang="it-IT"/>
              <a:t>(u,v)=</a:t>
            </a:r>
            <a:r>
              <a:rPr lang="en-US" altLang="it-IT" b="1"/>
              <a:t>p</a:t>
            </a:r>
            <a:r>
              <a:rPr lang="en-US" altLang="it-IT" baseline="-25000"/>
              <a:t>0</a:t>
            </a:r>
            <a:r>
              <a:rPr lang="en-US" altLang="it-IT"/>
              <a:t>+u</a:t>
            </a:r>
            <a:r>
              <a:rPr lang="en-US" altLang="it-IT" b="1"/>
              <a:t>q</a:t>
            </a:r>
            <a:r>
              <a:rPr lang="en-US" altLang="it-IT"/>
              <a:t>+v</a:t>
            </a:r>
            <a:r>
              <a:rPr lang="en-US" altLang="it-IT" b="1"/>
              <a:t>r</a:t>
            </a:r>
          </a:p>
          <a:p>
            <a:endParaRPr lang="en-US" altLang="it-IT" b="1"/>
          </a:p>
          <a:p>
            <a:r>
              <a:rPr lang="en-US" altLang="it-IT" b="1"/>
              <a:t>n = q x r</a:t>
            </a:r>
          </a:p>
        </p:txBody>
      </p:sp>
      <p:grpSp>
        <p:nvGrpSpPr>
          <p:cNvPr id="44038" name="Group 12"/>
          <p:cNvGrpSpPr>
            <a:grpSpLocks/>
          </p:cNvGrpSpPr>
          <p:nvPr/>
        </p:nvGrpSpPr>
        <p:grpSpPr bwMode="auto">
          <a:xfrm>
            <a:off x="6400800" y="1828800"/>
            <a:ext cx="1828800" cy="1828800"/>
            <a:chOff x="4032" y="1008"/>
            <a:chExt cx="1488" cy="1776"/>
          </a:xfrm>
        </p:grpSpPr>
        <p:sp>
          <p:nvSpPr>
            <p:cNvPr id="44059" name="Freeform 9"/>
            <p:cNvSpPr>
              <a:spLocks/>
            </p:cNvSpPr>
            <p:nvPr/>
          </p:nvSpPr>
          <p:spPr bwMode="auto">
            <a:xfrm>
              <a:off x="4032" y="1152"/>
              <a:ext cx="1104" cy="1632"/>
            </a:xfrm>
            <a:custGeom>
              <a:avLst/>
              <a:gdLst>
                <a:gd name="T0" fmla="*/ 0 w 1104"/>
                <a:gd name="T1" fmla="*/ 1632 h 1632"/>
                <a:gd name="T2" fmla="*/ 1104 w 1104"/>
                <a:gd name="T3" fmla="*/ 864 h 1632"/>
                <a:gd name="T4" fmla="*/ 384 w 1104"/>
                <a:gd name="T5" fmla="*/ 0 h 1632"/>
                <a:gd name="T6" fmla="*/ 0 w 1104"/>
                <a:gd name="T7" fmla="*/ 1632 h 16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04"/>
                <a:gd name="T13" fmla="*/ 0 h 1632"/>
                <a:gd name="T14" fmla="*/ 1104 w 1104"/>
                <a:gd name="T15" fmla="*/ 1632 h 16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04" h="1632">
                  <a:moveTo>
                    <a:pt x="0" y="1632"/>
                  </a:moveTo>
                  <a:lnTo>
                    <a:pt x="1104" y="864"/>
                  </a:lnTo>
                  <a:lnTo>
                    <a:pt x="384" y="0"/>
                  </a:lnTo>
                  <a:lnTo>
                    <a:pt x="0" y="163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anchor="ctr" anchorCtr="1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endParaRPr lang="it-IT" altLang="it-IT"/>
            </a:p>
          </p:txBody>
        </p:sp>
        <p:sp>
          <p:nvSpPr>
            <p:cNvPr id="44060" name="Line 10"/>
            <p:cNvSpPr>
              <a:spLocks noChangeShapeType="1"/>
            </p:cNvSpPr>
            <p:nvPr/>
          </p:nvSpPr>
          <p:spPr bwMode="auto">
            <a:xfrm flipV="1">
              <a:off x="4032" y="1728"/>
              <a:ext cx="1488" cy="10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 anchorCtr="1"/>
            <a:lstStyle/>
            <a:p>
              <a:endParaRPr lang="it-IT"/>
            </a:p>
          </p:txBody>
        </p:sp>
        <p:sp>
          <p:nvSpPr>
            <p:cNvPr id="44061" name="Line 11"/>
            <p:cNvSpPr>
              <a:spLocks noChangeShapeType="1"/>
            </p:cNvSpPr>
            <p:nvPr/>
          </p:nvSpPr>
          <p:spPr bwMode="auto">
            <a:xfrm flipV="1">
              <a:off x="4032" y="1008"/>
              <a:ext cx="432" cy="17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 anchorCtr="1"/>
            <a:lstStyle/>
            <a:p>
              <a:endParaRPr lang="it-IT"/>
            </a:p>
          </p:txBody>
        </p:sp>
      </p:grpSp>
      <p:sp>
        <p:nvSpPr>
          <p:cNvPr id="44039" name="Text Box 13"/>
          <p:cNvSpPr txBox="1">
            <a:spLocks noChangeArrowheads="1"/>
          </p:cNvSpPr>
          <p:nvPr/>
        </p:nvSpPr>
        <p:spPr bwMode="auto">
          <a:xfrm>
            <a:off x="6858000" y="3200400"/>
            <a:ext cx="473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t-IT" b="1"/>
              <a:t>q</a:t>
            </a:r>
          </a:p>
        </p:txBody>
      </p:sp>
      <p:sp>
        <p:nvSpPr>
          <p:cNvPr id="44040" name="Text Box 14"/>
          <p:cNvSpPr txBox="1">
            <a:spLocks noChangeArrowheads="1"/>
          </p:cNvSpPr>
          <p:nvPr/>
        </p:nvSpPr>
        <p:spPr bwMode="auto">
          <a:xfrm>
            <a:off x="6324600" y="2514600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b="1"/>
              <a:t>r</a:t>
            </a:r>
          </a:p>
        </p:txBody>
      </p:sp>
      <p:sp>
        <p:nvSpPr>
          <p:cNvPr id="44041" name="Text Box 16"/>
          <p:cNvSpPr txBox="1">
            <a:spLocks noChangeArrowheads="1"/>
          </p:cNvSpPr>
          <p:nvPr/>
        </p:nvSpPr>
        <p:spPr bwMode="auto">
          <a:xfrm>
            <a:off x="6096000" y="3657600"/>
            <a:ext cx="455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b="1"/>
              <a:t>p</a:t>
            </a:r>
            <a:r>
              <a:rPr lang="en-US" altLang="it-IT" baseline="-25000"/>
              <a:t>0</a:t>
            </a:r>
          </a:p>
        </p:txBody>
      </p:sp>
      <p:sp>
        <p:nvSpPr>
          <p:cNvPr id="44042" name="Oval 17"/>
          <p:cNvSpPr>
            <a:spLocks noChangeArrowheads="1"/>
          </p:cNvSpPr>
          <p:nvPr/>
        </p:nvSpPr>
        <p:spPr bwMode="auto">
          <a:xfrm>
            <a:off x="6324600" y="35814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44043" name="Line 18"/>
          <p:cNvSpPr>
            <a:spLocks noChangeShapeType="1"/>
          </p:cNvSpPr>
          <p:nvPr/>
        </p:nvSpPr>
        <p:spPr bwMode="auto">
          <a:xfrm flipV="1">
            <a:off x="7010400" y="1600200"/>
            <a:ext cx="304800" cy="1371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44044" name="Text Box 19"/>
          <p:cNvSpPr txBox="1">
            <a:spLocks noChangeArrowheads="1"/>
          </p:cNvSpPr>
          <p:nvPr/>
        </p:nvSpPr>
        <p:spPr bwMode="auto">
          <a:xfrm>
            <a:off x="7391400" y="1524000"/>
            <a:ext cx="473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t-IT" b="1"/>
              <a:t>n</a:t>
            </a:r>
          </a:p>
        </p:txBody>
      </p:sp>
      <p:sp>
        <p:nvSpPr>
          <p:cNvPr id="44045" name="Text Box 20"/>
          <p:cNvSpPr txBox="1">
            <a:spLocks noChangeArrowheads="1"/>
          </p:cNvSpPr>
          <p:nvPr/>
        </p:nvSpPr>
        <p:spPr bwMode="auto">
          <a:xfrm>
            <a:off x="1752600" y="4191000"/>
            <a:ext cx="233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>
                <a:latin typeface="Arial" panose="020B0604020202020204" pitchFamily="34" charset="0"/>
              </a:rPr>
              <a:t>three-point form</a:t>
            </a:r>
          </a:p>
        </p:txBody>
      </p:sp>
      <p:sp>
        <p:nvSpPr>
          <p:cNvPr id="44046" name="Freeform 22"/>
          <p:cNvSpPr>
            <a:spLocks/>
          </p:cNvSpPr>
          <p:nvPr/>
        </p:nvSpPr>
        <p:spPr bwMode="auto">
          <a:xfrm>
            <a:off x="6858000" y="4110038"/>
            <a:ext cx="1357313" cy="1681162"/>
          </a:xfrm>
          <a:custGeom>
            <a:avLst/>
            <a:gdLst>
              <a:gd name="T0" fmla="*/ 0 w 1104"/>
              <a:gd name="T1" fmla="*/ 2147483647 h 1632"/>
              <a:gd name="T2" fmla="*/ 2147483647 w 1104"/>
              <a:gd name="T3" fmla="*/ 2147483647 h 1632"/>
              <a:gd name="T4" fmla="*/ 2147483647 w 1104"/>
              <a:gd name="T5" fmla="*/ 0 h 1632"/>
              <a:gd name="T6" fmla="*/ 0 w 1104"/>
              <a:gd name="T7" fmla="*/ 2147483647 h 1632"/>
              <a:gd name="T8" fmla="*/ 0 60000 65536"/>
              <a:gd name="T9" fmla="*/ 0 60000 65536"/>
              <a:gd name="T10" fmla="*/ 0 60000 65536"/>
              <a:gd name="T11" fmla="*/ 0 60000 65536"/>
              <a:gd name="T12" fmla="*/ 0 w 1104"/>
              <a:gd name="T13" fmla="*/ 0 h 1632"/>
              <a:gd name="T14" fmla="*/ 1104 w 1104"/>
              <a:gd name="T15" fmla="*/ 1632 h 16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04" h="1632">
                <a:moveTo>
                  <a:pt x="0" y="1632"/>
                </a:moveTo>
                <a:lnTo>
                  <a:pt x="1104" y="864"/>
                </a:lnTo>
                <a:lnTo>
                  <a:pt x="38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44047" name="Line 23"/>
          <p:cNvSpPr>
            <a:spLocks noChangeShapeType="1"/>
          </p:cNvSpPr>
          <p:nvPr/>
        </p:nvSpPr>
        <p:spPr bwMode="auto">
          <a:xfrm flipV="1">
            <a:off x="6858000" y="5029200"/>
            <a:ext cx="12954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44048" name="Line 24"/>
          <p:cNvSpPr>
            <a:spLocks noChangeShapeType="1"/>
          </p:cNvSpPr>
          <p:nvPr/>
        </p:nvSpPr>
        <p:spPr bwMode="auto">
          <a:xfrm flipV="1">
            <a:off x="6858000" y="4191000"/>
            <a:ext cx="45720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44049" name="Text Box 27"/>
          <p:cNvSpPr txBox="1">
            <a:spLocks noChangeArrowheads="1"/>
          </p:cNvSpPr>
          <p:nvPr/>
        </p:nvSpPr>
        <p:spPr bwMode="auto">
          <a:xfrm>
            <a:off x="6553200" y="5791200"/>
            <a:ext cx="455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b="1"/>
              <a:t>p</a:t>
            </a:r>
            <a:r>
              <a:rPr lang="en-US" altLang="it-IT" baseline="-25000"/>
              <a:t>0</a:t>
            </a:r>
          </a:p>
        </p:txBody>
      </p:sp>
      <p:sp>
        <p:nvSpPr>
          <p:cNvPr id="44050" name="Oval 28"/>
          <p:cNvSpPr>
            <a:spLocks noChangeArrowheads="1"/>
          </p:cNvSpPr>
          <p:nvPr/>
        </p:nvSpPr>
        <p:spPr bwMode="auto">
          <a:xfrm>
            <a:off x="6781800" y="57150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44051" name="Line 29"/>
          <p:cNvSpPr>
            <a:spLocks noChangeShapeType="1"/>
          </p:cNvSpPr>
          <p:nvPr/>
        </p:nvSpPr>
        <p:spPr bwMode="auto">
          <a:xfrm flipV="1">
            <a:off x="7467600" y="3733800"/>
            <a:ext cx="304800" cy="1371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44052" name="Text Box 30"/>
          <p:cNvSpPr txBox="1">
            <a:spLocks noChangeArrowheads="1"/>
          </p:cNvSpPr>
          <p:nvPr/>
        </p:nvSpPr>
        <p:spPr bwMode="auto">
          <a:xfrm>
            <a:off x="7848600" y="3657600"/>
            <a:ext cx="473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t-IT" b="1"/>
              <a:t>n</a:t>
            </a:r>
          </a:p>
        </p:txBody>
      </p:sp>
      <p:sp>
        <p:nvSpPr>
          <p:cNvPr id="44053" name="Oval 31"/>
          <p:cNvSpPr>
            <a:spLocks noChangeArrowheads="1"/>
          </p:cNvSpPr>
          <p:nvPr/>
        </p:nvSpPr>
        <p:spPr bwMode="auto">
          <a:xfrm>
            <a:off x="8077200" y="48768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44054" name="Oval 32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44055" name="Text Box 33"/>
          <p:cNvSpPr txBox="1">
            <a:spLocks noChangeArrowheads="1"/>
          </p:cNvSpPr>
          <p:nvPr/>
        </p:nvSpPr>
        <p:spPr bwMode="auto">
          <a:xfrm>
            <a:off x="8077200" y="5029200"/>
            <a:ext cx="455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b="1"/>
              <a:t>p</a:t>
            </a:r>
            <a:r>
              <a:rPr lang="en-US" altLang="it-IT" baseline="-25000"/>
              <a:t>1</a:t>
            </a:r>
          </a:p>
        </p:txBody>
      </p:sp>
      <p:sp>
        <p:nvSpPr>
          <p:cNvPr id="44056" name="Text Box 34"/>
          <p:cNvSpPr txBox="1">
            <a:spLocks noChangeArrowheads="1"/>
          </p:cNvSpPr>
          <p:nvPr/>
        </p:nvSpPr>
        <p:spPr bwMode="auto">
          <a:xfrm>
            <a:off x="6705600" y="4191000"/>
            <a:ext cx="455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b="1"/>
              <a:t>p</a:t>
            </a:r>
            <a:r>
              <a:rPr lang="en-US" altLang="it-IT" baseline="-25000"/>
              <a:t>2</a:t>
            </a:r>
          </a:p>
        </p:txBody>
      </p:sp>
      <p:sp>
        <p:nvSpPr>
          <p:cNvPr id="44057" name="Text Box 35"/>
          <p:cNvSpPr txBox="1">
            <a:spLocks noChangeArrowheads="1"/>
          </p:cNvSpPr>
          <p:nvPr/>
        </p:nvSpPr>
        <p:spPr bwMode="auto">
          <a:xfrm>
            <a:off x="2286000" y="4876800"/>
            <a:ext cx="15001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b="1"/>
              <a:t>q</a:t>
            </a:r>
            <a:r>
              <a:rPr lang="en-US" altLang="it-IT"/>
              <a:t> = </a:t>
            </a:r>
            <a:r>
              <a:rPr lang="en-US" altLang="it-IT" b="1"/>
              <a:t>p</a:t>
            </a:r>
            <a:r>
              <a:rPr lang="en-US" altLang="it-IT" baseline="-25000"/>
              <a:t>1 </a:t>
            </a:r>
            <a:r>
              <a:rPr lang="en-US" altLang="it-IT"/>
              <a:t>– </a:t>
            </a:r>
            <a:r>
              <a:rPr lang="en-US" altLang="it-IT" b="1"/>
              <a:t>p</a:t>
            </a:r>
            <a:r>
              <a:rPr lang="en-US" altLang="it-IT" baseline="-25000"/>
              <a:t>0</a:t>
            </a:r>
          </a:p>
          <a:p>
            <a:r>
              <a:rPr lang="en-US" altLang="it-IT" b="1"/>
              <a:t>r</a:t>
            </a:r>
            <a:r>
              <a:rPr lang="en-US" altLang="it-IT"/>
              <a:t> = </a:t>
            </a:r>
            <a:r>
              <a:rPr lang="en-US" altLang="it-IT" b="1"/>
              <a:t>p</a:t>
            </a:r>
            <a:r>
              <a:rPr lang="en-US" altLang="it-IT" baseline="-25000"/>
              <a:t>2 </a:t>
            </a:r>
            <a:r>
              <a:rPr lang="en-US" altLang="it-IT"/>
              <a:t>– </a:t>
            </a:r>
            <a:r>
              <a:rPr lang="en-US" altLang="it-IT" b="1"/>
              <a:t>p</a:t>
            </a:r>
            <a:r>
              <a:rPr lang="en-US" altLang="it-IT" baseline="-25000"/>
              <a:t>0</a:t>
            </a:r>
          </a:p>
        </p:txBody>
      </p:sp>
      <p:sp>
        <p:nvSpPr>
          <p:cNvPr id="44058" name="Footer Placeholder 28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D83E9F38-5C91-4343-BA67-7DB7AB8BBF51}" type="slidenum">
              <a:rPr lang="es-ES" altLang="it-IT" sz="1000">
                <a:latin typeface="Arial" panose="020B0604020202020204" pitchFamily="34" charset="0"/>
              </a:rPr>
              <a:pPr lvl="1"/>
              <a:t>16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Parametric Sphere</a:t>
            </a:r>
          </a:p>
        </p:txBody>
      </p:sp>
      <p:sp>
        <p:nvSpPr>
          <p:cNvPr id="46084" name="Oval 4"/>
          <p:cNvSpPr>
            <a:spLocks noChangeArrowheads="1"/>
          </p:cNvSpPr>
          <p:nvPr/>
        </p:nvSpPr>
        <p:spPr bwMode="auto">
          <a:xfrm>
            <a:off x="5715000" y="2743200"/>
            <a:ext cx="1828800" cy="18288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46085" name="Oval 5"/>
          <p:cNvSpPr>
            <a:spLocks noChangeArrowheads="1"/>
          </p:cNvSpPr>
          <p:nvPr/>
        </p:nvSpPr>
        <p:spPr bwMode="auto">
          <a:xfrm>
            <a:off x="5715000" y="3505200"/>
            <a:ext cx="1828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46086" name="Oval 7"/>
          <p:cNvSpPr>
            <a:spLocks noChangeArrowheads="1"/>
          </p:cNvSpPr>
          <p:nvPr/>
        </p:nvSpPr>
        <p:spPr bwMode="auto">
          <a:xfrm>
            <a:off x="6324600" y="2743200"/>
            <a:ext cx="609600" cy="1828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46087" name="Text Box 8"/>
          <p:cNvSpPr txBox="1">
            <a:spLocks noChangeArrowheads="1"/>
          </p:cNvSpPr>
          <p:nvPr/>
        </p:nvSpPr>
        <p:spPr bwMode="auto">
          <a:xfrm>
            <a:off x="1600200" y="1905000"/>
            <a:ext cx="27305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x(u,v) = r cos </a:t>
            </a:r>
            <a:r>
              <a:rPr lang="en-US" altLang="it-IT">
                <a:latin typeface="Symbol" panose="05050102010706020507" pitchFamily="18" charset="2"/>
              </a:rPr>
              <a:t>q</a:t>
            </a:r>
            <a:r>
              <a:rPr lang="en-US" altLang="it-IT"/>
              <a:t> sin </a:t>
            </a:r>
            <a:r>
              <a:rPr lang="en-US" altLang="it-IT">
                <a:latin typeface="Symbol" panose="05050102010706020507" pitchFamily="18" charset="2"/>
              </a:rPr>
              <a:t>f</a:t>
            </a:r>
          </a:p>
          <a:p>
            <a:r>
              <a:rPr lang="en-US" altLang="it-IT"/>
              <a:t>y(u,v) = r sin </a:t>
            </a:r>
            <a:r>
              <a:rPr lang="en-US" altLang="it-IT">
                <a:latin typeface="Symbol" panose="05050102010706020507" pitchFamily="18" charset="2"/>
              </a:rPr>
              <a:t>q </a:t>
            </a:r>
            <a:r>
              <a:rPr lang="en-US" altLang="it-IT"/>
              <a:t>sin </a:t>
            </a:r>
            <a:r>
              <a:rPr lang="en-US" altLang="it-IT">
                <a:latin typeface="Symbol" panose="05050102010706020507" pitchFamily="18" charset="2"/>
              </a:rPr>
              <a:t>f</a:t>
            </a:r>
          </a:p>
          <a:p>
            <a:r>
              <a:rPr lang="en-US" altLang="it-IT"/>
              <a:t>z(u,v) = r cos </a:t>
            </a:r>
            <a:r>
              <a:rPr lang="en-US" altLang="it-IT">
                <a:latin typeface="Symbol" panose="05050102010706020507" pitchFamily="18" charset="2"/>
              </a:rPr>
              <a:t>f</a:t>
            </a:r>
          </a:p>
        </p:txBody>
      </p:sp>
      <p:sp>
        <p:nvSpPr>
          <p:cNvPr id="46088" name="Text Box 9"/>
          <p:cNvSpPr txBox="1">
            <a:spLocks noChangeArrowheads="1"/>
          </p:cNvSpPr>
          <p:nvPr/>
        </p:nvSpPr>
        <p:spPr bwMode="auto">
          <a:xfrm>
            <a:off x="2057400" y="3505200"/>
            <a:ext cx="16668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360 </a:t>
            </a:r>
            <a:r>
              <a:rPr lang="en-US" altLang="it-IT">
                <a:sym typeface="Symbol" panose="05050102010706020507" pitchFamily="18" charset="2"/>
              </a:rPr>
              <a:t> </a:t>
            </a:r>
            <a:r>
              <a:rPr lang="en-US" altLang="it-IT">
                <a:latin typeface="Symbol" panose="05050102010706020507" pitchFamily="18" charset="2"/>
              </a:rPr>
              <a:t>q</a:t>
            </a:r>
            <a:r>
              <a:rPr lang="en-US" altLang="it-IT"/>
              <a:t>  </a:t>
            </a:r>
            <a:r>
              <a:rPr lang="en-US" altLang="it-IT">
                <a:sym typeface="Symbol" panose="05050102010706020507" pitchFamily="18" charset="2"/>
              </a:rPr>
              <a:t> </a:t>
            </a:r>
            <a:r>
              <a:rPr lang="en-US" altLang="it-IT"/>
              <a:t>0</a:t>
            </a:r>
          </a:p>
          <a:p>
            <a:r>
              <a:rPr lang="en-US" altLang="it-IT"/>
              <a:t>180 </a:t>
            </a:r>
            <a:r>
              <a:rPr lang="en-US" altLang="it-IT">
                <a:sym typeface="Symbol" panose="05050102010706020507" pitchFamily="18" charset="2"/>
              </a:rPr>
              <a:t> </a:t>
            </a:r>
            <a:r>
              <a:rPr lang="en-US" altLang="it-IT">
                <a:latin typeface="Symbol" panose="05050102010706020507" pitchFamily="18" charset="2"/>
              </a:rPr>
              <a:t>f</a:t>
            </a:r>
            <a:r>
              <a:rPr lang="en-US" altLang="it-IT"/>
              <a:t>  </a:t>
            </a:r>
            <a:r>
              <a:rPr lang="en-US" altLang="it-IT">
                <a:sym typeface="Symbol" panose="05050102010706020507" pitchFamily="18" charset="2"/>
              </a:rPr>
              <a:t> </a:t>
            </a:r>
            <a:r>
              <a:rPr lang="en-US" altLang="it-IT"/>
              <a:t>0</a:t>
            </a:r>
          </a:p>
        </p:txBody>
      </p:sp>
      <p:sp>
        <p:nvSpPr>
          <p:cNvPr id="46089" name="Text Box 10"/>
          <p:cNvSpPr txBox="1">
            <a:spLocks noChangeArrowheads="1"/>
          </p:cNvSpPr>
          <p:nvPr/>
        </p:nvSpPr>
        <p:spPr bwMode="auto">
          <a:xfrm>
            <a:off x="1066800" y="4724400"/>
            <a:ext cx="50339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buFont typeface="Symbol" panose="05050102010706020507" pitchFamily="18" charset="2"/>
              <a:buChar char="q"/>
            </a:pPr>
            <a:r>
              <a:rPr lang="en-US" altLang="it-IT"/>
              <a:t> constant: circles of constant longitude</a:t>
            </a:r>
          </a:p>
          <a:p>
            <a:pPr>
              <a:buFont typeface="Symbol" panose="05050102010706020507" pitchFamily="18" charset="2"/>
              <a:buNone/>
            </a:pPr>
            <a:r>
              <a:rPr lang="en-US" altLang="it-IT">
                <a:latin typeface="Symbol" panose="05050102010706020507" pitchFamily="18" charset="2"/>
              </a:rPr>
              <a:t>f</a:t>
            </a:r>
            <a:r>
              <a:rPr lang="en-US" altLang="it-IT"/>
              <a:t> constant: circles of constant latitude</a:t>
            </a:r>
          </a:p>
        </p:txBody>
      </p:sp>
      <p:sp>
        <p:nvSpPr>
          <p:cNvPr id="46090" name="Text Box 11"/>
          <p:cNvSpPr txBox="1">
            <a:spLocks noChangeArrowheads="1"/>
          </p:cNvSpPr>
          <p:nvPr/>
        </p:nvSpPr>
        <p:spPr bwMode="auto">
          <a:xfrm>
            <a:off x="1600200" y="5791200"/>
            <a:ext cx="3519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differentiate to show  </a:t>
            </a:r>
            <a:r>
              <a:rPr lang="en-US" altLang="it-IT" b="1"/>
              <a:t>n</a:t>
            </a:r>
            <a:r>
              <a:rPr lang="en-US" altLang="it-IT"/>
              <a:t> = </a:t>
            </a:r>
            <a:r>
              <a:rPr lang="en-US" altLang="it-IT" b="1"/>
              <a:t>p</a:t>
            </a:r>
          </a:p>
        </p:txBody>
      </p:sp>
      <p:sp>
        <p:nvSpPr>
          <p:cNvPr id="46091" name="Footer Placeholder 10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EC28CF06-408B-4083-BF97-D1AA111E24D7}" type="slidenum">
              <a:rPr lang="es-ES" altLang="it-IT" sz="1000">
                <a:latin typeface="Arial" panose="020B0604020202020204" pitchFamily="34" charset="0"/>
              </a:rPr>
              <a:pPr lvl="1"/>
              <a:t>17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48131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Curve Segments</a:t>
            </a:r>
          </a:p>
        </p:txBody>
      </p:sp>
      <p:sp>
        <p:nvSpPr>
          <p:cNvPr id="48132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 sz="2700">
                <a:ea typeface="ＭＳ Ｐゴシック" panose="020B0600070205080204" pitchFamily="34" charset="-128"/>
              </a:rPr>
              <a:t>After normalizing u, each curve is written</a:t>
            </a:r>
            <a:r>
              <a:rPr lang="en-US" altLang="it-IT" sz="2700" b="1">
                <a:ea typeface="ＭＳ Ｐゴシック" panose="020B0600070205080204" pitchFamily="34" charset="-128"/>
              </a:rPr>
              <a:t> </a:t>
            </a:r>
          </a:p>
          <a:p>
            <a:pPr>
              <a:buFontTx/>
              <a:buNone/>
            </a:pPr>
            <a:r>
              <a:rPr lang="en-US" altLang="it-IT" sz="2700" b="1">
                <a:ea typeface="ＭＳ Ｐゴシック" panose="020B0600070205080204" pitchFamily="34" charset="-128"/>
              </a:rPr>
              <a:t>   p</a:t>
            </a:r>
            <a:r>
              <a:rPr lang="en-US" altLang="it-IT" sz="2700">
                <a:ea typeface="ＭＳ Ｐゴシック" panose="020B0600070205080204" pitchFamily="34" charset="-128"/>
              </a:rPr>
              <a:t>(u)=[x(u), y(u), z(u)]</a:t>
            </a:r>
            <a:r>
              <a:rPr lang="en-US" altLang="it-IT" sz="2700" baseline="30000">
                <a:ea typeface="ＭＳ Ｐゴシック" panose="020B0600070205080204" pitchFamily="34" charset="-128"/>
              </a:rPr>
              <a:t>T</a:t>
            </a:r>
            <a:r>
              <a:rPr lang="en-US" altLang="it-IT" sz="2700">
                <a:ea typeface="ＭＳ Ｐゴシック" panose="020B0600070205080204" pitchFamily="34" charset="-128"/>
              </a:rPr>
              <a:t>,   1 </a:t>
            </a:r>
            <a:r>
              <a:rPr lang="en-US" altLang="it-IT" sz="2700">
                <a:ea typeface="ＭＳ Ｐゴシック" panose="020B0600070205080204" pitchFamily="34" charset="-128"/>
                <a:sym typeface="Symbol" panose="05050102010706020507" pitchFamily="18" charset="2"/>
              </a:rPr>
              <a:t> u  0</a:t>
            </a:r>
          </a:p>
          <a:p>
            <a:r>
              <a:rPr lang="en-US" altLang="it-IT" sz="2700">
                <a:ea typeface="ＭＳ Ｐゴシック" panose="020B0600070205080204" pitchFamily="34" charset="-128"/>
                <a:sym typeface="Symbol" panose="05050102010706020507" pitchFamily="18" charset="2"/>
              </a:rPr>
              <a:t>In classical numerical methods, we design a single global curve</a:t>
            </a:r>
          </a:p>
          <a:p>
            <a:r>
              <a:rPr lang="en-US" altLang="it-IT" sz="2700">
                <a:ea typeface="ＭＳ Ｐゴシック" panose="020B0600070205080204" pitchFamily="34" charset="-128"/>
                <a:sym typeface="Symbol" panose="05050102010706020507" pitchFamily="18" charset="2"/>
              </a:rPr>
              <a:t>In computer graphics and CAD, it is better to design small connected curve </a:t>
            </a:r>
            <a:r>
              <a:rPr lang="en-US" altLang="it-IT" sz="2700" i="1">
                <a:ea typeface="ＭＳ Ｐゴシック" panose="020B0600070205080204" pitchFamily="34" charset="-128"/>
                <a:sym typeface="Symbol" panose="05050102010706020507" pitchFamily="18" charset="2"/>
              </a:rPr>
              <a:t>segments</a:t>
            </a:r>
          </a:p>
        </p:txBody>
      </p:sp>
      <p:sp>
        <p:nvSpPr>
          <p:cNvPr id="48133" name="Freeform 2054"/>
          <p:cNvSpPr>
            <a:spLocks/>
          </p:cNvSpPr>
          <p:nvPr/>
        </p:nvSpPr>
        <p:spPr bwMode="auto">
          <a:xfrm>
            <a:off x="1447800" y="5245100"/>
            <a:ext cx="2057400" cy="469900"/>
          </a:xfrm>
          <a:custGeom>
            <a:avLst/>
            <a:gdLst>
              <a:gd name="T0" fmla="*/ 0 w 1296"/>
              <a:gd name="T1" fmla="*/ 2147483647 h 296"/>
              <a:gd name="T2" fmla="*/ 2147483647 w 1296"/>
              <a:gd name="T3" fmla="*/ 2147483647 h 296"/>
              <a:gd name="T4" fmla="*/ 2147483647 w 1296"/>
              <a:gd name="T5" fmla="*/ 2147483647 h 296"/>
              <a:gd name="T6" fmla="*/ 0 60000 65536"/>
              <a:gd name="T7" fmla="*/ 0 60000 65536"/>
              <a:gd name="T8" fmla="*/ 0 60000 65536"/>
              <a:gd name="T9" fmla="*/ 0 w 1296"/>
              <a:gd name="T10" fmla="*/ 0 h 296"/>
              <a:gd name="T11" fmla="*/ 1296 w 1296"/>
              <a:gd name="T12" fmla="*/ 296 h 2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96" h="296">
                <a:moveTo>
                  <a:pt x="0" y="296"/>
                </a:moveTo>
                <a:cubicBezTo>
                  <a:pt x="156" y="156"/>
                  <a:pt x="312" y="16"/>
                  <a:pt x="528" y="8"/>
                </a:cubicBezTo>
                <a:cubicBezTo>
                  <a:pt x="744" y="0"/>
                  <a:pt x="1020" y="124"/>
                  <a:pt x="1296" y="248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48134" name="Freeform 2056"/>
          <p:cNvSpPr>
            <a:spLocks/>
          </p:cNvSpPr>
          <p:nvPr/>
        </p:nvSpPr>
        <p:spPr bwMode="auto">
          <a:xfrm>
            <a:off x="3505200" y="5638800"/>
            <a:ext cx="2971800" cy="533400"/>
          </a:xfrm>
          <a:custGeom>
            <a:avLst/>
            <a:gdLst>
              <a:gd name="T0" fmla="*/ 0 w 1872"/>
              <a:gd name="T1" fmla="*/ 0 h 336"/>
              <a:gd name="T2" fmla="*/ 2147483647 w 1872"/>
              <a:gd name="T3" fmla="*/ 2147483647 h 336"/>
              <a:gd name="T4" fmla="*/ 2147483647 w 1872"/>
              <a:gd name="T5" fmla="*/ 0 h 336"/>
              <a:gd name="T6" fmla="*/ 0 60000 65536"/>
              <a:gd name="T7" fmla="*/ 0 60000 65536"/>
              <a:gd name="T8" fmla="*/ 0 60000 65536"/>
              <a:gd name="T9" fmla="*/ 0 w 1872"/>
              <a:gd name="T10" fmla="*/ 0 h 336"/>
              <a:gd name="T11" fmla="*/ 1872 w 1872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72" h="336">
                <a:moveTo>
                  <a:pt x="0" y="0"/>
                </a:moveTo>
                <a:cubicBezTo>
                  <a:pt x="372" y="168"/>
                  <a:pt x="744" y="336"/>
                  <a:pt x="1056" y="336"/>
                </a:cubicBezTo>
                <a:cubicBezTo>
                  <a:pt x="1368" y="336"/>
                  <a:pt x="1620" y="168"/>
                  <a:pt x="1872" y="0"/>
                </a:cubicBezTo>
              </a:path>
            </a:pathLst>
          </a:custGeom>
          <a:noFill/>
          <a:ln w="28575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48135" name="Text Box 2057"/>
          <p:cNvSpPr txBox="1">
            <a:spLocks noChangeArrowheads="1"/>
          </p:cNvSpPr>
          <p:nvPr/>
        </p:nvSpPr>
        <p:spPr bwMode="auto">
          <a:xfrm>
            <a:off x="1931988" y="4613275"/>
            <a:ext cx="7096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b="1"/>
              <a:t>p</a:t>
            </a:r>
            <a:r>
              <a:rPr lang="en-US" altLang="it-IT"/>
              <a:t>(u)</a:t>
            </a:r>
          </a:p>
        </p:txBody>
      </p:sp>
      <p:sp>
        <p:nvSpPr>
          <p:cNvPr id="48136" name="Text Box 2058"/>
          <p:cNvSpPr txBox="1">
            <a:spLocks noChangeArrowheads="1"/>
          </p:cNvSpPr>
          <p:nvPr/>
        </p:nvSpPr>
        <p:spPr bwMode="auto">
          <a:xfrm>
            <a:off x="4876800" y="5334000"/>
            <a:ext cx="709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b="1"/>
              <a:t>q</a:t>
            </a:r>
            <a:r>
              <a:rPr lang="en-US" altLang="it-IT"/>
              <a:t>(u)</a:t>
            </a:r>
          </a:p>
        </p:txBody>
      </p:sp>
      <p:sp>
        <p:nvSpPr>
          <p:cNvPr id="48137" name="Oval 2059"/>
          <p:cNvSpPr>
            <a:spLocks noChangeArrowheads="1"/>
          </p:cNvSpPr>
          <p:nvPr/>
        </p:nvSpPr>
        <p:spPr bwMode="auto">
          <a:xfrm>
            <a:off x="3429000" y="55626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48138" name="Oval 2060"/>
          <p:cNvSpPr>
            <a:spLocks noChangeArrowheads="1"/>
          </p:cNvSpPr>
          <p:nvPr/>
        </p:nvSpPr>
        <p:spPr bwMode="auto">
          <a:xfrm>
            <a:off x="1371600" y="56388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48139" name="Oval 2061"/>
          <p:cNvSpPr>
            <a:spLocks noChangeArrowheads="1"/>
          </p:cNvSpPr>
          <p:nvPr/>
        </p:nvSpPr>
        <p:spPr bwMode="auto">
          <a:xfrm>
            <a:off x="6324600" y="55626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48140" name="Text Box 2062"/>
          <p:cNvSpPr txBox="1">
            <a:spLocks noChangeArrowheads="1"/>
          </p:cNvSpPr>
          <p:nvPr/>
        </p:nvSpPr>
        <p:spPr bwMode="auto">
          <a:xfrm>
            <a:off x="685800" y="5486400"/>
            <a:ext cx="709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b="1"/>
              <a:t>p</a:t>
            </a:r>
            <a:r>
              <a:rPr lang="en-US" altLang="it-IT"/>
              <a:t>(0)</a:t>
            </a:r>
          </a:p>
        </p:txBody>
      </p:sp>
      <p:sp>
        <p:nvSpPr>
          <p:cNvPr id="48141" name="Text Box 2063"/>
          <p:cNvSpPr txBox="1">
            <a:spLocks noChangeArrowheads="1"/>
          </p:cNvSpPr>
          <p:nvPr/>
        </p:nvSpPr>
        <p:spPr bwMode="auto">
          <a:xfrm>
            <a:off x="6553200" y="5181600"/>
            <a:ext cx="709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b="1"/>
              <a:t>q</a:t>
            </a:r>
            <a:r>
              <a:rPr lang="en-US" altLang="it-IT"/>
              <a:t>(1)</a:t>
            </a:r>
          </a:p>
        </p:txBody>
      </p:sp>
      <p:sp>
        <p:nvSpPr>
          <p:cNvPr id="48142" name="Line 2064"/>
          <p:cNvSpPr>
            <a:spLocks noChangeShapeType="1"/>
          </p:cNvSpPr>
          <p:nvPr/>
        </p:nvSpPr>
        <p:spPr bwMode="auto">
          <a:xfrm flipH="1">
            <a:off x="3581400" y="4953000"/>
            <a:ext cx="4572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48143" name="Text Box 2065"/>
          <p:cNvSpPr txBox="1">
            <a:spLocks noChangeArrowheads="1"/>
          </p:cNvSpPr>
          <p:nvPr/>
        </p:nvSpPr>
        <p:spPr bwMode="auto">
          <a:xfrm>
            <a:off x="4038600" y="4495800"/>
            <a:ext cx="2809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join point </a:t>
            </a:r>
            <a:r>
              <a:rPr lang="en-US" altLang="it-IT" b="1"/>
              <a:t>p</a:t>
            </a:r>
            <a:r>
              <a:rPr lang="en-US" altLang="it-IT"/>
              <a:t>(1) = </a:t>
            </a:r>
            <a:r>
              <a:rPr lang="en-US" altLang="it-IT" b="1"/>
              <a:t>q</a:t>
            </a:r>
            <a:r>
              <a:rPr lang="en-US" altLang="it-IT"/>
              <a:t>(0)</a:t>
            </a:r>
          </a:p>
        </p:txBody>
      </p:sp>
      <p:sp>
        <p:nvSpPr>
          <p:cNvPr id="48144" name="Footer Placeholder 1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9BB541ED-4D2E-411C-85E3-25672514365D}" type="slidenum">
              <a:rPr lang="es-ES" altLang="it-IT" sz="1000">
                <a:latin typeface="Arial" panose="020B0604020202020204" pitchFamily="34" charset="0"/>
              </a:rPr>
              <a:pPr lvl="1"/>
              <a:t>18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501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Parametric Polynomial Curves</a:t>
            </a:r>
          </a:p>
        </p:txBody>
      </p:sp>
      <p:graphicFrame>
        <p:nvGraphicFramePr>
          <p:cNvPr id="50178" name="Object 4"/>
          <p:cNvGraphicFramePr>
            <a:graphicFrameLocks noChangeAspect="1"/>
          </p:cNvGraphicFramePr>
          <p:nvPr/>
        </p:nvGraphicFramePr>
        <p:xfrm>
          <a:off x="795338" y="1676400"/>
          <a:ext cx="2406650" cy="1135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00" name="Equation" r:id="rId4" imgW="914400" imgH="431640" progId="Equation.3">
                  <p:embed/>
                </p:oleObj>
              </mc:Choice>
              <mc:Fallback>
                <p:oleObj name="Equation" r:id="rId4" imgW="91440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338" y="1676400"/>
                        <a:ext cx="2406650" cy="1135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79" name="Object 6"/>
          <p:cNvGraphicFramePr>
            <a:graphicFrameLocks noChangeAspect="1"/>
          </p:cNvGraphicFramePr>
          <p:nvPr/>
        </p:nvGraphicFramePr>
        <p:xfrm>
          <a:off x="3249613" y="1676400"/>
          <a:ext cx="2506662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01" name="Equation" r:id="rId6" imgW="952200" imgH="444240" progId="Equation.3">
                  <p:embed/>
                </p:oleObj>
              </mc:Choice>
              <mc:Fallback>
                <p:oleObj name="Equation" r:id="rId6" imgW="952200" imgH="4442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9613" y="1676400"/>
                        <a:ext cx="2506662" cy="116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0" name="Object 7"/>
          <p:cNvGraphicFramePr>
            <a:graphicFrameLocks noChangeAspect="1"/>
          </p:cNvGraphicFramePr>
          <p:nvPr/>
        </p:nvGraphicFramePr>
        <p:xfrm>
          <a:off x="5976938" y="1676400"/>
          <a:ext cx="2506662" cy="1135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02" name="Equation" r:id="rId8" imgW="952200" imgH="431640" progId="Equation.3">
                  <p:embed/>
                </p:oleObj>
              </mc:Choice>
              <mc:Fallback>
                <p:oleObj name="Equation" r:id="rId8" imgW="952200" imgH="431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6938" y="1676400"/>
                        <a:ext cx="2506662" cy="1135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762000" y="2971800"/>
            <a:ext cx="68611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Char char="•"/>
            </a:pPr>
            <a:r>
              <a:rPr lang="en-US" altLang="it-IT"/>
              <a:t>If N=M=K, we need to determine 3(N+1) coefficients</a:t>
            </a:r>
          </a:p>
          <a:p>
            <a:pPr>
              <a:buFontTx/>
              <a:buChar char="•"/>
            </a:pPr>
            <a:endParaRPr lang="en-US" altLang="it-IT"/>
          </a:p>
          <a:p>
            <a:pPr>
              <a:buFontTx/>
              <a:buChar char="•"/>
            </a:pPr>
            <a:r>
              <a:rPr lang="en-US" altLang="it-IT"/>
              <a:t>Equivalently we need 3(N+1) independent conditions</a:t>
            </a:r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762000" y="4343400"/>
            <a:ext cx="70961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Char char="•"/>
            </a:pPr>
            <a:r>
              <a:rPr lang="en-US" altLang="it-IT"/>
              <a:t>Noting that the curves for x, y and z are independent,</a:t>
            </a:r>
          </a:p>
          <a:p>
            <a:r>
              <a:rPr lang="en-US" altLang="it-IT"/>
              <a:t>we can define each independently in an identical manner</a:t>
            </a:r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914400" y="5334000"/>
            <a:ext cx="46132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Char char="•"/>
            </a:pPr>
            <a:r>
              <a:rPr lang="en-US" altLang="it-IT"/>
              <a:t>We will use the form                       </a:t>
            </a:r>
          </a:p>
          <a:p>
            <a:r>
              <a:rPr lang="en-US" altLang="it-IT"/>
              <a:t>where p can be any of x, y, z </a:t>
            </a:r>
          </a:p>
        </p:txBody>
      </p:sp>
      <p:graphicFrame>
        <p:nvGraphicFramePr>
          <p:cNvPr id="50181" name="Object 11"/>
          <p:cNvGraphicFramePr>
            <a:graphicFrameLocks noChangeAspect="1"/>
          </p:cNvGraphicFramePr>
          <p:nvPr/>
        </p:nvGraphicFramePr>
        <p:xfrm>
          <a:off x="4343400" y="5105400"/>
          <a:ext cx="2001838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03" name="Equation" r:id="rId10" imgW="914400" imgH="431640" progId="Equation.3">
                  <p:embed/>
                </p:oleObj>
              </mc:Choice>
              <mc:Fallback>
                <p:oleObj name="Equation" r:id="rId10" imgW="914400" imgH="4316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5105400"/>
                        <a:ext cx="2001838" cy="944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87" name="Footer Placeholder 10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DED1E331-31EF-4E82-BEB6-C1DC4531FE78}" type="slidenum">
              <a:rPr lang="es-ES" altLang="it-IT" sz="1000">
                <a:latin typeface="Arial" panose="020B0604020202020204" pitchFamily="34" charset="0"/>
              </a:rPr>
              <a:pPr lvl="1"/>
              <a:t>19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Why Polynomials</a:t>
            </a:r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Easy to evaluate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Continuous and differentiable everywhere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Must worry about continuity at join points including continuity of derivatives</a:t>
            </a:r>
          </a:p>
        </p:txBody>
      </p:sp>
      <p:sp>
        <p:nvSpPr>
          <p:cNvPr id="52229" name="Freeform 4"/>
          <p:cNvSpPr>
            <a:spLocks/>
          </p:cNvSpPr>
          <p:nvPr/>
        </p:nvSpPr>
        <p:spPr bwMode="auto">
          <a:xfrm>
            <a:off x="1676400" y="4559300"/>
            <a:ext cx="2057400" cy="469900"/>
          </a:xfrm>
          <a:custGeom>
            <a:avLst/>
            <a:gdLst>
              <a:gd name="T0" fmla="*/ 0 w 1296"/>
              <a:gd name="T1" fmla="*/ 2147483647 h 296"/>
              <a:gd name="T2" fmla="*/ 2147483647 w 1296"/>
              <a:gd name="T3" fmla="*/ 2147483647 h 296"/>
              <a:gd name="T4" fmla="*/ 2147483647 w 1296"/>
              <a:gd name="T5" fmla="*/ 2147483647 h 296"/>
              <a:gd name="T6" fmla="*/ 0 60000 65536"/>
              <a:gd name="T7" fmla="*/ 0 60000 65536"/>
              <a:gd name="T8" fmla="*/ 0 60000 65536"/>
              <a:gd name="T9" fmla="*/ 0 w 1296"/>
              <a:gd name="T10" fmla="*/ 0 h 296"/>
              <a:gd name="T11" fmla="*/ 1296 w 1296"/>
              <a:gd name="T12" fmla="*/ 296 h 2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96" h="296">
                <a:moveTo>
                  <a:pt x="0" y="296"/>
                </a:moveTo>
                <a:cubicBezTo>
                  <a:pt x="156" y="156"/>
                  <a:pt x="312" y="16"/>
                  <a:pt x="528" y="8"/>
                </a:cubicBezTo>
                <a:cubicBezTo>
                  <a:pt x="744" y="0"/>
                  <a:pt x="1020" y="124"/>
                  <a:pt x="1296" y="248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52230" name="Freeform 5"/>
          <p:cNvSpPr>
            <a:spLocks/>
          </p:cNvSpPr>
          <p:nvPr/>
        </p:nvSpPr>
        <p:spPr bwMode="auto">
          <a:xfrm flipV="1">
            <a:off x="3733800" y="4419600"/>
            <a:ext cx="2971800" cy="533400"/>
          </a:xfrm>
          <a:custGeom>
            <a:avLst/>
            <a:gdLst>
              <a:gd name="T0" fmla="*/ 0 w 1872"/>
              <a:gd name="T1" fmla="*/ 0 h 336"/>
              <a:gd name="T2" fmla="*/ 2147483647 w 1872"/>
              <a:gd name="T3" fmla="*/ 2147483647 h 336"/>
              <a:gd name="T4" fmla="*/ 2147483647 w 1872"/>
              <a:gd name="T5" fmla="*/ 0 h 336"/>
              <a:gd name="T6" fmla="*/ 0 60000 65536"/>
              <a:gd name="T7" fmla="*/ 0 60000 65536"/>
              <a:gd name="T8" fmla="*/ 0 60000 65536"/>
              <a:gd name="T9" fmla="*/ 0 w 1872"/>
              <a:gd name="T10" fmla="*/ 0 h 336"/>
              <a:gd name="T11" fmla="*/ 1872 w 1872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72" h="336">
                <a:moveTo>
                  <a:pt x="0" y="0"/>
                </a:moveTo>
                <a:cubicBezTo>
                  <a:pt x="372" y="168"/>
                  <a:pt x="744" y="336"/>
                  <a:pt x="1056" y="336"/>
                </a:cubicBezTo>
                <a:cubicBezTo>
                  <a:pt x="1368" y="336"/>
                  <a:pt x="1620" y="168"/>
                  <a:pt x="1872" y="0"/>
                </a:cubicBezTo>
              </a:path>
            </a:pathLst>
          </a:custGeom>
          <a:noFill/>
          <a:ln w="28575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52231" name="Text Box 6"/>
          <p:cNvSpPr txBox="1">
            <a:spLocks noChangeArrowheads="1"/>
          </p:cNvSpPr>
          <p:nvPr/>
        </p:nvSpPr>
        <p:spPr bwMode="auto">
          <a:xfrm>
            <a:off x="2160588" y="3927475"/>
            <a:ext cx="7096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b="1"/>
              <a:t>p</a:t>
            </a:r>
            <a:r>
              <a:rPr lang="en-US" altLang="it-IT"/>
              <a:t>(u)</a:t>
            </a:r>
          </a:p>
        </p:txBody>
      </p:sp>
      <p:sp>
        <p:nvSpPr>
          <p:cNvPr id="52232" name="Text Box 7"/>
          <p:cNvSpPr txBox="1">
            <a:spLocks noChangeArrowheads="1"/>
          </p:cNvSpPr>
          <p:nvPr/>
        </p:nvSpPr>
        <p:spPr bwMode="auto">
          <a:xfrm>
            <a:off x="5105400" y="4648200"/>
            <a:ext cx="709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b="1"/>
              <a:t>q</a:t>
            </a:r>
            <a:r>
              <a:rPr lang="en-US" altLang="it-IT"/>
              <a:t>(u)</a:t>
            </a:r>
          </a:p>
        </p:txBody>
      </p:sp>
      <p:sp>
        <p:nvSpPr>
          <p:cNvPr id="52233" name="Line 13"/>
          <p:cNvSpPr>
            <a:spLocks noChangeShapeType="1"/>
          </p:cNvSpPr>
          <p:nvPr/>
        </p:nvSpPr>
        <p:spPr bwMode="auto">
          <a:xfrm flipH="1" flipV="1">
            <a:off x="3733800" y="5029200"/>
            <a:ext cx="304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52234" name="Text Box 14"/>
          <p:cNvSpPr txBox="1">
            <a:spLocks noChangeArrowheads="1"/>
          </p:cNvSpPr>
          <p:nvPr/>
        </p:nvSpPr>
        <p:spPr bwMode="auto">
          <a:xfrm>
            <a:off x="3657600" y="5486400"/>
            <a:ext cx="28098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join point </a:t>
            </a:r>
            <a:r>
              <a:rPr lang="en-US" altLang="it-IT" b="1"/>
              <a:t>p</a:t>
            </a:r>
            <a:r>
              <a:rPr lang="en-US" altLang="it-IT"/>
              <a:t>(1) = </a:t>
            </a:r>
            <a:r>
              <a:rPr lang="en-US" altLang="it-IT" b="1"/>
              <a:t>q</a:t>
            </a:r>
            <a:r>
              <a:rPr lang="en-US" altLang="it-IT"/>
              <a:t>(0)</a:t>
            </a:r>
          </a:p>
          <a:p>
            <a:r>
              <a:rPr lang="en-US" altLang="it-IT"/>
              <a:t>but </a:t>
            </a:r>
            <a:r>
              <a:rPr lang="en-US" altLang="it-IT" b="1"/>
              <a:t>p’</a:t>
            </a:r>
            <a:r>
              <a:rPr lang="en-US" altLang="it-IT"/>
              <a:t>(1) </a:t>
            </a:r>
            <a:r>
              <a:rPr lang="en-US" altLang="it-IT">
                <a:sym typeface="Symbol" panose="05050102010706020507" pitchFamily="18" charset="2"/>
              </a:rPr>
              <a:t></a:t>
            </a:r>
            <a:r>
              <a:rPr lang="en-US" altLang="it-IT"/>
              <a:t> </a:t>
            </a:r>
            <a:r>
              <a:rPr lang="en-US" altLang="it-IT" b="1"/>
              <a:t>q’</a:t>
            </a:r>
            <a:r>
              <a:rPr lang="en-US" altLang="it-IT"/>
              <a:t>(0)</a:t>
            </a:r>
          </a:p>
        </p:txBody>
      </p:sp>
      <p:sp>
        <p:nvSpPr>
          <p:cNvPr id="52235" name="Footer Placeholder 10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752600"/>
            <a:ext cx="7772400" cy="11430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Curves and Surfaces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3276600"/>
            <a:ext cx="7620000" cy="17526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Ed Angel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Professor Emeritus of Computer Science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University of New Mexico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BF717A36-EC73-410E-89A2-1834F8F5B1B3}" type="slidenum">
              <a:rPr lang="es-ES" altLang="it-IT" sz="1000">
                <a:latin typeface="Arial" panose="020B0604020202020204" pitchFamily="34" charset="0"/>
              </a:rPr>
              <a:pPr lvl="1"/>
              <a:t>2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E71EB553-E89C-4CD3-B106-7109393002D9}" type="slidenum">
              <a:rPr lang="es-ES" altLang="it-IT" sz="1000">
                <a:latin typeface="Arial" panose="020B0604020202020204" pitchFamily="34" charset="0"/>
              </a:rPr>
              <a:pPr lvl="1"/>
              <a:t>20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542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Cubic Parametric Polynomials</a:t>
            </a:r>
          </a:p>
        </p:txBody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1534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it-IT" sz="2700">
                <a:ea typeface="ＭＳ Ｐゴシック" panose="020B0600070205080204" pitchFamily="34" charset="-128"/>
              </a:rPr>
              <a:t>N=M=L=3, gives balance between ease of evaluation and flexibility in design</a:t>
            </a:r>
          </a:p>
          <a:p>
            <a:pPr>
              <a:lnSpc>
                <a:spcPct val="90000"/>
              </a:lnSpc>
            </a:pPr>
            <a:endParaRPr lang="en-US" altLang="it-IT" sz="270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</a:pPr>
            <a:endParaRPr lang="en-US" altLang="it-IT" sz="270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</a:pPr>
            <a:r>
              <a:rPr lang="en-US" altLang="it-IT" sz="2700">
                <a:ea typeface="ＭＳ Ｐゴシック" panose="020B0600070205080204" pitchFamily="34" charset="-128"/>
              </a:rPr>
              <a:t>Four coefficients to determine for each of </a:t>
            </a:r>
            <a:r>
              <a:rPr lang="en-US" altLang="it-IT" sz="2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x, y</a:t>
            </a:r>
            <a:r>
              <a:rPr lang="en-US" altLang="it-IT" sz="2700">
                <a:ea typeface="ＭＳ Ｐゴシック" panose="020B0600070205080204" pitchFamily="34" charset="-128"/>
              </a:rPr>
              <a:t> and </a:t>
            </a:r>
            <a:r>
              <a:rPr lang="en-US" altLang="it-IT" sz="2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z</a:t>
            </a:r>
          </a:p>
          <a:p>
            <a:pPr>
              <a:lnSpc>
                <a:spcPct val="90000"/>
              </a:lnSpc>
            </a:pPr>
            <a:r>
              <a:rPr lang="en-US" altLang="it-IT" sz="2700">
                <a:ea typeface="ＭＳ Ｐゴシック" panose="020B0600070205080204" pitchFamily="34" charset="-128"/>
              </a:rPr>
              <a:t>Seek four independent conditions for various values of u resulting in 4 equations in 4 unknowns for each</a:t>
            </a:r>
            <a:r>
              <a:rPr lang="en-US" altLang="it-IT" sz="2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en-US" altLang="it-IT" sz="2700">
                <a:ea typeface="ＭＳ Ｐゴシック" panose="020B0600070205080204" pitchFamily="34" charset="-128"/>
              </a:rPr>
              <a:t>of</a:t>
            </a:r>
            <a:r>
              <a:rPr lang="en-US" altLang="it-IT" sz="2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x, y </a:t>
            </a:r>
            <a:r>
              <a:rPr lang="en-US" altLang="it-IT" sz="2700">
                <a:ea typeface="ＭＳ Ｐゴシック" panose="020B0600070205080204" pitchFamily="34" charset="-128"/>
              </a:rPr>
              <a:t>and</a:t>
            </a:r>
            <a:r>
              <a:rPr lang="en-US" altLang="it-IT" sz="2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z</a:t>
            </a:r>
          </a:p>
          <a:p>
            <a:pPr lvl="1"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Conditions are a mixture of continuity requirements at the join points and conditions for fitting the data </a:t>
            </a:r>
          </a:p>
        </p:txBody>
      </p:sp>
      <p:graphicFrame>
        <p:nvGraphicFramePr>
          <p:cNvPr id="54274" name="Object 4"/>
          <p:cNvGraphicFramePr>
            <a:graphicFrameLocks noChangeAspect="1"/>
          </p:cNvGraphicFramePr>
          <p:nvPr/>
        </p:nvGraphicFramePr>
        <p:xfrm>
          <a:off x="2438400" y="2286000"/>
          <a:ext cx="2406650" cy="1135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2" name="Equation" r:id="rId4" imgW="914400" imgH="431640" progId="Equation.3">
                  <p:embed/>
                </p:oleObj>
              </mc:Choice>
              <mc:Fallback>
                <p:oleObj name="Equation" r:id="rId4" imgW="91440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286000"/>
                        <a:ext cx="2406650" cy="1135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78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49715076-422D-4259-9923-0D285046E3A3}" type="slidenum">
              <a:rPr lang="es-ES" altLang="it-IT" sz="1000">
                <a:latin typeface="Arial" panose="020B0604020202020204" pitchFamily="34" charset="0"/>
              </a:rPr>
              <a:pPr lvl="1"/>
              <a:t>21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56324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228600"/>
            <a:ext cx="6248400" cy="106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Cubic Polynomial Surfaces</a:t>
            </a:r>
          </a:p>
        </p:txBody>
      </p:sp>
      <p:graphicFrame>
        <p:nvGraphicFramePr>
          <p:cNvPr id="56322" name="Object 0"/>
          <p:cNvGraphicFramePr>
            <a:graphicFrameLocks noChangeAspect="1"/>
          </p:cNvGraphicFramePr>
          <p:nvPr/>
        </p:nvGraphicFramePr>
        <p:xfrm>
          <a:off x="2057400" y="2819400"/>
          <a:ext cx="3543300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3" name="Equation" r:id="rId4" imgW="1346040" imgH="444240" progId="Equation.3">
                  <p:embed/>
                </p:oleObj>
              </mc:Choice>
              <mc:Fallback>
                <p:oleObj name="Equation" r:id="rId4" imgW="1346040" imgH="444240" progId="Equation.3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819400"/>
                        <a:ext cx="3543300" cy="116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25" name="Text Box 6"/>
          <p:cNvSpPr txBox="1">
            <a:spLocks noChangeArrowheads="1"/>
          </p:cNvSpPr>
          <p:nvPr/>
        </p:nvSpPr>
        <p:spPr bwMode="auto">
          <a:xfrm>
            <a:off x="1828800" y="1905000"/>
            <a:ext cx="45672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2800" b="1"/>
              <a:t>p</a:t>
            </a:r>
            <a:r>
              <a:rPr lang="en-US" altLang="it-IT" sz="2800"/>
              <a:t>(u,v)=[x(u,v), y(u,v), z(u,v)]</a:t>
            </a:r>
            <a:r>
              <a:rPr lang="en-US" altLang="it-IT" sz="2800" baseline="30000"/>
              <a:t>T</a:t>
            </a:r>
          </a:p>
        </p:txBody>
      </p:sp>
      <p:sp>
        <p:nvSpPr>
          <p:cNvPr id="56326" name="Text Box 7"/>
          <p:cNvSpPr txBox="1">
            <a:spLocks noChangeArrowheads="1"/>
          </p:cNvSpPr>
          <p:nvPr/>
        </p:nvSpPr>
        <p:spPr bwMode="auto">
          <a:xfrm>
            <a:off x="1371600" y="2514600"/>
            <a:ext cx="1100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>
                <a:latin typeface="Arial" panose="020B0604020202020204" pitchFamily="34" charset="0"/>
              </a:rPr>
              <a:t>where </a:t>
            </a:r>
          </a:p>
        </p:txBody>
      </p:sp>
      <p:sp>
        <p:nvSpPr>
          <p:cNvPr id="56327" name="Text Box 8"/>
          <p:cNvSpPr txBox="1">
            <a:spLocks noChangeArrowheads="1"/>
          </p:cNvSpPr>
          <p:nvPr/>
        </p:nvSpPr>
        <p:spPr bwMode="auto">
          <a:xfrm>
            <a:off x="1328738" y="4114800"/>
            <a:ext cx="2622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p </a:t>
            </a:r>
            <a:r>
              <a:rPr lang="en-US" altLang="it-IT">
                <a:latin typeface="Arial" panose="020B0604020202020204" pitchFamily="34" charset="0"/>
              </a:rPr>
              <a:t>is any of</a:t>
            </a:r>
            <a:r>
              <a:rPr lang="en-US" altLang="it-IT"/>
              <a:t> x, y or z</a:t>
            </a:r>
          </a:p>
        </p:txBody>
      </p:sp>
      <p:sp>
        <p:nvSpPr>
          <p:cNvPr id="56328" name="Text Box 9"/>
          <p:cNvSpPr txBox="1">
            <a:spLocks noChangeArrowheads="1"/>
          </p:cNvSpPr>
          <p:nvPr/>
        </p:nvSpPr>
        <p:spPr bwMode="auto">
          <a:xfrm>
            <a:off x="1057275" y="5029200"/>
            <a:ext cx="70818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>
                <a:latin typeface="Arial" panose="020B0604020202020204" pitchFamily="34" charset="0"/>
              </a:rPr>
              <a:t>Need 48 coefficients ( 3 independent sets of 16) to </a:t>
            </a:r>
          </a:p>
          <a:p>
            <a:r>
              <a:rPr lang="en-US" altLang="it-IT">
                <a:latin typeface="Arial" panose="020B0604020202020204" pitchFamily="34" charset="0"/>
              </a:rPr>
              <a:t>determine a surface patch</a:t>
            </a:r>
          </a:p>
        </p:txBody>
      </p:sp>
      <p:sp>
        <p:nvSpPr>
          <p:cNvPr id="56329" name="Footer Placeholder 8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20410364-F3FA-4153-9AD5-12CCFB4674B9}" type="slidenum">
              <a:rPr lang="es-ES" altLang="it-IT" sz="1000">
                <a:latin typeface="Arial" panose="020B0604020202020204" pitchFamily="34" charset="0"/>
              </a:rPr>
              <a:pPr lvl="1"/>
              <a:t>22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Introduction to Computer Graphics with WebGL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981200"/>
            <a:ext cx="7543800" cy="17526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Ed Angel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Professor Emeritus of Computer Science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Founding Director, Arts, Research, Technology and Science Laboratory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University of New Mexico</a:t>
            </a: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34139966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752600"/>
            <a:ext cx="7772400" cy="11430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Designing Parametric Cubic Curves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276600"/>
            <a:ext cx="8001000" cy="17526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Ed Angel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Professor Emeritus of Computer Science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University of New Mexico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784DC8AF-4CBB-4A61-AFA1-5E1621CF463F}" type="slidenum">
              <a:rPr lang="es-ES" altLang="it-IT" sz="1000">
                <a:latin typeface="Arial" panose="020B0604020202020204" pitchFamily="34" charset="0"/>
              </a:rPr>
              <a:pPr lvl="1"/>
              <a:t>23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403842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A6BD9948-2B4A-44E1-B57A-D5F915293B16}" type="slidenum">
              <a:rPr lang="es-ES" altLang="it-IT" sz="1000">
                <a:latin typeface="Arial" panose="020B0604020202020204" pitchFamily="34" charset="0"/>
              </a:rPr>
              <a:pPr lvl="1"/>
              <a:t>24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Objectives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Introduce the types of curves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Interpolating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Hermite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Bezier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B-spline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Analyze  their performance</a:t>
            </a:r>
          </a:p>
        </p:txBody>
      </p:sp>
      <p:sp>
        <p:nvSpPr>
          <p:cNvPr id="1843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0073318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0E8B003A-95D9-4321-930D-DD18FB213CB3}" type="slidenum">
              <a:rPr lang="es-ES" altLang="it-IT" sz="1000">
                <a:latin typeface="Arial" panose="020B0604020202020204" pitchFamily="34" charset="0"/>
              </a:rPr>
              <a:pPr lvl="1"/>
              <a:t>25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94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Matrix-Vector  Form</a:t>
            </a:r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2971800" y="1676400"/>
          <a:ext cx="2406650" cy="1135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2" name="Equation" r:id="rId3" imgW="914400" imgH="431640" progId="Equation.3">
                  <p:embed/>
                </p:oleObj>
              </mc:Choice>
              <mc:Fallback>
                <p:oleObj name="Equation" r:id="rId3" imgW="914400" imgH="431640" progId="Equation.3">
                  <p:embed/>
                  <p:pic>
                    <p:nvPicPr>
                      <p:cNvPr id="1945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1676400"/>
                        <a:ext cx="2406650" cy="1135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2743200" y="2895600"/>
          <a:ext cx="1100138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3" name="Equation" r:id="rId5" imgW="507960" imgH="914400" progId="Equation.3">
                  <p:embed/>
                </p:oleObj>
              </mc:Choice>
              <mc:Fallback>
                <p:oleObj name="Equation" r:id="rId5" imgW="507960" imgH="914400" progId="Equation.3">
                  <p:embed/>
                  <p:pic>
                    <p:nvPicPr>
                      <p:cNvPr id="1945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895600"/>
                        <a:ext cx="1100138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4419600" y="2895600"/>
          <a:ext cx="1182688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4" name="Equation" r:id="rId7" imgW="545760" imgH="914400" progId="Equation.3">
                  <p:embed/>
                </p:oleObj>
              </mc:Choice>
              <mc:Fallback>
                <p:oleObj name="Equation" r:id="rId7" imgW="545760" imgH="914400" progId="Equation.3">
                  <p:embed/>
                  <p:pic>
                    <p:nvPicPr>
                      <p:cNvPr id="1946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2895600"/>
                        <a:ext cx="1182688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4" name="Text Box 7"/>
          <p:cNvSpPr txBox="1">
            <a:spLocks noChangeArrowheads="1"/>
          </p:cNvSpPr>
          <p:nvPr/>
        </p:nvSpPr>
        <p:spPr bwMode="auto">
          <a:xfrm>
            <a:off x="1447800" y="3657600"/>
            <a:ext cx="101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>
                <a:latin typeface="Arial" panose="020B0604020202020204" pitchFamily="34" charset="0"/>
              </a:rPr>
              <a:t>define</a:t>
            </a:r>
          </a:p>
        </p:txBody>
      </p:sp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2781300" y="5257800"/>
          <a:ext cx="32004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5" name="Equation" r:id="rId9" imgW="1066680" imgH="228600" progId="Equation.3">
                  <p:embed/>
                </p:oleObj>
              </mc:Choice>
              <mc:Fallback>
                <p:oleObj name="Equation" r:id="rId9" imgW="1066680" imgH="228600" progId="Equation.3">
                  <p:embed/>
                  <p:pic>
                    <p:nvPicPr>
                      <p:cNvPr id="1946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1300" y="5257800"/>
                        <a:ext cx="32004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1676400" y="54864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>
                <a:latin typeface="Arial" panose="020B0604020202020204" pitchFamily="34" charset="0"/>
              </a:rPr>
              <a:t>then</a:t>
            </a:r>
          </a:p>
        </p:txBody>
      </p:sp>
      <p:sp>
        <p:nvSpPr>
          <p:cNvPr id="19466" name="Footer Placeholder 9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5389115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4488B08A-8A32-4ADE-9800-EB523DA6F0B5}" type="slidenum">
              <a:rPr lang="es-ES" altLang="it-IT" sz="1000">
                <a:latin typeface="Arial" panose="020B0604020202020204" pitchFamily="34" charset="0"/>
              </a:rPr>
              <a:pPr lvl="1"/>
              <a:t>26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Interpolating Curve</a:t>
            </a:r>
          </a:p>
        </p:txBody>
      </p:sp>
      <p:sp>
        <p:nvSpPr>
          <p:cNvPr id="20484" name="Freeform 6"/>
          <p:cNvSpPr>
            <a:spLocks/>
          </p:cNvSpPr>
          <p:nvPr/>
        </p:nvSpPr>
        <p:spPr bwMode="auto">
          <a:xfrm>
            <a:off x="2514600" y="1981200"/>
            <a:ext cx="3886200" cy="1181100"/>
          </a:xfrm>
          <a:custGeom>
            <a:avLst/>
            <a:gdLst>
              <a:gd name="T0" fmla="*/ 0 w 2448"/>
              <a:gd name="T1" fmla="*/ 2147483647 h 744"/>
              <a:gd name="T2" fmla="*/ 2147483647 w 2448"/>
              <a:gd name="T3" fmla="*/ 2147483647 h 744"/>
              <a:gd name="T4" fmla="*/ 2147483647 w 2448"/>
              <a:gd name="T5" fmla="*/ 2147483647 h 744"/>
              <a:gd name="T6" fmla="*/ 2147483647 w 2448"/>
              <a:gd name="T7" fmla="*/ 2147483647 h 744"/>
              <a:gd name="T8" fmla="*/ 0 60000 65536"/>
              <a:gd name="T9" fmla="*/ 0 60000 65536"/>
              <a:gd name="T10" fmla="*/ 0 60000 65536"/>
              <a:gd name="T11" fmla="*/ 0 60000 65536"/>
              <a:gd name="T12" fmla="*/ 0 w 2448"/>
              <a:gd name="T13" fmla="*/ 0 h 744"/>
              <a:gd name="T14" fmla="*/ 2448 w 2448"/>
              <a:gd name="T15" fmla="*/ 744 h 7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48" h="744">
                <a:moveTo>
                  <a:pt x="0" y="680"/>
                </a:moveTo>
                <a:cubicBezTo>
                  <a:pt x="220" y="340"/>
                  <a:pt x="440" y="0"/>
                  <a:pt x="720" y="8"/>
                </a:cubicBezTo>
                <a:cubicBezTo>
                  <a:pt x="1000" y="16"/>
                  <a:pt x="1392" y="712"/>
                  <a:pt x="1680" y="728"/>
                </a:cubicBezTo>
                <a:cubicBezTo>
                  <a:pt x="1968" y="744"/>
                  <a:pt x="2208" y="424"/>
                  <a:pt x="2448" y="104"/>
                </a:cubicBezTo>
              </a:path>
            </a:pathLst>
          </a:custGeom>
          <a:noFill/>
          <a:ln w="28575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20485" name="Oval 7"/>
          <p:cNvSpPr>
            <a:spLocks noChangeArrowheads="1"/>
          </p:cNvSpPr>
          <p:nvPr/>
        </p:nvSpPr>
        <p:spPr bwMode="auto">
          <a:xfrm>
            <a:off x="2438400" y="29718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20486" name="Oval 8"/>
          <p:cNvSpPr>
            <a:spLocks noChangeArrowheads="1"/>
          </p:cNvSpPr>
          <p:nvPr/>
        </p:nvSpPr>
        <p:spPr bwMode="auto">
          <a:xfrm>
            <a:off x="3505200" y="19050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20487" name="Oval 9"/>
          <p:cNvSpPr>
            <a:spLocks noChangeArrowheads="1"/>
          </p:cNvSpPr>
          <p:nvPr/>
        </p:nvSpPr>
        <p:spPr bwMode="auto">
          <a:xfrm>
            <a:off x="5029200" y="30480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20488" name="Oval 10"/>
          <p:cNvSpPr>
            <a:spLocks noChangeArrowheads="1"/>
          </p:cNvSpPr>
          <p:nvPr/>
        </p:nvSpPr>
        <p:spPr bwMode="auto">
          <a:xfrm>
            <a:off x="6248400" y="21336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20489" name="Text Box 11"/>
          <p:cNvSpPr txBox="1">
            <a:spLocks noChangeArrowheads="1"/>
          </p:cNvSpPr>
          <p:nvPr/>
        </p:nvSpPr>
        <p:spPr bwMode="auto">
          <a:xfrm>
            <a:off x="2209800" y="3200400"/>
            <a:ext cx="455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b="1"/>
              <a:t>p</a:t>
            </a:r>
            <a:r>
              <a:rPr lang="en-US" altLang="it-IT" baseline="-25000"/>
              <a:t>0</a:t>
            </a:r>
          </a:p>
        </p:txBody>
      </p:sp>
      <p:sp>
        <p:nvSpPr>
          <p:cNvPr id="20490" name="Text Box 12"/>
          <p:cNvSpPr txBox="1">
            <a:spLocks noChangeArrowheads="1"/>
          </p:cNvSpPr>
          <p:nvPr/>
        </p:nvSpPr>
        <p:spPr bwMode="auto">
          <a:xfrm>
            <a:off x="3429000" y="2057400"/>
            <a:ext cx="455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b="1"/>
              <a:t>p</a:t>
            </a:r>
            <a:r>
              <a:rPr lang="en-US" altLang="it-IT" baseline="-25000"/>
              <a:t>1</a:t>
            </a:r>
          </a:p>
        </p:txBody>
      </p:sp>
      <p:sp>
        <p:nvSpPr>
          <p:cNvPr id="20491" name="Text Box 13"/>
          <p:cNvSpPr txBox="1">
            <a:spLocks noChangeArrowheads="1"/>
          </p:cNvSpPr>
          <p:nvPr/>
        </p:nvSpPr>
        <p:spPr bwMode="auto">
          <a:xfrm>
            <a:off x="4953000" y="3276600"/>
            <a:ext cx="455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b="1"/>
              <a:t>p</a:t>
            </a:r>
            <a:r>
              <a:rPr lang="en-US" altLang="it-IT" baseline="-25000"/>
              <a:t>2</a:t>
            </a:r>
          </a:p>
        </p:txBody>
      </p:sp>
      <p:sp>
        <p:nvSpPr>
          <p:cNvPr id="20492" name="Text Box 14"/>
          <p:cNvSpPr txBox="1">
            <a:spLocks noChangeArrowheads="1"/>
          </p:cNvSpPr>
          <p:nvPr/>
        </p:nvSpPr>
        <p:spPr bwMode="auto">
          <a:xfrm>
            <a:off x="6477000" y="2133600"/>
            <a:ext cx="455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b="1"/>
              <a:t>p</a:t>
            </a:r>
            <a:r>
              <a:rPr lang="en-US" altLang="it-IT" baseline="-25000"/>
              <a:t>3</a:t>
            </a:r>
          </a:p>
        </p:txBody>
      </p:sp>
      <p:sp>
        <p:nvSpPr>
          <p:cNvPr id="20493" name="Text Box 15"/>
          <p:cNvSpPr txBox="1">
            <a:spLocks noChangeArrowheads="1"/>
          </p:cNvSpPr>
          <p:nvPr/>
        </p:nvSpPr>
        <p:spPr bwMode="auto">
          <a:xfrm>
            <a:off x="1371600" y="4038600"/>
            <a:ext cx="61214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Given four data (control) points </a:t>
            </a:r>
            <a:r>
              <a:rPr lang="en-US" altLang="it-IT" b="1"/>
              <a:t>p</a:t>
            </a:r>
            <a:r>
              <a:rPr lang="en-US" altLang="it-IT" baseline="-25000"/>
              <a:t>0</a:t>
            </a:r>
            <a:r>
              <a:rPr lang="en-US" altLang="it-IT"/>
              <a:t> ,</a:t>
            </a:r>
            <a:r>
              <a:rPr lang="en-US" altLang="it-IT" baseline="-25000"/>
              <a:t> </a:t>
            </a:r>
            <a:r>
              <a:rPr lang="en-US" altLang="it-IT" b="1"/>
              <a:t>p</a:t>
            </a:r>
            <a:r>
              <a:rPr lang="en-US" altLang="it-IT" baseline="-25000"/>
              <a:t>1 </a:t>
            </a:r>
            <a:r>
              <a:rPr lang="en-US" altLang="it-IT"/>
              <a:t>,</a:t>
            </a:r>
            <a:r>
              <a:rPr lang="en-US" altLang="it-IT" b="1"/>
              <a:t>p</a:t>
            </a:r>
            <a:r>
              <a:rPr lang="en-US" altLang="it-IT" baseline="-25000"/>
              <a:t>2</a:t>
            </a:r>
            <a:r>
              <a:rPr lang="en-US" altLang="it-IT"/>
              <a:t> ,</a:t>
            </a:r>
            <a:r>
              <a:rPr lang="en-US" altLang="it-IT" baseline="-25000"/>
              <a:t> </a:t>
            </a:r>
            <a:r>
              <a:rPr lang="en-US" altLang="it-IT" b="1"/>
              <a:t>p</a:t>
            </a:r>
            <a:r>
              <a:rPr lang="en-US" altLang="it-IT" baseline="-25000"/>
              <a:t>3</a:t>
            </a:r>
          </a:p>
          <a:p>
            <a:r>
              <a:rPr lang="en-US" altLang="it-IT"/>
              <a:t>determine cubic </a:t>
            </a:r>
            <a:r>
              <a:rPr lang="en-US" altLang="it-IT" b="1"/>
              <a:t>p</a:t>
            </a:r>
            <a:r>
              <a:rPr lang="en-US" altLang="it-IT"/>
              <a:t>(u) which passes through them</a:t>
            </a:r>
          </a:p>
          <a:p>
            <a:endParaRPr lang="en-US" altLang="it-IT"/>
          </a:p>
          <a:p>
            <a:r>
              <a:rPr lang="en-US" altLang="it-IT"/>
              <a:t>Must find </a:t>
            </a:r>
            <a:r>
              <a:rPr lang="en-US" altLang="it-IT" b="1"/>
              <a:t>c</a:t>
            </a:r>
            <a:r>
              <a:rPr lang="en-US" altLang="it-IT" baseline="-25000"/>
              <a:t>0</a:t>
            </a:r>
            <a:r>
              <a:rPr lang="en-US" altLang="it-IT"/>
              <a:t> ,</a:t>
            </a:r>
            <a:r>
              <a:rPr lang="en-US" altLang="it-IT" b="1"/>
              <a:t>c</a:t>
            </a:r>
            <a:r>
              <a:rPr lang="en-US" altLang="it-IT" baseline="-25000"/>
              <a:t>1 </a:t>
            </a:r>
            <a:r>
              <a:rPr lang="en-US" altLang="it-IT"/>
              <a:t>,</a:t>
            </a:r>
            <a:r>
              <a:rPr lang="en-US" altLang="it-IT" b="1"/>
              <a:t>c</a:t>
            </a:r>
            <a:r>
              <a:rPr lang="en-US" altLang="it-IT" baseline="-25000"/>
              <a:t>2</a:t>
            </a:r>
            <a:r>
              <a:rPr lang="en-US" altLang="it-IT"/>
              <a:t> ,</a:t>
            </a:r>
            <a:r>
              <a:rPr lang="en-US" altLang="it-IT" baseline="-25000"/>
              <a:t> </a:t>
            </a:r>
            <a:r>
              <a:rPr lang="en-US" altLang="it-IT" b="1"/>
              <a:t>c</a:t>
            </a:r>
            <a:r>
              <a:rPr lang="en-US" altLang="it-IT" baseline="-25000"/>
              <a:t>3</a:t>
            </a:r>
          </a:p>
        </p:txBody>
      </p:sp>
      <p:sp>
        <p:nvSpPr>
          <p:cNvPr id="20494" name="Footer Placeholder 1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7645363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B11DFDE1-3E65-4F1D-8133-45CEF36B1A96}" type="slidenum">
              <a:rPr lang="es-ES" altLang="it-IT" sz="1000">
                <a:latin typeface="Arial" panose="020B0604020202020204" pitchFamily="34" charset="0"/>
              </a:rPr>
              <a:pPr lvl="1"/>
              <a:t>27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Interpolation Equations</a:t>
            </a:r>
          </a:p>
        </p:txBody>
      </p:sp>
      <p:sp>
        <p:nvSpPr>
          <p:cNvPr id="21509" name="Text Box 4"/>
          <p:cNvSpPr txBox="1">
            <a:spLocks noChangeArrowheads="1"/>
          </p:cNvSpPr>
          <p:nvPr/>
        </p:nvSpPr>
        <p:spPr bwMode="auto">
          <a:xfrm>
            <a:off x="990600" y="1752600"/>
            <a:ext cx="6907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>
                <a:latin typeface="Arial" panose="020B0604020202020204" pitchFamily="34" charset="0"/>
              </a:rPr>
              <a:t>apply the interpolating conditions at</a:t>
            </a:r>
            <a:r>
              <a:rPr lang="en-US" altLang="it-IT"/>
              <a:t> u=0, 1/3, 2/3, 1</a:t>
            </a:r>
          </a:p>
        </p:txBody>
      </p:sp>
      <p:sp>
        <p:nvSpPr>
          <p:cNvPr id="21510" name="Text Box 5"/>
          <p:cNvSpPr txBox="1">
            <a:spLocks noChangeArrowheads="1"/>
          </p:cNvSpPr>
          <p:nvPr/>
        </p:nvSpPr>
        <p:spPr bwMode="auto">
          <a:xfrm>
            <a:off x="1600200" y="2209800"/>
            <a:ext cx="49657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p</a:t>
            </a:r>
            <a:r>
              <a:rPr lang="en-US" altLang="it-IT" baseline="-25000"/>
              <a:t>0</a:t>
            </a:r>
            <a:r>
              <a:rPr lang="en-US" altLang="it-IT"/>
              <a:t>=p(0)=c</a:t>
            </a:r>
            <a:r>
              <a:rPr lang="en-US" altLang="it-IT" baseline="-25000"/>
              <a:t>0</a:t>
            </a:r>
          </a:p>
          <a:p>
            <a:r>
              <a:rPr lang="en-US" altLang="it-IT"/>
              <a:t>p</a:t>
            </a:r>
            <a:r>
              <a:rPr lang="en-US" altLang="it-IT" baseline="-25000"/>
              <a:t>1</a:t>
            </a:r>
            <a:r>
              <a:rPr lang="en-US" altLang="it-IT"/>
              <a:t>=p(1/3)=c</a:t>
            </a:r>
            <a:r>
              <a:rPr lang="en-US" altLang="it-IT" baseline="-25000"/>
              <a:t>0</a:t>
            </a:r>
            <a:r>
              <a:rPr lang="en-US" altLang="it-IT"/>
              <a:t>+(1/3)c</a:t>
            </a:r>
            <a:r>
              <a:rPr lang="en-US" altLang="it-IT" baseline="-25000"/>
              <a:t>1</a:t>
            </a:r>
            <a:r>
              <a:rPr lang="en-US" altLang="it-IT"/>
              <a:t>+(1/3)</a:t>
            </a:r>
            <a:r>
              <a:rPr lang="en-US" altLang="it-IT" baseline="30000"/>
              <a:t>2</a:t>
            </a:r>
            <a:r>
              <a:rPr lang="en-US" altLang="it-IT"/>
              <a:t>c</a:t>
            </a:r>
            <a:r>
              <a:rPr lang="en-US" altLang="it-IT" baseline="-25000"/>
              <a:t>2</a:t>
            </a:r>
            <a:r>
              <a:rPr lang="en-US" altLang="it-IT"/>
              <a:t>+(1/3)</a:t>
            </a:r>
            <a:r>
              <a:rPr lang="en-US" altLang="it-IT" baseline="30000"/>
              <a:t>3</a:t>
            </a:r>
            <a:r>
              <a:rPr lang="en-US" altLang="it-IT"/>
              <a:t>c</a:t>
            </a:r>
            <a:r>
              <a:rPr lang="en-US" altLang="it-IT" baseline="-25000"/>
              <a:t>2</a:t>
            </a:r>
          </a:p>
          <a:p>
            <a:r>
              <a:rPr lang="en-US" altLang="it-IT"/>
              <a:t>p</a:t>
            </a:r>
            <a:r>
              <a:rPr lang="en-US" altLang="it-IT" baseline="-25000"/>
              <a:t>2</a:t>
            </a:r>
            <a:r>
              <a:rPr lang="en-US" altLang="it-IT"/>
              <a:t>=p(2/3)=c</a:t>
            </a:r>
            <a:r>
              <a:rPr lang="en-US" altLang="it-IT" baseline="-25000"/>
              <a:t>0</a:t>
            </a:r>
            <a:r>
              <a:rPr lang="en-US" altLang="it-IT"/>
              <a:t>+(2/3)c</a:t>
            </a:r>
            <a:r>
              <a:rPr lang="en-US" altLang="it-IT" baseline="-25000"/>
              <a:t>1</a:t>
            </a:r>
            <a:r>
              <a:rPr lang="en-US" altLang="it-IT"/>
              <a:t>+(2/3)</a:t>
            </a:r>
            <a:r>
              <a:rPr lang="en-US" altLang="it-IT" baseline="30000"/>
              <a:t>2</a:t>
            </a:r>
            <a:r>
              <a:rPr lang="en-US" altLang="it-IT"/>
              <a:t>c</a:t>
            </a:r>
            <a:r>
              <a:rPr lang="en-US" altLang="it-IT" baseline="-25000"/>
              <a:t>2</a:t>
            </a:r>
            <a:r>
              <a:rPr lang="en-US" altLang="it-IT"/>
              <a:t>+(2/3)</a:t>
            </a:r>
            <a:r>
              <a:rPr lang="en-US" altLang="it-IT" baseline="30000"/>
              <a:t>3</a:t>
            </a:r>
            <a:r>
              <a:rPr lang="en-US" altLang="it-IT"/>
              <a:t>c</a:t>
            </a:r>
            <a:r>
              <a:rPr lang="en-US" altLang="it-IT" baseline="-25000"/>
              <a:t>2</a:t>
            </a:r>
          </a:p>
          <a:p>
            <a:r>
              <a:rPr lang="en-US" altLang="it-IT"/>
              <a:t>p</a:t>
            </a:r>
            <a:r>
              <a:rPr lang="en-US" altLang="it-IT" baseline="-25000"/>
              <a:t>3</a:t>
            </a:r>
            <a:r>
              <a:rPr lang="en-US" altLang="it-IT"/>
              <a:t>=p(1)=c</a:t>
            </a:r>
            <a:r>
              <a:rPr lang="en-US" altLang="it-IT" baseline="-25000"/>
              <a:t>0</a:t>
            </a:r>
            <a:r>
              <a:rPr lang="en-US" altLang="it-IT"/>
              <a:t>+c</a:t>
            </a:r>
            <a:r>
              <a:rPr lang="en-US" altLang="it-IT" baseline="-25000"/>
              <a:t>1</a:t>
            </a:r>
            <a:r>
              <a:rPr lang="en-US" altLang="it-IT"/>
              <a:t>+c</a:t>
            </a:r>
            <a:r>
              <a:rPr lang="en-US" altLang="it-IT" baseline="-25000"/>
              <a:t>2</a:t>
            </a:r>
            <a:r>
              <a:rPr lang="en-US" altLang="it-IT"/>
              <a:t>+c</a:t>
            </a:r>
            <a:r>
              <a:rPr lang="en-US" altLang="it-IT" baseline="-25000"/>
              <a:t>2</a:t>
            </a:r>
          </a:p>
        </p:txBody>
      </p:sp>
      <p:sp>
        <p:nvSpPr>
          <p:cNvPr id="21511" name="Text Box 6"/>
          <p:cNvSpPr txBox="1">
            <a:spLocks noChangeArrowheads="1"/>
          </p:cNvSpPr>
          <p:nvPr/>
        </p:nvSpPr>
        <p:spPr bwMode="auto">
          <a:xfrm>
            <a:off x="1219200" y="3810000"/>
            <a:ext cx="5303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>
                <a:latin typeface="Arial" panose="020B0604020202020204" pitchFamily="34" charset="0"/>
              </a:rPr>
              <a:t>or in matrix form with </a:t>
            </a:r>
            <a:r>
              <a:rPr lang="en-US" altLang="it-IT" b="1">
                <a:latin typeface="Arial" panose="020B0604020202020204" pitchFamily="34" charset="0"/>
              </a:rPr>
              <a:t>p</a:t>
            </a:r>
            <a:r>
              <a:rPr lang="en-US" altLang="it-IT">
                <a:latin typeface="Arial" panose="020B0604020202020204" pitchFamily="34" charset="0"/>
              </a:rPr>
              <a:t> = [p</a:t>
            </a:r>
            <a:r>
              <a:rPr lang="en-US" altLang="it-IT" baseline="-25000">
                <a:latin typeface="Arial" panose="020B0604020202020204" pitchFamily="34" charset="0"/>
              </a:rPr>
              <a:t>0</a:t>
            </a:r>
            <a:r>
              <a:rPr lang="en-US" altLang="it-IT">
                <a:latin typeface="Arial" panose="020B0604020202020204" pitchFamily="34" charset="0"/>
              </a:rPr>
              <a:t> p</a:t>
            </a:r>
            <a:r>
              <a:rPr lang="en-US" altLang="it-IT" baseline="-25000">
                <a:latin typeface="Arial" panose="020B0604020202020204" pitchFamily="34" charset="0"/>
              </a:rPr>
              <a:t>1</a:t>
            </a:r>
            <a:r>
              <a:rPr lang="en-US" altLang="it-IT">
                <a:latin typeface="Arial" panose="020B0604020202020204" pitchFamily="34" charset="0"/>
              </a:rPr>
              <a:t> p</a:t>
            </a:r>
            <a:r>
              <a:rPr lang="en-US" altLang="it-IT" baseline="-25000">
                <a:latin typeface="Arial" panose="020B0604020202020204" pitchFamily="34" charset="0"/>
              </a:rPr>
              <a:t>2</a:t>
            </a:r>
            <a:r>
              <a:rPr lang="en-US" altLang="it-IT">
                <a:latin typeface="Arial" panose="020B0604020202020204" pitchFamily="34" charset="0"/>
              </a:rPr>
              <a:t> p</a:t>
            </a:r>
            <a:r>
              <a:rPr lang="en-US" altLang="it-IT" baseline="-25000">
                <a:latin typeface="Arial" panose="020B0604020202020204" pitchFamily="34" charset="0"/>
              </a:rPr>
              <a:t>3</a:t>
            </a:r>
            <a:r>
              <a:rPr lang="en-US" altLang="it-IT">
                <a:latin typeface="Arial" panose="020B0604020202020204" pitchFamily="34" charset="0"/>
              </a:rPr>
              <a:t>]</a:t>
            </a:r>
            <a:r>
              <a:rPr lang="en-US" altLang="it-IT" baseline="30000">
                <a:latin typeface="Arial" panose="020B0604020202020204" pitchFamily="34" charset="0"/>
              </a:rPr>
              <a:t>T</a:t>
            </a:r>
          </a:p>
        </p:txBody>
      </p:sp>
      <p:sp>
        <p:nvSpPr>
          <p:cNvPr id="21512" name="Text Box 7"/>
          <p:cNvSpPr txBox="1">
            <a:spLocks noChangeArrowheads="1"/>
          </p:cNvSpPr>
          <p:nvPr/>
        </p:nvSpPr>
        <p:spPr bwMode="auto">
          <a:xfrm>
            <a:off x="1524000" y="5029200"/>
            <a:ext cx="882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b="1"/>
              <a:t>p=Ac</a:t>
            </a:r>
            <a:endParaRPr lang="en-US" altLang="it-IT"/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3429000" y="4267200"/>
          <a:ext cx="3124200" cy="212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397" name="Equation" r:id="rId3" imgW="1828800" imgH="1244520" progId="Equation.3">
                  <p:embed/>
                </p:oleObj>
              </mc:Choice>
              <mc:Fallback>
                <p:oleObj name="Equation" r:id="rId3" imgW="1828800" imgH="1244520" progId="Equation.3">
                  <p:embed/>
                  <p:pic>
                    <p:nvPicPr>
                      <p:cNvPr id="2150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267200"/>
                        <a:ext cx="3124200" cy="2125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3" name="Footer Placeholder 8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3845605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51BC9981-4617-4664-9D93-70BE292E34BA}" type="slidenum">
              <a:rPr lang="es-ES" altLang="it-IT" sz="1000">
                <a:latin typeface="Arial" panose="020B0604020202020204" pitchFamily="34" charset="0"/>
              </a:rPr>
              <a:pPr lvl="1"/>
              <a:t>28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Interpolation Matrix</a:t>
            </a:r>
          </a:p>
        </p:txBody>
      </p:sp>
      <p:sp>
        <p:nvSpPr>
          <p:cNvPr id="22533" name="Text Box 4"/>
          <p:cNvSpPr txBox="1">
            <a:spLocks noChangeArrowheads="1"/>
          </p:cNvSpPr>
          <p:nvPr/>
        </p:nvSpPr>
        <p:spPr bwMode="auto">
          <a:xfrm>
            <a:off x="914400" y="1752600"/>
            <a:ext cx="6049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>
                <a:latin typeface="Arial" panose="020B0604020202020204" pitchFamily="34" charset="0"/>
              </a:rPr>
              <a:t>Solving for</a:t>
            </a:r>
            <a:r>
              <a:rPr lang="en-US" altLang="it-IT"/>
              <a:t> </a:t>
            </a:r>
            <a:r>
              <a:rPr lang="en-US" altLang="it-IT" b="1"/>
              <a:t>c</a:t>
            </a:r>
            <a:r>
              <a:rPr lang="en-US" altLang="it-IT"/>
              <a:t> </a:t>
            </a:r>
            <a:r>
              <a:rPr lang="en-US" altLang="it-IT">
                <a:latin typeface="Arial" panose="020B0604020202020204" pitchFamily="34" charset="0"/>
              </a:rPr>
              <a:t>we find the </a:t>
            </a:r>
            <a:r>
              <a:rPr lang="en-US" altLang="it-IT" i="1">
                <a:latin typeface="Arial" panose="020B0604020202020204" pitchFamily="34" charset="0"/>
              </a:rPr>
              <a:t>interpolation matrix</a:t>
            </a:r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1752600" y="2438400"/>
          <a:ext cx="4751388" cy="156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1" name="Equation" r:id="rId3" imgW="2781000" imgH="914400" progId="Equation.3">
                  <p:embed/>
                </p:oleObj>
              </mc:Choice>
              <mc:Fallback>
                <p:oleObj name="Equation" r:id="rId3" imgW="2781000" imgH="914400" progId="Equation.3">
                  <p:embed/>
                  <p:pic>
                    <p:nvPicPr>
                      <p:cNvPr id="2253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438400"/>
                        <a:ext cx="4751388" cy="156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3048000" y="4267200"/>
            <a:ext cx="11557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2800" b="1"/>
              <a:t>c</a:t>
            </a:r>
            <a:r>
              <a:rPr lang="en-US" altLang="it-IT" sz="2800"/>
              <a:t>=</a:t>
            </a:r>
            <a:r>
              <a:rPr lang="en-US" altLang="it-IT" sz="2800" b="1"/>
              <a:t>M</a:t>
            </a:r>
            <a:r>
              <a:rPr lang="en-US" altLang="it-IT" sz="2800" i="1" baseline="-25000"/>
              <a:t>I</a:t>
            </a:r>
            <a:r>
              <a:rPr lang="en-US" altLang="it-IT" sz="2800" b="1"/>
              <a:t>p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1295400" y="4953000"/>
            <a:ext cx="6764338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>
                <a:latin typeface="Arial" panose="020B0604020202020204" pitchFamily="34" charset="0"/>
              </a:rPr>
              <a:t>Note that</a:t>
            </a:r>
            <a:r>
              <a:rPr lang="en-US" altLang="it-IT"/>
              <a:t> </a:t>
            </a:r>
            <a:r>
              <a:rPr lang="en-US" altLang="it-IT" sz="2800" b="1"/>
              <a:t>M</a:t>
            </a:r>
            <a:r>
              <a:rPr lang="en-US" altLang="it-IT" sz="2800" i="1" baseline="-25000"/>
              <a:t>I </a:t>
            </a:r>
            <a:r>
              <a:rPr lang="en-US" altLang="it-IT"/>
              <a:t> </a:t>
            </a:r>
            <a:r>
              <a:rPr lang="en-US" altLang="it-IT">
                <a:latin typeface="Arial" panose="020B0604020202020204" pitchFamily="34" charset="0"/>
              </a:rPr>
              <a:t>does not depend on input data and</a:t>
            </a:r>
          </a:p>
          <a:p>
            <a:r>
              <a:rPr lang="en-US" altLang="it-IT">
                <a:latin typeface="Arial" panose="020B0604020202020204" pitchFamily="34" charset="0"/>
              </a:rPr>
              <a:t>can be used for each segment in</a:t>
            </a:r>
            <a:r>
              <a:rPr lang="en-US" altLang="it-IT"/>
              <a:t> x, y, </a:t>
            </a:r>
            <a:r>
              <a:rPr lang="en-US" altLang="it-IT">
                <a:latin typeface="Arial" panose="020B0604020202020204" pitchFamily="34" charset="0"/>
              </a:rPr>
              <a:t>and</a:t>
            </a:r>
            <a:r>
              <a:rPr lang="en-US" altLang="it-IT"/>
              <a:t> z</a:t>
            </a:r>
          </a:p>
        </p:txBody>
      </p:sp>
      <p:sp>
        <p:nvSpPr>
          <p:cNvPr id="22536" name="Footer Placeholder 7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842662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2F2D386D-488A-4BD6-9F92-14760B40B8D5}" type="slidenum">
              <a:rPr lang="es-ES" altLang="it-IT" sz="1000">
                <a:latin typeface="Arial" panose="020B0604020202020204" pitchFamily="34" charset="0"/>
              </a:rPr>
              <a:pPr lvl="1"/>
              <a:t>29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Interpolating Multiple Segments</a:t>
            </a:r>
          </a:p>
        </p:txBody>
      </p:sp>
      <p:pic>
        <p:nvPicPr>
          <p:cNvPr id="23556" name="Picture 4" descr="C:\BOOK\OpenGL\Paul Final\jpeg_new\AN10F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438400"/>
            <a:ext cx="5186363" cy="111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1143000" y="3810000"/>
            <a:ext cx="29591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>
                <a:latin typeface="Arial" panose="020B0604020202020204" pitchFamily="34" charset="0"/>
              </a:rPr>
              <a:t>use</a:t>
            </a:r>
            <a:r>
              <a:rPr lang="en-US" altLang="it-IT"/>
              <a:t> </a:t>
            </a:r>
            <a:r>
              <a:rPr lang="en-US" altLang="it-IT" b="1">
                <a:latin typeface="Arial" panose="020B0604020202020204" pitchFamily="34" charset="0"/>
              </a:rPr>
              <a:t>p</a:t>
            </a:r>
            <a:r>
              <a:rPr lang="en-US" altLang="it-IT">
                <a:latin typeface="Arial" panose="020B0604020202020204" pitchFamily="34" charset="0"/>
              </a:rPr>
              <a:t> = [p</a:t>
            </a:r>
            <a:r>
              <a:rPr lang="en-US" altLang="it-IT" baseline="-25000">
                <a:latin typeface="Arial" panose="020B0604020202020204" pitchFamily="34" charset="0"/>
              </a:rPr>
              <a:t>0</a:t>
            </a:r>
            <a:r>
              <a:rPr lang="en-US" altLang="it-IT">
                <a:latin typeface="Arial" panose="020B0604020202020204" pitchFamily="34" charset="0"/>
              </a:rPr>
              <a:t> p</a:t>
            </a:r>
            <a:r>
              <a:rPr lang="en-US" altLang="it-IT" baseline="-25000">
                <a:latin typeface="Arial" panose="020B0604020202020204" pitchFamily="34" charset="0"/>
              </a:rPr>
              <a:t>1</a:t>
            </a:r>
            <a:r>
              <a:rPr lang="en-US" altLang="it-IT">
                <a:latin typeface="Arial" panose="020B0604020202020204" pitchFamily="34" charset="0"/>
              </a:rPr>
              <a:t> p</a:t>
            </a:r>
            <a:r>
              <a:rPr lang="en-US" altLang="it-IT" baseline="-25000">
                <a:latin typeface="Arial" panose="020B0604020202020204" pitchFamily="34" charset="0"/>
              </a:rPr>
              <a:t>2</a:t>
            </a:r>
            <a:r>
              <a:rPr lang="en-US" altLang="it-IT">
                <a:latin typeface="Arial" panose="020B0604020202020204" pitchFamily="34" charset="0"/>
              </a:rPr>
              <a:t> p</a:t>
            </a:r>
            <a:r>
              <a:rPr lang="en-US" altLang="it-IT" baseline="-25000">
                <a:latin typeface="Arial" panose="020B0604020202020204" pitchFamily="34" charset="0"/>
              </a:rPr>
              <a:t>3</a:t>
            </a:r>
            <a:r>
              <a:rPr lang="en-US" altLang="it-IT">
                <a:latin typeface="Arial" panose="020B0604020202020204" pitchFamily="34" charset="0"/>
              </a:rPr>
              <a:t>]</a:t>
            </a:r>
            <a:r>
              <a:rPr lang="en-US" altLang="it-IT" baseline="30000">
                <a:latin typeface="Arial" panose="020B0604020202020204" pitchFamily="34" charset="0"/>
              </a:rPr>
              <a:t>T</a:t>
            </a:r>
          </a:p>
          <a:p>
            <a:endParaRPr lang="en-US" altLang="it-IT"/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 flipV="1">
            <a:off x="2590800" y="2895600"/>
            <a:ext cx="228600" cy="838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4953000" y="3657600"/>
            <a:ext cx="29591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>
                <a:latin typeface="Arial" panose="020B0604020202020204" pitchFamily="34" charset="0"/>
              </a:rPr>
              <a:t>use</a:t>
            </a:r>
            <a:r>
              <a:rPr lang="en-US" altLang="it-IT"/>
              <a:t> </a:t>
            </a:r>
            <a:r>
              <a:rPr lang="en-US" altLang="it-IT" b="1">
                <a:latin typeface="Arial" panose="020B0604020202020204" pitchFamily="34" charset="0"/>
              </a:rPr>
              <a:t>p</a:t>
            </a:r>
            <a:r>
              <a:rPr lang="en-US" altLang="it-IT">
                <a:latin typeface="Arial" panose="020B0604020202020204" pitchFamily="34" charset="0"/>
              </a:rPr>
              <a:t> = [p</a:t>
            </a:r>
            <a:r>
              <a:rPr lang="en-US" altLang="it-IT" baseline="-25000">
                <a:latin typeface="Arial" panose="020B0604020202020204" pitchFamily="34" charset="0"/>
              </a:rPr>
              <a:t>3</a:t>
            </a:r>
            <a:r>
              <a:rPr lang="en-US" altLang="it-IT">
                <a:latin typeface="Arial" panose="020B0604020202020204" pitchFamily="34" charset="0"/>
              </a:rPr>
              <a:t> p</a:t>
            </a:r>
            <a:r>
              <a:rPr lang="en-US" altLang="it-IT" baseline="-25000">
                <a:latin typeface="Arial" panose="020B0604020202020204" pitchFamily="34" charset="0"/>
              </a:rPr>
              <a:t>4</a:t>
            </a:r>
            <a:r>
              <a:rPr lang="en-US" altLang="it-IT">
                <a:latin typeface="Arial" panose="020B0604020202020204" pitchFamily="34" charset="0"/>
              </a:rPr>
              <a:t> p</a:t>
            </a:r>
            <a:r>
              <a:rPr lang="en-US" altLang="it-IT" baseline="-25000">
                <a:latin typeface="Arial" panose="020B0604020202020204" pitchFamily="34" charset="0"/>
              </a:rPr>
              <a:t>5</a:t>
            </a:r>
            <a:r>
              <a:rPr lang="en-US" altLang="it-IT">
                <a:latin typeface="Arial" panose="020B0604020202020204" pitchFamily="34" charset="0"/>
              </a:rPr>
              <a:t> p</a:t>
            </a:r>
            <a:r>
              <a:rPr lang="en-US" altLang="it-IT" baseline="-25000">
                <a:latin typeface="Arial" panose="020B0604020202020204" pitchFamily="34" charset="0"/>
              </a:rPr>
              <a:t>6</a:t>
            </a:r>
            <a:r>
              <a:rPr lang="en-US" altLang="it-IT">
                <a:latin typeface="Arial" panose="020B0604020202020204" pitchFamily="34" charset="0"/>
              </a:rPr>
              <a:t>]</a:t>
            </a:r>
            <a:r>
              <a:rPr lang="en-US" altLang="it-IT" baseline="30000">
                <a:latin typeface="Arial" panose="020B0604020202020204" pitchFamily="34" charset="0"/>
              </a:rPr>
              <a:t>T</a:t>
            </a:r>
          </a:p>
          <a:p>
            <a:endParaRPr lang="en-US" altLang="it-IT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 flipH="1" flipV="1">
            <a:off x="5181600" y="2819400"/>
            <a:ext cx="152400" cy="6858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1285875" y="4799013"/>
            <a:ext cx="48609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>
                <a:latin typeface="Arial" panose="020B0604020202020204" pitchFamily="34" charset="0"/>
              </a:rPr>
              <a:t>Get continuity at join points but not</a:t>
            </a:r>
          </a:p>
          <a:p>
            <a:r>
              <a:rPr lang="en-US" altLang="it-IT">
                <a:latin typeface="Arial" panose="020B0604020202020204" pitchFamily="34" charset="0"/>
              </a:rPr>
              <a:t>continuity of derivatives </a:t>
            </a:r>
          </a:p>
        </p:txBody>
      </p:sp>
      <p:sp>
        <p:nvSpPr>
          <p:cNvPr id="23562" name="Footer Placeholder 9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3638770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7B2C1E71-C3A8-4410-B465-C1218654CD74}" type="slidenum">
              <a:rPr lang="es-ES" altLang="it-IT" sz="1000">
                <a:latin typeface="Arial" panose="020B0604020202020204" pitchFamily="34" charset="0"/>
              </a:rPr>
              <a:pPr lvl="1"/>
              <a:t>3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Objectives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Introduce types of curves and surfaces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Explicit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Implicit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Parametric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Strengths and weaknesses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Discuss Modeling and Approximations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Conditions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Stability</a:t>
            </a:r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E950AB8B-EDC1-40CC-82B3-4861ADBE6B57}" type="slidenum">
              <a:rPr lang="es-ES" altLang="it-IT" sz="1000">
                <a:latin typeface="Arial" panose="020B0604020202020204" pitchFamily="34" charset="0"/>
              </a:rPr>
              <a:pPr lvl="1"/>
              <a:t>30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Blending Functions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496888" y="1624013"/>
            <a:ext cx="4927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2800">
                <a:latin typeface="Arial" panose="020B0604020202020204" pitchFamily="34" charset="0"/>
              </a:rPr>
              <a:t>Rewriting the equation for</a:t>
            </a:r>
            <a:r>
              <a:rPr lang="en-US" altLang="it-IT" sz="2800"/>
              <a:t> p(u)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2057400" y="2286000"/>
            <a:ext cx="4114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2800"/>
              <a:t>p(u)=</a:t>
            </a:r>
            <a:r>
              <a:rPr lang="en-US" altLang="it-IT" sz="2800" b="1"/>
              <a:t>u</a:t>
            </a:r>
            <a:r>
              <a:rPr lang="en-US" altLang="it-IT" sz="2800" baseline="30000"/>
              <a:t>T</a:t>
            </a:r>
            <a:r>
              <a:rPr lang="en-US" altLang="it-IT" sz="2800" b="1"/>
              <a:t>c</a:t>
            </a:r>
            <a:r>
              <a:rPr lang="en-US" altLang="it-IT" sz="2800"/>
              <a:t>=</a:t>
            </a:r>
            <a:r>
              <a:rPr lang="en-US" altLang="it-IT" sz="2800" b="1"/>
              <a:t>u</a:t>
            </a:r>
            <a:r>
              <a:rPr lang="en-US" altLang="it-IT" sz="2800" baseline="30000"/>
              <a:t>T</a:t>
            </a:r>
            <a:r>
              <a:rPr lang="en-US" altLang="it-IT" sz="2800" b="1"/>
              <a:t>M</a:t>
            </a:r>
            <a:r>
              <a:rPr lang="en-US" altLang="it-IT" sz="2800" i="1" baseline="-25000"/>
              <a:t>I</a:t>
            </a:r>
            <a:r>
              <a:rPr lang="en-US" altLang="it-IT" sz="2800" b="1"/>
              <a:t>p </a:t>
            </a:r>
            <a:r>
              <a:rPr lang="en-US" altLang="it-IT" sz="2800"/>
              <a:t>=</a:t>
            </a:r>
            <a:r>
              <a:rPr lang="en-US" altLang="it-IT" sz="2800" b="1"/>
              <a:t> b(</a:t>
            </a:r>
            <a:r>
              <a:rPr lang="en-US" altLang="it-IT" sz="2800"/>
              <a:t>u</a:t>
            </a:r>
            <a:r>
              <a:rPr lang="en-US" altLang="it-IT" sz="2800" b="1"/>
              <a:t>)</a:t>
            </a:r>
            <a:r>
              <a:rPr lang="en-US" altLang="it-IT" sz="2800" baseline="30000"/>
              <a:t>T</a:t>
            </a:r>
            <a:r>
              <a:rPr lang="en-US" altLang="it-IT" sz="2800" b="1"/>
              <a:t>p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533400" y="2895600"/>
            <a:ext cx="624205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2800"/>
              <a:t>where b(u) = [b</a:t>
            </a:r>
            <a:r>
              <a:rPr lang="en-US" altLang="it-IT" sz="2800" baseline="-25000"/>
              <a:t>0</a:t>
            </a:r>
            <a:r>
              <a:rPr lang="en-US" altLang="it-IT" sz="2800"/>
              <a:t>(u) b</a:t>
            </a:r>
            <a:r>
              <a:rPr lang="en-US" altLang="it-IT" sz="2800" baseline="-25000"/>
              <a:t>1</a:t>
            </a:r>
            <a:r>
              <a:rPr lang="en-US" altLang="it-IT" sz="2800"/>
              <a:t>(u) b</a:t>
            </a:r>
            <a:r>
              <a:rPr lang="en-US" altLang="it-IT" sz="2800" baseline="-25000"/>
              <a:t>2</a:t>
            </a:r>
            <a:r>
              <a:rPr lang="en-US" altLang="it-IT" sz="2800"/>
              <a:t>(u) b</a:t>
            </a:r>
            <a:r>
              <a:rPr lang="en-US" altLang="it-IT" sz="2800" baseline="-25000"/>
              <a:t>3</a:t>
            </a:r>
            <a:r>
              <a:rPr lang="en-US" altLang="it-IT" sz="2800"/>
              <a:t>(u)]</a:t>
            </a:r>
            <a:r>
              <a:rPr lang="en-US" altLang="it-IT" sz="2800" baseline="30000"/>
              <a:t>T </a:t>
            </a:r>
            <a:r>
              <a:rPr lang="en-US" altLang="it-IT" sz="2800"/>
              <a:t>is</a:t>
            </a:r>
          </a:p>
          <a:p>
            <a:r>
              <a:rPr lang="en-US" altLang="it-IT" sz="2800"/>
              <a:t>an array of </a:t>
            </a:r>
            <a:r>
              <a:rPr lang="en-US" altLang="it-IT" sz="2800" i="1"/>
              <a:t>blending polynomials </a:t>
            </a:r>
            <a:r>
              <a:rPr lang="en-US" altLang="it-IT" sz="2800"/>
              <a:t>such that</a:t>
            </a:r>
          </a:p>
          <a:p>
            <a:r>
              <a:rPr lang="en-US" altLang="it-IT" sz="2800"/>
              <a:t>p(u) = b</a:t>
            </a:r>
            <a:r>
              <a:rPr lang="en-US" altLang="it-IT" sz="2800" baseline="-25000"/>
              <a:t>0</a:t>
            </a:r>
            <a:r>
              <a:rPr lang="en-US" altLang="it-IT" sz="2800"/>
              <a:t>(u)p</a:t>
            </a:r>
            <a:r>
              <a:rPr lang="en-US" altLang="it-IT" sz="2800" baseline="-25000"/>
              <a:t>0</a:t>
            </a:r>
            <a:r>
              <a:rPr lang="en-US" altLang="it-IT" sz="2800"/>
              <a:t>+ b</a:t>
            </a:r>
            <a:r>
              <a:rPr lang="en-US" altLang="it-IT" sz="2800" baseline="-25000"/>
              <a:t>1</a:t>
            </a:r>
            <a:r>
              <a:rPr lang="en-US" altLang="it-IT" sz="2800"/>
              <a:t>(u)p</a:t>
            </a:r>
            <a:r>
              <a:rPr lang="en-US" altLang="it-IT" sz="2800" baseline="-25000"/>
              <a:t>1</a:t>
            </a:r>
            <a:r>
              <a:rPr lang="en-US" altLang="it-IT" sz="2800"/>
              <a:t>+ b</a:t>
            </a:r>
            <a:r>
              <a:rPr lang="en-US" altLang="it-IT" sz="2800" baseline="-25000"/>
              <a:t>2</a:t>
            </a:r>
            <a:r>
              <a:rPr lang="en-US" altLang="it-IT" sz="2800"/>
              <a:t>(u)p</a:t>
            </a:r>
            <a:r>
              <a:rPr lang="en-US" altLang="it-IT" sz="2800" baseline="-25000"/>
              <a:t>2</a:t>
            </a:r>
            <a:r>
              <a:rPr lang="en-US" altLang="it-IT" sz="2800"/>
              <a:t>+ b</a:t>
            </a:r>
            <a:r>
              <a:rPr lang="en-US" altLang="it-IT" sz="2800" baseline="-25000"/>
              <a:t>3</a:t>
            </a:r>
            <a:r>
              <a:rPr lang="en-US" altLang="it-IT" sz="2800"/>
              <a:t>(u)p</a:t>
            </a:r>
            <a:r>
              <a:rPr lang="en-US" altLang="it-IT" sz="2800" baseline="-25000"/>
              <a:t>3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1371600" y="4419600"/>
            <a:ext cx="4530725" cy="222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2800"/>
              <a:t>b</a:t>
            </a:r>
            <a:r>
              <a:rPr lang="en-US" altLang="it-IT" sz="2800" baseline="-25000"/>
              <a:t>0</a:t>
            </a:r>
            <a:r>
              <a:rPr lang="en-US" altLang="it-IT" sz="2800"/>
              <a:t>(u) = -4.5(u-1/3)(u-2/3)(u-1)</a:t>
            </a:r>
          </a:p>
          <a:p>
            <a:r>
              <a:rPr lang="en-US" altLang="it-IT" sz="2800"/>
              <a:t>b</a:t>
            </a:r>
            <a:r>
              <a:rPr lang="en-US" altLang="it-IT" sz="2800" baseline="-25000"/>
              <a:t>1</a:t>
            </a:r>
            <a:r>
              <a:rPr lang="en-US" altLang="it-IT" sz="2800"/>
              <a:t>(u) = 13.5u (u-2/3)(u-1)</a:t>
            </a:r>
          </a:p>
          <a:p>
            <a:r>
              <a:rPr lang="en-US" altLang="it-IT" sz="2800"/>
              <a:t>b</a:t>
            </a:r>
            <a:r>
              <a:rPr lang="en-US" altLang="it-IT" sz="2800" baseline="-25000"/>
              <a:t>2</a:t>
            </a:r>
            <a:r>
              <a:rPr lang="en-US" altLang="it-IT" sz="2800"/>
              <a:t>(u) = -13.5u (u-1/3)(u-1)</a:t>
            </a:r>
          </a:p>
          <a:p>
            <a:r>
              <a:rPr lang="en-US" altLang="it-IT" sz="2800"/>
              <a:t>b</a:t>
            </a:r>
            <a:r>
              <a:rPr lang="en-US" altLang="it-IT" sz="2800" baseline="-25000"/>
              <a:t>3</a:t>
            </a:r>
            <a:r>
              <a:rPr lang="en-US" altLang="it-IT" sz="2800"/>
              <a:t>(u) = 4.5u (u-1/3)(u-2/3)</a:t>
            </a:r>
          </a:p>
          <a:p>
            <a:endParaRPr lang="en-US" altLang="it-IT" sz="2800"/>
          </a:p>
        </p:txBody>
      </p:sp>
      <p:sp>
        <p:nvSpPr>
          <p:cNvPr id="24584" name="Footer Placeholder 7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41154933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9317B18D-A1C5-4933-90AD-E520E02D1808}" type="slidenum">
              <a:rPr lang="es-ES" altLang="it-IT" sz="1000">
                <a:latin typeface="Arial" panose="020B0604020202020204" pitchFamily="34" charset="0"/>
              </a:rPr>
              <a:pPr lvl="1"/>
              <a:t>31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Blending Functions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7244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These functions are not smooth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Hence the interpolation polynomial is not smooth</a:t>
            </a:r>
          </a:p>
        </p:txBody>
      </p:sp>
      <p:pic>
        <p:nvPicPr>
          <p:cNvPr id="25605" name="Picture 4" descr="C:\BOOK\OpenGL\Paul Final\jpeg_new\AN10F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909888"/>
            <a:ext cx="5257800" cy="302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6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4654730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59B5EB72-5FD7-4E86-91F2-FA85A253E432}" type="slidenum">
              <a:rPr lang="es-ES" altLang="it-IT" sz="1000">
                <a:latin typeface="Arial" panose="020B0604020202020204" pitchFamily="34" charset="0"/>
              </a:rPr>
              <a:pPr lvl="1"/>
              <a:t>32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Interpolating Patch</a:t>
            </a:r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1981200" y="1752600"/>
          <a:ext cx="3384550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45" name="Equation" r:id="rId3" imgW="1434960" imgH="444240" progId="Equation.3">
                  <p:embed/>
                </p:oleObj>
              </mc:Choice>
              <mc:Fallback>
                <p:oleObj name="Equation" r:id="rId3" imgW="1434960" imgH="444240" progId="Equation.3">
                  <p:embed/>
                  <p:pic>
                    <p:nvPicPr>
                      <p:cNvPr id="2662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752600"/>
                        <a:ext cx="3384550" cy="104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596900" y="3124200"/>
            <a:ext cx="7443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>
                <a:latin typeface="Arial" panose="020B0604020202020204" pitchFamily="34" charset="0"/>
              </a:rPr>
              <a:t>Need 16 conditions to determine the 16 coefficients</a:t>
            </a:r>
            <a:r>
              <a:rPr lang="en-US" altLang="it-IT"/>
              <a:t> c</a:t>
            </a:r>
            <a:r>
              <a:rPr lang="en-US" altLang="it-IT" baseline="-25000"/>
              <a:t>ij</a:t>
            </a:r>
          </a:p>
        </p:txBody>
      </p:sp>
      <p:pic>
        <p:nvPicPr>
          <p:cNvPr id="26630" name="Picture 6" descr="C:\BOOK\OpenGL\Paul Final\jpeg_new\AN10F1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505200"/>
            <a:ext cx="3276600" cy="273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609600" y="3581400"/>
            <a:ext cx="3895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>
                <a:latin typeface="Arial" panose="020B0604020202020204" pitchFamily="34" charset="0"/>
              </a:rPr>
              <a:t>Choose at</a:t>
            </a:r>
            <a:r>
              <a:rPr lang="en-US" altLang="it-IT"/>
              <a:t> u,v = 0, 1/3, 2/3, 1</a:t>
            </a:r>
          </a:p>
        </p:txBody>
      </p:sp>
      <p:sp>
        <p:nvSpPr>
          <p:cNvPr id="26632" name="Footer Placeholder 7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34857276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3C9DBE21-C4A9-4B78-82F1-8C2B66FC989A}" type="slidenum">
              <a:rPr lang="es-ES" altLang="it-IT" sz="1000">
                <a:latin typeface="Arial" panose="020B0604020202020204" pitchFamily="34" charset="0"/>
              </a:rPr>
              <a:pPr lvl="1"/>
              <a:t>33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Matrix Form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371600" y="1828800"/>
            <a:ext cx="360838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Define </a:t>
            </a:r>
            <a:r>
              <a:rPr lang="en-US" altLang="it-IT" b="1"/>
              <a:t>v</a:t>
            </a:r>
            <a:r>
              <a:rPr lang="en-US" altLang="it-IT"/>
              <a:t> = [1 v v</a:t>
            </a:r>
            <a:r>
              <a:rPr lang="en-US" altLang="it-IT" baseline="30000"/>
              <a:t>2</a:t>
            </a:r>
            <a:r>
              <a:rPr lang="en-US" altLang="it-IT"/>
              <a:t> v</a:t>
            </a:r>
            <a:r>
              <a:rPr lang="en-US" altLang="it-IT" baseline="30000"/>
              <a:t>3</a:t>
            </a:r>
            <a:r>
              <a:rPr lang="en-US" altLang="it-IT"/>
              <a:t>]</a:t>
            </a:r>
            <a:r>
              <a:rPr lang="en-US" altLang="it-IT" baseline="30000"/>
              <a:t>T</a:t>
            </a:r>
          </a:p>
          <a:p>
            <a:endParaRPr lang="en-US" altLang="it-IT" baseline="30000"/>
          </a:p>
          <a:p>
            <a:r>
              <a:rPr lang="en-US" altLang="it-IT" b="1"/>
              <a:t>            C </a:t>
            </a:r>
            <a:r>
              <a:rPr lang="en-US" altLang="it-IT"/>
              <a:t>=</a:t>
            </a:r>
            <a:r>
              <a:rPr lang="en-US" altLang="it-IT" b="1"/>
              <a:t> </a:t>
            </a:r>
            <a:r>
              <a:rPr lang="en-US" altLang="it-IT"/>
              <a:t>[c</a:t>
            </a:r>
            <a:r>
              <a:rPr lang="en-US" altLang="it-IT" baseline="-25000"/>
              <a:t>ij</a:t>
            </a:r>
            <a:r>
              <a:rPr lang="en-US" altLang="it-IT"/>
              <a:t>]      </a:t>
            </a:r>
            <a:r>
              <a:rPr lang="en-US" altLang="it-IT" b="1"/>
              <a:t>P </a:t>
            </a:r>
            <a:r>
              <a:rPr lang="en-US" altLang="it-IT"/>
              <a:t>=</a:t>
            </a:r>
            <a:r>
              <a:rPr lang="en-US" altLang="it-IT" b="1"/>
              <a:t> </a:t>
            </a:r>
            <a:r>
              <a:rPr lang="en-US" altLang="it-IT"/>
              <a:t>[p</a:t>
            </a:r>
            <a:r>
              <a:rPr lang="en-US" altLang="it-IT" baseline="-25000"/>
              <a:t>ij</a:t>
            </a:r>
            <a:r>
              <a:rPr lang="en-US" altLang="it-IT"/>
              <a:t>] 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2057400" y="3124200"/>
            <a:ext cx="1893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p(u,v) = </a:t>
            </a:r>
            <a:r>
              <a:rPr lang="en-US" altLang="it-IT" b="1"/>
              <a:t>u</a:t>
            </a:r>
            <a:r>
              <a:rPr lang="en-US" altLang="it-IT" baseline="30000"/>
              <a:t>T</a:t>
            </a:r>
            <a:r>
              <a:rPr lang="en-US" altLang="it-IT"/>
              <a:t>C</a:t>
            </a:r>
            <a:r>
              <a:rPr lang="en-US" altLang="it-IT" b="1"/>
              <a:t>v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685800" y="3733800"/>
            <a:ext cx="63849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>
                <a:latin typeface="Arial" panose="020B0604020202020204" pitchFamily="34" charset="0"/>
              </a:rPr>
              <a:t>If we observe that for constant</a:t>
            </a:r>
            <a:r>
              <a:rPr lang="en-US" altLang="it-IT"/>
              <a:t> u (v), </a:t>
            </a:r>
            <a:r>
              <a:rPr lang="en-US" altLang="it-IT">
                <a:latin typeface="Arial" panose="020B0604020202020204" pitchFamily="34" charset="0"/>
              </a:rPr>
              <a:t>we obtain</a:t>
            </a:r>
          </a:p>
          <a:p>
            <a:r>
              <a:rPr lang="en-US" altLang="it-IT">
                <a:latin typeface="Arial" panose="020B0604020202020204" pitchFamily="34" charset="0"/>
              </a:rPr>
              <a:t>interpolating curve in</a:t>
            </a:r>
            <a:r>
              <a:rPr lang="en-US" altLang="it-IT"/>
              <a:t> v (u), </a:t>
            </a:r>
            <a:r>
              <a:rPr lang="en-US" altLang="it-IT">
                <a:latin typeface="Arial" panose="020B0604020202020204" pitchFamily="34" charset="0"/>
              </a:rPr>
              <a:t>we can show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2286000" y="5105400"/>
            <a:ext cx="2722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p(u,v) = u</a:t>
            </a:r>
            <a:r>
              <a:rPr lang="en-US" altLang="it-IT" baseline="30000"/>
              <a:t>T</a:t>
            </a:r>
            <a:r>
              <a:rPr lang="en-US" altLang="it-IT"/>
              <a:t>M</a:t>
            </a:r>
            <a:r>
              <a:rPr lang="en-US" altLang="it-IT" i="1" baseline="-25000"/>
              <a:t>I</a:t>
            </a:r>
            <a:r>
              <a:rPr lang="en-US" altLang="it-IT"/>
              <a:t>PM</a:t>
            </a:r>
            <a:r>
              <a:rPr lang="en-US" altLang="it-IT" i="1" baseline="-25000"/>
              <a:t>I</a:t>
            </a:r>
            <a:r>
              <a:rPr lang="en-US" altLang="it-IT" baseline="30000"/>
              <a:t>T</a:t>
            </a:r>
            <a:r>
              <a:rPr lang="en-US" altLang="it-IT"/>
              <a:t>v 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3048000" y="4572000"/>
            <a:ext cx="1425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b="1"/>
              <a:t>C</a:t>
            </a:r>
            <a:r>
              <a:rPr lang="en-US" altLang="it-IT"/>
              <a:t>=M</a:t>
            </a:r>
            <a:r>
              <a:rPr lang="en-US" altLang="it-IT" i="1" baseline="-25000"/>
              <a:t>I</a:t>
            </a:r>
            <a:r>
              <a:rPr lang="en-US" altLang="it-IT"/>
              <a:t>PM</a:t>
            </a:r>
            <a:r>
              <a:rPr lang="en-US" altLang="it-IT" i="1" baseline="-25000"/>
              <a:t>I</a:t>
            </a:r>
          </a:p>
        </p:txBody>
      </p:sp>
      <p:sp>
        <p:nvSpPr>
          <p:cNvPr id="27657" name="Footer Placeholder 8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9566602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88128491-A5A9-4235-B915-4E0BABC634D1}" type="slidenum">
              <a:rPr lang="es-ES" altLang="it-IT" sz="1000">
                <a:latin typeface="Arial" panose="020B0604020202020204" pitchFamily="34" charset="0"/>
              </a:rPr>
              <a:pPr lvl="1"/>
              <a:t>34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Blending Patches</a:t>
            </a:r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2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2867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1981200" y="1828800"/>
          <a:ext cx="4581525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3" name="Equation" r:id="rId5" imgW="1942920" imgH="444240" progId="Equation.3">
                  <p:embed/>
                </p:oleObj>
              </mc:Choice>
              <mc:Fallback>
                <p:oleObj name="Equation" r:id="rId5" imgW="1942920" imgH="444240" progId="Equation.3">
                  <p:embed/>
                  <p:pic>
                    <p:nvPicPr>
                      <p:cNvPr id="286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828800"/>
                        <a:ext cx="4581525" cy="104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1231900" y="3124200"/>
            <a:ext cx="4706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>
                <a:latin typeface="Arial" panose="020B0604020202020204" pitchFamily="34" charset="0"/>
              </a:rPr>
              <a:t>Each</a:t>
            </a:r>
            <a:r>
              <a:rPr lang="en-US" altLang="it-IT"/>
              <a:t> b</a:t>
            </a:r>
            <a:r>
              <a:rPr lang="en-US" altLang="it-IT" baseline="-25000"/>
              <a:t>i</a:t>
            </a:r>
            <a:r>
              <a:rPr lang="en-US" altLang="it-IT"/>
              <a:t>(u)b</a:t>
            </a:r>
            <a:r>
              <a:rPr lang="en-US" altLang="it-IT" baseline="-25000"/>
              <a:t>j</a:t>
            </a:r>
            <a:r>
              <a:rPr lang="en-US" altLang="it-IT"/>
              <a:t>(v) </a:t>
            </a:r>
            <a:r>
              <a:rPr lang="en-US" altLang="it-IT">
                <a:latin typeface="Arial" panose="020B0604020202020204" pitchFamily="34" charset="0"/>
              </a:rPr>
              <a:t>is a blending patch</a:t>
            </a:r>
          </a:p>
        </p:txBody>
      </p:sp>
      <p:sp>
        <p:nvSpPr>
          <p:cNvPr id="28679" name="Text Box 8"/>
          <p:cNvSpPr txBox="1">
            <a:spLocks noChangeArrowheads="1"/>
          </p:cNvSpPr>
          <p:nvPr/>
        </p:nvSpPr>
        <p:spPr bwMode="auto">
          <a:xfrm>
            <a:off x="1295400" y="4038600"/>
            <a:ext cx="58340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Shows that we can build and analyze surfaces </a:t>
            </a:r>
          </a:p>
          <a:p>
            <a:r>
              <a:rPr lang="en-US" altLang="it-IT"/>
              <a:t>from our knowledge of curves</a:t>
            </a:r>
          </a:p>
        </p:txBody>
      </p:sp>
      <p:sp>
        <p:nvSpPr>
          <p:cNvPr id="28680" name="Footer Placeholder 7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348904253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8080C1D0-8E47-4617-853A-36053DDB1269}" type="slidenum">
              <a:rPr lang="es-ES" altLang="it-IT" sz="1000">
                <a:latin typeface="Arial" panose="020B0604020202020204" pitchFamily="34" charset="0"/>
              </a:rPr>
              <a:pPr lvl="1"/>
              <a:t>35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Other Types of Curves and Surfaces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How can we get around the limitations of the interpolating form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Lack of smoothness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Discontinuous derivatives at join points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We have four conditions (for cubics) that we can apply to each segment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Use them other than for interpolation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Need only come close to the data</a:t>
            </a:r>
          </a:p>
        </p:txBody>
      </p:sp>
      <p:sp>
        <p:nvSpPr>
          <p:cNvPr id="2970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387706299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F880BB2E-F271-47FD-8E65-D76CD2C4267C}" type="slidenum">
              <a:rPr lang="es-ES" altLang="it-IT" sz="1000">
                <a:latin typeface="Arial" panose="020B0604020202020204" pitchFamily="34" charset="0"/>
              </a:rPr>
              <a:pPr lvl="1"/>
              <a:t>36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30723" name="Line 6"/>
          <p:cNvSpPr>
            <a:spLocks noChangeShapeType="1"/>
          </p:cNvSpPr>
          <p:nvPr/>
        </p:nvSpPr>
        <p:spPr bwMode="auto">
          <a:xfrm flipH="1" flipV="1">
            <a:off x="4191000" y="1905000"/>
            <a:ext cx="1981200" cy="2209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30724" name="Line 5"/>
          <p:cNvSpPr>
            <a:spLocks noChangeShapeType="1"/>
          </p:cNvSpPr>
          <p:nvPr/>
        </p:nvSpPr>
        <p:spPr bwMode="auto">
          <a:xfrm flipV="1">
            <a:off x="2667000" y="1981200"/>
            <a:ext cx="685800" cy="2209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Hermite Form</a:t>
            </a:r>
          </a:p>
        </p:txBody>
      </p:sp>
      <p:sp>
        <p:nvSpPr>
          <p:cNvPr id="30726" name="Freeform 4"/>
          <p:cNvSpPr>
            <a:spLocks/>
          </p:cNvSpPr>
          <p:nvPr/>
        </p:nvSpPr>
        <p:spPr bwMode="auto">
          <a:xfrm>
            <a:off x="2667000" y="2057400"/>
            <a:ext cx="3505200" cy="2146300"/>
          </a:xfrm>
          <a:custGeom>
            <a:avLst/>
            <a:gdLst>
              <a:gd name="T0" fmla="*/ 0 w 1728"/>
              <a:gd name="T1" fmla="*/ 2147483647 h 1352"/>
              <a:gd name="T2" fmla="*/ 2147483647 w 1728"/>
              <a:gd name="T3" fmla="*/ 2147483647 h 1352"/>
              <a:gd name="T4" fmla="*/ 2147483647 w 1728"/>
              <a:gd name="T5" fmla="*/ 2147483647 h 1352"/>
              <a:gd name="T6" fmla="*/ 0 60000 65536"/>
              <a:gd name="T7" fmla="*/ 0 60000 65536"/>
              <a:gd name="T8" fmla="*/ 0 60000 65536"/>
              <a:gd name="T9" fmla="*/ 0 w 1728"/>
              <a:gd name="T10" fmla="*/ 0 h 1352"/>
              <a:gd name="T11" fmla="*/ 1728 w 1728"/>
              <a:gd name="T12" fmla="*/ 1352 h 13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352">
                <a:moveTo>
                  <a:pt x="0" y="1352"/>
                </a:moveTo>
                <a:cubicBezTo>
                  <a:pt x="144" y="684"/>
                  <a:pt x="288" y="16"/>
                  <a:pt x="576" y="8"/>
                </a:cubicBezTo>
                <a:cubicBezTo>
                  <a:pt x="864" y="0"/>
                  <a:pt x="1296" y="652"/>
                  <a:pt x="1728" y="1304"/>
                </a:cubicBezTo>
              </a:path>
            </a:pathLst>
          </a:custGeom>
          <a:noFill/>
          <a:ln w="28575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30727" name="Oval 7"/>
          <p:cNvSpPr>
            <a:spLocks noChangeArrowheads="1"/>
          </p:cNvSpPr>
          <p:nvPr/>
        </p:nvSpPr>
        <p:spPr bwMode="auto">
          <a:xfrm>
            <a:off x="2590800" y="41148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30728" name="Oval 8"/>
          <p:cNvSpPr>
            <a:spLocks noChangeArrowheads="1"/>
          </p:cNvSpPr>
          <p:nvPr/>
        </p:nvSpPr>
        <p:spPr bwMode="auto">
          <a:xfrm>
            <a:off x="6096000" y="40386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1828800" y="4038600"/>
            <a:ext cx="692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p(0)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6400800" y="4038600"/>
            <a:ext cx="692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p(1)</a:t>
            </a: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2387600" y="1981200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p’(0)</a:t>
            </a:r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4749800" y="1905000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p’(1)</a:t>
            </a: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1905000" y="4648200"/>
            <a:ext cx="48339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Use two interpolating conditions and</a:t>
            </a:r>
          </a:p>
          <a:p>
            <a:r>
              <a:rPr lang="en-US" altLang="it-IT"/>
              <a:t>two derivative conditions per segment</a:t>
            </a:r>
          </a:p>
        </p:txBody>
      </p: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1905000" y="5562600"/>
            <a:ext cx="48339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Ensures continuity and first derivative</a:t>
            </a:r>
          </a:p>
          <a:p>
            <a:r>
              <a:rPr lang="en-US" altLang="it-IT"/>
              <a:t>continuity between segments</a:t>
            </a:r>
          </a:p>
        </p:txBody>
      </p:sp>
      <p:sp>
        <p:nvSpPr>
          <p:cNvPr id="30735" name="Footer Placeholder 1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1348095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C8868E1D-D6A1-4396-B14E-ACB7F729115F}" type="slidenum">
              <a:rPr lang="es-ES" altLang="it-IT" sz="1000">
                <a:latin typeface="Arial" panose="020B0604020202020204" pitchFamily="34" charset="0"/>
              </a:rPr>
              <a:pPr lvl="1"/>
              <a:t>37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Equations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914400" y="1676400"/>
            <a:ext cx="6270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>
                <a:latin typeface="Arial" panose="020B0604020202020204" pitchFamily="34" charset="0"/>
              </a:rPr>
              <a:t>Interpolating conditions are the same at ends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2832100" y="2362200"/>
            <a:ext cx="30289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p(0) = p</a:t>
            </a:r>
            <a:r>
              <a:rPr lang="en-US" altLang="it-IT" baseline="-25000"/>
              <a:t>0 </a:t>
            </a:r>
            <a:r>
              <a:rPr lang="en-US" altLang="it-IT"/>
              <a:t>= c</a:t>
            </a:r>
            <a:r>
              <a:rPr lang="en-US" altLang="it-IT" baseline="-25000"/>
              <a:t>0</a:t>
            </a:r>
          </a:p>
          <a:p>
            <a:r>
              <a:rPr lang="en-US" altLang="it-IT"/>
              <a:t>p(1) = p</a:t>
            </a:r>
            <a:r>
              <a:rPr lang="en-US" altLang="it-IT" baseline="-25000"/>
              <a:t>3 </a:t>
            </a:r>
            <a:r>
              <a:rPr lang="en-US" altLang="it-IT"/>
              <a:t>= c</a:t>
            </a:r>
            <a:r>
              <a:rPr lang="en-US" altLang="it-IT" baseline="-25000"/>
              <a:t>0</a:t>
            </a:r>
            <a:r>
              <a:rPr lang="en-US" altLang="it-IT"/>
              <a:t>+c</a:t>
            </a:r>
            <a:r>
              <a:rPr lang="en-US" altLang="it-IT" baseline="-25000"/>
              <a:t>1</a:t>
            </a:r>
            <a:r>
              <a:rPr lang="en-US" altLang="it-IT"/>
              <a:t>+c</a:t>
            </a:r>
            <a:r>
              <a:rPr lang="en-US" altLang="it-IT" baseline="-25000"/>
              <a:t>2</a:t>
            </a:r>
            <a:r>
              <a:rPr lang="en-US" altLang="it-IT"/>
              <a:t>+c</a:t>
            </a:r>
            <a:r>
              <a:rPr lang="en-US" altLang="it-IT" baseline="-25000"/>
              <a:t>3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1066800" y="3505200"/>
            <a:ext cx="5840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Differentiating we find p’(u) = c</a:t>
            </a:r>
            <a:r>
              <a:rPr lang="en-US" altLang="it-IT" baseline="-25000"/>
              <a:t>1</a:t>
            </a:r>
            <a:r>
              <a:rPr lang="en-US" altLang="it-IT"/>
              <a:t>+2uc</a:t>
            </a:r>
            <a:r>
              <a:rPr lang="en-US" altLang="it-IT" baseline="-25000"/>
              <a:t>2</a:t>
            </a:r>
            <a:r>
              <a:rPr lang="en-US" altLang="it-IT"/>
              <a:t>+3u</a:t>
            </a:r>
            <a:r>
              <a:rPr lang="en-US" altLang="it-IT" baseline="30000"/>
              <a:t>2</a:t>
            </a:r>
            <a:r>
              <a:rPr lang="en-US" altLang="it-IT"/>
              <a:t>c</a:t>
            </a:r>
            <a:r>
              <a:rPr lang="en-US" altLang="it-IT" baseline="-25000"/>
              <a:t>3</a:t>
            </a:r>
            <a:r>
              <a:rPr lang="en-US" altLang="it-IT"/>
              <a:t> 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1143000" y="4114800"/>
            <a:ext cx="3133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Evaluating at end points</a:t>
            </a:r>
          </a:p>
        </p:txBody>
      </p:sp>
      <p:sp>
        <p:nvSpPr>
          <p:cNvPr id="31752" name="Text Box 9"/>
          <p:cNvSpPr txBox="1">
            <a:spLocks noChangeArrowheads="1"/>
          </p:cNvSpPr>
          <p:nvPr/>
        </p:nvSpPr>
        <p:spPr bwMode="auto">
          <a:xfrm>
            <a:off x="2590800" y="4648200"/>
            <a:ext cx="31289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p’(0) = p’</a:t>
            </a:r>
            <a:r>
              <a:rPr lang="en-US" altLang="it-IT" baseline="-25000"/>
              <a:t>0 </a:t>
            </a:r>
            <a:r>
              <a:rPr lang="en-US" altLang="it-IT"/>
              <a:t>= c</a:t>
            </a:r>
            <a:r>
              <a:rPr lang="en-US" altLang="it-IT" baseline="-25000"/>
              <a:t>1</a:t>
            </a:r>
          </a:p>
          <a:p>
            <a:r>
              <a:rPr lang="en-US" altLang="it-IT"/>
              <a:t>p’(1) = p’</a:t>
            </a:r>
            <a:r>
              <a:rPr lang="en-US" altLang="it-IT" baseline="-25000"/>
              <a:t>3 </a:t>
            </a:r>
            <a:r>
              <a:rPr lang="en-US" altLang="it-IT"/>
              <a:t>= c</a:t>
            </a:r>
            <a:r>
              <a:rPr lang="en-US" altLang="it-IT" baseline="-25000"/>
              <a:t>1</a:t>
            </a:r>
            <a:r>
              <a:rPr lang="en-US" altLang="it-IT"/>
              <a:t>+2c</a:t>
            </a:r>
            <a:r>
              <a:rPr lang="en-US" altLang="it-IT" baseline="-25000"/>
              <a:t>2</a:t>
            </a:r>
            <a:r>
              <a:rPr lang="en-US" altLang="it-IT"/>
              <a:t>+3c</a:t>
            </a:r>
            <a:r>
              <a:rPr lang="en-US" altLang="it-IT" baseline="-25000"/>
              <a:t>3</a:t>
            </a:r>
          </a:p>
          <a:p>
            <a:endParaRPr lang="en-US" altLang="it-IT" baseline="-25000"/>
          </a:p>
        </p:txBody>
      </p:sp>
      <p:sp>
        <p:nvSpPr>
          <p:cNvPr id="31753" name="Footer Placeholder 8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64889924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34A8CED1-1775-4F00-AAFD-8316B9157851}" type="slidenum">
              <a:rPr lang="es-ES" altLang="it-IT" sz="1000">
                <a:latin typeface="Arial" panose="020B0604020202020204" pitchFamily="34" charset="0"/>
              </a:rPr>
              <a:pPr lvl="1"/>
              <a:t>38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Matrix Form</a:t>
            </a:r>
          </a:p>
        </p:txBody>
      </p:sp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2438400" y="1600200"/>
          <a:ext cx="3409950" cy="195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6" name="Equation" r:id="rId3" imgW="1638000" imgH="939600" progId="Equation.3">
                  <p:embed/>
                </p:oleObj>
              </mc:Choice>
              <mc:Fallback>
                <p:oleObj name="Equation" r:id="rId3" imgW="1638000" imgH="939600" progId="Equation.3">
                  <p:embed/>
                  <p:pic>
                    <p:nvPicPr>
                      <p:cNvPr id="3277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600200"/>
                        <a:ext cx="3409950" cy="195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762000" y="3581400"/>
            <a:ext cx="7243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Solving, we find </a:t>
            </a:r>
            <a:r>
              <a:rPr lang="en-US" altLang="it-IT" b="1"/>
              <a:t>c</a:t>
            </a:r>
            <a:r>
              <a:rPr lang="en-US" altLang="it-IT"/>
              <a:t>=</a:t>
            </a:r>
            <a:r>
              <a:rPr lang="en-US" altLang="it-IT" b="1"/>
              <a:t>M</a:t>
            </a:r>
            <a:r>
              <a:rPr lang="en-US" altLang="it-IT" i="1" baseline="-25000"/>
              <a:t>H</a:t>
            </a:r>
            <a:r>
              <a:rPr lang="en-US" altLang="it-IT" b="1"/>
              <a:t>q</a:t>
            </a:r>
            <a:r>
              <a:rPr lang="en-US" altLang="it-IT"/>
              <a:t> where </a:t>
            </a:r>
            <a:r>
              <a:rPr lang="en-US" altLang="it-IT" b="1"/>
              <a:t>M</a:t>
            </a:r>
            <a:r>
              <a:rPr lang="en-US" altLang="it-IT" i="1" baseline="-25000"/>
              <a:t>H </a:t>
            </a:r>
            <a:r>
              <a:rPr lang="en-US" altLang="it-IT"/>
              <a:t>is the Hermite matrix </a:t>
            </a:r>
          </a:p>
        </p:txBody>
      </p:sp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2362200" y="4222750"/>
          <a:ext cx="3657600" cy="189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7" name="Equation" r:id="rId5" imgW="1765080" imgH="914400" progId="Equation.3">
                  <p:embed/>
                </p:oleObj>
              </mc:Choice>
              <mc:Fallback>
                <p:oleObj name="Equation" r:id="rId5" imgW="1765080" imgH="914400" progId="Equation.3">
                  <p:embed/>
                  <p:pic>
                    <p:nvPicPr>
                      <p:cNvPr id="3277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222750"/>
                        <a:ext cx="3657600" cy="1893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5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336899197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3866D551-86B4-42F3-9600-057D2308449E}" type="slidenum">
              <a:rPr lang="es-ES" altLang="it-IT" sz="1000">
                <a:latin typeface="Arial" panose="020B0604020202020204" pitchFamily="34" charset="0"/>
              </a:rPr>
              <a:pPr lvl="1"/>
              <a:t>39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Blending Polynomials</a:t>
            </a:r>
          </a:p>
        </p:txBody>
      </p:sp>
      <p:sp>
        <p:nvSpPr>
          <p:cNvPr id="33797" name="Text Box 4"/>
          <p:cNvSpPr txBox="1">
            <a:spLocks noChangeArrowheads="1"/>
          </p:cNvSpPr>
          <p:nvPr/>
        </p:nvSpPr>
        <p:spPr bwMode="auto">
          <a:xfrm>
            <a:off x="2133600" y="1600200"/>
            <a:ext cx="4114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2800"/>
              <a:t>p(u) =</a:t>
            </a:r>
            <a:r>
              <a:rPr lang="en-US" altLang="it-IT" sz="2800" b="1"/>
              <a:t> b(</a:t>
            </a:r>
            <a:r>
              <a:rPr lang="en-US" altLang="it-IT" sz="2800"/>
              <a:t>u</a:t>
            </a:r>
            <a:r>
              <a:rPr lang="en-US" altLang="it-IT" sz="2800" b="1"/>
              <a:t>)</a:t>
            </a:r>
            <a:r>
              <a:rPr lang="en-US" altLang="it-IT" sz="2800" baseline="30000"/>
              <a:t>T</a:t>
            </a:r>
            <a:r>
              <a:rPr lang="en-US" altLang="it-IT" sz="2800" b="1"/>
              <a:t>q</a:t>
            </a:r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2514600" y="2209800"/>
          <a:ext cx="3124200" cy="218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17" name="Equation" r:id="rId3" imgW="1346040" imgH="939600" progId="Equation.3">
                  <p:embed/>
                </p:oleObj>
              </mc:Choice>
              <mc:Fallback>
                <p:oleObj name="Equation" r:id="rId3" imgW="1346040" imgH="939600" progId="Equation.3">
                  <p:embed/>
                  <p:pic>
                    <p:nvPicPr>
                      <p:cNvPr id="3379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209800"/>
                        <a:ext cx="3124200" cy="218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990600" y="4419600"/>
            <a:ext cx="729615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Although these functions are smooth, the Hermite form</a:t>
            </a:r>
          </a:p>
          <a:p>
            <a:r>
              <a:rPr lang="en-US" altLang="it-IT"/>
              <a:t>is not used directly in Computer Graphics and CAD </a:t>
            </a:r>
          </a:p>
          <a:p>
            <a:r>
              <a:rPr lang="en-US" altLang="it-IT"/>
              <a:t>because we usually have control points but not derivatives</a:t>
            </a:r>
          </a:p>
          <a:p>
            <a:endParaRPr lang="en-US" altLang="it-IT"/>
          </a:p>
          <a:p>
            <a:r>
              <a:rPr lang="en-US" altLang="it-IT"/>
              <a:t>However, the Hermite form is the basis of the Bezier form</a:t>
            </a:r>
          </a:p>
        </p:txBody>
      </p:sp>
      <p:sp>
        <p:nvSpPr>
          <p:cNvPr id="33799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3149935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701C1203-47FD-4D5A-AAF2-15303BD7EC41}" type="slidenum">
              <a:rPr lang="es-ES" altLang="it-IT" sz="1000">
                <a:latin typeface="Arial" panose="020B0604020202020204" pitchFamily="34" charset="0"/>
              </a:rPr>
              <a:pPr lvl="1"/>
              <a:t>4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Escaping Flatland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153400" cy="47244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Until now we have worked with flat entities such as lines and flat polygons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Fit well with graphics hardware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Mathematically simple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But the world is not composed of flat entities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Need curves and curved surfaces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May only have need at the application level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Implementation can render them approximately with flat primitives</a:t>
            </a:r>
          </a:p>
        </p:txBody>
      </p:sp>
      <p:sp>
        <p:nvSpPr>
          <p:cNvPr id="2150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29849F48-5DFB-477F-B9C6-30FF57765178}" type="slidenum">
              <a:rPr lang="es-ES" altLang="it-IT" sz="1000">
                <a:latin typeface="Arial" panose="020B0604020202020204" pitchFamily="34" charset="0"/>
              </a:rPr>
              <a:pPr lvl="1"/>
              <a:t>40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Parametric and Geometric Continuity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We can require the derivatives of x, y,and z to each be continuous at join points (</a:t>
            </a:r>
            <a:r>
              <a:rPr lang="en-US" altLang="it-IT" i="1">
                <a:ea typeface="ＭＳ Ｐゴシック" panose="020B0600070205080204" pitchFamily="34" charset="-128"/>
              </a:rPr>
              <a:t>parametric continuity</a:t>
            </a:r>
            <a:r>
              <a:rPr lang="en-US" altLang="it-IT">
                <a:ea typeface="ＭＳ Ｐゴシック" panose="020B0600070205080204" pitchFamily="34" charset="-128"/>
              </a:rPr>
              <a:t>)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Alternately, we can only require that the tangents of the resulting curve be continuous (</a:t>
            </a:r>
            <a:r>
              <a:rPr lang="en-US" altLang="it-IT" i="1">
                <a:ea typeface="ＭＳ Ｐゴシック" panose="020B0600070205080204" pitchFamily="34" charset="-128"/>
              </a:rPr>
              <a:t>geometry continuity</a:t>
            </a:r>
            <a:r>
              <a:rPr lang="en-US" altLang="it-IT">
                <a:ea typeface="ＭＳ Ｐゴシック" panose="020B0600070205080204" pitchFamily="34" charset="-128"/>
              </a:rPr>
              <a:t>)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The latter gives more flexibility as we have need satisfy only two conditions rather than three at each join point</a:t>
            </a:r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46642088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89CA92C9-86A3-4631-B8AC-A91270758C53}" type="slidenum">
              <a:rPr lang="es-ES" altLang="it-IT" sz="1000">
                <a:latin typeface="Arial" panose="020B0604020202020204" pitchFamily="34" charset="0"/>
              </a:rPr>
              <a:pPr lvl="1"/>
              <a:t>41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Example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Here the p and q have the same tangents at the ends of the segment but different derivatives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Generate different </a:t>
            </a:r>
          </a:p>
          <a:p>
            <a:pPr>
              <a:buFontTx/>
              <a:buNone/>
            </a:pPr>
            <a:r>
              <a:rPr lang="en-US" altLang="it-IT">
                <a:ea typeface="ＭＳ Ｐゴシック" panose="020B0600070205080204" pitchFamily="34" charset="-128"/>
              </a:rPr>
              <a:t>    Hermite curves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This techniques is used</a:t>
            </a:r>
          </a:p>
          <a:p>
            <a:pPr>
              <a:buFontTx/>
              <a:buNone/>
            </a:pPr>
            <a:r>
              <a:rPr lang="en-US" altLang="it-IT">
                <a:ea typeface="ＭＳ Ｐゴシック" panose="020B0600070205080204" pitchFamily="34" charset="-128"/>
              </a:rPr>
              <a:t>in drawing applications</a:t>
            </a:r>
          </a:p>
        </p:txBody>
      </p:sp>
      <p:pic>
        <p:nvPicPr>
          <p:cNvPr id="35845" name="Picture 4" descr="C:\BOOK\OpenGL\Paul Final\jpeg\AN10F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819400"/>
            <a:ext cx="2890838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6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83887401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C11349B8-86B8-4388-91D8-3304A23AB98A}" type="slidenum">
              <a:rPr lang="es-ES" altLang="it-IT" sz="1000">
                <a:latin typeface="Arial" panose="020B0604020202020204" pitchFamily="34" charset="0"/>
              </a:rPr>
              <a:pPr lvl="1"/>
              <a:t>42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Higher Dimensional Approximations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The techniques for both interpolating and Hermite curves can be used with higher dimensional parametric polynomials</a:t>
            </a:r>
          </a:p>
          <a:p>
            <a:pPr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For interpolating form, the resulting matrix becomes increasingly more ill-conditioned and the resulting curves less smooth and more prone to numerical errors</a:t>
            </a:r>
          </a:p>
          <a:p>
            <a:pPr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In both cases, there is more work in rendering the resulting polynomial curves and surfaces</a:t>
            </a:r>
          </a:p>
        </p:txBody>
      </p:sp>
      <p:sp>
        <p:nvSpPr>
          <p:cNvPr id="3686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35620824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814DFFC4-0B34-46BB-992E-F4B552A1807B}" type="slidenum">
              <a:rPr lang="es-ES" altLang="it-IT" sz="1000">
                <a:latin typeface="Arial" panose="020B0604020202020204" pitchFamily="34" charset="0"/>
              </a:rPr>
              <a:pPr lvl="1"/>
              <a:t>43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Introduction to Computer Graphics with WebGL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981200"/>
            <a:ext cx="7543800" cy="17526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Ed Angel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Professor Emeritus of Computer Science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Founding Director, Arts, Research, Technology and Science Laboratory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University of New Mexico</a:t>
            </a: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62583572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752600"/>
            <a:ext cx="7772400" cy="11430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Bezier and Spline Curves and Surfaces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276600"/>
            <a:ext cx="7467600" cy="17526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Ed Angel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Professor Emeritus of Computer Science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University of New Mexico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8296190F-FC3F-4C3F-B2EC-C941035493DD}" type="slidenum">
              <a:rPr lang="es-ES" altLang="it-IT" sz="1000">
                <a:latin typeface="Arial" panose="020B0604020202020204" pitchFamily="34" charset="0"/>
              </a:rPr>
              <a:pPr lvl="1"/>
              <a:t>44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43493904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D87B36B3-AD87-4A06-80E2-70047D7DB752}" type="slidenum">
              <a:rPr lang="es-ES" altLang="it-IT" sz="1000">
                <a:latin typeface="Arial" panose="020B0604020202020204" pitchFamily="34" charset="0"/>
              </a:rPr>
              <a:pPr lvl="1"/>
              <a:t>45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8435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Objectives</a:t>
            </a:r>
          </a:p>
        </p:txBody>
      </p:sp>
      <p:sp>
        <p:nvSpPr>
          <p:cNvPr id="18436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Introduce the Bezier curves and surfaces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Derive the required matrices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Introduce the B-spline and compare it to the standard cubic Bezier</a:t>
            </a:r>
          </a:p>
        </p:txBody>
      </p:sp>
      <p:sp>
        <p:nvSpPr>
          <p:cNvPr id="1843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406426542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6DB02044-59C3-48A4-A85A-A3EDC18457BF}" type="slidenum">
              <a:rPr lang="es-ES" altLang="it-IT" sz="1000">
                <a:latin typeface="Arial" panose="020B0604020202020204" pitchFamily="34" charset="0"/>
              </a:rPr>
              <a:pPr lvl="1"/>
              <a:t>46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Bezier’s Idea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In graphics and CAD, we do not usually have derivative data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Bezier suggested using the same 4 data points as with the cubic interpolating curve to approximate the derivatives in the Hermite form </a:t>
            </a:r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385962682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526A094C-6E1A-487C-AE72-A4A3211B3184}" type="slidenum">
              <a:rPr lang="es-ES" altLang="it-IT" sz="1000">
                <a:latin typeface="Arial" panose="020B0604020202020204" pitchFamily="34" charset="0"/>
              </a:rPr>
              <a:pPr lvl="1"/>
              <a:t>47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Approximating Derivatives</a:t>
            </a:r>
          </a:p>
        </p:txBody>
      </p:sp>
      <p:sp>
        <p:nvSpPr>
          <p:cNvPr id="20486" name="Freeform 5"/>
          <p:cNvSpPr>
            <a:spLocks/>
          </p:cNvSpPr>
          <p:nvPr/>
        </p:nvSpPr>
        <p:spPr bwMode="auto">
          <a:xfrm>
            <a:off x="2514600" y="2438400"/>
            <a:ext cx="4191000" cy="3225800"/>
          </a:xfrm>
          <a:custGeom>
            <a:avLst/>
            <a:gdLst>
              <a:gd name="T0" fmla="*/ 0 w 2640"/>
              <a:gd name="T1" fmla="*/ 2147483647 h 2032"/>
              <a:gd name="T2" fmla="*/ 2147483647 w 2640"/>
              <a:gd name="T3" fmla="*/ 2147483647 h 2032"/>
              <a:gd name="T4" fmla="*/ 2147483647 w 2640"/>
              <a:gd name="T5" fmla="*/ 2147483647 h 2032"/>
              <a:gd name="T6" fmla="*/ 0 60000 65536"/>
              <a:gd name="T7" fmla="*/ 0 60000 65536"/>
              <a:gd name="T8" fmla="*/ 0 60000 65536"/>
              <a:gd name="T9" fmla="*/ 0 w 2640"/>
              <a:gd name="T10" fmla="*/ 0 h 2032"/>
              <a:gd name="T11" fmla="*/ 2640 w 2640"/>
              <a:gd name="T12" fmla="*/ 2032 h 20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40" h="2032">
                <a:moveTo>
                  <a:pt x="0" y="1936"/>
                </a:moveTo>
                <a:cubicBezTo>
                  <a:pt x="404" y="968"/>
                  <a:pt x="808" y="0"/>
                  <a:pt x="1248" y="16"/>
                </a:cubicBezTo>
                <a:cubicBezTo>
                  <a:pt x="1688" y="32"/>
                  <a:pt x="2164" y="1032"/>
                  <a:pt x="2640" y="2032"/>
                </a:cubicBezTo>
              </a:path>
            </a:pathLst>
          </a:custGeom>
          <a:noFill/>
          <a:ln w="28575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20487" name="Oval 7"/>
          <p:cNvSpPr>
            <a:spLocks noChangeArrowheads="1"/>
          </p:cNvSpPr>
          <p:nvPr/>
        </p:nvSpPr>
        <p:spPr bwMode="auto">
          <a:xfrm>
            <a:off x="6629400" y="55626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20488" name="Oval 8"/>
          <p:cNvSpPr>
            <a:spLocks noChangeArrowheads="1"/>
          </p:cNvSpPr>
          <p:nvPr/>
        </p:nvSpPr>
        <p:spPr bwMode="auto">
          <a:xfrm>
            <a:off x="5105400" y="19812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20489" name="Oval 9"/>
          <p:cNvSpPr>
            <a:spLocks noChangeArrowheads="1"/>
          </p:cNvSpPr>
          <p:nvPr/>
        </p:nvSpPr>
        <p:spPr bwMode="auto">
          <a:xfrm>
            <a:off x="3657600" y="19812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flipV="1">
            <a:off x="2514600" y="2133600"/>
            <a:ext cx="1219200" cy="3429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H="1" flipV="1">
            <a:off x="5181600" y="2133600"/>
            <a:ext cx="838200" cy="2209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1905000" y="5486400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p</a:t>
            </a:r>
            <a:r>
              <a:rPr lang="en-US" altLang="it-IT" baseline="-25000"/>
              <a:t>0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3810000" y="1676400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p</a:t>
            </a:r>
            <a:r>
              <a:rPr lang="en-US" altLang="it-IT" baseline="-25000"/>
              <a:t>1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5334000" y="1600200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p</a:t>
            </a:r>
            <a:r>
              <a:rPr lang="en-US" altLang="it-IT" baseline="-25000"/>
              <a:t>2</a:t>
            </a: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6781800" y="5410200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p</a:t>
            </a:r>
            <a:r>
              <a:rPr lang="en-US" altLang="it-IT" baseline="-25000"/>
              <a:t>3</a:t>
            </a:r>
          </a:p>
        </p:txBody>
      </p:sp>
      <p:sp>
        <p:nvSpPr>
          <p:cNvPr id="20496" name="Text Box 17"/>
          <p:cNvSpPr txBox="1">
            <a:spLocks noChangeArrowheads="1"/>
          </p:cNvSpPr>
          <p:nvPr/>
        </p:nvSpPr>
        <p:spPr bwMode="auto">
          <a:xfrm>
            <a:off x="609600" y="2286000"/>
            <a:ext cx="2476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p</a:t>
            </a:r>
            <a:r>
              <a:rPr lang="en-US" altLang="it-IT" baseline="-25000"/>
              <a:t>1</a:t>
            </a:r>
            <a:r>
              <a:rPr lang="en-US" altLang="it-IT"/>
              <a:t> located at u=1/3</a:t>
            </a:r>
          </a:p>
        </p:txBody>
      </p:sp>
      <p:sp>
        <p:nvSpPr>
          <p:cNvPr id="20497" name="Text Box 18"/>
          <p:cNvSpPr txBox="1">
            <a:spLocks noChangeArrowheads="1"/>
          </p:cNvSpPr>
          <p:nvPr/>
        </p:nvSpPr>
        <p:spPr bwMode="auto">
          <a:xfrm>
            <a:off x="5638800" y="2209800"/>
            <a:ext cx="2476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p</a:t>
            </a:r>
            <a:r>
              <a:rPr lang="en-US" altLang="it-IT" baseline="-25000"/>
              <a:t>2</a:t>
            </a:r>
            <a:r>
              <a:rPr lang="en-US" altLang="it-IT"/>
              <a:t> located at u=2/3</a:t>
            </a:r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835025" y="3276600"/>
          <a:ext cx="2062163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4" name="Equation" r:id="rId3" imgW="888840" imgH="406080" progId="Equation.3">
                  <p:embed/>
                </p:oleObj>
              </mc:Choice>
              <mc:Fallback>
                <p:oleObj name="Equation" r:id="rId3" imgW="888840" imgH="406080" progId="Equation.3">
                  <p:embed/>
                  <p:pic>
                    <p:nvPicPr>
                      <p:cNvPr id="2048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5025" y="3276600"/>
                        <a:ext cx="2062163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6335713" y="3276600"/>
          <a:ext cx="2033587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5" name="Equation" r:id="rId5" imgW="876240" imgH="406080" progId="Equation.3">
                  <p:embed/>
                </p:oleObj>
              </mc:Choice>
              <mc:Fallback>
                <p:oleObj name="Equation" r:id="rId5" imgW="876240" imgH="406080" progId="Equation.3">
                  <p:embed/>
                  <p:pic>
                    <p:nvPicPr>
                      <p:cNvPr id="2048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5713" y="3276600"/>
                        <a:ext cx="2033587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8" name="Text Box 22"/>
          <p:cNvSpPr txBox="1">
            <a:spLocks noChangeArrowheads="1"/>
          </p:cNvSpPr>
          <p:nvPr/>
        </p:nvSpPr>
        <p:spPr bwMode="auto">
          <a:xfrm>
            <a:off x="482600" y="4876800"/>
            <a:ext cx="1512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slope p’(0)</a:t>
            </a:r>
          </a:p>
        </p:txBody>
      </p:sp>
      <p:sp>
        <p:nvSpPr>
          <p:cNvPr id="20499" name="Line 23"/>
          <p:cNvSpPr>
            <a:spLocks noChangeShapeType="1"/>
          </p:cNvSpPr>
          <p:nvPr/>
        </p:nvSpPr>
        <p:spPr bwMode="auto">
          <a:xfrm>
            <a:off x="1981200" y="5029200"/>
            <a:ext cx="533400" cy="152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20500" name="Text Box 24"/>
          <p:cNvSpPr txBox="1">
            <a:spLocks noChangeArrowheads="1"/>
          </p:cNvSpPr>
          <p:nvPr/>
        </p:nvSpPr>
        <p:spPr bwMode="auto">
          <a:xfrm>
            <a:off x="7086600" y="4800600"/>
            <a:ext cx="1512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slope p’(1)</a:t>
            </a:r>
          </a:p>
        </p:txBody>
      </p:sp>
      <p:sp>
        <p:nvSpPr>
          <p:cNvPr id="20501" name="Line 25"/>
          <p:cNvSpPr>
            <a:spLocks noChangeShapeType="1"/>
          </p:cNvSpPr>
          <p:nvPr/>
        </p:nvSpPr>
        <p:spPr bwMode="auto">
          <a:xfrm flipH="1">
            <a:off x="6629400" y="5105400"/>
            <a:ext cx="533400" cy="2286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20502" name="Text Box 26"/>
          <p:cNvSpPr txBox="1">
            <a:spLocks noChangeArrowheads="1"/>
          </p:cNvSpPr>
          <p:nvPr/>
        </p:nvSpPr>
        <p:spPr bwMode="auto">
          <a:xfrm>
            <a:off x="4175125" y="560387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u</a:t>
            </a:r>
          </a:p>
        </p:txBody>
      </p:sp>
      <p:sp>
        <p:nvSpPr>
          <p:cNvPr id="20503" name="Line 27"/>
          <p:cNvSpPr>
            <a:spLocks noChangeShapeType="1"/>
          </p:cNvSpPr>
          <p:nvPr/>
        </p:nvSpPr>
        <p:spPr bwMode="auto">
          <a:xfrm>
            <a:off x="4495800" y="58674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20504" name="Oval 6"/>
          <p:cNvSpPr>
            <a:spLocks noChangeArrowheads="1"/>
          </p:cNvSpPr>
          <p:nvPr/>
        </p:nvSpPr>
        <p:spPr bwMode="auto">
          <a:xfrm>
            <a:off x="2438400" y="54864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20505" name="Footer Placeholder 2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45697306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1EE81A14-0F4A-4611-84D8-BBF94D90550D}" type="slidenum">
              <a:rPr lang="es-ES" altLang="it-IT" sz="1000">
                <a:latin typeface="Arial" panose="020B0604020202020204" pitchFamily="34" charset="0"/>
              </a:rPr>
              <a:pPr lvl="1"/>
              <a:t>48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Equations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2971800" y="2209800"/>
            <a:ext cx="30289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p(0) = p</a:t>
            </a:r>
            <a:r>
              <a:rPr lang="en-US" altLang="it-IT" baseline="-25000"/>
              <a:t>0 </a:t>
            </a:r>
            <a:r>
              <a:rPr lang="en-US" altLang="it-IT"/>
              <a:t>= c</a:t>
            </a:r>
            <a:r>
              <a:rPr lang="en-US" altLang="it-IT" baseline="-25000"/>
              <a:t>0</a:t>
            </a:r>
          </a:p>
          <a:p>
            <a:r>
              <a:rPr lang="en-US" altLang="it-IT"/>
              <a:t>p(1) = p</a:t>
            </a:r>
            <a:r>
              <a:rPr lang="en-US" altLang="it-IT" baseline="-25000"/>
              <a:t>3 </a:t>
            </a:r>
            <a:r>
              <a:rPr lang="en-US" altLang="it-IT"/>
              <a:t>= c</a:t>
            </a:r>
            <a:r>
              <a:rPr lang="en-US" altLang="it-IT" baseline="-25000"/>
              <a:t>0</a:t>
            </a:r>
            <a:r>
              <a:rPr lang="en-US" altLang="it-IT"/>
              <a:t>+c</a:t>
            </a:r>
            <a:r>
              <a:rPr lang="en-US" altLang="it-IT" baseline="-25000"/>
              <a:t>1</a:t>
            </a:r>
            <a:r>
              <a:rPr lang="en-US" altLang="it-IT"/>
              <a:t>+c</a:t>
            </a:r>
            <a:r>
              <a:rPr lang="en-US" altLang="it-IT" baseline="-25000"/>
              <a:t>2</a:t>
            </a:r>
            <a:r>
              <a:rPr lang="en-US" altLang="it-IT"/>
              <a:t>+c</a:t>
            </a:r>
            <a:r>
              <a:rPr lang="en-US" altLang="it-IT" baseline="-25000"/>
              <a:t>3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2057400" y="3657600"/>
            <a:ext cx="430371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p’(0) = 3(p</a:t>
            </a:r>
            <a:r>
              <a:rPr lang="en-US" altLang="it-IT" baseline="-25000"/>
              <a:t>1</a:t>
            </a:r>
            <a:r>
              <a:rPr lang="en-US" altLang="it-IT"/>
              <a:t>-</a:t>
            </a:r>
            <a:r>
              <a:rPr lang="en-US" altLang="it-IT" baseline="-25000"/>
              <a:t> </a:t>
            </a:r>
            <a:r>
              <a:rPr lang="en-US" altLang="it-IT"/>
              <a:t>p</a:t>
            </a:r>
            <a:r>
              <a:rPr lang="en-US" altLang="it-IT" baseline="-25000"/>
              <a:t>0</a:t>
            </a:r>
            <a:r>
              <a:rPr lang="en-US" altLang="it-IT"/>
              <a:t>) = c</a:t>
            </a:r>
            <a:r>
              <a:rPr lang="en-US" altLang="it-IT" baseline="-25000"/>
              <a:t>0</a:t>
            </a:r>
            <a:endParaRPr lang="en-US" altLang="it-IT"/>
          </a:p>
          <a:p>
            <a:r>
              <a:rPr lang="en-US" altLang="it-IT"/>
              <a:t>p’(1) = 3(p</a:t>
            </a:r>
            <a:r>
              <a:rPr lang="en-US" altLang="it-IT" baseline="-25000"/>
              <a:t>3</a:t>
            </a:r>
            <a:r>
              <a:rPr lang="en-US" altLang="it-IT"/>
              <a:t>-</a:t>
            </a:r>
            <a:r>
              <a:rPr lang="en-US" altLang="it-IT" baseline="-25000"/>
              <a:t> </a:t>
            </a:r>
            <a:r>
              <a:rPr lang="en-US" altLang="it-IT"/>
              <a:t>p</a:t>
            </a:r>
            <a:r>
              <a:rPr lang="en-US" altLang="it-IT" baseline="-25000"/>
              <a:t>2</a:t>
            </a:r>
            <a:r>
              <a:rPr lang="en-US" altLang="it-IT"/>
              <a:t>) = c</a:t>
            </a:r>
            <a:r>
              <a:rPr lang="en-US" altLang="it-IT" baseline="-25000"/>
              <a:t>1</a:t>
            </a:r>
            <a:r>
              <a:rPr lang="en-US" altLang="it-IT"/>
              <a:t>+2c</a:t>
            </a:r>
            <a:r>
              <a:rPr lang="en-US" altLang="it-IT" baseline="-25000"/>
              <a:t>2</a:t>
            </a:r>
            <a:r>
              <a:rPr lang="en-US" altLang="it-IT"/>
              <a:t>+3c</a:t>
            </a:r>
            <a:r>
              <a:rPr lang="en-US" altLang="it-IT" baseline="-25000"/>
              <a:t>3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822325" y="1674813"/>
            <a:ext cx="5186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>
                <a:latin typeface="Arial" panose="020B0604020202020204" pitchFamily="34" charset="0"/>
              </a:rPr>
              <a:t>Interpolating conditions are the same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838200" y="3124200"/>
            <a:ext cx="4984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>
                <a:latin typeface="Arial" panose="020B0604020202020204" pitchFamily="34" charset="0"/>
              </a:rPr>
              <a:t>Approximating derivative conditions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838200" y="4800600"/>
            <a:ext cx="4868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Solve four linear equations for </a:t>
            </a:r>
            <a:r>
              <a:rPr lang="en-US" altLang="it-IT" b="1"/>
              <a:t>c</a:t>
            </a:r>
            <a:r>
              <a:rPr lang="en-US" altLang="it-IT"/>
              <a:t>=</a:t>
            </a:r>
            <a:r>
              <a:rPr lang="en-US" altLang="it-IT" b="1"/>
              <a:t>M</a:t>
            </a:r>
            <a:r>
              <a:rPr lang="en-US" altLang="it-IT" i="1" baseline="-25000"/>
              <a:t>B</a:t>
            </a:r>
            <a:r>
              <a:rPr lang="en-US" altLang="it-IT" b="1"/>
              <a:t>p</a:t>
            </a:r>
          </a:p>
        </p:txBody>
      </p:sp>
      <p:sp>
        <p:nvSpPr>
          <p:cNvPr id="21513" name="Footer Placeholder 8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88445839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04725C04-E0CF-4EF0-BA85-971148764C03}" type="slidenum">
              <a:rPr lang="es-ES" altLang="it-IT" sz="1000">
                <a:latin typeface="Arial" panose="020B0604020202020204" pitchFamily="34" charset="0"/>
              </a:rPr>
              <a:pPr lvl="1"/>
              <a:t>49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Bezier Matrix</a:t>
            </a:r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2514600" y="1828800"/>
          <a:ext cx="3733800" cy="206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5" name="Equation" r:id="rId3" imgW="1650960" imgH="914400" progId="Equation.3">
                  <p:embed/>
                </p:oleObj>
              </mc:Choice>
              <mc:Fallback>
                <p:oleObj name="Equation" r:id="rId3" imgW="1650960" imgH="914400" progId="Equation.3">
                  <p:embed/>
                  <p:pic>
                    <p:nvPicPr>
                      <p:cNvPr id="2253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828800"/>
                        <a:ext cx="3733800" cy="2068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3" name="Text Box 8"/>
          <p:cNvSpPr txBox="1">
            <a:spLocks noChangeArrowheads="1"/>
          </p:cNvSpPr>
          <p:nvPr/>
        </p:nvSpPr>
        <p:spPr bwMode="auto">
          <a:xfrm>
            <a:off x="2286000" y="4495800"/>
            <a:ext cx="4114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2800"/>
              <a:t>p(u) = </a:t>
            </a:r>
            <a:r>
              <a:rPr lang="en-US" altLang="it-IT" sz="2800" b="1"/>
              <a:t>u</a:t>
            </a:r>
            <a:r>
              <a:rPr lang="en-US" altLang="it-IT" sz="2800" baseline="30000"/>
              <a:t>T</a:t>
            </a:r>
            <a:r>
              <a:rPr lang="en-US" altLang="it-IT" sz="2800" b="1"/>
              <a:t>M</a:t>
            </a:r>
            <a:r>
              <a:rPr lang="en-US" altLang="it-IT" sz="2800" i="1" baseline="-25000"/>
              <a:t>B</a:t>
            </a:r>
            <a:r>
              <a:rPr lang="en-US" altLang="it-IT" sz="2800" b="1"/>
              <a:t>p </a:t>
            </a:r>
            <a:r>
              <a:rPr lang="en-US" altLang="it-IT" sz="2800"/>
              <a:t>=</a:t>
            </a:r>
            <a:r>
              <a:rPr lang="en-US" altLang="it-IT" sz="2800" b="1"/>
              <a:t> b(</a:t>
            </a:r>
            <a:r>
              <a:rPr lang="en-US" altLang="it-IT" sz="2800"/>
              <a:t>u</a:t>
            </a:r>
            <a:r>
              <a:rPr lang="en-US" altLang="it-IT" sz="2800" b="1"/>
              <a:t>)</a:t>
            </a:r>
            <a:r>
              <a:rPr lang="en-US" altLang="it-IT" sz="2800" baseline="30000"/>
              <a:t>T</a:t>
            </a:r>
            <a:r>
              <a:rPr lang="en-US" altLang="it-IT" sz="2800" b="1"/>
              <a:t>p</a:t>
            </a:r>
          </a:p>
        </p:txBody>
      </p:sp>
      <p:sp>
        <p:nvSpPr>
          <p:cNvPr id="22534" name="Text Box 9"/>
          <p:cNvSpPr txBox="1">
            <a:spLocks noChangeArrowheads="1"/>
          </p:cNvSpPr>
          <p:nvPr/>
        </p:nvSpPr>
        <p:spPr bwMode="auto">
          <a:xfrm>
            <a:off x="2057400" y="5410200"/>
            <a:ext cx="2644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>
                <a:latin typeface="Arial" panose="020B0604020202020204" pitchFamily="34" charset="0"/>
              </a:rPr>
              <a:t>blending functions</a:t>
            </a:r>
          </a:p>
        </p:txBody>
      </p:sp>
      <p:sp>
        <p:nvSpPr>
          <p:cNvPr id="22535" name="Line 10"/>
          <p:cNvSpPr>
            <a:spLocks noChangeShapeType="1"/>
          </p:cNvSpPr>
          <p:nvPr/>
        </p:nvSpPr>
        <p:spPr bwMode="auto">
          <a:xfrm flipV="1">
            <a:off x="4800600" y="5029200"/>
            <a:ext cx="457200" cy="533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22536" name="Footer Placeholder 7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3704824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A34FADAD-99DF-4FCE-A309-FE47CE77A5BD}" type="slidenum">
              <a:rPr lang="es-ES" altLang="it-IT" sz="1000">
                <a:latin typeface="Arial" panose="020B0604020202020204" pitchFamily="34" charset="0"/>
              </a:rPr>
              <a:pPr lvl="1"/>
              <a:t>5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3555" name="Freeform 11"/>
          <p:cNvSpPr>
            <a:spLocks/>
          </p:cNvSpPr>
          <p:nvPr/>
        </p:nvSpPr>
        <p:spPr bwMode="auto">
          <a:xfrm>
            <a:off x="838200" y="2133600"/>
            <a:ext cx="7162800" cy="1866900"/>
          </a:xfrm>
          <a:custGeom>
            <a:avLst/>
            <a:gdLst>
              <a:gd name="T0" fmla="*/ 0 w 4512"/>
              <a:gd name="T1" fmla="*/ 2147483647 h 1176"/>
              <a:gd name="T2" fmla="*/ 2147483647 w 4512"/>
              <a:gd name="T3" fmla="*/ 2147483647 h 1176"/>
              <a:gd name="T4" fmla="*/ 2147483647 w 4512"/>
              <a:gd name="T5" fmla="*/ 2147483647 h 1176"/>
              <a:gd name="T6" fmla="*/ 2147483647 w 4512"/>
              <a:gd name="T7" fmla="*/ 2147483647 h 1176"/>
              <a:gd name="T8" fmla="*/ 2147483647 w 4512"/>
              <a:gd name="T9" fmla="*/ 2147483647 h 11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12"/>
              <a:gd name="T16" fmla="*/ 0 h 1176"/>
              <a:gd name="T17" fmla="*/ 4512 w 4512"/>
              <a:gd name="T18" fmla="*/ 1176 h 11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12" h="1176">
                <a:moveTo>
                  <a:pt x="0" y="1176"/>
                </a:moveTo>
                <a:cubicBezTo>
                  <a:pt x="308" y="612"/>
                  <a:pt x="616" y="48"/>
                  <a:pt x="1008" y="24"/>
                </a:cubicBezTo>
                <a:cubicBezTo>
                  <a:pt x="1400" y="0"/>
                  <a:pt x="1912" y="928"/>
                  <a:pt x="2352" y="1032"/>
                </a:cubicBezTo>
                <a:cubicBezTo>
                  <a:pt x="2792" y="1136"/>
                  <a:pt x="3288" y="632"/>
                  <a:pt x="3648" y="648"/>
                </a:cubicBezTo>
                <a:cubicBezTo>
                  <a:pt x="4008" y="664"/>
                  <a:pt x="4260" y="896"/>
                  <a:pt x="4512" y="1128"/>
                </a:cubicBezTo>
              </a:path>
            </a:pathLst>
          </a:custGeom>
          <a:noFill/>
          <a:ln w="38100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Modeling with Curves</a:t>
            </a:r>
          </a:p>
        </p:txBody>
      </p:sp>
      <p:sp>
        <p:nvSpPr>
          <p:cNvPr id="23557" name="Oval 4"/>
          <p:cNvSpPr>
            <a:spLocks noChangeArrowheads="1"/>
          </p:cNvSpPr>
          <p:nvPr/>
        </p:nvSpPr>
        <p:spPr bwMode="auto">
          <a:xfrm>
            <a:off x="1295400" y="33528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23558" name="Oval 5"/>
          <p:cNvSpPr>
            <a:spLocks noChangeArrowheads="1"/>
          </p:cNvSpPr>
          <p:nvPr/>
        </p:nvSpPr>
        <p:spPr bwMode="auto">
          <a:xfrm>
            <a:off x="1981200" y="25908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23559" name="Oval 6"/>
          <p:cNvSpPr>
            <a:spLocks noChangeArrowheads="1"/>
          </p:cNvSpPr>
          <p:nvPr/>
        </p:nvSpPr>
        <p:spPr bwMode="auto">
          <a:xfrm>
            <a:off x="4038600" y="34290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23560" name="Oval 7"/>
          <p:cNvSpPr>
            <a:spLocks noChangeArrowheads="1"/>
          </p:cNvSpPr>
          <p:nvPr/>
        </p:nvSpPr>
        <p:spPr bwMode="auto">
          <a:xfrm>
            <a:off x="5181600" y="32766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23561" name="Oval 8"/>
          <p:cNvSpPr>
            <a:spLocks noChangeArrowheads="1"/>
          </p:cNvSpPr>
          <p:nvPr/>
        </p:nvSpPr>
        <p:spPr bwMode="auto">
          <a:xfrm>
            <a:off x="7924800" y="38100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23562" name="Oval 9"/>
          <p:cNvSpPr>
            <a:spLocks noChangeArrowheads="1"/>
          </p:cNvSpPr>
          <p:nvPr/>
        </p:nvSpPr>
        <p:spPr bwMode="auto">
          <a:xfrm>
            <a:off x="6019800" y="32766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23563" name="Line 12"/>
          <p:cNvSpPr>
            <a:spLocks noChangeShapeType="1"/>
          </p:cNvSpPr>
          <p:nvPr/>
        </p:nvSpPr>
        <p:spPr bwMode="auto">
          <a:xfrm flipH="1" flipV="1">
            <a:off x="1447800" y="3581400"/>
            <a:ext cx="83820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23564" name="Line 13"/>
          <p:cNvSpPr>
            <a:spLocks noChangeShapeType="1"/>
          </p:cNvSpPr>
          <p:nvPr/>
        </p:nvSpPr>
        <p:spPr bwMode="auto">
          <a:xfrm flipH="1" flipV="1">
            <a:off x="2057400" y="2743200"/>
            <a:ext cx="38100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23565" name="Text Box 14"/>
          <p:cNvSpPr txBox="1">
            <a:spLocks noChangeArrowheads="1"/>
          </p:cNvSpPr>
          <p:nvPr/>
        </p:nvSpPr>
        <p:spPr bwMode="auto">
          <a:xfrm>
            <a:off x="1295400" y="5029200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>
                <a:latin typeface="Arial" panose="020B0604020202020204" pitchFamily="34" charset="0"/>
              </a:rPr>
              <a:t>data points</a:t>
            </a:r>
          </a:p>
        </p:txBody>
      </p:sp>
      <p:sp>
        <p:nvSpPr>
          <p:cNvPr id="23566" name="Line 15"/>
          <p:cNvSpPr>
            <a:spLocks noChangeShapeType="1"/>
          </p:cNvSpPr>
          <p:nvPr/>
        </p:nvSpPr>
        <p:spPr bwMode="auto">
          <a:xfrm flipH="1" flipV="1">
            <a:off x="4572000" y="3810000"/>
            <a:ext cx="22860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23567" name="Text Box 16"/>
          <p:cNvSpPr txBox="1">
            <a:spLocks noChangeArrowheads="1"/>
          </p:cNvSpPr>
          <p:nvPr/>
        </p:nvSpPr>
        <p:spPr bwMode="auto">
          <a:xfrm>
            <a:off x="3352800" y="5410200"/>
            <a:ext cx="2932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>
                <a:latin typeface="Arial" panose="020B0604020202020204" pitchFamily="34" charset="0"/>
              </a:rPr>
              <a:t>approximating curve</a:t>
            </a:r>
          </a:p>
        </p:txBody>
      </p:sp>
      <p:sp>
        <p:nvSpPr>
          <p:cNvPr id="23568" name="Line 17"/>
          <p:cNvSpPr>
            <a:spLocks noChangeShapeType="1"/>
          </p:cNvSpPr>
          <p:nvPr/>
        </p:nvSpPr>
        <p:spPr bwMode="auto">
          <a:xfrm flipH="1" flipV="1">
            <a:off x="6096000" y="3429000"/>
            <a:ext cx="45720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23569" name="Text Box 18"/>
          <p:cNvSpPr txBox="1">
            <a:spLocks noChangeArrowheads="1"/>
          </p:cNvSpPr>
          <p:nvPr/>
        </p:nvSpPr>
        <p:spPr bwMode="auto">
          <a:xfrm>
            <a:off x="5072063" y="4648200"/>
            <a:ext cx="32718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>
                <a:latin typeface="Arial" panose="020B0604020202020204" pitchFamily="34" charset="0"/>
              </a:rPr>
              <a:t>interpolating data point</a:t>
            </a:r>
          </a:p>
        </p:txBody>
      </p:sp>
      <p:sp>
        <p:nvSpPr>
          <p:cNvPr id="23570" name="Footer Placeholder 17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0D9D4C40-295F-49EB-A544-C4D6B1CC768A}" type="slidenum">
              <a:rPr lang="es-ES" altLang="it-IT" sz="1000">
                <a:latin typeface="Arial" panose="020B0604020202020204" pitchFamily="34" charset="0"/>
              </a:rPr>
              <a:pPr lvl="1"/>
              <a:t>50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Blending Functions</a:t>
            </a: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1296988" y="2262188"/>
          <a:ext cx="2351087" cy="190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89" name="Equation" r:id="rId3" imgW="1130300" imgH="914400" progId="Equation.3">
                  <p:embed/>
                </p:oleObj>
              </mc:Choice>
              <mc:Fallback>
                <p:oleObj name="Equation" r:id="rId3" imgW="1130300" imgH="914400" progId="Equation.3">
                  <p:embed/>
                  <p:pic>
                    <p:nvPicPr>
                      <p:cNvPr id="2355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6988" y="2262188"/>
                        <a:ext cx="2351087" cy="1900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3557" name="Picture 5" descr="AN10F1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905000"/>
            <a:ext cx="3962400" cy="246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1676400" y="4876800"/>
            <a:ext cx="638651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>
                <a:latin typeface="Arial" panose="020B0604020202020204" pitchFamily="34" charset="0"/>
              </a:rPr>
              <a:t>Note that all zeros are at 0 and 1 which forces</a:t>
            </a:r>
          </a:p>
          <a:p>
            <a:r>
              <a:rPr lang="en-US" altLang="it-IT">
                <a:latin typeface="Arial" panose="020B0604020202020204" pitchFamily="34" charset="0"/>
              </a:rPr>
              <a:t>the functions to be smooth over (0,1)</a:t>
            </a:r>
          </a:p>
        </p:txBody>
      </p:sp>
      <p:sp>
        <p:nvSpPr>
          <p:cNvPr id="23559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95584126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2355780E-BE8C-495D-940F-0AE92E536EF9}" type="slidenum">
              <a:rPr lang="es-ES" altLang="it-IT" sz="1000">
                <a:latin typeface="Arial" panose="020B0604020202020204" pitchFamily="34" charset="0"/>
              </a:rPr>
              <a:pPr lvl="1"/>
              <a:t>51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Bernstein Polynomials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The blending functions are a special case of the Bernstein polynomials</a:t>
            </a:r>
          </a:p>
          <a:p>
            <a:endParaRPr lang="en-US" altLang="it-IT">
              <a:ea typeface="ＭＳ Ｐゴシック" panose="020B0600070205080204" pitchFamily="34" charset="-128"/>
            </a:endParaRPr>
          </a:p>
          <a:p>
            <a:endParaRPr lang="en-US" altLang="it-IT">
              <a:ea typeface="ＭＳ Ｐゴシック" panose="020B0600070205080204" pitchFamily="34" charset="-128"/>
            </a:endParaRPr>
          </a:p>
          <a:p>
            <a:r>
              <a:rPr lang="en-US" altLang="it-IT">
                <a:ea typeface="ＭＳ Ｐゴシック" panose="020B0600070205080204" pitchFamily="34" charset="-128"/>
              </a:rPr>
              <a:t>These polynomials give the blending polynomials for any degree Bezier form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All zeros at 0 and 1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For any degree they all sum to 1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They are all between 0 and 1 inside (0,1) </a:t>
            </a:r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2057400" y="2667000"/>
          <a:ext cx="4972050" cy="111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13" name="Equation" r:id="rId3" imgW="1866600" imgH="419040" progId="Equation.3">
                  <p:embed/>
                </p:oleObj>
              </mc:Choice>
              <mc:Fallback>
                <p:oleObj name="Equation" r:id="rId3" imgW="1866600" imgH="419040" progId="Equation.3">
                  <p:embed/>
                  <p:pic>
                    <p:nvPicPr>
                      <p:cNvPr id="2457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667000"/>
                        <a:ext cx="4972050" cy="1116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2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81113486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6D2F1080-99F9-437D-A86B-BF97B2FA696E}" type="slidenum">
              <a:rPr lang="es-ES" altLang="it-IT" sz="1000">
                <a:latin typeface="Arial" panose="020B0604020202020204" pitchFamily="34" charset="0"/>
              </a:rPr>
              <a:pPr lvl="1"/>
              <a:t>52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Convex Hull Property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 sz="2700">
                <a:ea typeface="ＭＳ Ｐゴシック" panose="020B0600070205080204" pitchFamily="34" charset="-128"/>
              </a:rPr>
              <a:t>The properties of the Bernstein polynomials ensure that all Bezier curves lie in the convex hull of their control points</a:t>
            </a:r>
          </a:p>
          <a:p>
            <a:r>
              <a:rPr lang="en-US" altLang="it-IT" sz="2700">
                <a:ea typeface="ＭＳ Ｐゴシック" panose="020B0600070205080204" pitchFamily="34" charset="-128"/>
              </a:rPr>
              <a:t>Hence, even though we do not interpolate all the data, we cannot be too far away</a:t>
            </a:r>
          </a:p>
        </p:txBody>
      </p:sp>
      <p:sp>
        <p:nvSpPr>
          <p:cNvPr id="25605" name="Freeform 4"/>
          <p:cNvSpPr>
            <a:spLocks/>
          </p:cNvSpPr>
          <p:nvPr/>
        </p:nvSpPr>
        <p:spPr bwMode="auto">
          <a:xfrm>
            <a:off x="2514600" y="4406900"/>
            <a:ext cx="3962400" cy="1308100"/>
          </a:xfrm>
          <a:custGeom>
            <a:avLst/>
            <a:gdLst>
              <a:gd name="T0" fmla="*/ 0 w 2496"/>
              <a:gd name="T1" fmla="*/ 2147483647 h 824"/>
              <a:gd name="T2" fmla="*/ 2147483647 w 2496"/>
              <a:gd name="T3" fmla="*/ 2147483647 h 824"/>
              <a:gd name="T4" fmla="*/ 2147483647 w 2496"/>
              <a:gd name="T5" fmla="*/ 2147483647 h 824"/>
              <a:gd name="T6" fmla="*/ 0 60000 65536"/>
              <a:gd name="T7" fmla="*/ 0 60000 65536"/>
              <a:gd name="T8" fmla="*/ 0 60000 65536"/>
              <a:gd name="T9" fmla="*/ 0 w 2496"/>
              <a:gd name="T10" fmla="*/ 0 h 824"/>
              <a:gd name="T11" fmla="*/ 2496 w 2496"/>
              <a:gd name="T12" fmla="*/ 824 h 8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96" h="824">
                <a:moveTo>
                  <a:pt x="0" y="776"/>
                </a:moveTo>
                <a:cubicBezTo>
                  <a:pt x="296" y="388"/>
                  <a:pt x="592" y="0"/>
                  <a:pt x="1008" y="8"/>
                </a:cubicBezTo>
                <a:cubicBezTo>
                  <a:pt x="1424" y="16"/>
                  <a:pt x="1960" y="420"/>
                  <a:pt x="2496" y="824"/>
                </a:cubicBezTo>
              </a:path>
            </a:pathLst>
          </a:custGeom>
          <a:noFill/>
          <a:ln w="28575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25606" name="Line 9"/>
          <p:cNvSpPr>
            <a:spLocks noChangeShapeType="1"/>
          </p:cNvSpPr>
          <p:nvPr/>
        </p:nvSpPr>
        <p:spPr bwMode="auto">
          <a:xfrm flipV="1">
            <a:off x="2514600" y="4267200"/>
            <a:ext cx="106680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25607" name="Line 10"/>
          <p:cNvSpPr>
            <a:spLocks noChangeShapeType="1"/>
          </p:cNvSpPr>
          <p:nvPr/>
        </p:nvSpPr>
        <p:spPr bwMode="auto">
          <a:xfrm flipH="1" flipV="1">
            <a:off x="4800600" y="4267200"/>
            <a:ext cx="1676400" cy="1447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25608" name="Line 11"/>
          <p:cNvSpPr>
            <a:spLocks noChangeShapeType="1"/>
          </p:cNvSpPr>
          <p:nvPr/>
        </p:nvSpPr>
        <p:spPr bwMode="auto">
          <a:xfrm>
            <a:off x="3657600" y="42672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25609" name="Line 12"/>
          <p:cNvSpPr>
            <a:spLocks noChangeShapeType="1"/>
          </p:cNvSpPr>
          <p:nvPr/>
        </p:nvSpPr>
        <p:spPr bwMode="auto">
          <a:xfrm>
            <a:off x="2514600" y="5638800"/>
            <a:ext cx="39624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25610" name="Oval 8"/>
          <p:cNvSpPr>
            <a:spLocks noChangeArrowheads="1"/>
          </p:cNvSpPr>
          <p:nvPr/>
        </p:nvSpPr>
        <p:spPr bwMode="auto">
          <a:xfrm>
            <a:off x="6400800" y="56388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25611" name="Oval 5"/>
          <p:cNvSpPr>
            <a:spLocks noChangeArrowheads="1"/>
          </p:cNvSpPr>
          <p:nvPr/>
        </p:nvSpPr>
        <p:spPr bwMode="auto">
          <a:xfrm>
            <a:off x="2438400" y="55626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25612" name="Oval 6"/>
          <p:cNvSpPr>
            <a:spLocks noChangeArrowheads="1"/>
          </p:cNvSpPr>
          <p:nvPr/>
        </p:nvSpPr>
        <p:spPr bwMode="auto">
          <a:xfrm>
            <a:off x="3505200" y="41910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25613" name="Oval 7"/>
          <p:cNvSpPr>
            <a:spLocks noChangeArrowheads="1"/>
          </p:cNvSpPr>
          <p:nvPr/>
        </p:nvSpPr>
        <p:spPr bwMode="auto">
          <a:xfrm>
            <a:off x="4724400" y="41910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25614" name="Text Box 13"/>
          <p:cNvSpPr txBox="1">
            <a:spLocks noChangeArrowheads="1"/>
          </p:cNvSpPr>
          <p:nvPr/>
        </p:nvSpPr>
        <p:spPr bwMode="auto">
          <a:xfrm>
            <a:off x="1981200" y="5562600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p</a:t>
            </a:r>
            <a:r>
              <a:rPr lang="en-US" altLang="it-IT" baseline="-25000"/>
              <a:t>0</a:t>
            </a:r>
          </a:p>
        </p:txBody>
      </p:sp>
      <p:sp>
        <p:nvSpPr>
          <p:cNvPr id="25615" name="Text Box 14"/>
          <p:cNvSpPr txBox="1">
            <a:spLocks noChangeArrowheads="1"/>
          </p:cNvSpPr>
          <p:nvPr/>
        </p:nvSpPr>
        <p:spPr bwMode="auto">
          <a:xfrm>
            <a:off x="2895600" y="3886200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p</a:t>
            </a:r>
            <a:r>
              <a:rPr lang="en-US" altLang="it-IT" baseline="-25000"/>
              <a:t>1</a:t>
            </a:r>
          </a:p>
        </p:txBody>
      </p:sp>
      <p:sp>
        <p:nvSpPr>
          <p:cNvPr id="25616" name="Text Box 15"/>
          <p:cNvSpPr txBox="1">
            <a:spLocks noChangeArrowheads="1"/>
          </p:cNvSpPr>
          <p:nvPr/>
        </p:nvSpPr>
        <p:spPr bwMode="auto">
          <a:xfrm>
            <a:off x="5029200" y="3886200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p</a:t>
            </a:r>
            <a:r>
              <a:rPr lang="en-US" altLang="it-IT" baseline="-25000"/>
              <a:t>2</a:t>
            </a:r>
          </a:p>
        </p:txBody>
      </p:sp>
      <p:sp>
        <p:nvSpPr>
          <p:cNvPr id="25617" name="Text Box 16"/>
          <p:cNvSpPr txBox="1">
            <a:spLocks noChangeArrowheads="1"/>
          </p:cNvSpPr>
          <p:nvPr/>
        </p:nvSpPr>
        <p:spPr bwMode="auto">
          <a:xfrm>
            <a:off x="6629400" y="5486400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p</a:t>
            </a:r>
            <a:r>
              <a:rPr lang="en-US" altLang="it-IT" baseline="-25000"/>
              <a:t>3</a:t>
            </a:r>
          </a:p>
        </p:txBody>
      </p:sp>
      <p:sp>
        <p:nvSpPr>
          <p:cNvPr id="25618" name="Text Box 17"/>
          <p:cNvSpPr txBox="1">
            <a:spLocks noChangeArrowheads="1"/>
          </p:cNvSpPr>
          <p:nvPr/>
        </p:nvSpPr>
        <p:spPr bwMode="auto">
          <a:xfrm>
            <a:off x="6400800" y="4343400"/>
            <a:ext cx="1711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>
                <a:latin typeface="Arial" panose="020B0604020202020204" pitchFamily="34" charset="0"/>
              </a:rPr>
              <a:t>convex hull</a:t>
            </a:r>
          </a:p>
        </p:txBody>
      </p:sp>
      <p:sp>
        <p:nvSpPr>
          <p:cNvPr id="25619" name="Line 18"/>
          <p:cNvSpPr>
            <a:spLocks noChangeShapeType="1"/>
          </p:cNvSpPr>
          <p:nvPr/>
        </p:nvSpPr>
        <p:spPr bwMode="auto">
          <a:xfrm flipH="1">
            <a:off x="5410200" y="4572000"/>
            <a:ext cx="990600" cy="152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25620" name="Text Box 19"/>
          <p:cNvSpPr txBox="1">
            <a:spLocks noChangeArrowheads="1"/>
          </p:cNvSpPr>
          <p:nvPr/>
        </p:nvSpPr>
        <p:spPr bwMode="auto">
          <a:xfrm>
            <a:off x="382588" y="4799013"/>
            <a:ext cx="187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>
                <a:latin typeface="Arial" panose="020B0604020202020204" pitchFamily="34" charset="0"/>
              </a:rPr>
              <a:t>Bezier curve</a:t>
            </a:r>
          </a:p>
        </p:txBody>
      </p:sp>
      <p:sp>
        <p:nvSpPr>
          <p:cNvPr id="25621" name="Line 20"/>
          <p:cNvSpPr>
            <a:spLocks noChangeShapeType="1"/>
          </p:cNvSpPr>
          <p:nvPr/>
        </p:nvSpPr>
        <p:spPr bwMode="auto">
          <a:xfrm flipV="1">
            <a:off x="2438400" y="4495800"/>
            <a:ext cx="1828800" cy="6096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25622" name="Footer Placeholder 2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01039242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2D950944-9C6E-4195-AC5E-4C0FFDA0B53C}" type="slidenum">
              <a:rPr lang="es-ES" altLang="it-IT" sz="1000">
                <a:latin typeface="Arial" panose="020B0604020202020204" pitchFamily="34" charset="0"/>
              </a:rPr>
              <a:pPr lvl="1"/>
              <a:t>53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Bezier Patches</a:t>
            </a:r>
          </a:p>
        </p:txBody>
      </p:sp>
      <p:pic>
        <p:nvPicPr>
          <p:cNvPr id="26629" name="Picture 4" descr="AN10F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657600"/>
            <a:ext cx="4986338" cy="194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0" name="Text Box 5"/>
          <p:cNvSpPr txBox="1">
            <a:spLocks noChangeArrowheads="1"/>
          </p:cNvSpPr>
          <p:nvPr/>
        </p:nvSpPr>
        <p:spPr bwMode="auto">
          <a:xfrm>
            <a:off x="685800" y="1828800"/>
            <a:ext cx="7623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>
                <a:latin typeface="Arial" panose="020B0604020202020204" pitchFamily="34" charset="0"/>
              </a:rPr>
              <a:t>Using same data array</a:t>
            </a:r>
            <a:r>
              <a:rPr lang="en-US" altLang="it-IT"/>
              <a:t> </a:t>
            </a:r>
            <a:r>
              <a:rPr lang="en-US" altLang="it-IT" b="1"/>
              <a:t>P</a:t>
            </a:r>
            <a:r>
              <a:rPr lang="en-US" altLang="it-IT"/>
              <a:t>=[p</a:t>
            </a:r>
            <a:r>
              <a:rPr lang="en-US" altLang="it-IT" baseline="-25000"/>
              <a:t>ij</a:t>
            </a:r>
            <a:r>
              <a:rPr lang="en-US" altLang="it-IT"/>
              <a:t>] </a:t>
            </a:r>
            <a:r>
              <a:rPr lang="en-US" altLang="it-IT">
                <a:latin typeface="Arial" panose="020B0604020202020204" pitchFamily="34" charset="0"/>
              </a:rPr>
              <a:t>as with interpolating form</a:t>
            </a:r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1143000" y="2438400"/>
          <a:ext cx="6775450" cy="110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37" name="Equation" r:id="rId4" imgW="2730240" imgH="444240" progId="Equation.3">
                  <p:embed/>
                </p:oleObj>
              </mc:Choice>
              <mc:Fallback>
                <p:oleObj name="Equation" r:id="rId4" imgW="2730240" imgH="444240" progId="Equation.3">
                  <p:embed/>
                  <p:pic>
                    <p:nvPicPr>
                      <p:cNvPr id="2662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438400"/>
                        <a:ext cx="6775450" cy="1103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609600" y="3810000"/>
            <a:ext cx="1828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>
                <a:latin typeface="Arial" panose="020B0604020202020204" pitchFamily="34" charset="0"/>
              </a:rPr>
              <a:t>Patch lies in</a:t>
            </a:r>
          </a:p>
          <a:p>
            <a:r>
              <a:rPr lang="en-US" altLang="it-IT">
                <a:latin typeface="Arial" panose="020B0604020202020204" pitchFamily="34" charset="0"/>
              </a:rPr>
              <a:t>convex hull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2438400" y="4191000"/>
            <a:ext cx="1371600" cy="3048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26633" name="Footer Placeholder 8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05162625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90A0AAFF-82A6-45EE-A8C6-9435074F1480}" type="slidenum">
              <a:rPr lang="es-ES" altLang="it-IT" sz="1000">
                <a:latin typeface="Arial" panose="020B0604020202020204" pitchFamily="34" charset="0"/>
              </a:rPr>
              <a:pPr lvl="1"/>
              <a:t>54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Analysis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724400"/>
          </a:xfrm>
        </p:spPr>
        <p:txBody>
          <a:bodyPr/>
          <a:lstStyle/>
          <a:p>
            <a:r>
              <a:rPr lang="en-US" altLang="it-IT" sz="2700">
                <a:ea typeface="ＭＳ Ｐゴシック" panose="020B0600070205080204" pitchFamily="34" charset="-128"/>
              </a:rPr>
              <a:t>Although the Bezier form is much better than the interpolating form, we have the derivatives are not continuous at join points</a:t>
            </a:r>
          </a:p>
          <a:p>
            <a:r>
              <a:rPr lang="en-US" altLang="it-IT" sz="2700">
                <a:ea typeface="ＭＳ Ｐゴシック" panose="020B0600070205080204" pitchFamily="34" charset="-128"/>
              </a:rPr>
              <a:t>Can we do better?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Go to higher order Bezier</a:t>
            </a:r>
          </a:p>
          <a:p>
            <a:pPr lvl="2"/>
            <a:r>
              <a:rPr lang="en-US" altLang="it-IT" sz="2400">
                <a:ea typeface="ＭＳ Ｐゴシック" panose="020B0600070205080204" pitchFamily="34" charset="-128"/>
              </a:rPr>
              <a:t>More work</a:t>
            </a:r>
          </a:p>
          <a:p>
            <a:pPr lvl="2"/>
            <a:r>
              <a:rPr lang="en-US" altLang="it-IT" sz="2400">
                <a:ea typeface="ＭＳ Ｐゴシック" panose="020B0600070205080204" pitchFamily="34" charset="-128"/>
              </a:rPr>
              <a:t>Derivative continuity still only approximate</a:t>
            </a:r>
          </a:p>
          <a:p>
            <a:pPr lvl="2"/>
            <a:r>
              <a:rPr lang="en-US" altLang="it-IT" sz="2400">
                <a:ea typeface="ＭＳ Ｐゴシック" panose="020B0600070205080204" pitchFamily="34" charset="-128"/>
              </a:rPr>
              <a:t>Supported by fixed function OpenGL</a:t>
            </a:r>
          </a:p>
          <a:p>
            <a:pPr lvl="1"/>
            <a:r>
              <a:rPr lang="en-US" altLang="it-IT" sz="3000">
                <a:ea typeface="ＭＳ Ｐゴシック" panose="020B0600070205080204" pitchFamily="34" charset="-128"/>
              </a:rPr>
              <a:t>Apply different conditions </a:t>
            </a:r>
          </a:p>
          <a:p>
            <a:pPr lvl="2"/>
            <a:r>
              <a:rPr lang="en-US" altLang="it-IT" sz="2400">
                <a:ea typeface="ＭＳ Ｐゴシック" panose="020B0600070205080204" pitchFamily="34" charset="-128"/>
              </a:rPr>
              <a:t>Tricky without letting order increase</a:t>
            </a:r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327009797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3E6B916E-A56F-400D-B30A-269D53973839}" type="slidenum">
              <a:rPr lang="es-ES" altLang="it-IT" sz="1000">
                <a:latin typeface="Arial" panose="020B0604020202020204" pitchFamily="34" charset="0"/>
              </a:rPr>
              <a:pPr lvl="1"/>
              <a:t>55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B-Splines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 sz="2700" u="sng">
                <a:ea typeface="ＭＳ Ｐゴシック" panose="020B0600070205080204" pitchFamily="34" charset="-128"/>
              </a:rPr>
              <a:t>B</a:t>
            </a:r>
            <a:r>
              <a:rPr lang="en-US" altLang="it-IT" sz="2700">
                <a:ea typeface="ＭＳ Ｐゴシック" panose="020B0600070205080204" pitchFamily="34" charset="-128"/>
              </a:rPr>
              <a:t>asis splines: use the data at </a:t>
            </a:r>
            <a:r>
              <a:rPr lang="en-US" altLang="it-IT" sz="27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</a:t>
            </a:r>
            <a:r>
              <a:rPr lang="en-US" altLang="it-IT" sz="2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=[p</a:t>
            </a:r>
            <a:r>
              <a:rPr lang="en-US" altLang="it-IT" sz="27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i-2</a:t>
            </a:r>
            <a:r>
              <a:rPr lang="en-US" altLang="it-IT" sz="2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p</a:t>
            </a:r>
            <a:r>
              <a:rPr lang="en-US" altLang="it-IT" sz="27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i-1</a:t>
            </a:r>
            <a:r>
              <a:rPr lang="en-US" altLang="it-IT" sz="2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p</a:t>
            </a:r>
            <a:r>
              <a:rPr lang="en-US" altLang="it-IT" sz="27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i</a:t>
            </a:r>
            <a:r>
              <a:rPr lang="en-US" altLang="it-IT" sz="2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p</a:t>
            </a:r>
            <a:r>
              <a:rPr lang="en-US" altLang="it-IT" sz="27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i-1</a:t>
            </a:r>
            <a:r>
              <a:rPr lang="en-US" altLang="it-IT" sz="2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]</a:t>
            </a:r>
            <a:r>
              <a:rPr lang="en-US" altLang="it-IT" sz="2700" baseline="30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T </a:t>
            </a:r>
            <a:r>
              <a:rPr lang="en-US" altLang="it-IT" sz="2700">
                <a:ea typeface="ＭＳ Ｐゴシック" panose="020B0600070205080204" pitchFamily="34" charset="-128"/>
              </a:rPr>
              <a:t>to define curve only between </a:t>
            </a:r>
            <a:r>
              <a:rPr lang="en-US" altLang="it-IT" sz="2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</a:t>
            </a:r>
            <a:r>
              <a:rPr lang="en-US" altLang="it-IT" sz="27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i-1</a:t>
            </a:r>
            <a:r>
              <a:rPr lang="en-US" altLang="it-IT" sz="2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en-US" altLang="it-IT" sz="2700">
                <a:ea typeface="ＭＳ Ｐゴシック" panose="020B0600070205080204" pitchFamily="34" charset="-128"/>
              </a:rPr>
              <a:t>and </a:t>
            </a:r>
            <a:r>
              <a:rPr lang="en-US" altLang="it-IT" sz="2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</a:t>
            </a:r>
            <a:r>
              <a:rPr lang="en-US" altLang="it-IT" sz="27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i</a:t>
            </a:r>
          </a:p>
          <a:p>
            <a:r>
              <a:rPr lang="en-US" altLang="it-IT" sz="2700">
                <a:ea typeface="ＭＳ Ｐゴシック" panose="020B0600070205080204" pitchFamily="34" charset="-128"/>
              </a:rPr>
              <a:t>Allows us to apply more continuity conditions to each segment</a:t>
            </a:r>
          </a:p>
          <a:p>
            <a:r>
              <a:rPr lang="en-US" altLang="it-IT" sz="2700">
                <a:ea typeface="ＭＳ Ｐゴシック" panose="020B0600070205080204" pitchFamily="34" charset="-128"/>
              </a:rPr>
              <a:t>For cubics, we can have continuity of function, first and second derivatives at join points</a:t>
            </a:r>
          </a:p>
          <a:p>
            <a:r>
              <a:rPr lang="en-US" altLang="it-IT" sz="2700">
                <a:ea typeface="ＭＳ Ｐゴシック" panose="020B0600070205080204" pitchFamily="34" charset="-128"/>
              </a:rPr>
              <a:t>Cost is 3 times as much work for curves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Add one new point each time rather than three</a:t>
            </a:r>
          </a:p>
          <a:p>
            <a:r>
              <a:rPr lang="en-US" altLang="it-IT" sz="2700">
                <a:ea typeface="ＭＳ Ｐゴシック" panose="020B0600070205080204" pitchFamily="34" charset="-128"/>
              </a:rPr>
              <a:t>For surfaces,</a:t>
            </a:r>
            <a:r>
              <a:rPr lang="en-US" altLang="it-IT">
                <a:ea typeface="ＭＳ Ｐゴシック" panose="020B0600070205080204" pitchFamily="34" charset="-128"/>
              </a:rPr>
              <a:t> </a:t>
            </a:r>
            <a:r>
              <a:rPr lang="en-US" altLang="it-IT" sz="2700">
                <a:ea typeface="ＭＳ Ｐゴシック" panose="020B0600070205080204" pitchFamily="34" charset="-128"/>
              </a:rPr>
              <a:t>we do 9 times as much work </a:t>
            </a:r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378188400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21281CA9-F011-4A46-97C9-A704E4EBBA97}" type="slidenum">
              <a:rPr lang="es-ES" altLang="it-IT" sz="1000">
                <a:latin typeface="Arial" panose="020B0604020202020204" pitchFamily="34" charset="0"/>
              </a:rPr>
              <a:pPr lvl="1"/>
              <a:t>56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Cubic B-spline</a:t>
            </a:r>
          </a:p>
        </p:txBody>
      </p:sp>
      <p:pic>
        <p:nvPicPr>
          <p:cNvPr id="29701" name="Picture 4" descr="AN10F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352800"/>
            <a:ext cx="3694113" cy="206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1066800" y="3429000"/>
          <a:ext cx="3705225" cy="206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1" name="Equation" r:id="rId4" imgW="1638000" imgH="914400" progId="Equation.3">
                  <p:embed/>
                </p:oleObj>
              </mc:Choice>
              <mc:Fallback>
                <p:oleObj name="Equation" r:id="rId4" imgW="1638000" imgH="914400" progId="Equation.3">
                  <p:embed/>
                  <p:pic>
                    <p:nvPicPr>
                      <p:cNvPr id="2969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429000"/>
                        <a:ext cx="3705225" cy="2068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2286000" y="2057400"/>
            <a:ext cx="4114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2800"/>
              <a:t>p(u) = </a:t>
            </a:r>
            <a:r>
              <a:rPr lang="en-US" altLang="it-IT" sz="2800" b="1"/>
              <a:t>u</a:t>
            </a:r>
            <a:r>
              <a:rPr lang="en-US" altLang="it-IT" sz="2800" baseline="30000"/>
              <a:t>T</a:t>
            </a:r>
            <a:r>
              <a:rPr lang="en-US" altLang="it-IT" sz="2800" b="1"/>
              <a:t>M</a:t>
            </a:r>
            <a:r>
              <a:rPr lang="en-US" altLang="it-IT" sz="2800" i="1" baseline="-25000"/>
              <a:t>S</a:t>
            </a:r>
            <a:r>
              <a:rPr lang="en-US" altLang="it-IT" sz="2800" b="1"/>
              <a:t>p </a:t>
            </a:r>
            <a:r>
              <a:rPr lang="en-US" altLang="it-IT" sz="2800"/>
              <a:t>=</a:t>
            </a:r>
            <a:r>
              <a:rPr lang="en-US" altLang="it-IT" sz="2800" b="1"/>
              <a:t> b(</a:t>
            </a:r>
            <a:r>
              <a:rPr lang="en-US" altLang="it-IT" sz="2800"/>
              <a:t>u</a:t>
            </a:r>
            <a:r>
              <a:rPr lang="en-US" altLang="it-IT" sz="2800" b="1"/>
              <a:t>)</a:t>
            </a:r>
            <a:r>
              <a:rPr lang="en-US" altLang="it-IT" sz="2800" baseline="30000"/>
              <a:t>T</a:t>
            </a:r>
            <a:r>
              <a:rPr lang="en-US" altLang="it-IT" sz="2800" b="1"/>
              <a:t>p</a:t>
            </a:r>
          </a:p>
        </p:txBody>
      </p:sp>
      <p:sp>
        <p:nvSpPr>
          <p:cNvPr id="29703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55367239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7733BE76-505F-4B84-BB6D-426C3CEC295C}" type="slidenum">
              <a:rPr lang="es-ES" altLang="it-IT" sz="1000">
                <a:latin typeface="Arial" panose="020B0604020202020204" pitchFamily="34" charset="0"/>
              </a:rPr>
              <a:pPr lvl="1"/>
              <a:t>57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Blending Functions</a:t>
            </a:r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685800" y="1828800"/>
          <a:ext cx="3616325" cy="200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85" name="Equation" r:id="rId3" imgW="1739880" imgH="965160" progId="Equation.3">
                  <p:embed/>
                </p:oleObj>
              </mc:Choice>
              <mc:Fallback>
                <p:oleObj name="Equation" r:id="rId3" imgW="1739880" imgH="965160" progId="Equation.3">
                  <p:embed/>
                  <p:pic>
                    <p:nvPicPr>
                      <p:cNvPr id="3072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828800"/>
                        <a:ext cx="3616325" cy="200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25" name="Picture 5" descr="AN10F2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600200"/>
            <a:ext cx="3103563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6" name="Picture 6" descr="AN10F2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267200"/>
            <a:ext cx="2743200" cy="161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295400" y="4876800"/>
            <a:ext cx="2914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>
                <a:latin typeface="Arial" panose="020B0604020202020204" pitchFamily="34" charset="0"/>
              </a:rPr>
              <a:t>convex hull property</a:t>
            </a:r>
          </a:p>
        </p:txBody>
      </p:sp>
      <p:sp>
        <p:nvSpPr>
          <p:cNvPr id="30728" name="Footer Placeholder 7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21126825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851AEEDE-1CCD-4D40-8E4A-C475E2CFFD1C}" type="slidenum">
              <a:rPr lang="es-ES" altLang="it-IT" sz="1000">
                <a:latin typeface="Arial" panose="020B0604020202020204" pitchFamily="34" charset="0"/>
              </a:rPr>
              <a:pPr lvl="1"/>
              <a:t>58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B-Spline Patches</a:t>
            </a:r>
          </a:p>
        </p:txBody>
      </p:sp>
      <p:graphicFrame>
        <p:nvGraphicFramePr>
          <p:cNvPr id="31746" name="Object 2"/>
          <p:cNvGraphicFramePr>
            <a:graphicFrameLocks noGrp="1" noChangeAspect="1"/>
          </p:cNvGraphicFramePr>
          <p:nvPr>
            <p:ph type="body" idx="1"/>
          </p:nvPr>
        </p:nvGraphicFramePr>
        <p:xfrm>
          <a:off x="914400" y="1676400"/>
          <a:ext cx="7735888" cy="1265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09" name="Equation" r:id="rId3" imgW="2717640" imgH="444240" progId="Equation.3">
                  <p:embed/>
                </p:oleObj>
              </mc:Choice>
              <mc:Fallback>
                <p:oleObj name="Equation" r:id="rId3" imgW="2717640" imgH="444240" progId="Equation.3">
                  <p:embed/>
                  <p:pic>
                    <p:nvPicPr>
                      <p:cNvPr id="3174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676400"/>
                        <a:ext cx="7735888" cy="1265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1749" name="Picture 5" descr="AN10F2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581400"/>
            <a:ext cx="5519738" cy="208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4114800" y="2971800"/>
            <a:ext cx="4287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>
                <a:latin typeface="Arial" panose="020B0604020202020204" pitchFamily="34" charset="0"/>
              </a:rPr>
              <a:t>defined over only 1/9 of region</a:t>
            </a:r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 flipH="1">
            <a:off x="5257800" y="3429000"/>
            <a:ext cx="609600" cy="9906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31752" name="Footer Placeholder 7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6532061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0AFBA097-D6E1-4CC0-AAA0-0989D6748039}" type="slidenum">
              <a:rPr lang="es-ES" altLang="it-IT" sz="1000">
                <a:latin typeface="Arial" panose="020B0604020202020204" pitchFamily="34" charset="0"/>
              </a:rPr>
              <a:pPr lvl="1"/>
              <a:t>59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Splines and Basis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If we examine the cubic B-spline from the perspective of each control (data) point, each interior point contributes (through the blending functions) to four segments</a:t>
            </a:r>
          </a:p>
          <a:p>
            <a:pPr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We can rewrite p(u) in terms of the data points as</a:t>
            </a:r>
          </a:p>
          <a:p>
            <a:pPr>
              <a:lnSpc>
                <a:spcPct val="90000"/>
              </a:lnSpc>
            </a:pPr>
            <a:endParaRPr lang="en-US" altLang="it-IT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</a:pPr>
            <a:endParaRPr lang="en-US" altLang="it-IT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it-IT">
                <a:ea typeface="ＭＳ Ｐゴシック" panose="020B0600070205080204" pitchFamily="34" charset="-128"/>
              </a:rPr>
              <a:t>defining the basis functions 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{B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i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(u)}</a:t>
            </a:r>
          </a:p>
        </p:txBody>
      </p:sp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2895600" y="4419600"/>
          <a:ext cx="31242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33" name="Equation" r:id="rId3" imgW="1130040" imgH="253800" progId="Equation.3">
                  <p:embed/>
                </p:oleObj>
              </mc:Choice>
              <mc:Fallback>
                <p:oleObj name="Equation" r:id="rId3" imgW="1130040" imgH="253800" progId="Equation.3">
                  <p:embed/>
                  <p:pic>
                    <p:nvPicPr>
                      <p:cNvPr id="3277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419600"/>
                        <a:ext cx="312420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4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867013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EDB0E2D3-65B6-4236-96D7-1948258A545D}" type="slidenum">
              <a:rPr lang="es-ES" altLang="it-IT" sz="1000">
                <a:latin typeface="Arial" panose="020B0604020202020204" pitchFamily="34" charset="0"/>
              </a:rPr>
              <a:pPr lvl="1"/>
              <a:t>6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What Makes a Good Representation?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There are many ways to represent curves and surfaces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Want a representation that is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Stable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Smooth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Easy to evaluate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Must we interpolate or can we just come close to data?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Do we need derivatives?</a:t>
            </a:r>
          </a:p>
          <a:p>
            <a:pPr lvl="1">
              <a:buFontTx/>
              <a:buNone/>
            </a:pPr>
            <a:endParaRPr lang="en-US" altLang="it-IT">
              <a:ea typeface="ＭＳ Ｐゴシック" panose="020B0600070205080204" pitchFamily="34" charset="-128"/>
            </a:endParaRPr>
          </a:p>
        </p:txBody>
      </p:sp>
      <p:sp>
        <p:nvSpPr>
          <p:cNvPr id="2560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771E9BBE-2A7E-4A17-AA44-08AC525FE793}" type="slidenum">
              <a:rPr lang="es-ES" altLang="it-IT" sz="1000">
                <a:latin typeface="Arial" panose="020B0604020202020204" pitchFamily="34" charset="0"/>
              </a:rPr>
              <a:pPr lvl="1"/>
              <a:t>60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Basis Functions</a:t>
            </a:r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533400" y="2209800"/>
          <a:ext cx="4419600" cy="2643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57" name="Equation" r:id="rId3" imgW="2209680" imgH="1320480" progId="Equation.3">
                  <p:embed/>
                </p:oleObj>
              </mc:Choice>
              <mc:Fallback>
                <p:oleObj name="Equation" r:id="rId3" imgW="2209680" imgH="1320480" progId="Equation.3">
                  <p:embed/>
                  <p:pic>
                    <p:nvPicPr>
                      <p:cNvPr id="3379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209800"/>
                        <a:ext cx="4419600" cy="2643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609600" y="1600200"/>
            <a:ext cx="5067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>
                <a:latin typeface="Arial" panose="020B0604020202020204" pitchFamily="34" charset="0"/>
              </a:rPr>
              <a:t>In terms of the blending polynomials</a:t>
            </a:r>
          </a:p>
        </p:txBody>
      </p:sp>
      <p:pic>
        <p:nvPicPr>
          <p:cNvPr id="33798" name="Picture 6" descr="AN10F2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590800"/>
            <a:ext cx="3779838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9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26703062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EF0D3BD3-C7EE-4977-8C61-DD4FEFFAA079}" type="slidenum">
              <a:rPr lang="es-ES" altLang="it-IT" sz="1000">
                <a:latin typeface="Arial" panose="020B0604020202020204" pitchFamily="34" charset="0"/>
              </a:rPr>
              <a:pPr lvl="1"/>
              <a:t>61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Generalizing Splines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We can extend to splines of any degree 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Data and conditions to not have to given at equally spaced values (the </a:t>
            </a:r>
            <a:r>
              <a:rPr lang="en-US" altLang="it-IT" i="1">
                <a:ea typeface="ＭＳ Ｐゴシック" panose="020B0600070205080204" pitchFamily="34" charset="-128"/>
              </a:rPr>
              <a:t>knots</a:t>
            </a:r>
            <a:r>
              <a:rPr lang="en-US" altLang="it-IT">
                <a:ea typeface="ＭＳ Ｐゴシック" panose="020B0600070205080204" pitchFamily="34" charset="-128"/>
              </a:rPr>
              <a:t>)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Nonuniform and uniform splines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Can have repeated knots</a:t>
            </a:r>
          </a:p>
          <a:p>
            <a:pPr lvl="2"/>
            <a:r>
              <a:rPr lang="en-US" altLang="it-IT" sz="2400">
                <a:ea typeface="ＭＳ Ｐゴシック" panose="020B0600070205080204" pitchFamily="34" charset="-128"/>
              </a:rPr>
              <a:t>Can force spline to interpolate points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Cox-deBoor recursion gives method of evaluation</a:t>
            </a:r>
          </a:p>
          <a:p>
            <a:pPr lvl="1"/>
            <a:endParaRPr lang="en-US" altLang="it-IT" sz="2200">
              <a:ea typeface="ＭＳ Ｐゴシック" panose="020B0600070205080204" pitchFamily="34" charset="-128"/>
            </a:endParaRPr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84956467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99F2B852-DB9D-4AB0-AA5F-5648AA1457CD}" type="slidenum">
              <a:rPr lang="es-ES" altLang="it-IT" sz="1000">
                <a:latin typeface="Arial" panose="020B0604020202020204" pitchFamily="34" charset="0"/>
              </a:rPr>
              <a:pPr lvl="1"/>
              <a:t>62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NURBS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 u="sng">
                <a:ea typeface="ＭＳ Ｐゴシック" panose="020B0600070205080204" pitchFamily="34" charset="-128"/>
              </a:rPr>
              <a:t>N</a:t>
            </a:r>
            <a:r>
              <a:rPr lang="en-US" altLang="it-IT">
                <a:ea typeface="ＭＳ Ｐゴシック" panose="020B0600070205080204" pitchFamily="34" charset="-128"/>
              </a:rPr>
              <a:t>on</a:t>
            </a:r>
            <a:r>
              <a:rPr lang="en-US" altLang="it-IT" u="sng">
                <a:ea typeface="ＭＳ Ｐゴシック" panose="020B0600070205080204" pitchFamily="34" charset="-128"/>
              </a:rPr>
              <a:t>u</a:t>
            </a:r>
            <a:r>
              <a:rPr lang="en-US" altLang="it-IT">
                <a:ea typeface="ＭＳ Ｐゴシック" panose="020B0600070205080204" pitchFamily="34" charset="-128"/>
              </a:rPr>
              <a:t>niform </a:t>
            </a:r>
            <a:r>
              <a:rPr lang="en-US" altLang="it-IT" u="sng">
                <a:ea typeface="ＭＳ Ｐゴシック" panose="020B0600070205080204" pitchFamily="34" charset="-128"/>
              </a:rPr>
              <a:t>R</a:t>
            </a:r>
            <a:r>
              <a:rPr lang="en-US" altLang="it-IT">
                <a:ea typeface="ＭＳ Ｐゴシック" panose="020B0600070205080204" pitchFamily="34" charset="-128"/>
              </a:rPr>
              <a:t>ational </a:t>
            </a:r>
            <a:r>
              <a:rPr lang="en-US" altLang="it-IT" u="sng">
                <a:ea typeface="ＭＳ Ｐゴシック" panose="020B0600070205080204" pitchFamily="34" charset="-128"/>
              </a:rPr>
              <a:t>B</a:t>
            </a:r>
            <a:r>
              <a:rPr lang="en-US" altLang="it-IT">
                <a:ea typeface="ＭＳ Ｐゴシック" panose="020B0600070205080204" pitchFamily="34" charset="-128"/>
              </a:rPr>
              <a:t>-</a:t>
            </a:r>
            <a:r>
              <a:rPr lang="en-US" altLang="it-IT" u="sng">
                <a:ea typeface="ＭＳ Ｐゴシック" panose="020B0600070205080204" pitchFamily="34" charset="-128"/>
              </a:rPr>
              <a:t>S</a:t>
            </a:r>
            <a:r>
              <a:rPr lang="en-US" altLang="it-IT">
                <a:ea typeface="ＭＳ Ｐゴシック" panose="020B0600070205080204" pitchFamily="34" charset="-128"/>
              </a:rPr>
              <a:t>pline curves and surfaces add a fourth variable w to x,y,z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Can interpret as weight to give more importance to some control data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Can also interpret as moving to homogeneous coordinate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Requires a perspective division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NURBS act correctly for perspective viewing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Quadrics are a special case of NURBS</a:t>
            </a:r>
          </a:p>
        </p:txBody>
      </p:sp>
      <p:sp>
        <p:nvSpPr>
          <p:cNvPr id="358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846845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FE47CE26-EF7F-46C9-B34D-D06FC8D527A3}" type="slidenum">
              <a:rPr lang="es-ES" altLang="it-IT" sz="1000">
                <a:latin typeface="Arial" panose="020B0604020202020204" pitchFamily="34" charset="0"/>
              </a:rPr>
              <a:pPr lvl="1"/>
              <a:t>7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Explicit Representation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Most familiar form of curve in 2D</a:t>
            </a:r>
          </a:p>
          <a:p>
            <a:pPr lvl="1">
              <a:buFontTx/>
              <a:buNone/>
            </a:pP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                y=f(x)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Cannot represent all curves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Vertical lines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Circles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Extension to 3D </a:t>
            </a:r>
          </a:p>
          <a:p>
            <a:pPr lvl="1"/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y=f(x), z=g(x)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The form 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z = f(x,y)</a:t>
            </a:r>
            <a:r>
              <a:rPr lang="en-US" altLang="it-IT">
                <a:ea typeface="ＭＳ Ｐゴシック" panose="020B0600070205080204" pitchFamily="34" charset="-128"/>
              </a:rPr>
              <a:t> defines a surface</a:t>
            </a:r>
          </a:p>
        </p:txBody>
      </p:sp>
      <p:sp>
        <p:nvSpPr>
          <p:cNvPr id="27653" name="Line 4"/>
          <p:cNvSpPr>
            <a:spLocks noChangeShapeType="1"/>
          </p:cNvSpPr>
          <p:nvPr/>
        </p:nvSpPr>
        <p:spPr bwMode="auto">
          <a:xfrm flipV="1">
            <a:off x="6400800" y="24384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27654" name="Line 5"/>
          <p:cNvSpPr>
            <a:spLocks noChangeShapeType="1"/>
          </p:cNvSpPr>
          <p:nvPr/>
        </p:nvSpPr>
        <p:spPr bwMode="auto">
          <a:xfrm>
            <a:off x="6400800" y="37338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27655" name="Freeform 6"/>
          <p:cNvSpPr>
            <a:spLocks/>
          </p:cNvSpPr>
          <p:nvPr/>
        </p:nvSpPr>
        <p:spPr bwMode="auto">
          <a:xfrm>
            <a:off x="6477000" y="2717800"/>
            <a:ext cx="1295400" cy="635000"/>
          </a:xfrm>
          <a:custGeom>
            <a:avLst/>
            <a:gdLst>
              <a:gd name="T0" fmla="*/ 0 w 816"/>
              <a:gd name="T1" fmla="*/ 2147483647 h 400"/>
              <a:gd name="T2" fmla="*/ 2147483647 w 816"/>
              <a:gd name="T3" fmla="*/ 2147483647 h 400"/>
              <a:gd name="T4" fmla="*/ 2147483647 w 816"/>
              <a:gd name="T5" fmla="*/ 2147483647 h 400"/>
              <a:gd name="T6" fmla="*/ 2147483647 w 816"/>
              <a:gd name="T7" fmla="*/ 2147483647 h 400"/>
              <a:gd name="T8" fmla="*/ 0 60000 65536"/>
              <a:gd name="T9" fmla="*/ 0 60000 65536"/>
              <a:gd name="T10" fmla="*/ 0 60000 65536"/>
              <a:gd name="T11" fmla="*/ 0 60000 65536"/>
              <a:gd name="T12" fmla="*/ 0 w 816"/>
              <a:gd name="T13" fmla="*/ 0 h 400"/>
              <a:gd name="T14" fmla="*/ 816 w 816"/>
              <a:gd name="T15" fmla="*/ 400 h 4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16" h="400">
                <a:moveTo>
                  <a:pt x="0" y="400"/>
                </a:moveTo>
                <a:cubicBezTo>
                  <a:pt x="48" y="216"/>
                  <a:pt x="96" y="32"/>
                  <a:pt x="192" y="16"/>
                </a:cubicBezTo>
                <a:cubicBezTo>
                  <a:pt x="288" y="0"/>
                  <a:pt x="472" y="296"/>
                  <a:pt x="576" y="304"/>
                </a:cubicBezTo>
                <a:cubicBezTo>
                  <a:pt x="680" y="312"/>
                  <a:pt x="776" y="96"/>
                  <a:pt x="816" y="64"/>
                </a:cubicBezTo>
              </a:path>
            </a:pathLst>
          </a:cu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27656" name="Line 7"/>
          <p:cNvSpPr>
            <a:spLocks noChangeShapeType="1"/>
          </p:cNvSpPr>
          <p:nvPr/>
        </p:nvSpPr>
        <p:spPr bwMode="auto">
          <a:xfrm>
            <a:off x="7239000" y="57150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27657" name="Line 8"/>
          <p:cNvSpPr>
            <a:spLocks noChangeShapeType="1"/>
          </p:cNvSpPr>
          <p:nvPr/>
        </p:nvSpPr>
        <p:spPr bwMode="auto">
          <a:xfrm flipV="1">
            <a:off x="7239000" y="44196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27658" name="Line 9"/>
          <p:cNvSpPr>
            <a:spLocks noChangeShapeType="1"/>
          </p:cNvSpPr>
          <p:nvPr/>
        </p:nvSpPr>
        <p:spPr bwMode="auto">
          <a:xfrm flipH="1">
            <a:off x="6705600" y="5715000"/>
            <a:ext cx="533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713738" name="AutoShape 10"/>
          <p:cNvSpPr>
            <a:spLocks noChangeArrowheads="1"/>
          </p:cNvSpPr>
          <p:nvPr/>
        </p:nvSpPr>
        <p:spPr bwMode="auto">
          <a:xfrm rot="1389952">
            <a:off x="7239000" y="4876800"/>
            <a:ext cx="1066800" cy="1143000"/>
          </a:xfrm>
          <a:prstGeom prst="flowChartPunchedTape">
            <a:avLst/>
          </a:prstGeom>
          <a:gradFill rotWithShape="0">
            <a:gsLst>
              <a:gs pos="0">
                <a:schemeClr val="hlink"/>
              </a:gs>
              <a:gs pos="50000">
                <a:schemeClr val="hlink">
                  <a:gamma/>
                  <a:shade val="46275"/>
                  <a:invGamma/>
                </a:schemeClr>
              </a:gs>
              <a:gs pos="100000">
                <a:schemeClr val="hlink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+mn-ea"/>
            </a:endParaRPr>
          </a:p>
        </p:txBody>
      </p:sp>
      <p:sp>
        <p:nvSpPr>
          <p:cNvPr id="27660" name="Text Box 11"/>
          <p:cNvSpPr txBox="1">
            <a:spLocks noChangeArrowheads="1"/>
          </p:cNvSpPr>
          <p:nvPr/>
        </p:nvSpPr>
        <p:spPr bwMode="auto">
          <a:xfrm>
            <a:off x="6842125" y="369887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x</a:t>
            </a:r>
          </a:p>
        </p:txBody>
      </p:sp>
      <p:sp>
        <p:nvSpPr>
          <p:cNvPr id="27661" name="Text Box 12"/>
          <p:cNvSpPr txBox="1">
            <a:spLocks noChangeArrowheads="1"/>
          </p:cNvSpPr>
          <p:nvPr/>
        </p:nvSpPr>
        <p:spPr bwMode="auto">
          <a:xfrm>
            <a:off x="6003925" y="263207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y</a:t>
            </a:r>
          </a:p>
        </p:txBody>
      </p:sp>
      <p:sp>
        <p:nvSpPr>
          <p:cNvPr id="27662" name="Text Box 13"/>
          <p:cNvSpPr txBox="1">
            <a:spLocks noChangeArrowheads="1"/>
          </p:cNvSpPr>
          <p:nvPr/>
        </p:nvSpPr>
        <p:spPr bwMode="auto">
          <a:xfrm>
            <a:off x="8213725" y="560387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x</a:t>
            </a:r>
          </a:p>
        </p:txBody>
      </p:sp>
      <p:sp>
        <p:nvSpPr>
          <p:cNvPr id="27663" name="Text Box 14"/>
          <p:cNvSpPr txBox="1">
            <a:spLocks noChangeArrowheads="1"/>
          </p:cNvSpPr>
          <p:nvPr/>
        </p:nvSpPr>
        <p:spPr bwMode="auto">
          <a:xfrm>
            <a:off x="6842125" y="430847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y</a:t>
            </a:r>
          </a:p>
        </p:txBody>
      </p:sp>
      <p:sp>
        <p:nvSpPr>
          <p:cNvPr id="27664" name="Text Box 15"/>
          <p:cNvSpPr txBox="1">
            <a:spLocks noChangeArrowheads="1"/>
          </p:cNvSpPr>
          <p:nvPr/>
        </p:nvSpPr>
        <p:spPr bwMode="auto">
          <a:xfrm>
            <a:off x="6699250" y="5984875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z</a:t>
            </a:r>
          </a:p>
        </p:txBody>
      </p:sp>
      <p:sp>
        <p:nvSpPr>
          <p:cNvPr id="27665" name="Footer Placeholder 1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A50C667A-3636-4403-AD9C-0B023785DD98}" type="slidenum">
              <a:rPr lang="es-ES" altLang="it-IT" sz="1000">
                <a:latin typeface="Arial" panose="020B0604020202020204" pitchFamily="34" charset="0"/>
              </a:rPr>
              <a:pPr lvl="1"/>
              <a:t>8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Implicit Representation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 sz="2700">
                <a:ea typeface="ＭＳ Ｐゴシック" panose="020B0600070205080204" pitchFamily="34" charset="-128"/>
              </a:rPr>
              <a:t>Two dimensional curve(s)</a:t>
            </a:r>
          </a:p>
          <a:p>
            <a:pPr lvl="1">
              <a:buFontTx/>
              <a:buNone/>
            </a:pP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           g(x,y)=0</a:t>
            </a:r>
          </a:p>
          <a:p>
            <a:r>
              <a:rPr lang="en-US" altLang="it-IT" sz="2700">
                <a:ea typeface="ＭＳ Ｐゴシック" panose="020B0600070205080204" pitchFamily="34" charset="-128"/>
              </a:rPr>
              <a:t>Much more robust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All lines 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ax+by+c=0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Circles 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x</a:t>
            </a:r>
            <a:r>
              <a:rPr lang="en-US" altLang="it-IT" baseline="30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2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+y</a:t>
            </a:r>
            <a:r>
              <a:rPr lang="en-US" altLang="it-IT" baseline="30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2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-r</a:t>
            </a:r>
            <a:r>
              <a:rPr lang="en-US" altLang="it-IT" baseline="30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2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=0</a:t>
            </a:r>
          </a:p>
          <a:p>
            <a:r>
              <a:rPr lang="en-US" altLang="it-IT" sz="2700">
                <a:ea typeface="ＭＳ Ｐゴシック" panose="020B0600070205080204" pitchFamily="34" charset="-128"/>
              </a:rPr>
              <a:t>Three dimensions </a:t>
            </a:r>
            <a:r>
              <a:rPr lang="en-US" altLang="it-IT" sz="2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g(x,y,z)=0</a:t>
            </a:r>
            <a:r>
              <a:rPr lang="en-US" altLang="it-IT" sz="2700">
                <a:ea typeface="ＭＳ Ｐゴシック" panose="020B0600070205080204" pitchFamily="34" charset="-128"/>
              </a:rPr>
              <a:t> defines a surface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Intersect two surface to get a curve</a:t>
            </a:r>
          </a:p>
          <a:p>
            <a:r>
              <a:rPr lang="en-US" altLang="it-IT" sz="2700">
                <a:ea typeface="ＭＳ Ｐゴシック" panose="020B0600070205080204" pitchFamily="34" charset="-128"/>
              </a:rPr>
              <a:t>In general, we cannot solve for points that satisfy</a:t>
            </a:r>
          </a:p>
        </p:txBody>
      </p:sp>
      <p:sp>
        <p:nvSpPr>
          <p:cNvPr id="2970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342C0C2E-0659-40BF-A12A-4BE29FA40933}" type="slidenum">
              <a:rPr lang="es-ES" altLang="it-IT" sz="1000">
                <a:latin typeface="Arial" panose="020B0604020202020204" pitchFamily="34" charset="0"/>
              </a:rPr>
              <a:pPr lvl="1"/>
              <a:t>9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Algebraic Surface</a:t>
            </a:r>
          </a:p>
        </p:txBody>
      </p:sp>
      <p:graphicFrame>
        <p:nvGraphicFramePr>
          <p:cNvPr id="31746" name="Object 4"/>
          <p:cNvGraphicFramePr>
            <a:graphicFrameLocks noChangeAspect="1"/>
          </p:cNvGraphicFramePr>
          <p:nvPr/>
        </p:nvGraphicFramePr>
        <p:xfrm>
          <a:off x="2819400" y="1905000"/>
          <a:ext cx="2952750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4" name="Equation" r:id="rId4" imgW="1333440" imgH="406080" progId="Equation.3">
                  <p:embed/>
                </p:oleObj>
              </mc:Choice>
              <mc:Fallback>
                <p:oleObj name="Equation" r:id="rId4" imgW="1333440" imgH="4060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1905000"/>
                        <a:ext cx="2952750" cy="900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49" name="Text Box 5"/>
          <p:cNvSpPr txBox="1">
            <a:spLocks noChangeArrowheads="1"/>
          </p:cNvSpPr>
          <p:nvPr/>
        </p:nvSpPr>
        <p:spPr bwMode="auto">
          <a:xfrm flipH="1">
            <a:off x="938213" y="2971800"/>
            <a:ext cx="7575550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Char char="•"/>
            </a:pPr>
            <a:r>
              <a:rPr lang="en-US" altLang="it-IT" sz="2800">
                <a:latin typeface="Arial" panose="020B0604020202020204" pitchFamily="34" charset="0"/>
              </a:rPr>
              <a:t>Quadric</a:t>
            </a:r>
            <a:r>
              <a:rPr lang="en-US" altLang="it-IT" sz="2800"/>
              <a:t> </a:t>
            </a:r>
            <a:r>
              <a:rPr lang="en-US" altLang="it-IT" sz="2800">
                <a:latin typeface="Arial" panose="020B0604020202020204" pitchFamily="34" charset="0"/>
              </a:rPr>
              <a:t>surface </a:t>
            </a:r>
            <a:r>
              <a:rPr lang="en-US" altLang="it-IT" sz="2800"/>
              <a:t>   2 </a:t>
            </a:r>
            <a:r>
              <a:rPr lang="en-US" altLang="it-IT" sz="2800">
                <a:sym typeface="Symbol" panose="05050102010706020507" pitchFamily="18" charset="2"/>
              </a:rPr>
              <a:t> i+j+k</a:t>
            </a:r>
          </a:p>
          <a:p>
            <a:pPr>
              <a:buFontTx/>
              <a:buChar char="•"/>
            </a:pPr>
            <a:endParaRPr lang="en-US" altLang="it-IT" sz="2800">
              <a:sym typeface="Symbol" panose="05050102010706020507" pitchFamily="18" charset="2"/>
            </a:endParaRPr>
          </a:p>
          <a:p>
            <a:pPr>
              <a:buFontTx/>
              <a:buChar char="•"/>
            </a:pPr>
            <a:r>
              <a:rPr lang="en-US" altLang="it-IT" sz="2800">
                <a:latin typeface="Arial" panose="020B0604020202020204" pitchFamily="34" charset="0"/>
                <a:sym typeface="Symbol" panose="05050102010706020507" pitchFamily="18" charset="2"/>
              </a:rPr>
              <a:t>At most 10 terms </a:t>
            </a:r>
          </a:p>
          <a:p>
            <a:endParaRPr lang="en-US" altLang="it-IT" sz="280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>
              <a:buFontTx/>
              <a:buChar char="•"/>
            </a:pPr>
            <a:r>
              <a:rPr lang="en-US" altLang="it-IT" sz="2800">
                <a:latin typeface="Arial" panose="020B0604020202020204" pitchFamily="34" charset="0"/>
                <a:sym typeface="Symbol" panose="05050102010706020507" pitchFamily="18" charset="2"/>
              </a:rPr>
              <a:t>Can solve intersection with a ray by</a:t>
            </a:r>
          </a:p>
          <a:p>
            <a:r>
              <a:rPr lang="en-US" altLang="it-IT" sz="2800">
                <a:latin typeface="Arial" panose="020B0604020202020204" pitchFamily="34" charset="0"/>
                <a:sym typeface="Symbol" panose="05050102010706020507" pitchFamily="18" charset="2"/>
              </a:rPr>
              <a:t>reducing problem to solving quadratic equation</a:t>
            </a:r>
            <a:endParaRPr lang="en-US" altLang="it-IT" sz="2800">
              <a:latin typeface="Arial" panose="020B0604020202020204" pitchFamily="34" charset="0"/>
            </a:endParaRPr>
          </a:p>
        </p:txBody>
      </p:sp>
      <p:sp>
        <p:nvSpPr>
          <p:cNvPr id="31750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LA1">
  <a:themeElements>
    <a:clrScheme name="ULA1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ULA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ctr" anchorCtr="1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ctr" anchorCtr="1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ULA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LA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LA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LA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LA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LA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LA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C:\PPT\VENEZUELA\ULA1.PPT</Template>
  <TotalTime>42783</TotalTime>
  <Words>3383</Words>
  <Application>Microsoft Office PowerPoint</Application>
  <PresentationFormat>Presentazione su schermo (4:3)</PresentationFormat>
  <Paragraphs>555</Paragraphs>
  <Slides>62</Slides>
  <Notes>23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62</vt:i4>
      </vt:variant>
    </vt:vector>
  </HeadingPairs>
  <TitlesOfParts>
    <vt:vector size="69" baseType="lpstr">
      <vt:lpstr>ＭＳ Ｐゴシック</vt:lpstr>
      <vt:lpstr>Arial</vt:lpstr>
      <vt:lpstr>Symbol</vt:lpstr>
      <vt:lpstr>Times New Roman</vt:lpstr>
      <vt:lpstr>ULA1</vt:lpstr>
      <vt:lpstr>ClipArt</vt:lpstr>
      <vt:lpstr>Equation</vt:lpstr>
      <vt:lpstr>Introduction to Computer Graphics with WebGL</vt:lpstr>
      <vt:lpstr>Curves and Surfaces</vt:lpstr>
      <vt:lpstr>Objectives</vt:lpstr>
      <vt:lpstr>Escaping Flatland</vt:lpstr>
      <vt:lpstr>Modeling with Curves</vt:lpstr>
      <vt:lpstr>What Makes a Good Representation?</vt:lpstr>
      <vt:lpstr>Explicit Representation</vt:lpstr>
      <vt:lpstr>Implicit Representation</vt:lpstr>
      <vt:lpstr>Algebraic Surface</vt:lpstr>
      <vt:lpstr>Parametric Curves</vt:lpstr>
      <vt:lpstr>Selecting Functions</vt:lpstr>
      <vt:lpstr>Parametric Lines</vt:lpstr>
      <vt:lpstr>Parametric Surfaces</vt:lpstr>
      <vt:lpstr>Normals</vt:lpstr>
      <vt:lpstr>Parametric Planes</vt:lpstr>
      <vt:lpstr>Parametric Sphere</vt:lpstr>
      <vt:lpstr>Curve Segments</vt:lpstr>
      <vt:lpstr>Parametric Polynomial Curves</vt:lpstr>
      <vt:lpstr>Why Polynomials</vt:lpstr>
      <vt:lpstr>Cubic Parametric Polynomials</vt:lpstr>
      <vt:lpstr>Cubic Polynomial Surfaces</vt:lpstr>
      <vt:lpstr>Introduction to Computer Graphics with WebGL</vt:lpstr>
      <vt:lpstr>Designing Parametric Cubic Curves</vt:lpstr>
      <vt:lpstr>Objectives</vt:lpstr>
      <vt:lpstr>Matrix-Vector  Form</vt:lpstr>
      <vt:lpstr>Interpolating Curve</vt:lpstr>
      <vt:lpstr>Interpolation Equations</vt:lpstr>
      <vt:lpstr>Interpolation Matrix</vt:lpstr>
      <vt:lpstr>Interpolating Multiple Segments</vt:lpstr>
      <vt:lpstr>Blending Functions</vt:lpstr>
      <vt:lpstr>Blending Functions</vt:lpstr>
      <vt:lpstr>Interpolating Patch</vt:lpstr>
      <vt:lpstr>Matrix Form</vt:lpstr>
      <vt:lpstr>Blending Patches</vt:lpstr>
      <vt:lpstr>Other Types of Curves and Surfaces</vt:lpstr>
      <vt:lpstr>Hermite Form</vt:lpstr>
      <vt:lpstr>Equations</vt:lpstr>
      <vt:lpstr>Matrix Form</vt:lpstr>
      <vt:lpstr>Blending Polynomials</vt:lpstr>
      <vt:lpstr>Parametric and Geometric Continuity</vt:lpstr>
      <vt:lpstr>Example</vt:lpstr>
      <vt:lpstr>Higher Dimensional Approximations</vt:lpstr>
      <vt:lpstr>Introduction to Computer Graphics with WebGL</vt:lpstr>
      <vt:lpstr>Bezier and Spline Curves and Surfaces</vt:lpstr>
      <vt:lpstr>Objectives</vt:lpstr>
      <vt:lpstr>Bezier’s Idea</vt:lpstr>
      <vt:lpstr>Approximating Derivatives</vt:lpstr>
      <vt:lpstr>Equations</vt:lpstr>
      <vt:lpstr>Bezier Matrix</vt:lpstr>
      <vt:lpstr>Blending Functions</vt:lpstr>
      <vt:lpstr>Bernstein Polynomials</vt:lpstr>
      <vt:lpstr>Convex Hull Property</vt:lpstr>
      <vt:lpstr>Bezier Patches</vt:lpstr>
      <vt:lpstr>Analysis</vt:lpstr>
      <vt:lpstr>B-Splines</vt:lpstr>
      <vt:lpstr>Cubic B-spline</vt:lpstr>
      <vt:lpstr>Blending Functions</vt:lpstr>
      <vt:lpstr>B-Spline Patches</vt:lpstr>
      <vt:lpstr>Splines and Basis</vt:lpstr>
      <vt:lpstr>Basis Functions</vt:lpstr>
      <vt:lpstr>Generalizing Splines</vt:lpstr>
      <vt:lpstr>NURBS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 Angel</dc:creator>
  <cp:lastModifiedBy>Marco Schaerf</cp:lastModifiedBy>
  <cp:revision>304</cp:revision>
  <dcterms:created xsi:type="dcterms:W3CDTF">2014-03-14T23:08:41Z</dcterms:created>
  <dcterms:modified xsi:type="dcterms:W3CDTF">2018-05-08T07:50:16Z</dcterms:modified>
</cp:coreProperties>
</file>