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43"/>
  </p:notesMasterIdLst>
  <p:handoutMasterIdLst>
    <p:handoutMasterId r:id="rId44"/>
  </p:handoutMasterIdLst>
  <p:sldIdLst>
    <p:sldId id="325" r:id="rId2"/>
    <p:sldId id="326" r:id="rId3"/>
    <p:sldId id="327" r:id="rId4"/>
    <p:sldId id="328" r:id="rId5"/>
    <p:sldId id="329" r:id="rId6"/>
    <p:sldId id="330" r:id="rId7"/>
    <p:sldId id="331" r:id="rId8"/>
    <p:sldId id="332" r:id="rId9"/>
    <p:sldId id="333" r:id="rId10"/>
    <p:sldId id="334" r:id="rId11"/>
    <p:sldId id="335" r:id="rId12"/>
    <p:sldId id="336" r:id="rId13"/>
    <p:sldId id="337" r:id="rId14"/>
    <p:sldId id="338" r:id="rId15"/>
    <p:sldId id="339" r:id="rId16"/>
    <p:sldId id="340" r:id="rId17"/>
    <p:sldId id="341" r:id="rId18"/>
    <p:sldId id="342" r:id="rId19"/>
    <p:sldId id="343" r:id="rId20"/>
    <p:sldId id="344" r:id="rId21"/>
    <p:sldId id="345" r:id="rId22"/>
    <p:sldId id="346" r:id="rId23"/>
    <p:sldId id="347" r:id="rId24"/>
    <p:sldId id="348" r:id="rId25"/>
    <p:sldId id="349" r:id="rId26"/>
    <p:sldId id="350" r:id="rId27"/>
    <p:sldId id="351" r:id="rId28"/>
    <p:sldId id="352" r:id="rId29"/>
    <p:sldId id="353" r:id="rId30"/>
    <p:sldId id="354" r:id="rId31"/>
    <p:sldId id="355" r:id="rId32"/>
    <p:sldId id="356" r:id="rId33"/>
    <p:sldId id="357" r:id="rId34"/>
    <p:sldId id="358" r:id="rId35"/>
    <p:sldId id="359" r:id="rId36"/>
    <p:sldId id="360" r:id="rId37"/>
    <p:sldId id="361" r:id="rId38"/>
    <p:sldId id="362" r:id="rId39"/>
    <p:sldId id="363" r:id="rId40"/>
    <p:sldId id="364" r:id="rId41"/>
    <p:sldId id="365" r:id="rId4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19">
          <p15:clr>
            <a:srgbClr val="A4A3A4"/>
          </p15:clr>
        </p15:guide>
        <p15:guide id="2" pos="575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926" y="34"/>
      </p:cViewPr>
      <p:guideLst>
        <p:guide orient="horz" pos="4319"/>
        <p:guide pos="575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2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48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81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81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81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06021C7-58FC-45EB-96F1-EF2D5161329E}" type="slidenum">
              <a:rPr lang="en-US" altLang="it-IT"/>
              <a:pPr/>
              <a:t>‹N›</a:t>
            </a:fld>
            <a:endParaRPr lang="en-US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29DF005-B12C-40C1-A152-EF4150888952}" type="slidenum">
              <a:rPr lang="en-US" altLang="it-IT"/>
              <a:pPr/>
              <a:t>‹N›</a:t>
            </a:fld>
            <a:endParaRPr lang="en-US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96489EBF-42B6-4BFD-9E5E-E0F004AB5318}" type="slidenum">
              <a:rPr lang="en-US" altLang="it-IT" sz="1200"/>
              <a:pPr/>
              <a:t>1</a:t>
            </a:fld>
            <a:endParaRPr lang="en-US" altLang="it-IT" sz="1200"/>
          </a:p>
        </p:txBody>
      </p:sp>
    </p:spTree>
    <p:extLst>
      <p:ext uri="{BB962C8B-B14F-4D97-AF65-F5344CB8AC3E}">
        <p14:creationId xmlns:p14="http://schemas.microsoft.com/office/powerpoint/2010/main" val="133805051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C62AB437-99AD-4E05-852D-7F857E439A6F}" type="slidenum">
              <a:rPr lang="en-US" altLang="it-IT" sz="1200"/>
              <a:pPr/>
              <a:t>28</a:t>
            </a:fld>
            <a:endParaRPr lang="en-US" altLang="it-IT" sz="1200"/>
          </a:p>
        </p:txBody>
      </p:sp>
    </p:spTree>
    <p:extLst>
      <p:ext uri="{BB962C8B-B14F-4D97-AF65-F5344CB8AC3E}">
        <p14:creationId xmlns:p14="http://schemas.microsoft.com/office/powerpoint/2010/main" val="54879647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7FD37689-4E6F-4143-A281-9490B13200AD}" type="slidenum">
              <a:rPr lang="en-US" altLang="it-IT" sz="1200"/>
              <a:pPr/>
              <a:t>29</a:t>
            </a:fld>
            <a:endParaRPr lang="en-US" altLang="it-IT" sz="1200"/>
          </a:p>
        </p:txBody>
      </p:sp>
    </p:spTree>
    <p:extLst>
      <p:ext uri="{BB962C8B-B14F-4D97-AF65-F5344CB8AC3E}">
        <p14:creationId xmlns:p14="http://schemas.microsoft.com/office/powerpoint/2010/main" val="288613947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C93D6256-37A9-4ADD-BD30-C89A8C8FF590}" type="slidenum">
              <a:rPr lang="en-US" altLang="it-IT" sz="1200"/>
              <a:pPr/>
              <a:t>30</a:t>
            </a:fld>
            <a:endParaRPr lang="en-US" altLang="it-IT" sz="1200"/>
          </a:p>
        </p:txBody>
      </p:sp>
    </p:spTree>
    <p:extLst>
      <p:ext uri="{BB962C8B-B14F-4D97-AF65-F5344CB8AC3E}">
        <p14:creationId xmlns:p14="http://schemas.microsoft.com/office/powerpoint/2010/main" val="230942011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7748681E-573D-463D-B41D-039BA31B3A15}" type="slidenum">
              <a:rPr lang="en-US" altLang="it-IT" sz="1200"/>
              <a:pPr/>
              <a:t>31</a:t>
            </a:fld>
            <a:endParaRPr lang="en-US" altLang="it-IT" sz="1200"/>
          </a:p>
        </p:txBody>
      </p:sp>
    </p:spTree>
    <p:extLst>
      <p:ext uri="{BB962C8B-B14F-4D97-AF65-F5344CB8AC3E}">
        <p14:creationId xmlns:p14="http://schemas.microsoft.com/office/powerpoint/2010/main" val="340981260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B7046DBA-7DD8-41F1-8CD3-560344BE1CCD}" type="slidenum">
              <a:rPr lang="en-US" altLang="it-IT" sz="1200"/>
              <a:pPr/>
              <a:t>32</a:t>
            </a:fld>
            <a:endParaRPr lang="en-US" altLang="it-IT" sz="1200"/>
          </a:p>
        </p:txBody>
      </p:sp>
    </p:spTree>
    <p:extLst>
      <p:ext uri="{BB962C8B-B14F-4D97-AF65-F5344CB8AC3E}">
        <p14:creationId xmlns:p14="http://schemas.microsoft.com/office/powerpoint/2010/main" val="34257641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C996F2AA-AF27-4AD3-9D5D-0E83F8F10DFD}" type="slidenum">
              <a:rPr lang="en-US" altLang="it-IT" sz="1200"/>
              <a:pPr/>
              <a:t>33</a:t>
            </a:fld>
            <a:endParaRPr lang="en-US" altLang="it-IT" sz="1200"/>
          </a:p>
        </p:txBody>
      </p:sp>
    </p:spTree>
    <p:extLst>
      <p:ext uri="{BB962C8B-B14F-4D97-AF65-F5344CB8AC3E}">
        <p14:creationId xmlns:p14="http://schemas.microsoft.com/office/powerpoint/2010/main" val="219292406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757BC922-9EC4-4247-B055-D768E4949091}" type="slidenum">
              <a:rPr lang="en-US" altLang="it-IT" sz="1200"/>
              <a:pPr/>
              <a:t>34</a:t>
            </a:fld>
            <a:endParaRPr lang="en-US" altLang="it-IT" sz="1200"/>
          </a:p>
        </p:txBody>
      </p:sp>
    </p:spTree>
    <p:extLst>
      <p:ext uri="{BB962C8B-B14F-4D97-AF65-F5344CB8AC3E}">
        <p14:creationId xmlns:p14="http://schemas.microsoft.com/office/powerpoint/2010/main" val="215119450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C7AB5484-3021-4B3E-B280-70A8AF06BFD9}" type="slidenum">
              <a:rPr lang="en-US" altLang="it-IT" sz="1200"/>
              <a:pPr/>
              <a:t>35</a:t>
            </a:fld>
            <a:endParaRPr lang="en-US" altLang="it-IT" sz="1200"/>
          </a:p>
        </p:txBody>
      </p:sp>
    </p:spTree>
    <p:extLst>
      <p:ext uri="{BB962C8B-B14F-4D97-AF65-F5344CB8AC3E}">
        <p14:creationId xmlns:p14="http://schemas.microsoft.com/office/powerpoint/2010/main" val="137460261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E7E2F808-56EC-47E4-B5E8-F8AF54D84129}" type="slidenum">
              <a:rPr lang="en-US" altLang="it-IT" sz="1200"/>
              <a:pPr/>
              <a:t>36</a:t>
            </a:fld>
            <a:endParaRPr lang="en-US" altLang="it-IT" sz="1200"/>
          </a:p>
        </p:txBody>
      </p:sp>
    </p:spTree>
    <p:extLst>
      <p:ext uri="{BB962C8B-B14F-4D97-AF65-F5344CB8AC3E}">
        <p14:creationId xmlns:p14="http://schemas.microsoft.com/office/powerpoint/2010/main" val="96148662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D671F6A2-5828-4461-BF1F-E876F6937DED}" type="slidenum">
              <a:rPr lang="en-US" altLang="it-IT" sz="1200"/>
              <a:pPr/>
              <a:t>37</a:t>
            </a:fld>
            <a:endParaRPr lang="en-US" altLang="it-IT" sz="1200"/>
          </a:p>
        </p:txBody>
      </p:sp>
    </p:spTree>
    <p:extLst>
      <p:ext uri="{BB962C8B-B14F-4D97-AF65-F5344CB8AC3E}">
        <p14:creationId xmlns:p14="http://schemas.microsoft.com/office/powerpoint/2010/main" val="4708102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58CB997D-71D4-4D43-B54C-53FCFEAF5D3D}" type="slidenum">
              <a:rPr lang="en-US" altLang="it-IT" sz="1200"/>
              <a:pPr/>
              <a:t>20</a:t>
            </a:fld>
            <a:endParaRPr lang="en-US" altLang="it-IT" sz="1200"/>
          </a:p>
        </p:txBody>
      </p:sp>
    </p:spTree>
    <p:extLst>
      <p:ext uri="{BB962C8B-B14F-4D97-AF65-F5344CB8AC3E}">
        <p14:creationId xmlns:p14="http://schemas.microsoft.com/office/powerpoint/2010/main" val="276454497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D7C719E8-D35A-4CA8-A5A7-5D9ACFCA096F}" type="slidenum">
              <a:rPr lang="en-US" altLang="it-IT" sz="1200"/>
              <a:pPr/>
              <a:t>38</a:t>
            </a:fld>
            <a:endParaRPr lang="en-US" altLang="it-IT" sz="1200"/>
          </a:p>
        </p:txBody>
      </p:sp>
    </p:spTree>
    <p:extLst>
      <p:ext uri="{BB962C8B-B14F-4D97-AF65-F5344CB8AC3E}">
        <p14:creationId xmlns:p14="http://schemas.microsoft.com/office/powerpoint/2010/main" val="176585475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553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248ACCA6-CC69-4573-9C78-1D6A82EE24D6}" type="slidenum">
              <a:rPr lang="en-US" altLang="it-IT" sz="1200"/>
              <a:pPr/>
              <a:t>39</a:t>
            </a:fld>
            <a:endParaRPr lang="en-US" altLang="it-IT" sz="1200"/>
          </a:p>
        </p:txBody>
      </p:sp>
    </p:spTree>
    <p:extLst>
      <p:ext uri="{BB962C8B-B14F-4D97-AF65-F5344CB8AC3E}">
        <p14:creationId xmlns:p14="http://schemas.microsoft.com/office/powerpoint/2010/main" val="85839451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573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01DDD23F-3685-4115-9404-632C5CB5F749}" type="slidenum">
              <a:rPr lang="en-US" altLang="it-IT" sz="1200"/>
              <a:pPr/>
              <a:t>40</a:t>
            </a:fld>
            <a:endParaRPr lang="en-US" altLang="it-IT" sz="1200"/>
          </a:p>
        </p:txBody>
      </p:sp>
    </p:spTree>
    <p:extLst>
      <p:ext uri="{BB962C8B-B14F-4D97-AF65-F5344CB8AC3E}">
        <p14:creationId xmlns:p14="http://schemas.microsoft.com/office/powerpoint/2010/main" val="2019927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593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D3EE5EC6-B4C3-4035-A540-46F9C0F3E05B}" type="slidenum">
              <a:rPr lang="en-US" altLang="it-IT" sz="1200"/>
              <a:pPr/>
              <a:t>41</a:t>
            </a:fld>
            <a:endParaRPr lang="en-US" altLang="it-IT" sz="1200"/>
          </a:p>
        </p:txBody>
      </p:sp>
    </p:spTree>
    <p:extLst>
      <p:ext uri="{BB962C8B-B14F-4D97-AF65-F5344CB8AC3E}">
        <p14:creationId xmlns:p14="http://schemas.microsoft.com/office/powerpoint/2010/main" val="37242456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92A49E73-6580-4B6D-92F5-0E4C79D961FC}" type="slidenum">
              <a:rPr lang="en-US" altLang="it-IT" sz="1200"/>
              <a:pPr/>
              <a:t>21</a:t>
            </a:fld>
            <a:endParaRPr lang="en-US" altLang="it-IT" sz="1200"/>
          </a:p>
        </p:txBody>
      </p:sp>
    </p:spTree>
    <p:extLst>
      <p:ext uri="{BB962C8B-B14F-4D97-AF65-F5344CB8AC3E}">
        <p14:creationId xmlns:p14="http://schemas.microsoft.com/office/powerpoint/2010/main" val="20308911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E0C7DBFA-4FF4-4924-926F-B83C8A15EA07}" type="slidenum">
              <a:rPr lang="en-US" altLang="it-IT" sz="1200"/>
              <a:pPr/>
              <a:t>22</a:t>
            </a:fld>
            <a:endParaRPr lang="en-US" altLang="it-IT" sz="1200"/>
          </a:p>
        </p:txBody>
      </p:sp>
    </p:spTree>
    <p:extLst>
      <p:ext uri="{BB962C8B-B14F-4D97-AF65-F5344CB8AC3E}">
        <p14:creationId xmlns:p14="http://schemas.microsoft.com/office/powerpoint/2010/main" val="32575595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E608C60B-136B-4E18-AF0A-0068613D92E7}" type="slidenum">
              <a:rPr lang="en-US" altLang="it-IT" sz="1200"/>
              <a:pPr/>
              <a:t>23</a:t>
            </a:fld>
            <a:endParaRPr lang="en-US" altLang="it-IT" sz="1200"/>
          </a:p>
        </p:txBody>
      </p:sp>
    </p:spTree>
    <p:extLst>
      <p:ext uri="{BB962C8B-B14F-4D97-AF65-F5344CB8AC3E}">
        <p14:creationId xmlns:p14="http://schemas.microsoft.com/office/powerpoint/2010/main" val="8781589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3B2BECE3-B579-40B9-954B-7B8C65298C4F}" type="slidenum">
              <a:rPr lang="en-US" altLang="it-IT" sz="1200"/>
              <a:pPr/>
              <a:t>24</a:t>
            </a:fld>
            <a:endParaRPr lang="en-US" altLang="it-IT" sz="1200"/>
          </a:p>
        </p:txBody>
      </p:sp>
    </p:spTree>
    <p:extLst>
      <p:ext uri="{BB962C8B-B14F-4D97-AF65-F5344CB8AC3E}">
        <p14:creationId xmlns:p14="http://schemas.microsoft.com/office/powerpoint/2010/main" val="5726494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19B3FC06-DCC1-4B69-A865-353A9114B9CE}" type="slidenum">
              <a:rPr lang="en-US" altLang="it-IT" sz="1200"/>
              <a:pPr/>
              <a:t>25</a:t>
            </a:fld>
            <a:endParaRPr lang="en-US" altLang="it-IT" sz="1200"/>
          </a:p>
        </p:txBody>
      </p:sp>
    </p:spTree>
    <p:extLst>
      <p:ext uri="{BB962C8B-B14F-4D97-AF65-F5344CB8AC3E}">
        <p14:creationId xmlns:p14="http://schemas.microsoft.com/office/powerpoint/2010/main" val="157827920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1F57BEBB-DA58-4EF0-9D23-535B0D469543}" type="slidenum">
              <a:rPr lang="en-US" altLang="it-IT" sz="1200"/>
              <a:pPr/>
              <a:t>26</a:t>
            </a:fld>
            <a:endParaRPr lang="en-US" altLang="it-IT" sz="1200"/>
          </a:p>
        </p:txBody>
      </p:sp>
    </p:spTree>
    <p:extLst>
      <p:ext uri="{BB962C8B-B14F-4D97-AF65-F5344CB8AC3E}">
        <p14:creationId xmlns:p14="http://schemas.microsoft.com/office/powerpoint/2010/main" val="157193669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C3A2371F-7F0F-463E-8A34-DA1E6DCCB0EE}" type="slidenum">
              <a:rPr lang="en-US" altLang="it-IT" sz="1200"/>
              <a:pPr/>
              <a:t>27</a:t>
            </a:fld>
            <a:endParaRPr lang="en-US" altLang="it-IT" sz="1200"/>
          </a:p>
        </p:txBody>
      </p:sp>
    </p:spTree>
    <p:extLst>
      <p:ext uri="{BB962C8B-B14F-4D97-AF65-F5344CB8AC3E}">
        <p14:creationId xmlns:p14="http://schemas.microsoft.com/office/powerpoint/2010/main" val="38158344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2pPr lvl="1">
              <a:defRPr/>
            </a:lvl2pPr>
          </a:lstStyle>
          <a:p>
            <a:pPr lvl="1"/>
            <a:fld id="{0169453D-92BA-426A-AFB5-6BBFD501F617}" type="slidenum">
              <a:rPr lang="es-ES" altLang="it-IT"/>
              <a:pPr lvl="1"/>
              <a:t>‹N›</a:t>
            </a:fld>
            <a:endParaRPr lang="es-ES" altLang="it-IT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it-IT"/>
              <a:t>Angel and Shreiner: Interactive Computer Graphics 7E © Addison-Wesley 2015 </a:t>
            </a:r>
          </a:p>
        </p:txBody>
      </p:sp>
    </p:spTree>
    <p:extLst>
      <p:ext uri="{BB962C8B-B14F-4D97-AF65-F5344CB8AC3E}">
        <p14:creationId xmlns:p14="http://schemas.microsoft.com/office/powerpoint/2010/main" val="185272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2pPr lvl="1">
              <a:defRPr/>
            </a:lvl2pPr>
          </a:lstStyle>
          <a:p>
            <a:pPr lvl="1"/>
            <a:fld id="{A51EB017-ABC7-4A5C-BE66-EFFE2FAF8A4A}" type="slidenum">
              <a:rPr lang="es-ES" altLang="it-IT"/>
              <a:pPr lvl="1"/>
              <a:t>‹N›</a:t>
            </a:fld>
            <a:endParaRPr lang="es-ES" altLang="it-IT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it-IT"/>
              <a:t>Angel and Shreiner: Interactive Computer Graphics 7E © Addison-Wesley 2015 </a:t>
            </a:r>
          </a:p>
        </p:txBody>
      </p:sp>
    </p:spTree>
    <p:extLst>
      <p:ext uri="{BB962C8B-B14F-4D97-AF65-F5344CB8AC3E}">
        <p14:creationId xmlns:p14="http://schemas.microsoft.com/office/powerpoint/2010/main" val="21217232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228600"/>
            <a:ext cx="1943100" cy="6096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28600"/>
            <a:ext cx="5676900" cy="6096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2pPr lvl="1">
              <a:defRPr/>
            </a:lvl2pPr>
          </a:lstStyle>
          <a:p>
            <a:pPr lvl="1"/>
            <a:fld id="{D4C05AF2-0C66-46B9-94A0-2931BA5FFA5E}" type="slidenum">
              <a:rPr lang="es-ES" altLang="it-IT"/>
              <a:pPr lvl="1"/>
              <a:t>‹N›</a:t>
            </a:fld>
            <a:endParaRPr lang="es-ES" altLang="it-IT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it-IT"/>
              <a:t>Angel and Shreiner: Interactive Computer Graphics 7E © Addison-Wesley 2015 </a:t>
            </a:r>
          </a:p>
        </p:txBody>
      </p:sp>
    </p:spTree>
    <p:extLst>
      <p:ext uri="{BB962C8B-B14F-4D97-AF65-F5344CB8AC3E}">
        <p14:creationId xmlns:p14="http://schemas.microsoft.com/office/powerpoint/2010/main" val="396543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2pPr lvl="1">
              <a:defRPr/>
            </a:lvl2pPr>
          </a:lstStyle>
          <a:p>
            <a:pPr lvl="1"/>
            <a:fld id="{B02F901A-E065-4AD0-B33E-A37BE71471A7}" type="slidenum">
              <a:rPr lang="es-ES" altLang="it-IT"/>
              <a:pPr lvl="1"/>
              <a:t>‹N›</a:t>
            </a:fld>
            <a:endParaRPr lang="es-ES" altLang="it-IT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it-IT"/>
              <a:t>Angel and Shreiner: Interactive Computer Graphics 7E © Addison-Wesley 2015 </a:t>
            </a:r>
          </a:p>
        </p:txBody>
      </p:sp>
    </p:spTree>
    <p:extLst>
      <p:ext uri="{BB962C8B-B14F-4D97-AF65-F5344CB8AC3E}">
        <p14:creationId xmlns:p14="http://schemas.microsoft.com/office/powerpoint/2010/main" val="14386608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2pPr lvl="1">
              <a:defRPr/>
            </a:lvl2pPr>
          </a:lstStyle>
          <a:p>
            <a:pPr lvl="1"/>
            <a:fld id="{029783D6-9870-4447-BF64-85B38C4A5FDE}" type="slidenum">
              <a:rPr lang="es-ES" altLang="it-IT"/>
              <a:pPr lvl="1"/>
              <a:t>‹N›</a:t>
            </a:fld>
            <a:endParaRPr lang="es-ES" altLang="it-IT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it-IT"/>
              <a:t>Angel and Shreiner: Interactive Computer Graphics 7E © Addison-Wesley 2015 </a:t>
            </a:r>
          </a:p>
        </p:txBody>
      </p:sp>
    </p:spTree>
    <p:extLst>
      <p:ext uri="{BB962C8B-B14F-4D97-AF65-F5344CB8AC3E}">
        <p14:creationId xmlns:p14="http://schemas.microsoft.com/office/powerpoint/2010/main" val="1207648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2pPr lvl="1">
              <a:defRPr/>
            </a:lvl2pPr>
          </a:lstStyle>
          <a:p>
            <a:pPr lvl="1"/>
            <a:fld id="{25AA9D38-8604-4E13-948B-4B533A497577}" type="slidenum">
              <a:rPr lang="es-ES" altLang="it-IT"/>
              <a:pPr lvl="1"/>
              <a:t>‹N›</a:t>
            </a:fld>
            <a:endParaRPr lang="es-ES" altLang="it-IT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it-IT"/>
              <a:t>Angel and Shreiner: Interactive Computer Graphics 7E © Addison-Wesley 2015 </a:t>
            </a:r>
          </a:p>
        </p:txBody>
      </p:sp>
    </p:spTree>
    <p:extLst>
      <p:ext uri="{BB962C8B-B14F-4D97-AF65-F5344CB8AC3E}">
        <p14:creationId xmlns:p14="http://schemas.microsoft.com/office/powerpoint/2010/main" val="16602799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2pPr lvl="1">
              <a:defRPr/>
            </a:lvl2pPr>
          </a:lstStyle>
          <a:p>
            <a:pPr lvl="1"/>
            <a:fld id="{15C0B42D-7137-451A-AE83-C25D15B9DB48}" type="slidenum">
              <a:rPr lang="es-ES" altLang="it-IT"/>
              <a:pPr lvl="1"/>
              <a:t>‹N›</a:t>
            </a:fld>
            <a:endParaRPr lang="es-ES" altLang="it-IT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it-IT"/>
              <a:t>Angel and Shreiner: Interactive Computer Graphics 7E © Addison-Wesley 2015 </a:t>
            </a:r>
          </a:p>
        </p:txBody>
      </p:sp>
    </p:spTree>
    <p:extLst>
      <p:ext uri="{BB962C8B-B14F-4D97-AF65-F5344CB8AC3E}">
        <p14:creationId xmlns:p14="http://schemas.microsoft.com/office/powerpoint/2010/main" val="27197731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2pPr lvl="1">
              <a:defRPr/>
            </a:lvl2pPr>
          </a:lstStyle>
          <a:p>
            <a:pPr lvl="1"/>
            <a:fld id="{51C578E4-ECAB-42F9-AE48-DF88A8BA24E1}" type="slidenum">
              <a:rPr lang="es-ES" altLang="it-IT"/>
              <a:pPr lvl="1"/>
              <a:t>‹N›</a:t>
            </a:fld>
            <a:endParaRPr lang="es-ES" altLang="it-IT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it-IT"/>
              <a:t>Angel and Shreiner: Interactive Computer Graphics 7E © Addison-Wesley 2015 </a:t>
            </a:r>
          </a:p>
        </p:txBody>
      </p:sp>
    </p:spTree>
    <p:extLst>
      <p:ext uri="{BB962C8B-B14F-4D97-AF65-F5344CB8AC3E}">
        <p14:creationId xmlns:p14="http://schemas.microsoft.com/office/powerpoint/2010/main" val="17756448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2pPr lvl="1">
              <a:defRPr/>
            </a:lvl2pPr>
          </a:lstStyle>
          <a:p>
            <a:pPr lvl="1"/>
            <a:fld id="{257754C0-A26E-4BEC-A45E-2F070F67C764}" type="slidenum">
              <a:rPr lang="es-ES" altLang="it-IT"/>
              <a:pPr lvl="1"/>
              <a:t>‹N›</a:t>
            </a:fld>
            <a:endParaRPr lang="es-ES" altLang="it-IT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it-IT"/>
              <a:t>Angel and Shreiner: Interactive Computer Graphics 7E © Addison-Wesley 2015 </a:t>
            </a:r>
          </a:p>
        </p:txBody>
      </p:sp>
    </p:spTree>
    <p:extLst>
      <p:ext uri="{BB962C8B-B14F-4D97-AF65-F5344CB8AC3E}">
        <p14:creationId xmlns:p14="http://schemas.microsoft.com/office/powerpoint/2010/main" val="26435153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2pPr lvl="1">
              <a:defRPr/>
            </a:lvl2pPr>
          </a:lstStyle>
          <a:p>
            <a:pPr lvl="1"/>
            <a:fld id="{2A2D36BD-80DB-464A-B394-EE7BFEBAD299}" type="slidenum">
              <a:rPr lang="es-ES" altLang="it-IT"/>
              <a:pPr lvl="1"/>
              <a:t>‹N›</a:t>
            </a:fld>
            <a:endParaRPr lang="es-ES" altLang="it-IT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it-IT"/>
              <a:t>Angel and Shreiner: Interactive Computer Graphics 7E © Addison-Wesley 2015 </a:t>
            </a:r>
          </a:p>
        </p:txBody>
      </p:sp>
    </p:spTree>
    <p:extLst>
      <p:ext uri="{BB962C8B-B14F-4D97-AF65-F5344CB8AC3E}">
        <p14:creationId xmlns:p14="http://schemas.microsoft.com/office/powerpoint/2010/main" val="6384665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2pPr lvl="1">
              <a:defRPr/>
            </a:lvl2pPr>
          </a:lstStyle>
          <a:p>
            <a:pPr lvl="1"/>
            <a:fld id="{2AA45A46-0CA0-454B-BFA5-D67A73591409}" type="slidenum">
              <a:rPr lang="es-ES" altLang="it-IT"/>
              <a:pPr lvl="1"/>
              <a:t>‹N›</a:t>
            </a:fld>
            <a:endParaRPr lang="es-ES" altLang="it-IT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it-IT"/>
              <a:t>Angel and Shreiner: Interactive Computer Graphics 7E © Addison-Wesley 2015 </a:t>
            </a:r>
          </a:p>
        </p:txBody>
      </p:sp>
    </p:spTree>
    <p:extLst>
      <p:ext uri="{BB962C8B-B14F-4D97-AF65-F5344CB8AC3E}">
        <p14:creationId xmlns:p14="http://schemas.microsoft.com/office/powerpoint/2010/main" val="10047817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w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371600" y="228600"/>
            <a:ext cx="6248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it-IT"/>
              <a:t>D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it-IT"/>
              <a:t>Click to Edit Master Text Styles</a:t>
            </a:r>
          </a:p>
          <a:p>
            <a:pPr lvl="1"/>
            <a:r>
              <a:rPr lang="es-ES" altLang="it-IT"/>
              <a:t>SECOND LEVEL</a:t>
            </a:r>
          </a:p>
          <a:p>
            <a:pPr lvl="2"/>
            <a:r>
              <a:rPr lang="es-ES" altLang="it-IT"/>
              <a:t>THIRD LEVEL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77200" y="63246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2pPr lvl="1" algn="r">
              <a:defRPr sz="1000">
                <a:latin typeface="Arial" panose="020B0604020202020204" pitchFamily="34" charset="0"/>
              </a:defRPr>
            </a:lvl2pPr>
          </a:lstStyle>
          <a:p>
            <a:pPr lvl="1"/>
            <a:fld id="{31D53F09-E0E2-481D-BF33-15E650B71C55}" type="slidenum">
              <a:rPr lang="es-ES" altLang="it-IT"/>
              <a:pPr lvl="1"/>
              <a:t>‹N›</a:t>
            </a:fld>
            <a:endParaRPr lang="es-ES" altLang="it-IT"/>
          </a:p>
        </p:txBody>
      </p:sp>
      <p:sp>
        <p:nvSpPr>
          <p:cNvPr id="3077" name="Line 5"/>
          <p:cNvSpPr>
            <a:spLocks noChangeShapeType="1"/>
          </p:cNvSpPr>
          <p:nvPr/>
        </p:nvSpPr>
        <p:spPr bwMode="auto">
          <a:xfrm>
            <a:off x="609600" y="1447800"/>
            <a:ext cx="6172200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en-US">
              <a:ea typeface="+mn-ea"/>
            </a:endParaRPr>
          </a:p>
        </p:txBody>
      </p:sp>
      <p:graphicFrame>
        <p:nvGraphicFramePr>
          <p:cNvPr id="1026" name="Object 6"/>
          <p:cNvGraphicFramePr>
            <a:graphicFrameLocks/>
          </p:cNvGraphicFramePr>
          <p:nvPr/>
        </p:nvGraphicFramePr>
        <p:xfrm>
          <a:off x="152400" y="228600"/>
          <a:ext cx="1371600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" name="ClipArt" r:id="rId14" imgW="2354040" imgH="1792080" progId="MS_ClipArt_Gallery.2">
                  <p:embed/>
                </p:oleObj>
              </mc:Choice>
              <mc:Fallback>
                <p:oleObj name="ClipArt" r:id="rId14" imgW="2354040" imgH="1792080" progId="MS_ClipArt_Gallery.2">
                  <p:embed/>
                  <p:pic>
                    <p:nvPicPr>
                      <p:cNvPr id="0" name="Object 6"/>
                      <p:cNvPicPr>
                        <a:picLocks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228600"/>
                        <a:ext cx="1371600" cy="99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9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57200" y="6400800"/>
            <a:ext cx="6400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en-US" altLang="it-IT"/>
              <a:t>Angel and Shreiner: Interactive Computer Graphics 7E © Addison-Wesley 2015 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700" b="1">
          <a:solidFill>
            <a:schemeClr val="accent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700" b="1">
          <a:solidFill>
            <a:schemeClr val="accent2"/>
          </a:solidFill>
          <a:latin typeface="Arial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700" b="1">
          <a:solidFill>
            <a:schemeClr val="accent2"/>
          </a:solidFill>
          <a:latin typeface="Arial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700" b="1">
          <a:solidFill>
            <a:schemeClr val="accent2"/>
          </a:solidFill>
          <a:latin typeface="Arial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700" b="1">
          <a:solidFill>
            <a:schemeClr val="accent2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700" b="1">
          <a:solidFill>
            <a:schemeClr val="accent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700" b="1">
          <a:solidFill>
            <a:schemeClr val="accent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700" b="1">
          <a:solidFill>
            <a:schemeClr val="accent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700" b="1">
          <a:solidFill>
            <a:schemeClr val="accent2"/>
          </a:solidFill>
          <a:latin typeface="Arial" charset="0"/>
        </a:defRPr>
      </a:lvl9pPr>
    </p:titleStyle>
    <p:bodyStyle>
      <a:lvl1pPr marL="190500" indent="-190500" algn="l" rtl="0" eaLnBrk="0" fontAlgn="base" hangingPunct="0">
        <a:spcBef>
          <a:spcPct val="20000"/>
        </a:spcBef>
        <a:spcAft>
          <a:spcPct val="0"/>
        </a:spcAft>
        <a:buChar char="•"/>
        <a:defRPr sz="31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571500" indent="-190500" algn="l" rtl="0" eaLnBrk="0" fontAlgn="base" hangingPunct="0">
        <a:spcBef>
          <a:spcPct val="20000"/>
        </a:spcBef>
        <a:spcAft>
          <a:spcPct val="0"/>
        </a:spcAft>
        <a:buChar char="­"/>
        <a:defRPr sz="2600">
          <a:solidFill>
            <a:schemeClr val="tx1"/>
          </a:solidFill>
          <a:latin typeface="+mn-lt"/>
          <a:ea typeface="ＭＳ Ｐゴシック" charset="-128"/>
        </a:defRPr>
      </a:lvl2pPr>
      <a:lvl3pPr marL="952500" indent="-1905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4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jpeg"/><Relationship Id="rId4" Type="http://schemas.openxmlformats.org/officeDocument/2006/relationships/image" Target="../media/image9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4.w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1"/>
            <a:fld id="{40DD351F-5F7C-4945-B45E-BC9AEBF04242}" type="slidenum">
              <a:rPr lang="es-ES" altLang="it-IT" sz="1000">
                <a:latin typeface="Arial" panose="020B0604020202020204" pitchFamily="34" charset="0"/>
              </a:rPr>
              <a:pPr lvl="1"/>
              <a:t>1</a:t>
            </a:fld>
            <a:endParaRPr lang="es-ES" altLang="it-IT" sz="1000">
              <a:latin typeface="Arial" panose="020B0604020202020204" pitchFamily="34" charset="0"/>
            </a:endParaRPr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Introduction to Computer Graphics with WebGL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1981200"/>
            <a:ext cx="7543800" cy="1752600"/>
          </a:xfrm>
        </p:spPr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Ed Angel</a:t>
            </a:r>
          </a:p>
          <a:p>
            <a:r>
              <a:rPr lang="en-US" altLang="it-IT">
                <a:ea typeface="ＭＳ Ｐゴシック" panose="020B0600070205080204" pitchFamily="34" charset="-128"/>
              </a:rPr>
              <a:t>Professor Emeritus of Computer Science</a:t>
            </a:r>
          </a:p>
          <a:p>
            <a:r>
              <a:rPr lang="en-US" altLang="it-IT">
                <a:ea typeface="ＭＳ Ｐゴシック" panose="020B0600070205080204" pitchFamily="34" charset="-128"/>
              </a:rPr>
              <a:t>Founding Director, Arts, Research, Technology and Science Laboratory</a:t>
            </a:r>
          </a:p>
          <a:p>
            <a:r>
              <a:rPr lang="en-US" altLang="it-IT">
                <a:ea typeface="ＭＳ Ｐゴシック" panose="020B0600070205080204" pitchFamily="34" charset="-128"/>
              </a:rPr>
              <a:t>University of New Mexico</a:t>
            </a:r>
          </a:p>
        </p:txBody>
      </p:sp>
      <p:sp>
        <p:nvSpPr>
          <p:cNvPr id="1536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sz="1400"/>
              <a:t>Angel and Shreiner: Interactive Computer Graphics 7E © Addison-Wesley 2015 </a:t>
            </a:r>
          </a:p>
        </p:txBody>
      </p:sp>
    </p:spTree>
    <p:extLst>
      <p:ext uri="{BB962C8B-B14F-4D97-AF65-F5344CB8AC3E}">
        <p14:creationId xmlns:p14="http://schemas.microsoft.com/office/powerpoint/2010/main" val="28654037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1"/>
            <a:fld id="{13EE6AFD-E4F4-4885-9A15-873C9935956E}" type="slidenum">
              <a:rPr lang="es-ES" altLang="it-IT" sz="1000">
                <a:latin typeface="Arial" panose="020B0604020202020204" pitchFamily="34" charset="0"/>
              </a:rPr>
              <a:pPr lvl="1"/>
              <a:t>10</a:t>
            </a:fld>
            <a:endParaRPr lang="es-ES" altLang="it-IT" sz="1000">
              <a:latin typeface="Arial" panose="020B0604020202020204" pitchFamily="34" charset="0"/>
            </a:endParaRPr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Efficient Form</a:t>
            </a:r>
          </a:p>
        </p:txBody>
      </p:sp>
      <p:pic>
        <p:nvPicPr>
          <p:cNvPr id="25604" name="Picture 4" descr="C:\BOOK\OpenGL\Paul Final\jpeg_new\AN10F3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2514600"/>
            <a:ext cx="5022850" cy="2284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5" name="Text Box 5"/>
          <p:cNvSpPr txBox="1">
            <a:spLocks noChangeArrowheads="1"/>
          </p:cNvSpPr>
          <p:nvPr/>
        </p:nvSpPr>
        <p:spPr bwMode="auto">
          <a:xfrm>
            <a:off x="1143000" y="1981200"/>
            <a:ext cx="2933700" cy="301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Ctr="1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/>
              <a:t>l</a:t>
            </a:r>
            <a:r>
              <a:rPr lang="en-US" altLang="it-IT" baseline="-25000"/>
              <a:t>0 </a:t>
            </a:r>
            <a:r>
              <a:rPr lang="en-US" altLang="it-IT"/>
              <a:t>= p</a:t>
            </a:r>
            <a:r>
              <a:rPr lang="en-US" altLang="it-IT" baseline="-25000"/>
              <a:t>0</a:t>
            </a:r>
          </a:p>
          <a:p>
            <a:r>
              <a:rPr lang="en-US" altLang="it-IT"/>
              <a:t>r</a:t>
            </a:r>
            <a:r>
              <a:rPr lang="en-US" altLang="it-IT" baseline="-25000"/>
              <a:t>3 </a:t>
            </a:r>
            <a:r>
              <a:rPr lang="en-US" altLang="it-IT"/>
              <a:t>= p</a:t>
            </a:r>
            <a:r>
              <a:rPr lang="en-US" altLang="it-IT" baseline="-25000"/>
              <a:t>3</a:t>
            </a:r>
          </a:p>
          <a:p>
            <a:r>
              <a:rPr lang="en-US" altLang="it-IT"/>
              <a:t>l</a:t>
            </a:r>
            <a:r>
              <a:rPr lang="en-US" altLang="it-IT" baseline="-25000"/>
              <a:t>1 </a:t>
            </a:r>
            <a:r>
              <a:rPr lang="en-US" altLang="it-IT"/>
              <a:t>= ½(p</a:t>
            </a:r>
            <a:r>
              <a:rPr lang="en-US" altLang="it-IT" baseline="-25000"/>
              <a:t>0 </a:t>
            </a:r>
            <a:r>
              <a:rPr lang="en-US" altLang="it-IT"/>
              <a:t>+ p</a:t>
            </a:r>
            <a:r>
              <a:rPr lang="en-US" altLang="it-IT" baseline="-25000"/>
              <a:t>1</a:t>
            </a:r>
            <a:r>
              <a:rPr lang="en-US" altLang="it-IT"/>
              <a:t>)</a:t>
            </a:r>
          </a:p>
          <a:p>
            <a:r>
              <a:rPr lang="en-US" altLang="it-IT"/>
              <a:t>r</a:t>
            </a:r>
            <a:r>
              <a:rPr lang="en-US" altLang="it-IT" baseline="-25000"/>
              <a:t>1 </a:t>
            </a:r>
            <a:r>
              <a:rPr lang="en-US" altLang="it-IT"/>
              <a:t>= ½(p</a:t>
            </a:r>
            <a:r>
              <a:rPr lang="en-US" altLang="it-IT" baseline="-25000"/>
              <a:t>2 </a:t>
            </a:r>
            <a:r>
              <a:rPr lang="en-US" altLang="it-IT"/>
              <a:t>+ p</a:t>
            </a:r>
            <a:r>
              <a:rPr lang="en-US" altLang="it-IT" baseline="-25000"/>
              <a:t>3</a:t>
            </a:r>
            <a:r>
              <a:rPr lang="en-US" altLang="it-IT"/>
              <a:t>)</a:t>
            </a:r>
          </a:p>
          <a:p>
            <a:r>
              <a:rPr lang="en-US" altLang="it-IT"/>
              <a:t>l</a:t>
            </a:r>
            <a:r>
              <a:rPr lang="en-US" altLang="it-IT" baseline="-25000"/>
              <a:t>2 </a:t>
            </a:r>
            <a:r>
              <a:rPr lang="en-US" altLang="it-IT"/>
              <a:t>= ½(l</a:t>
            </a:r>
            <a:r>
              <a:rPr lang="en-US" altLang="it-IT" baseline="-25000"/>
              <a:t>1 </a:t>
            </a:r>
            <a:r>
              <a:rPr lang="en-US" altLang="it-IT"/>
              <a:t>+ ½( p</a:t>
            </a:r>
            <a:r>
              <a:rPr lang="en-US" altLang="it-IT" baseline="-25000"/>
              <a:t>1 </a:t>
            </a:r>
            <a:r>
              <a:rPr lang="en-US" altLang="it-IT"/>
              <a:t>+ p</a:t>
            </a:r>
            <a:r>
              <a:rPr lang="en-US" altLang="it-IT" baseline="-25000"/>
              <a:t>2</a:t>
            </a:r>
            <a:r>
              <a:rPr lang="en-US" altLang="it-IT"/>
              <a:t>))</a:t>
            </a:r>
          </a:p>
          <a:p>
            <a:r>
              <a:rPr lang="en-US" altLang="it-IT"/>
              <a:t>r</a:t>
            </a:r>
            <a:r>
              <a:rPr lang="en-US" altLang="it-IT" baseline="-25000"/>
              <a:t>1 </a:t>
            </a:r>
            <a:r>
              <a:rPr lang="en-US" altLang="it-IT"/>
              <a:t>= ½(r</a:t>
            </a:r>
            <a:r>
              <a:rPr lang="en-US" altLang="it-IT" baseline="-25000"/>
              <a:t>2 </a:t>
            </a:r>
            <a:r>
              <a:rPr lang="en-US" altLang="it-IT"/>
              <a:t>+ ½( p</a:t>
            </a:r>
            <a:r>
              <a:rPr lang="en-US" altLang="it-IT" baseline="-25000"/>
              <a:t>1 </a:t>
            </a:r>
            <a:r>
              <a:rPr lang="en-US" altLang="it-IT"/>
              <a:t>+ p</a:t>
            </a:r>
            <a:r>
              <a:rPr lang="en-US" altLang="it-IT" baseline="-25000"/>
              <a:t>2</a:t>
            </a:r>
            <a:r>
              <a:rPr lang="en-US" altLang="it-IT"/>
              <a:t>))</a:t>
            </a:r>
          </a:p>
          <a:p>
            <a:r>
              <a:rPr lang="en-US" altLang="it-IT"/>
              <a:t>l</a:t>
            </a:r>
            <a:r>
              <a:rPr lang="en-US" altLang="it-IT" baseline="-25000"/>
              <a:t>3 </a:t>
            </a:r>
            <a:r>
              <a:rPr lang="en-US" altLang="it-IT"/>
              <a:t>= r</a:t>
            </a:r>
            <a:r>
              <a:rPr lang="en-US" altLang="it-IT" baseline="-25000"/>
              <a:t>0 </a:t>
            </a:r>
            <a:r>
              <a:rPr lang="en-US" altLang="it-IT"/>
              <a:t>= ½(l</a:t>
            </a:r>
            <a:r>
              <a:rPr lang="en-US" altLang="it-IT" baseline="-25000"/>
              <a:t>2 </a:t>
            </a:r>
            <a:r>
              <a:rPr lang="en-US" altLang="it-IT"/>
              <a:t>+ r</a:t>
            </a:r>
            <a:r>
              <a:rPr lang="en-US" altLang="it-IT" baseline="-25000"/>
              <a:t>1</a:t>
            </a:r>
            <a:r>
              <a:rPr lang="en-US" altLang="it-IT"/>
              <a:t>)</a:t>
            </a:r>
            <a:endParaRPr lang="en-US" altLang="it-IT" baseline="-25000"/>
          </a:p>
          <a:p>
            <a:endParaRPr lang="en-US" altLang="it-IT"/>
          </a:p>
        </p:txBody>
      </p:sp>
      <p:sp>
        <p:nvSpPr>
          <p:cNvPr id="25606" name="Text Box 6"/>
          <p:cNvSpPr txBox="1">
            <a:spLocks noChangeArrowheads="1"/>
          </p:cNvSpPr>
          <p:nvPr/>
        </p:nvSpPr>
        <p:spPr bwMode="auto">
          <a:xfrm>
            <a:off x="1524000" y="5334000"/>
            <a:ext cx="42703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Ctr="1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>
                <a:latin typeface="Arial" panose="020B0604020202020204" pitchFamily="34" charset="0"/>
              </a:rPr>
              <a:t>Requires only shifts and adds!</a:t>
            </a:r>
          </a:p>
        </p:txBody>
      </p:sp>
      <p:sp>
        <p:nvSpPr>
          <p:cNvPr id="25607" name="Footer Placeholder 6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sz="1400"/>
              <a:t>Angel and Shreiner: Interactive Computer Graphics 7E © Addison-Wesley 2015 </a:t>
            </a:r>
          </a:p>
        </p:txBody>
      </p:sp>
    </p:spTree>
    <p:extLst>
      <p:ext uri="{BB962C8B-B14F-4D97-AF65-F5344CB8AC3E}">
        <p14:creationId xmlns:p14="http://schemas.microsoft.com/office/powerpoint/2010/main" val="21317129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1"/>
            <a:fld id="{BD06E57F-5DD0-40A4-BD58-18760EE99667}" type="slidenum">
              <a:rPr lang="es-ES" altLang="it-IT" sz="1000">
                <a:latin typeface="Arial" panose="020B0604020202020204" pitchFamily="34" charset="0"/>
              </a:rPr>
              <a:pPr lvl="1"/>
              <a:t>11</a:t>
            </a:fld>
            <a:endParaRPr lang="es-ES" altLang="it-IT" sz="1000">
              <a:latin typeface="Arial" panose="020B0604020202020204" pitchFamily="34" charset="0"/>
            </a:endParaRPr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Every Curve is a Bezier Curve</a:t>
            </a:r>
          </a:p>
        </p:txBody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it-IT" sz="2700">
                <a:ea typeface="ＭＳ Ｐゴシック" panose="020B0600070205080204" pitchFamily="34" charset="-128"/>
              </a:rPr>
              <a:t>We can render a given polynomial using the recursive method if we find control points for its representation as a Bezier curve </a:t>
            </a:r>
          </a:p>
          <a:p>
            <a:r>
              <a:rPr lang="en-US" altLang="it-IT" sz="2700">
                <a:ea typeface="ＭＳ Ｐゴシック" panose="020B0600070205080204" pitchFamily="34" charset="-128"/>
              </a:rPr>
              <a:t>Suppose that </a:t>
            </a:r>
            <a:r>
              <a:rPr lang="en-US" altLang="it-IT" sz="27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p(u)</a:t>
            </a:r>
            <a:r>
              <a:rPr lang="en-US" altLang="it-IT" sz="2700">
                <a:ea typeface="ＭＳ Ｐゴシック" panose="020B0600070205080204" pitchFamily="34" charset="-128"/>
              </a:rPr>
              <a:t> is given as an interpolating curve with control points </a:t>
            </a:r>
            <a:r>
              <a:rPr lang="en-US" altLang="it-IT" sz="2700" b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q</a:t>
            </a:r>
          </a:p>
          <a:p>
            <a:endParaRPr lang="en-US" altLang="it-IT" sz="2700" b="1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r>
              <a:rPr lang="en-US" altLang="it-IT" sz="2700">
                <a:ea typeface="ＭＳ Ｐゴシック" panose="020B0600070205080204" pitchFamily="34" charset="-128"/>
              </a:rPr>
              <a:t>There exist Bezier control points </a:t>
            </a:r>
            <a:r>
              <a:rPr lang="en-US" altLang="it-IT" sz="2700" b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p</a:t>
            </a:r>
            <a:r>
              <a:rPr lang="en-US" altLang="it-IT" sz="2700">
                <a:ea typeface="ＭＳ Ｐゴシック" panose="020B0600070205080204" pitchFamily="34" charset="-128"/>
              </a:rPr>
              <a:t> such that</a:t>
            </a:r>
          </a:p>
          <a:p>
            <a:endParaRPr lang="en-US" altLang="it-IT" sz="2700">
              <a:ea typeface="ＭＳ Ｐゴシック" panose="020B0600070205080204" pitchFamily="34" charset="-128"/>
            </a:endParaRPr>
          </a:p>
          <a:p>
            <a:r>
              <a:rPr lang="en-US" altLang="it-IT" sz="2700">
                <a:ea typeface="ＭＳ Ｐゴシック" panose="020B0600070205080204" pitchFamily="34" charset="-128"/>
              </a:rPr>
              <a:t>Equating and solving, we find </a:t>
            </a:r>
            <a:r>
              <a:rPr lang="en-US" altLang="it-IT" sz="2700" b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p</a:t>
            </a:r>
            <a:r>
              <a:rPr lang="en-US" altLang="it-IT" sz="27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=</a:t>
            </a:r>
            <a:r>
              <a:rPr lang="en-US" altLang="it-IT" sz="2700" b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M</a:t>
            </a:r>
            <a:r>
              <a:rPr lang="en-US" altLang="it-IT" sz="2700" i="1" baseline="-25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B</a:t>
            </a:r>
            <a:r>
              <a:rPr lang="en-US" altLang="it-IT" sz="2700" baseline="30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-1</a:t>
            </a:r>
            <a:r>
              <a:rPr lang="en-US" altLang="it-IT" sz="2700" b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M</a:t>
            </a:r>
            <a:r>
              <a:rPr lang="en-US" altLang="it-IT" sz="2700" i="1" baseline="-25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I</a:t>
            </a:r>
          </a:p>
        </p:txBody>
      </p:sp>
      <p:sp>
        <p:nvSpPr>
          <p:cNvPr id="26629" name="Text Box 4"/>
          <p:cNvSpPr txBox="1">
            <a:spLocks noChangeArrowheads="1"/>
          </p:cNvSpPr>
          <p:nvPr/>
        </p:nvSpPr>
        <p:spPr bwMode="auto">
          <a:xfrm>
            <a:off x="3200400" y="3886200"/>
            <a:ext cx="1682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Ctr="1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/>
              <a:t>p(u)=</a:t>
            </a:r>
            <a:r>
              <a:rPr lang="en-US" altLang="it-IT" b="1"/>
              <a:t>u</a:t>
            </a:r>
            <a:r>
              <a:rPr lang="en-US" altLang="it-IT" baseline="30000"/>
              <a:t>T</a:t>
            </a:r>
            <a:r>
              <a:rPr lang="en-US" altLang="it-IT" b="1"/>
              <a:t>M</a:t>
            </a:r>
            <a:r>
              <a:rPr lang="en-US" altLang="it-IT" i="1" baseline="-25000"/>
              <a:t>I</a:t>
            </a:r>
            <a:r>
              <a:rPr lang="en-US" altLang="it-IT" b="1"/>
              <a:t>q</a:t>
            </a:r>
          </a:p>
        </p:txBody>
      </p:sp>
      <p:sp>
        <p:nvSpPr>
          <p:cNvPr id="26630" name="Text Box 5"/>
          <p:cNvSpPr txBox="1">
            <a:spLocks noChangeArrowheads="1"/>
          </p:cNvSpPr>
          <p:nvPr/>
        </p:nvSpPr>
        <p:spPr bwMode="auto">
          <a:xfrm>
            <a:off x="3200400" y="4876800"/>
            <a:ext cx="17383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Ctr="1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/>
              <a:t>p(u)=</a:t>
            </a:r>
            <a:r>
              <a:rPr lang="en-US" altLang="it-IT" b="1"/>
              <a:t>u</a:t>
            </a:r>
            <a:r>
              <a:rPr lang="en-US" altLang="it-IT" baseline="30000"/>
              <a:t>T</a:t>
            </a:r>
            <a:r>
              <a:rPr lang="en-US" altLang="it-IT" b="1"/>
              <a:t>M</a:t>
            </a:r>
            <a:r>
              <a:rPr lang="en-US" altLang="it-IT" i="1" baseline="-25000"/>
              <a:t>B</a:t>
            </a:r>
            <a:r>
              <a:rPr lang="en-US" altLang="it-IT" b="1"/>
              <a:t>p</a:t>
            </a:r>
          </a:p>
        </p:txBody>
      </p:sp>
      <p:sp>
        <p:nvSpPr>
          <p:cNvPr id="26631" name="Footer Placeholder 6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sz="1400"/>
              <a:t>Angel and Shreiner: Interactive Computer Graphics 7E © Addison-Wesley 2015 </a:t>
            </a:r>
          </a:p>
        </p:txBody>
      </p:sp>
    </p:spTree>
    <p:extLst>
      <p:ext uri="{BB962C8B-B14F-4D97-AF65-F5344CB8AC3E}">
        <p14:creationId xmlns:p14="http://schemas.microsoft.com/office/powerpoint/2010/main" val="34425964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1"/>
            <a:fld id="{B6D4FD94-54D6-4F60-BF7A-73084613AB53}" type="slidenum">
              <a:rPr lang="es-ES" altLang="it-IT" sz="1000">
                <a:latin typeface="Arial" panose="020B0604020202020204" pitchFamily="34" charset="0"/>
              </a:rPr>
              <a:pPr lvl="1"/>
              <a:t>12</a:t>
            </a:fld>
            <a:endParaRPr lang="es-ES" altLang="it-IT" sz="1000">
              <a:latin typeface="Arial" panose="020B0604020202020204" pitchFamily="34" charset="0"/>
            </a:endParaRPr>
          </a:p>
        </p:txBody>
      </p:sp>
      <p:sp>
        <p:nvSpPr>
          <p:cNvPr id="27653" name="Rectangle 205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Matrices</a:t>
            </a:r>
          </a:p>
        </p:txBody>
      </p:sp>
      <p:sp>
        <p:nvSpPr>
          <p:cNvPr id="27654" name="Text Box 2052"/>
          <p:cNvSpPr txBox="1">
            <a:spLocks noChangeArrowheads="1"/>
          </p:cNvSpPr>
          <p:nvPr/>
        </p:nvSpPr>
        <p:spPr bwMode="auto">
          <a:xfrm>
            <a:off x="838200" y="2514600"/>
            <a:ext cx="31511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Ctr="1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>
                <a:latin typeface="Arial" panose="020B0604020202020204" pitchFamily="34" charset="0"/>
              </a:rPr>
              <a:t>Interpolating to Bezier</a:t>
            </a:r>
          </a:p>
        </p:txBody>
      </p:sp>
      <p:sp>
        <p:nvSpPr>
          <p:cNvPr id="27655" name="Text Box 2053"/>
          <p:cNvSpPr txBox="1">
            <a:spLocks noChangeArrowheads="1"/>
          </p:cNvSpPr>
          <p:nvPr/>
        </p:nvSpPr>
        <p:spPr bwMode="auto">
          <a:xfrm>
            <a:off x="1295400" y="4724400"/>
            <a:ext cx="26257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Ctr="1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>
                <a:latin typeface="Arial" panose="020B0604020202020204" pitchFamily="34" charset="0"/>
              </a:rPr>
              <a:t>B-Spline to Bezier</a:t>
            </a:r>
          </a:p>
        </p:txBody>
      </p:sp>
      <p:graphicFrame>
        <p:nvGraphicFramePr>
          <p:cNvPr id="27650" name="Object 2"/>
          <p:cNvGraphicFramePr>
            <a:graphicFrameLocks noChangeAspect="1"/>
          </p:cNvGraphicFramePr>
          <p:nvPr/>
        </p:nvGraphicFramePr>
        <p:xfrm>
          <a:off x="4191000" y="1676400"/>
          <a:ext cx="3962400" cy="2116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788" name="Equation" r:id="rId3" imgW="2044440" imgH="1091880" progId="Equation.3">
                  <p:embed/>
                </p:oleObj>
              </mc:Choice>
              <mc:Fallback>
                <p:oleObj name="Equation" r:id="rId3" imgW="2044440" imgH="1091880" progId="Equation.3">
                  <p:embed/>
                  <p:pic>
                    <p:nvPicPr>
                      <p:cNvPr id="2765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0" y="1676400"/>
                        <a:ext cx="3962400" cy="2116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51" name="Object 3"/>
          <p:cNvGraphicFramePr>
            <a:graphicFrameLocks noChangeAspect="1"/>
          </p:cNvGraphicFramePr>
          <p:nvPr/>
        </p:nvGraphicFramePr>
        <p:xfrm>
          <a:off x="4935538" y="4133850"/>
          <a:ext cx="2928937" cy="1771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789" name="Equation" r:id="rId5" imgW="1511280" imgH="914400" progId="Equation.3">
                  <p:embed/>
                </p:oleObj>
              </mc:Choice>
              <mc:Fallback>
                <p:oleObj name="Equation" r:id="rId5" imgW="1511280" imgH="914400" progId="Equation.3">
                  <p:embed/>
                  <p:pic>
                    <p:nvPicPr>
                      <p:cNvPr id="27651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35538" y="4133850"/>
                        <a:ext cx="2928937" cy="1771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56" name="Footer Placeholder 7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sz="1400"/>
              <a:t>Angel and Shreiner: Interactive Computer Graphics 7E © Addison-Wesley 2015 </a:t>
            </a:r>
          </a:p>
        </p:txBody>
      </p:sp>
    </p:spTree>
    <p:extLst>
      <p:ext uri="{BB962C8B-B14F-4D97-AF65-F5344CB8AC3E}">
        <p14:creationId xmlns:p14="http://schemas.microsoft.com/office/powerpoint/2010/main" val="9936348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1"/>
            <a:fld id="{716EE1F2-B079-407D-86CF-D928A8F7C3C2}" type="slidenum">
              <a:rPr lang="es-ES" altLang="it-IT" sz="1000">
                <a:latin typeface="Arial" panose="020B0604020202020204" pitchFamily="34" charset="0"/>
              </a:rPr>
              <a:pPr lvl="1"/>
              <a:t>13</a:t>
            </a:fld>
            <a:endParaRPr lang="es-ES" altLang="it-IT" sz="1000">
              <a:latin typeface="Arial" panose="020B0604020202020204" pitchFamily="34" charset="0"/>
            </a:endParaRPr>
          </a:p>
        </p:txBody>
      </p:sp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Example</a:t>
            </a:r>
          </a:p>
        </p:txBody>
      </p:sp>
      <p:pic>
        <p:nvPicPr>
          <p:cNvPr id="28676" name="Picture 4" descr="C:\BOOK\OpenGL\Paul Final\jpeg_new\AN10F35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352"/>
          <a:stretch>
            <a:fillRect/>
          </a:stretch>
        </p:blipFill>
        <p:spPr bwMode="auto">
          <a:xfrm>
            <a:off x="1066800" y="3657600"/>
            <a:ext cx="1895475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77" name="Picture 5" descr="C:\BOOK\OpenGL\Paul Final\jpeg_new\AN10F35B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758"/>
          <a:stretch>
            <a:fillRect/>
          </a:stretch>
        </p:blipFill>
        <p:spPr bwMode="auto">
          <a:xfrm>
            <a:off x="3886200" y="3581400"/>
            <a:ext cx="191135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78" name="Picture 6" descr="C:\BOOK\OpenGL\Paul Final\jpeg_new\AN10F35C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515"/>
          <a:stretch>
            <a:fillRect/>
          </a:stretch>
        </p:blipFill>
        <p:spPr bwMode="auto">
          <a:xfrm>
            <a:off x="6324600" y="3810000"/>
            <a:ext cx="1895475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9" name="Text Box 7"/>
          <p:cNvSpPr txBox="1">
            <a:spLocks noChangeArrowheads="1"/>
          </p:cNvSpPr>
          <p:nvPr/>
        </p:nvSpPr>
        <p:spPr bwMode="auto">
          <a:xfrm>
            <a:off x="723900" y="1751013"/>
            <a:ext cx="7421563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Ctr="1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>
                <a:latin typeface="Arial" panose="020B0604020202020204" pitchFamily="34" charset="0"/>
              </a:rPr>
              <a:t>These three curves were all generated from the same</a:t>
            </a:r>
          </a:p>
          <a:p>
            <a:r>
              <a:rPr lang="en-US" altLang="it-IT">
                <a:latin typeface="Arial" panose="020B0604020202020204" pitchFamily="34" charset="0"/>
              </a:rPr>
              <a:t>original data using Bezier recursion by converting all</a:t>
            </a:r>
          </a:p>
          <a:p>
            <a:r>
              <a:rPr lang="en-US" altLang="it-IT">
                <a:latin typeface="Arial" panose="020B0604020202020204" pitchFamily="34" charset="0"/>
              </a:rPr>
              <a:t>control point data to Bezier control points</a:t>
            </a:r>
          </a:p>
        </p:txBody>
      </p:sp>
      <p:sp>
        <p:nvSpPr>
          <p:cNvPr id="28680" name="Text Box 8"/>
          <p:cNvSpPr txBox="1">
            <a:spLocks noChangeArrowheads="1"/>
          </p:cNvSpPr>
          <p:nvPr/>
        </p:nvSpPr>
        <p:spPr bwMode="auto">
          <a:xfrm>
            <a:off x="1295400" y="5486400"/>
            <a:ext cx="10493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Ctr="1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>
                <a:latin typeface="Arial" panose="020B0604020202020204" pitchFamily="34" charset="0"/>
              </a:rPr>
              <a:t>Bezier</a:t>
            </a:r>
          </a:p>
        </p:txBody>
      </p:sp>
      <p:sp>
        <p:nvSpPr>
          <p:cNvPr id="28681" name="Text Box 9"/>
          <p:cNvSpPr txBox="1">
            <a:spLocks noChangeArrowheads="1"/>
          </p:cNvSpPr>
          <p:nvPr/>
        </p:nvSpPr>
        <p:spPr bwMode="auto">
          <a:xfrm>
            <a:off x="3937000" y="5562600"/>
            <a:ext cx="18637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Ctr="1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>
                <a:latin typeface="Arial" panose="020B0604020202020204" pitchFamily="34" charset="0"/>
              </a:rPr>
              <a:t>Interpolating</a:t>
            </a:r>
          </a:p>
        </p:txBody>
      </p:sp>
      <p:sp>
        <p:nvSpPr>
          <p:cNvPr id="28682" name="Text Box 10"/>
          <p:cNvSpPr txBox="1">
            <a:spLocks noChangeArrowheads="1"/>
          </p:cNvSpPr>
          <p:nvPr/>
        </p:nvSpPr>
        <p:spPr bwMode="auto">
          <a:xfrm>
            <a:off x="6646863" y="5486400"/>
            <a:ext cx="1320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Ctr="1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>
                <a:latin typeface="Arial" panose="020B0604020202020204" pitchFamily="34" charset="0"/>
              </a:rPr>
              <a:t>B Spline</a:t>
            </a:r>
          </a:p>
        </p:txBody>
      </p:sp>
      <p:sp>
        <p:nvSpPr>
          <p:cNvPr id="28683" name="Footer Placeholder 10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sz="1400"/>
              <a:t>Angel and Shreiner: Interactive Computer Graphics 7E © Addison-Wesley 2015 </a:t>
            </a:r>
          </a:p>
        </p:txBody>
      </p:sp>
    </p:spTree>
    <p:extLst>
      <p:ext uri="{BB962C8B-B14F-4D97-AF65-F5344CB8AC3E}">
        <p14:creationId xmlns:p14="http://schemas.microsoft.com/office/powerpoint/2010/main" val="11920296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1"/>
            <a:fld id="{CF8BE504-0B18-41A6-8AED-819910EB8674}" type="slidenum">
              <a:rPr lang="es-ES" altLang="it-IT" sz="1000">
                <a:latin typeface="Arial" panose="020B0604020202020204" pitchFamily="34" charset="0"/>
              </a:rPr>
              <a:pPr lvl="1"/>
              <a:t>14</a:t>
            </a:fld>
            <a:endParaRPr lang="es-ES" altLang="it-IT" sz="1000">
              <a:latin typeface="Arial" panose="020B0604020202020204" pitchFamily="34" charset="0"/>
            </a:endParaRPr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Surfaces</a:t>
            </a:r>
          </a:p>
        </p:txBody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it-IT" sz="2700">
                <a:ea typeface="ＭＳ Ｐゴシック" panose="020B0600070205080204" pitchFamily="34" charset="-128"/>
              </a:rPr>
              <a:t>Can apply the recursive method to surfaces if we recall that for a Bezier patch curves of constant </a:t>
            </a:r>
            <a:r>
              <a:rPr lang="en-US" altLang="it-IT" sz="27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u</a:t>
            </a:r>
            <a:r>
              <a:rPr lang="en-US" altLang="it-IT" sz="2700">
                <a:ea typeface="ＭＳ Ｐゴシック" panose="020B0600070205080204" pitchFamily="34" charset="-128"/>
              </a:rPr>
              <a:t> (or </a:t>
            </a:r>
            <a:r>
              <a:rPr lang="en-US" altLang="it-IT" sz="27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v</a:t>
            </a:r>
            <a:r>
              <a:rPr lang="en-US" altLang="it-IT" sz="2700">
                <a:ea typeface="ＭＳ Ｐゴシック" panose="020B0600070205080204" pitchFamily="34" charset="-128"/>
              </a:rPr>
              <a:t>) are Bezier curves in </a:t>
            </a:r>
            <a:r>
              <a:rPr lang="en-US" altLang="it-IT" sz="27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u</a:t>
            </a:r>
            <a:r>
              <a:rPr lang="en-US" altLang="it-IT" sz="2700">
                <a:ea typeface="ＭＳ Ｐゴシック" panose="020B0600070205080204" pitchFamily="34" charset="-128"/>
              </a:rPr>
              <a:t> (or </a:t>
            </a:r>
            <a:r>
              <a:rPr lang="en-US" altLang="it-IT" sz="27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v</a:t>
            </a:r>
            <a:r>
              <a:rPr lang="en-US" altLang="it-IT" sz="2700">
                <a:ea typeface="ＭＳ Ｐゴシック" panose="020B0600070205080204" pitchFamily="34" charset="-128"/>
              </a:rPr>
              <a:t>)</a:t>
            </a:r>
          </a:p>
          <a:p>
            <a:r>
              <a:rPr lang="en-US" altLang="it-IT" sz="2700">
                <a:ea typeface="ＭＳ Ｐゴシック" panose="020B0600070205080204" pitchFamily="34" charset="-128"/>
              </a:rPr>
              <a:t>First subdivide in </a:t>
            </a:r>
            <a:r>
              <a:rPr lang="en-US" altLang="it-IT" sz="27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u </a:t>
            </a:r>
          </a:p>
          <a:p>
            <a:pPr lvl="1"/>
            <a:r>
              <a:rPr lang="en-US" altLang="it-IT" sz="2200">
                <a:ea typeface="ＭＳ Ｐゴシック" panose="020B0600070205080204" pitchFamily="34" charset="-128"/>
              </a:rPr>
              <a:t>Process creates new points </a:t>
            </a:r>
          </a:p>
          <a:p>
            <a:pPr lvl="1"/>
            <a:r>
              <a:rPr lang="en-US" altLang="it-IT" sz="2200">
                <a:ea typeface="ＭＳ Ｐゴシック" panose="020B0600070205080204" pitchFamily="34" charset="-128"/>
              </a:rPr>
              <a:t>Some of the original points are discarded</a:t>
            </a:r>
          </a:p>
        </p:txBody>
      </p:sp>
      <p:pic>
        <p:nvPicPr>
          <p:cNvPr id="29701" name="Picture 4" descr="C:\BOOK\OpenGL\Paul Final\jpeg_new\AN10F3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4495800"/>
            <a:ext cx="3505200" cy="139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702" name="Picture 5" descr="C:\BOOK\OpenGL\Paul Final\jpeg_new\AN10F37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4648200"/>
            <a:ext cx="3429000" cy="1350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703" name="Line 8"/>
          <p:cNvSpPr>
            <a:spLocks noChangeShapeType="1"/>
          </p:cNvSpPr>
          <p:nvPr/>
        </p:nvSpPr>
        <p:spPr bwMode="auto">
          <a:xfrm>
            <a:off x="4114800" y="5334000"/>
            <a:ext cx="609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 anchorCtr="1"/>
          <a:lstStyle/>
          <a:p>
            <a:endParaRPr lang="it-IT"/>
          </a:p>
        </p:txBody>
      </p:sp>
      <p:sp>
        <p:nvSpPr>
          <p:cNvPr id="29704" name="Text Box 9"/>
          <p:cNvSpPr txBox="1">
            <a:spLocks noChangeArrowheads="1"/>
          </p:cNvSpPr>
          <p:nvPr/>
        </p:nvSpPr>
        <p:spPr bwMode="auto">
          <a:xfrm>
            <a:off x="2349500" y="6018213"/>
            <a:ext cx="24241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Ctr="1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>
                <a:latin typeface="Arial" panose="020B0604020202020204" pitchFamily="34" charset="0"/>
              </a:rPr>
              <a:t>original and kept</a:t>
            </a:r>
          </a:p>
        </p:txBody>
      </p:sp>
      <p:sp>
        <p:nvSpPr>
          <p:cNvPr id="29705" name="Line 10"/>
          <p:cNvSpPr>
            <a:spLocks noChangeShapeType="1"/>
          </p:cNvSpPr>
          <p:nvPr/>
        </p:nvSpPr>
        <p:spPr bwMode="auto">
          <a:xfrm flipV="1">
            <a:off x="4648200" y="5943600"/>
            <a:ext cx="457200" cy="3048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 anchorCtr="1"/>
          <a:lstStyle/>
          <a:p>
            <a:endParaRPr lang="it-IT"/>
          </a:p>
        </p:txBody>
      </p:sp>
      <p:sp>
        <p:nvSpPr>
          <p:cNvPr id="29706" name="Text Box 11"/>
          <p:cNvSpPr txBox="1">
            <a:spLocks noChangeArrowheads="1"/>
          </p:cNvSpPr>
          <p:nvPr/>
        </p:nvSpPr>
        <p:spPr bwMode="auto">
          <a:xfrm>
            <a:off x="6248400" y="6019800"/>
            <a:ext cx="7445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Ctr="1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>
                <a:latin typeface="Arial" panose="020B0604020202020204" pitchFamily="34" charset="0"/>
              </a:rPr>
              <a:t>new</a:t>
            </a:r>
          </a:p>
        </p:txBody>
      </p:sp>
      <p:sp>
        <p:nvSpPr>
          <p:cNvPr id="29707" name="Line 12"/>
          <p:cNvSpPr>
            <a:spLocks noChangeShapeType="1"/>
          </p:cNvSpPr>
          <p:nvPr/>
        </p:nvSpPr>
        <p:spPr bwMode="auto">
          <a:xfrm flipH="1" flipV="1">
            <a:off x="5486400" y="5791200"/>
            <a:ext cx="457200" cy="4572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 anchorCtr="1"/>
          <a:lstStyle/>
          <a:p>
            <a:endParaRPr lang="it-IT"/>
          </a:p>
        </p:txBody>
      </p:sp>
      <p:sp>
        <p:nvSpPr>
          <p:cNvPr id="29708" name="Text Box 13"/>
          <p:cNvSpPr txBox="1">
            <a:spLocks noChangeArrowheads="1"/>
          </p:cNvSpPr>
          <p:nvPr/>
        </p:nvSpPr>
        <p:spPr bwMode="auto">
          <a:xfrm>
            <a:off x="5943600" y="4038600"/>
            <a:ext cx="28892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Ctr="1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/>
              <a:t>original and discarded</a:t>
            </a:r>
          </a:p>
        </p:txBody>
      </p:sp>
      <p:sp>
        <p:nvSpPr>
          <p:cNvPr id="29709" name="Line 14"/>
          <p:cNvSpPr>
            <a:spLocks noChangeShapeType="1"/>
          </p:cNvSpPr>
          <p:nvPr/>
        </p:nvSpPr>
        <p:spPr bwMode="auto">
          <a:xfrm flipH="1">
            <a:off x="7620000" y="4419600"/>
            <a:ext cx="152400" cy="3048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 anchorCtr="1"/>
          <a:lstStyle/>
          <a:p>
            <a:endParaRPr lang="it-IT"/>
          </a:p>
        </p:txBody>
      </p:sp>
      <p:sp>
        <p:nvSpPr>
          <p:cNvPr id="29710" name="Footer Placeholder 1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sz="1400"/>
              <a:t>Angel and Shreiner: Interactive Computer Graphics 7E © Addison-Wesley 2015 </a:t>
            </a:r>
          </a:p>
        </p:txBody>
      </p:sp>
    </p:spTree>
    <p:extLst>
      <p:ext uri="{BB962C8B-B14F-4D97-AF65-F5344CB8AC3E}">
        <p14:creationId xmlns:p14="http://schemas.microsoft.com/office/powerpoint/2010/main" val="13360451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1"/>
            <a:fld id="{1E0254F6-1606-4087-9E46-EB6C72FE492E}" type="slidenum">
              <a:rPr lang="es-ES" altLang="it-IT" sz="1000">
                <a:latin typeface="Arial" panose="020B0604020202020204" pitchFamily="34" charset="0"/>
              </a:rPr>
              <a:pPr lvl="1"/>
              <a:t>15</a:t>
            </a:fld>
            <a:endParaRPr lang="es-ES" altLang="it-IT" sz="1000">
              <a:latin typeface="Arial" panose="020B0604020202020204" pitchFamily="34" charset="0"/>
            </a:endParaRPr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Second Subdivision</a:t>
            </a:r>
          </a:p>
        </p:txBody>
      </p:sp>
      <p:pic>
        <p:nvPicPr>
          <p:cNvPr id="30724" name="Picture 4" descr="C:\BOOK\OpenGL\Paul Final\jpeg_new\AN10F37B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1752600"/>
            <a:ext cx="3886200" cy="1127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25" name="Picture 5" descr="C:\BOOK\OpenGL\Paul Final\jpeg_new\AN10F38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2971800"/>
            <a:ext cx="3657600" cy="154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26" name="Picture 6" descr="C:\BOOK\OpenGL\Paul Final\jpeg_new\AN10F36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3048000"/>
            <a:ext cx="3505200" cy="139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7" name="Line 7"/>
          <p:cNvSpPr>
            <a:spLocks noChangeShapeType="1"/>
          </p:cNvSpPr>
          <p:nvPr/>
        </p:nvSpPr>
        <p:spPr bwMode="auto">
          <a:xfrm>
            <a:off x="4267200" y="3886200"/>
            <a:ext cx="533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 anchorCtr="1"/>
          <a:lstStyle/>
          <a:p>
            <a:endParaRPr lang="it-IT"/>
          </a:p>
        </p:txBody>
      </p:sp>
      <p:pic>
        <p:nvPicPr>
          <p:cNvPr id="30728" name="Picture 8" descr="C:\BOOK\OpenGL\Paul Final\jpeg_new\AN10F39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4724400"/>
            <a:ext cx="3352800" cy="1419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9" name="Text Box 9"/>
          <p:cNvSpPr txBox="1">
            <a:spLocks noChangeArrowheads="1"/>
          </p:cNvSpPr>
          <p:nvPr/>
        </p:nvSpPr>
        <p:spPr bwMode="auto">
          <a:xfrm>
            <a:off x="762000" y="5257800"/>
            <a:ext cx="32004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Ctr="1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>
                <a:latin typeface="Arial" panose="020B0604020202020204" pitchFamily="34" charset="0"/>
              </a:rPr>
              <a:t>16 final points for</a:t>
            </a:r>
          </a:p>
          <a:p>
            <a:r>
              <a:rPr lang="en-US" altLang="it-IT">
                <a:latin typeface="Arial" panose="020B0604020202020204" pitchFamily="34" charset="0"/>
              </a:rPr>
              <a:t>1 of 4 patches created</a:t>
            </a:r>
          </a:p>
        </p:txBody>
      </p:sp>
      <p:sp>
        <p:nvSpPr>
          <p:cNvPr id="30730" name="Line 11"/>
          <p:cNvSpPr>
            <a:spLocks noChangeShapeType="1"/>
          </p:cNvSpPr>
          <p:nvPr/>
        </p:nvSpPr>
        <p:spPr bwMode="auto">
          <a:xfrm>
            <a:off x="3429000" y="5562600"/>
            <a:ext cx="1676400" cy="762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 anchorCtr="1"/>
          <a:lstStyle/>
          <a:p>
            <a:endParaRPr lang="it-IT"/>
          </a:p>
        </p:txBody>
      </p:sp>
      <p:sp>
        <p:nvSpPr>
          <p:cNvPr id="30731" name="Footer Placeholder 10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sz="1400"/>
              <a:t>Angel and Shreiner: Interactive Computer Graphics 7E © Addison-Wesley 2015 </a:t>
            </a:r>
          </a:p>
        </p:txBody>
      </p:sp>
    </p:spTree>
    <p:extLst>
      <p:ext uri="{BB962C8B-B14F-4D97-AF65-F5344CB8AC3E}">
        <p14:creationId xmlns:p14="http://schemas.microsoft.com/office/powerpoint/2010/main" val="33973696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1"/>
            <a:fld id="{40FD6837-4689-4999-A64A-1C1074A8C7F1}" type="slidenum">
              <a:rPr lang="es-ES" altLang="it-IT" sz="1000">
                <a:latin typeface="Arial" panose="020B0604020202020204" pitchFamily="34" charset="0"/>
              </a:rPr>
              <a:pPr lvl="1"/>
              <a:t>16</a:t>
            </a:fld>
            <a:endParaRPr lang="es-ES" altLang="it-IT" sz="1000">
              <a:latin typeface="Arial" panose="020B0604020202020204" pitchFamily="34" charset="0"/>
            </a:endParaRPr>
          </a:p>
        </p:txBody>
      </p:sp>
      <p:sp>
        <p:nvSpPr>
          <p:cNvPr id="317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Normals</a:t>
            </a:r>
          </a:p>
        </p:txBody>
      </p:sp>
      <p:sp>
        <p:nvSpPr>
          <p:cNvPr id="3174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For rendering we need the normals if we want to shade</a:t>
            </a:r>
          </a:p>
          <a:p>
            <a:pPr lvl="1"/>
            <a:r>
              <a:rPr lang="en-US" altLang="it-IT">
                <a:ea typeface="ＭＳ Ｐゴシック" panose="020B0600070205080204" pitchFamily="34" charset="-128"/>
              </a:rPr>
              <a:t>Can compute from parametric equations</a:t>
            </a:r>
          </a:p>
          <a:p>
            <a:pPr lvl="1"/>
            <a:endParaRPr lang="en-US" altLang="it-IT">
              <a:ea typeface="ＭＳ Ｐゴシック" panose="020B0600070205080204" pitchFamily="34" charset="-128"/>
            </a:endParaRPr>
          </a:p>
          <a:p>
            <a:pPr lvl="1">
              <a:buFontTx/>
              <a:buNone/>
            </a:pPr>
            <a:endParaRPr lang="en-US" altLang="it-IT">
              <a:ea typeface="ＭＳ Ｐゴシック" panose="020B0600070205080204" pitchFamily="34" charset="-128"/>
            </a:endParaRPr>
          </a:p>
          <a:p>
            <a:pPr lvl="1">
              <a:buFontTx/>
              <a:buNone/>
            </a:pPr>
            <a:endParaRPr lang="en-US" altLang="it-IT">
              <a:ea typeface="ＭＳ Ｐゴシック" panose="020B0600070205080204" pitchFamily="34" charset="-128"/>
            </a:endParaRPr>
          </a:p>
          <a:p>
            <a:pPr lvl="1"/>
            <a:r>
              <a:rPr lang="en-US" altLang="it-IT">
                <a:ea typeface="ＭＳ Ｐゴシック" panose="020B0600070205080204" pitchFamily="34" charset="-128"/>
              </a:rPr>
              <a:t>Can use vertices of corner points to determine</a:t>
            </a:r>
          </a:p>
          <a:p>
            <a:pPr lvl="1"/>
            <a:r>
              <a:rPr lang="en-US" altLang="it-IT">
                <a:ea typeface="ＭＳ Ｐゴシック" panose="020B0600070205080204" pitchFamily="34" charset="-128"/>
              </a:rPr>
              <a:t>OpenGL can compute automatically</a:t>
            </a:r>
          </a:p>
        </p:txBody>
      </p:sp>
      <p:graphicFrame>
        <p:nvGraphicFramePr>
          <p:cNvPr id="31746" name="Object 2"/>
          <p:cNvGraphicFramePr>
            <a:graphicFrameLocks noChangeAspect="1"/>
          </p:cNvGraphicFramePr>
          <p:nvPr/>
        </p:nvGraphicFramePr>
        <p:xfrm>
          <a:off x="2667000" y="3276600"/>
          <a:ext cx="3328988" cy="938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807" name="Equation" r:id="rId3" imgW="1396800" imgH="393480" progId="Equation.3">
                  <p:embed/>
                </p:oleObj>
              </mc:Choice>
              <mc:Fallback>
                <p:oleObj name="Equation" r:id="rId3" imgW="1396800" imgH="393480" progId="Equation.3">
                  <p:embed/>
                  <p:pic>
                    <p:nvPicPr>
                      <p:cNvPr id="31746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3276600"/>
                        <a:ext cx="3328988" cy="938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750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sz="1400"/>
              <a:t>Angel and Shreiner: Interactive Computer Graphics 7E © Addison-Wesley 2015 </a:t>
            </a:r>
          </a:p>
        </p:txBody>
      </p:sp>
    </p:spTree>
    <p:extLst>
      <p:ext uri="{BB962C8B-B14F-4D97-AF65-F5344CB8AC3E}">
        <p14:creationId xmlns:p14="http://schemas.microsoft.com/office/powerpoint/2010/main" val="223441642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>
          <a:xfrm>
            <a:off x="1371600" y="228600"/>
            <a:ext cx="6858000" cy="1066800"/>
          </a:xfrm>
        </p:spPr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Rendering Other Polynomials</a:t>
            </a:r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Every polynomial is a Bezier polynomial for some set of control data</a:t>
            </a:r>
          </a:p>
          <a:p>
            <a:r>
              <a:rPr lang="en-US" altLang="it-IT">
                <a:ea typeface="ＭＳ Ｐゴシック" panose="020B0600070205080204" pitchFamily="34" charset="-128"/>
              </a:rPr>
              <a:t>We can use a Bezier renderer if we first convert the given control data to Bezier control data</a:t>
            </a:r>
          </a:p>
          <a:p>
            <a:pPr lvl="1"/>
            <a:r>
              <a:rPr lang="en-US" altLang="it-IT">
                <a:ea typeface="ＭＳ Ｐゴシック" panose="020B0600070205080204" pitchFamily="34" charset="-128"/>
              </a:rPr>
              <a:t>Equivalent to converting between matrices</a:t>
            </a:r>
          </a:p>
          <a:p>
            <a:r>
              <a:rPr lang="en-US" altLang="it-IT">
                <a:ea typeface="ＭＳ Ｐゴシック" panose="020B0600070205080204" pitchFamily="34" charset="-128"/>
              </a:rPr>
              <a:t>Example: Interpolating to Bezier</a:t>
            </a:r>
          </a:p>
          <a:p>
            <a:pPr>
              <a:buFontTx/>
              <a:buNone/>
            </a:pPr>
            <a:r>
              <a:rPr lang="en-US" altLang="it-IT">
                <a:ea typeface="ＭＳ Ｐゴシック" panose="020B0600070205080204" pitchFamily="34" charset="-128"/>
              </a:rPr>
              <a:t>                M</a:t>
            </a:r>
            <a:r>
              <a:rPr lang="en-US" altLang="it-IT" baseline="-25000">
                <a:ea typeface="ＭＳ Ｐゴシック" panose="020B0600070205080204" pitchFamily="34" charset="-128"/>
              </a:rPr>
              <a:t>B</a:t>
            </a:r>
            <a:r>
              <a:rPr lang="en-US" altLang="it-IT">
                <a:ea typeface="ＭＳ Ｐゴシック" panose="020B0600070205080204" pitchFamily="34" charset="-128"/>
              </a:rPr>
              <a:t> = M</a:t>
            </a:r>
            <a:r>
              <a:rPr lang="en-US" altLang="it-IT" baseline="-25000">
                <a:ea typeface="ＭＳ Ｐゴシック" panose="020B0600070205080204" pitchFamily="34" charset="-128"/>
              </a:rPr>
              <a:t>I</a:t>
            </a:r>
            <a:r>
              <a:rPr lang="en-US" altLang="it-IT">
                <a:ea typeface="ＭＳ Ｐゴシック" panose="020B0600070205080204" pitchFamily="34" charset="-128"/>
              </a:rPr>
              <a:t>M</a:t>
            </a:r>
            <a:r>
              <a:rPr lang="en-US" altLang="it-IT" baseline="-25000">
                <a:ea typeface="ＭＳ Ｐゴシック" panose="020B0600070205080204" pitchFamily="34" charset="-128"/>
              </a:rPr>
              <a:t>BI</a:t>
            </a:r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1"/>
            <a:fld id="{A49FCD48-A30C-42A9-AA08-21896DC3EE16}" type="slidenum">
              <a:rPr lang="es-ES" altLang="it-IT" sz="1000">
                <a:latin typeface="Arial" panose="020B0604020202020204" pitchFamily="34" charset="0"/>
              </a:rPr>
              <a:pPr lvl="1"/>
              <a:t>17</a:t>
            </a:fld>
            <a:endParaRPr lang="es-ES" altLang="it-IT" sz="1000">
              <a:latin typeface="Arial" panose="020B0604020202020204" pitchFamily="34" charset="0"/>
            </a:endParaRPr>
          </a:p>
        </p:txBody>
      </p:sp>
      <p:sp>
        <p:nvSpPr>
          <p:cNvPr id="3277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sz="1400"/>
              <a:t>Angel and Shreiner: Interactive Computer Graphics 7E © Addison-Wesley 2015 </a:t>
            </a:r>
          </a:p>
        </p:txBody>
      </p:sp>
    </p:spTree>
    <p:extLst>
      <p:ext uri="{BB962C8B-B14F-4D97-AF65-F5344CB8AC3E}">
        <p14:creationId xmlns:p14="http://schemas.microsoft.com/office/powerpoint/2010/main" val="161023783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1"/>
            <a:fld id="{B20D408E-6F7D-4D5E-8B37-CA3F7DAEF1A2}" type="slidenum">
              <a:rPr lang="es-ES" altLang="it-IT" sz="1000">
                <a:latin typeface="Arial" panose="020B0604020202020204" pitchFamily="34" charset="0"/>
              </a:rPr>
              <a:pPr lvl="1"/>
              <a:t>18</a:t>
            </a:fld>
            <a:endParaRPr lang="es-ES" altLang="it-IT" sz="1000">
              <a:latin typeface="Arial" panose="020B0604020202020204" pitchFamily="34" charset="0"/>
            </a:endParaRPr>
          </a:p>
        </p:txBody>
      </p:sp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Utah Teapot</a:t>
            </a:r>
          </a:p>
        </p:txBody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001000" cy="4724400"/>
          </a:xfrm>
        </p:spPr>
        <p:txBody>
          <a:bodyPr/>
          <a:lstStyle/>
          <a:p>
            <a:r>
              <a:rPr lang="en-US" altLang="it-IT" sz="2700">
                <a:ea typeface="ＭＳ Ｐゴシック" panose="020B0600070205080204" pitchFamily="34" charset="-128"/>
              </a:rPr>
              <a:t>Most famous data set in computer graphics</a:t>
            </a:r>
          </a:p>
          <a:p>
            <a:r>
              <a:rPr lang="en-US" altLang="it-IT" sz="2700">
                <a:ea typeface="ＭＳ Ｐゴシック" panose="020B0600070205080204" pitchFamily="34" charset="-128"/>
              </a:rPr>
              <a:t>Widely available as a list of 306 3D vertices and the indices that define 32 Bezier patches</a:t>
            </a:r>
          </a:p>
        </p:txBody>
      </p:sp>
      <p:pic>
        <p:nvPicPr>
          <p:cNvPr id="33797" name="Picture 4" descr="C:\BOOK\OpenGL\Paul Final\jpeg_new\AN10F40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3200400"/>
            <a:ext cx="4800600" cy="259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798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sz="1400"/>
              <a:t>Angel and Shreiner: Interactive Computer Graphics 7E © Addison-Wesley 2015 </a:t>
            </a:r>
          </a:p>
        </p:txBody>
      </p:sp>
    </p:spTree>
    <p:extLst>
      <p:ext uri="{BB962C8B-B14F-4D97-AF65-F5344CB8AC3E}">
        <p14:creationId xmlns:p14="http://schemas.microsoft.com/office/powerpoint/2010/main" val="261580137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1"/>
            <a:fld id="{83CB15D0-E18F-42AC-9DF7-8CCD9CCF7253}" type="slidenum">
              <a:rPr lang="es-ES" altLang="it-IT" sz="1000">
                <a:latin typeface="Arial" panose="020B0604020202020204" pitchFamily="34" charset="0"/>
              </a:rPr>
              <a:pPr lvl="1"/>
              <a:t>19</a:t>
            </a:fld>
            <a:endParaRPr lang="es-ES" altLang="it-IT" sz="1000">
              <a:latin typeface="Arial" panose="020B0604020202020204" pitchFamily="34" charset="0"/>
            </a:endParaRPr>
          </a:p>
        </p:txBody>
      </p:sp>
      <p:sp>
        <p:nvSpPr>
          <p:cNvPr id="348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Quadrics</a:t>
            </a:r>
          </a:p>
        </p:txBody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it-IT" sz="2700">
                <a:ea typeface="ＭＳ Ｐゴシック" panose="020B0600070205080204" pitchFamily="34" charset="-128"/>
              </a:rPr>
              <a:t>Any quadric can be written as the quadratic form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it-IT" b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      </a:t>
            </a:r>
            <a:r>
              <a:rPr lang="en-US" altLang="it-IT" sz="2700" b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p</a:t>
            </a:r>
            <a:r>
              <a:rPr lang="en-US" altLang="it-IT" sz="2700" baseline="30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T</a:t>
            </a:r>
            <a:r>
              <a:rPr lang="en-US" altLang="it-IT" sz="2700" b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Ap</a:t>
            </a:r>
            <a:r>
              <a:rPr lang="en-US" altLang="it-IT" sz="27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+</a:t>
            </a:r>
            <a:r>
              <a:rPr lang="en-US" altLang="it-IT" sz="2700" b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b</a:t>
            </a:r>
            <a:r>
              <a:rPr lang="en-US" altLang="it-IT" sz="2700" baseline="30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T</a:t>
            </a:r>
            <a:r>
              <a:rPr lang="en-US" altLang="it-IT" sz="2700" b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p</a:t>
            </a:r>
            <a:r>
              <a:rPr lang="en-US" altLang="it-IT" sz="27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+c=0</a:t>
            </a:r>
            <a:r>
              <a:rPr lang="en-US" altLang="it-IT" sz="2700">
                <a:ea typeface="ＭＳ Ｐゴシック" panose="020B0600070205080204" pitchFamily="34" charset="-128"/>
              </a:rPr>
              <a:t> </a:t>
            </a:r>
            <a:r>
              <a:rPr lang="en-US" altLang="it-IT" sz="2300">
                <a:ea typeface="ＭＳ Ｐゴシック" panose="020B0600070205080204" pitchFamily="34" charset="-128"/>
              </a:rPr>
              <a:t>where</a:t>
            </a:r>
            <a:r>
              <a:rPr lang="en-US" altLang="it-IT" sz="2700">
                <a:ea typeface="ＭＳ Ｐゴシック" panose="020B0600070205080204" pitchFamily="34" charset="-128"/>
              </a:rPr>
              <a:t> </a:t>
            </a:r>
            <a:r>
              <a:rPr lang="en-US" altLang="it-IT" sz="2700" b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p</a:t>
            </a:r>
            <a:r>
              <a:rPr lang="en-US" altLang="it-IT" sz="27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=[x, y, z]</a:t>
            </a:r>
            <a:r>
              <a:rPr lang="en-US" altLang="it-IT" sz="2700" baseline="30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T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it-IT">
                <a:latin typeface="Times New Roman" panose="02020603050405020304" pitchFamily="18" charset="0"/>
                <a:ea typeface="ＭＳ Ｐゴシック" panose="020B0600070205080204" pitchFamily="34" charset="-128"/>
              </a:rPr>
              <a:t>      </a:t>
            </a:r>
            <a:r>
              <a:rPr lang="en-US" altLang="it-IT" sz="2700">
                <a:ea typeface="ＭＳ Ｐゴシック" panose="020B0600070205080204" pitchFamily="34" charset="-128"/>
              </a:rPr>
              <a:t>with</a:t>
            </a:r>
            <a:r>
              <a:rPr lang="en-US" altLang="it-IT" sz="27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</a:t>
            </a:r>
            <a:r>
              <a:rPr lang="en-US" altLang="it-IT" sz="2700" b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A</a:t>
            </a:r>
            <a:r>
              <a:rPr lang="en-US" altLang="it-IT" sz="27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, </a:t>
            </a:r>
            <a:r>
              <a:rPr lang="en-US" altLang="it-IT" sz="2700" b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b</a:t>
            </a:r>
            <a:r>
              <a:rPr lang="en-US" altLang="it-IT" sz="27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</a:t>
            </a:r>
            <a:r>
              <a:rPr lang="en-US" altLang="it-IT" sz="2700">
                <a:ea typeface="ＭＳ Ｐゴシック" panose="020B0600070205080204" pitchFamily="34" charset="-128"/>
              </a:rPr>
              <a:t>and</a:t>
            </a:r>
            <a:r>
              <a:rPr lang="en-US" altLang="it-IT" sz="27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c </a:t>
            </a:r>
            <a:r>
              <a:rPr lang="en-US" altLang="it-IT" sz="2700">
                <a:ea typeface="ＭＳ Ｐゴシック" panose="020B0600070205080204" pitchFamily="34" charset="-128"/>
              </a:rPr>
              <a:t>giving the coefficients</a:t>
            </a:r>
          </a:p>
          <a:p>
            <a:pPr>
              <a:lnSpc>
                <a:spcPct val="90000"/>
              </a:lnSpc>
            </a:pPr>
            <a:r>
              <a:rPr lang="en-US" altLang="it-IT" sz="2700">
                <a:ea typeface="ＭＳ Ｐゴシック" panose="020B0600070205080204" pitchFamily="34" charset="-128"/>
              </a:rPr>
              <a:t>Render by ray casting</a:t>
            </a:r>
          </a:p>
          <a:p>
            <a:pPr lvl="1">
              <a:lnSpc>
                <a:spcPct val="90000"/>
              </a:lnSpc>
            </a:pPr>
            <a:r>
              <a:rPr lang="en-US" altLang="it-IT">
                <a:ea typeface="ＭＳ Ｐゴシック" panose="020B0600070205080204" pitchFamily="34" charset="-128"/>
              </a:rPr>
              <a:t>Intersect with parametric ray </a:t>
            </a:r>
            <a:r>
              <a:rPr lang="en-US" altLang="it-IT" b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p</a:t>
            </a:r>
            <a:r>
              <a:rPr lang="en-US" altLang="it-IT">
                <a:latin typeface="Times New Roman" panose="02020603050405020304" pitchFamily="18" charset="0"/>
                <a:ea typeface="ＭＳ Ｐゴシック" panose="020B0600070205080204" pitchFamily="34" charset="-128"/>
              </a:rPr>
              <a:t>(</a:t>
            </a:r>
            <a:r>
              <a:rPr lang="en-US" altLang="it-IT">
                <a:latin typeface="Symbol" panose="05050102010706020507" pitchFamily="18" charset="2"/>
                <a:ea typeface="ＭＳ Ｐゴシック" panose="020B0600070205080204" pitchFamily="34" charset="-128"/>
              </a:rPr>
              <a:t>a</a:t>
            </a:r>
            <a:r>
              <a:rPr lang="en-US" altLang="it-IT">
                <a:latin typeface="Times New Roman" panose="02020603050405020304" pitchFamily="18" charset="0"/>
                <a:ea typeface="ＭＳ Ｐゴシック" panose="020B0600070205080204" pitchFamily="34" charset="-128"/>
              </a:rPr>
              <a:t>)=</a:t>
            </a:r>
            <a:r>
              <a:rPr lang="en-US" altLang="it-IT" b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p</a:t>
            </a:r>
            <a:r>
              <a:rPr lang="en-US" altLang="it-IT" baseline="-25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0</a:t>
            </a:r>
            <a:r>
              <a:rPr lang="en-US" altLang="it-IT">
                <a:latin typeface="Times New Roman" panose="02020603050405020304" pitchFamily="18" charset="0"/>
                <a:ea typeface="ＭＳ Ｐゴシック" panose="020B0600070205080204" pitchFamily="34" charset="-128"/>
              </a:rPr>
              <a:t>+</a:t>
            </a:r>
            <a:r>
              <a:rPr lang="en-US" altLang="it-IT">
                <a:latin typeface="Symbol" panose="05050102010706020507" pitchFamily="18" charset="2"/>
                <a:ea typeface="ＭＳ Ｐゴシック" panose="020B0600070205080204" pitchFamily="34" charset="-128"/>
              </a:rPr>
              <a:t>a</a:t>
            </a:r>
            <a:r>
              <a:rPr lang="en-US" altLang="it-IT" b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d </a:t>
            </a:r>
            <a:r>
              <a:rPr lang="en-US" altLang="it-IT">
                <a:ea typeface="ＭＳ Ｐゴシック" panose="020B0600070205080204" pitchFamily="34" charset="-128"/>
              </a:rPr>
              <a:t>that passes through a pixel</a:t>
            </a:r>
          </a:p>
          <a:p>
            <a:pPr lvl="1">
              <a:lnSpc>
                <a:spcPct val="90000"/>
              </a:lnSpc>
            </a:pPr>
            <a:r>
              <a:rPr lang="en-US" altLang="it-IT">
                <a:ea typeface="ＭＳ Ｐゴシック" panose="020B0600070205080204" pitchFamily="34" charset="-128"/>
              </a:rPr>
              <a:t>Yields a scalar quadratic equation</a:t>
            </a:r>
          </a:p>
          <a:p>
            <a:pPr lvl="2">
              <a:lnSpc>
                <a:spcPct val="90000"/>
              </a:lnSpc>
            </a:pPr>
            <a:r>
              <a:rPr lang="en-US" altLang="it-IT" sz="2400">
                <a:ea typeface="ＭＳ Ｐゴシック" panose="020B0600070205080204" pitchFamily="34" charset="-128"/>
              </a:rPr>
              <a:t>No solution: ray misses quadric</a:t>
            </a:r>
          </a:p>
          <a:p>
            <a:pPr lvl="2">
              <a:lnSpc>
                <a:spcPct val="90000"/>
              </a:lnSpc>
            </a:pPr>
            <a:r>
              <a:rPr lang="en-US" altLang="it-IT" sz="2400">
                <a:ea typeface="ＭＳ Ｐゴシック" panose="020B0600070205080204" pitchFamily="34" charset="-128"/>
              </a:rPr>
              <a:t>One solution: ray tangent to quadric</a:t>
            </a:r>
          </a:p>
          <a:p>
            <a:pPr lvl="2">
              <a:lnSpc>
                <a:spcPct val="90000"/>
              </a:lnSpc>
            </a:pPr>
            <a:r>
              <a:rPr lang="en-US" altLang="it-IT" sz="2400">
                <a:ea typeface="ＭＳ Ｐゴシック" panose="020B0600070205080204" pitchFamily="34" charset="-128"/>
              </a:rPr>
              <a:t>Two solutions: entry and exit points</a:t>
            </a:r>
          </a:p>
          <a:p>
            <a:pPr lvl="1">
              <a:lnSpc>
                <a:spcPct val="90000"/>
              </a:lnSpc>
            </a:pPr>
            <a:endParaRPr lang="en-US" altLang="it-IT" sz="3000">
              <a:ea typeface="ＭＳ Ｐゴシック" panose="020B0600070205080204" pitchFamily="34" charset="-128"/>
            </a:endParaRPr>
          </a:p>
        </p:txBody>
      </p:sp>
      <p:sp>
        <p:nvSpPr>
          <p:cNvPr id="3482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sz="1400"/>
              <a:t>Angel and Shreiner: Interactive Computer Graphics 7E © Addison-Wesley 2015 </a:t>
            </a:r>
          </a:p>
        </p:txBody>
      </p:sp>
    </p:spTree>
    <p:extLst>
      <p:ext uri="{BB962C8B-B14F-4D97-AF65-F5344CB8AC3E}">
        <p14:creationId xmlns:p14="http://schemas.microsoft.com/office/powerpoint/2010/main" val="4436182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1752600"/>
            <a:ext cx="7772400" cy="1143000"/>
          </a:xfrm>
        </p:spPr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Rendering Curves and Surfaces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38200" y="3276600"/>
            <a:ext cx="7543800" cy="1752600"/>
          </a:xfrm>
        </p:spPr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Ed Angel</a:t>
            </a:r>
          </a:p>
          <a:p>
            <a:r>
              <a:rPr lang="en-US" altLang="it-IT">
                <a:ea typeface="ＭＳ Ｐゴシック" panose="020B0600070205080204" pitchFamily="34" charset="-128"/>
              </a:rPr>
              <a:t>Professor Emeritus of Computer Science</a:t>
            </a:r>
          </a:p>
          <a:p>
            <a:r>
              <a:rPr lang="en-US" altLang="it-IT">
                <a:ea typeface="ＭＳ Ｐゴシック" panose="020B0600070205080204" pitchFamily="34" charset="-128"/>
              </a:rPr>
              <a:t>University of New Mexico</a:t>
            </a:r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1"/>
            <a:fld id="{A93A766F-F093-4C79-825A-B39916D2AF99}" type="slidenum">
              <a:rPr lang="es-ES" altLang="it-IT" sz="1000">
                <a:latin typeface="Arial" panose="020B0604020202020204" pitchFamily="34" charset="0"/>
              </a:rPr>
              <a:pPr lvl="1"/>
              <a:t>2</a:t>
            </a:fld>
            <a:endParaRPr lang="es-ES" altLang="it-IT" sz="1000">
              <a:latin typeface="Arial" panose="020B0604020202020204" pitchFamily="34" charset="0"/>
            </a:endParaRPr>
          </a:p>
        </p:txBody>
      </p:sp>
      <p:sp>
        <p:nvSpPr>
          <p:cNvPr id="1741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sz="1400"/>
              <a:t>Angel and Shreiner: Interactive Computer Graphics 7E © Addison-Wesley 2015 </a:t>
            </a:r>
          </a:p>
        </p:txBody>
      </p:sp>
    </p:spTree>
    <p:extLst>
      <p:ext uri="{BB962C8B-B14F-4D97-AF65-F5344CB8AC3E}">
        <p14:creationId xmlns:p14="http://schemas.microsoft.com/office/powerpoint/2010/main" val="206293595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1"/>
            <a:fld id="{EBD9CDDF-843D-4277-90F3-27DBE4D144E5}" type="slidenum">
              <a:rPr lang="es-ES" altLang="it-IT" sz="1000">
                <a:latin typeface="Arial" panose="020B0604020202020204" pitchFamily="34" charset="0"/>
              </a:rPr>
              <a:pPr lvl="1"/>
              <a:t>20</a:t>
            </a:fld>
            <a:endParaRPr lang="es-ES" altLang="it-IT" sz="1000">
              <a:latin typeface="Arial" panose="020B0604020202020204" pitchFamily="34" charset="0"/>
            </a:endParaRPr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Introduction to Computer Graphics with WebGL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1981200"/>
            <a:ext cx="7543800" cy="1752600"/>
          </a:xfrm>
        </p:spPr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Ed Angel</a:t>
            </a:r>
          </a:p>
          <a:p>
            <a:r>
              <a:rPr lang="en-US" altLang="it-IT">
                <a:ea typeface="ＭＳ Ｐゴシック" panose="020B0600070205080204" pitchFamily="34" charset="-128"/>
              </a:rPr>
              <a:t>Professor Emeritus of Computer Science</a:t>
            </a:r>
          </a:p>
          <a:p>
            <a:r>
              <a:rPr lang="en-US" altLang="it-IT">
                <a:ea typeface="ＭＳ Ｐゴシック" panose="020B0600070205080204" pitchFamily="34" charset="-128"/>
              </a:rPr>
              <a:t>Founding Director, Arts, Research, Technology and Science Laboratory</a:t>
            </a:r>
          </a:p>
          <a:p>
            <a:r>
              <a:rPr lang="en-US" altLang="it-IT">
                <a:ea typeface="ＭＳ Ｐゴシック" panose="020B0600070205080204" pitchFamily="34" charset="-128"/>
              </a:rPr>
              <a:t>University of New Mexico</a:t>
            </a:r>
          </a:p>
        </p:txBody>
      </p:sp>
      <p:sp>
        <p:nvSpPr>
          <p:cNvPr id="1536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sz="1400"/>
              <a:t>Angel and Shreiner: Interactive Computer Graphics 7E © Addison-Wesley 2015 </a:t>
            </a:r>
          </a:p>
        </p:txBody>
      </p:sp>
    </p:spTree>
    <p:extLst>
      <p:ext uri="{BB962C8B-B14F-4D97-AF65-F5344CB8AC3E}">
        <p14:creationId xmlns:p14="http://schemas.microsoft.com/office/powerpoint/2010/main" val="384507363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1752600"/>
            <a:ext cx="7772400" cy="1143000"/>
          </a:xfrm>
        </p:spPr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Rendering the Teapot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38200" y="3276600"/>
            <a:ext cx="7543800" cy="1752600"/>
          </a:xfrm>
        </p:spPr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Ed Angel</a:t>
            </a:r>
          </a:p>
          <a:p>
            <a:r>
              <a:rPr lang="en-US" altLang="it-IT">
                <a:ea typeface="ＭＳ Ｐゴシック" panose="020B0600070205080204" pitchFamily="34" charset="-128"/>
              </a:rPr>
              <a:t>Professor Emeritus of Computer Science</a:t>
            </a:r>
          </a:p>
          <a:p>
            <a:r>
              <a:rPr lang="en-US" altLang="it-IT">
                <a:ea typeface="ＭＳ Ｐゴシック" panose="020B0600070205080204" pitchFamily="34" charset="-128"/>
              </a:rPr>
              <a:t>University of New Mexico</a:t>
            </a:r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1"/>
            <a:fld id="{96F2272B-C038-47C8-A8C4-0F28A8E2DBA6}" type="slidenum">
              <a:rPr lang="es-ES" altLang="it-IT" sz="1000">
                <a:latin typeface="Arial" panose="020B0604020202020204" pitchFamily="34" charset="0"/>
              </a:rPr>
              <a:pPr lvl="1"/>
              <a:t>21</a:t>
            </a:fld>
            <a:endParaRPr lang="es-ES" altLang="it-IT" sz="1000">
              <a:latin typeface="Arial" panose="020B0604020202020204" pitchFamily="34" charset="0"/>
            </a:endParaRPr>
          </a:p>
        </p:txBody>
      </p:sp>
      <p:sp>
        <p:nvSpPr>
          <p:cNvPr id="1741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sz="1400"/>
              <a:t>Angel and Shreiner: Interactive Computer Graphics 7E © Addison-Wesley 2015 </a:t>
            </a:r>
          </a:p>
        </p:txBody>
      </p:sp>
    </p:spTree>
    <p:extLst>
      <p:ext uri="{BB962C8B-B14F-4D97-AF65-F5344CB8AC3E}">
        <p14:creationId xmlns:p14="http://schemas.microsoft.com/office/powerpoint/2010/main" val="372108644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1"/>
            <a:fld id="{2B070E18-C7FD-4359-A146-D1E164B83746}" type="slidenum">
              <a:rPr lang="es-ES" altLang="it-IT" sz="1000">
                <a:latin typeface="Arial" panose="020B0604020202020204" pitchFamily="34" charset="0"/>
              </a:rPr>
              <a:pPr lvl="1"/>
              <a:t>22</a:t>
            </a:fld>
            <a:endParaRPr lang="es-ES" altLang="it-IT" sz="1000">
              <a:latin typeface="Arial" panose="020B0604020202020204" pitchFamily="34" charset="0"/>
            </a:endParaRPr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Objectives</a:t>
            </a:r>
          </a:p>
        </p:txBody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Look at rendering with WebGL</a:t>
            </a:r>
          </a:p>
          <a:p>
            <a:r>
              <a:rPr lang="en-US" altLang="it-IT">
                <a:ea typeface="ＭＳ Ｐゴシック" panose="020B0600070205080204" pitchFamily="34" charset="-128"/>
              </a:rPr>
              <a:t>Use Utah teapot for examples</a:t>
            </a:r>
          </a:p>
          <a:p>
            <a:pPr lvl="1"/>
            <a:r>
              <a:rPr lang="en-US" altLang="it-IT">
                <a:ea typeface="ＭＳ Ｐゴシック" panose="020B0600070205080204" pitchFamily="34" charset="-128"/>
              </a:rPr>
              <a:t>Recursive subdivision</a:t>
            </a:r>
          </a:p>
          <a:p>
            <a:pPr lvl="1"/>
            <a:r>
              <a:rPr lang="en-US" altLang="it-IT">
                <a:ea typeface="ＭＳ Ｐゴシック" panose="020B0600070205080204" pitchFamily="34" charset="-128"/>
              </a:rPr>
              <a:t>Polynomial evaluation</a:t>
            </a:r>
          </a:p>
          <a:p>
            <a:pPr lvl="1"/>
            <a:r>
              <a:rPr lang="en-US" altLang="it-IT">
                <a:ea typeface="ＭＳ Ｐゴシック" panose="020B0600070205080204" pitchFamily="34" charset="-128"/>
              </a:rPr>
              <a:t>Adding lighting</a:t>
            </a:r>
          </a:p>
        </p:txBody>
      </p:sp>
      <p:sp>
        <p:nvSpPr>
          <p:cNvPr id="1946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sz="1400"/>
              <a:t>Angel and Shreiner: Interactive Computer Graphics 7E © Addison-Wesley 2015 </a:t>
            </a:r>
          </a:p>
        </p:txBody>
      </p:sp>
    </p:spTree>
    <p:extLst>
      <p:ext uri="{BB962C8B-B14F-4D97-AF65-F5344CB8AC3E}">
        <p14:creationId xmlns:p14="http://schemas.microsoft.com/office/powerpoint/2010/main" val="224555588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1"/>
            <a:fld id="{19472177-6355-48EF-835A-8454E210CF32}" type="slidenum">
              <a:rPr lang="es-ES" altLang="it-IT" sz="1000">
                <a:latin typeface="Arial" panose="020B0604020202020204" pitchFamily="34" charset="0"/>
              </a:rPr>
              <a:pPr lvl="1"/>
              <a:t>23</a:t>
            </a:fld>
            <a:endParaRPr lang="es-ES" altLang="it-IT" sz="1000">
              <a:latin typeface="Arial" panose="020B0604020202020204" pitchFamily="34" charset="0"/>
            </a:endParaRPr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Utah Teapot</a:t>
            </a:r>
          </a:p>
        </p:txBody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001000" cy="4724400"/>
          </a:xfrm>
        </p:spPr>
        <p:txBody>
          <a:bodyPr/>
          <a:lstStyle/>
          <a:p>
            <a:r>
              <a:rPr lang="en-US" altLang="it-IT" sz="2700">
                <a:ea typeface="ＭＳ Ｐゴシック" panose="020B0600070205080204" pitchFamily="34" charset="-128"/>
              </a:rPr>
              <a:t>Most famous data set in computer graphics</a:t>
            </a:r>
          </a:p>
          <a:p>
            <a:r>
              <a:rPr lang="en-US" altLang="it-IT" sz="2700">
                <a:ea typeface="ＭＳ Ｐゴシック" panose="020B0600070205080204" pitchFamily="34" charset="-128"/>
              </a:rPr>
              <a:t>Widely available as a list of 306 3D vertices and the indices that define 32 Bezier patches</a:t>
            </a:r>
          </a:p>
        </p:txBody>
      </p:sp>
      <p:pic>
        <p:nvPicPr>
          <p:cNvPr id="21509" name="Picture 4" descr="C:\BOOK\OpenGL\Paul Final\jpeg_new\AN10F40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3200400"/>
            <a:ext cx="4800600" cy="259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10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sz="1400"/>
              <a:t>Angel and Shreiner: Interactive Computer Graphics 7E © Addison-Wesley 2015 </a:t>
            </a:r>
          </a:p>
        </p:txBody>
      </p:sp>
    </p:spTree>
    <p:extLst>
      <p:ext uri="{BB962C8B-B14F-4D97-AF65-F5344CB8AC3E}">
        <p14:creationId xmlns:p14="http://schemas.microsoft.com/office/powerpoint/2010/main" val="80193793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vertices.js</a:t>
            </a:r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1"/>
            <a:fld id="{632A9D70-70D1-48BF-A5AF-A887C2C7660F}" type="slidenum">
              <a:rPr lang="es-ES" altLang="it-IT" sz="1000">
                <a:latin typeface="Arial" panose="020B0604020202020204" pitchFamily="34" charset="0"/>
              </a:rPr>
              <a:pPr lvl="1"/>
              <a:t>24</a:t>
            </a:fld>
            <a:endParaRPr lang="es-ES" altLang="it-IT" sz="1000">
              <a:latin typeface="Arial" panose="020B0604020202020204" pitchFamily="34" charset="0"/>
            </a:endParaRPr>
          </a:p>
        </p:txBody>
      </p:sp>
      <p:sp>
        <p:nvSpPr>
          <p:cNvPr id="23557" name="TextBox 4"/>
          <p:cNvSpPr txBox="1">
            <a:spLocks noChangeArrowheads="1"/>
          </p:cNvSpPr>
          <p:nvPr/>
        </p:nvSpPr>
        <p:spPr bwMode="auto">
          <a:xfrm>
            <a:off x="457200" y="1981200"/>
            <a:ext cx="8153400" cy="4154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/>
              <a:t>var numTeapotVertices = 306;</a:t>
            </a:r>
          </a:p>
          <a:p>
            <a:r>
              <a:rPr lang="en-US" altLang="it-IT"/>
              <a:t>var vertices = [</a:t>
            </a:r>
          </a:p>
          <a:p>
            <a:r>
              <a:rPr lang="en-US" altLang="it-IT"/>
              <a:t>vec3(1.4 , 0.0 , 2.4),</a:t>
            </a:r>
          </a:p>
          <a:p>
            <a:r>
              <a:rPr lang="en-US" altLang="it-IT"/>
              <a:t>vec3(1.4 , -0.784 , 2.4),</a:t>
            </a:r>
          </a:p>
          <a:p>
            <a:r>
              <a:rPr lang="en-US" altLang="it-IT"/>
              <a:t>vec3(0.784 , -1.4 , 2.4),</a:t>
            </a:r>
          </a:p>
          <a:p>
            <a:r>
              <a:rPr lang="en-US" altLang="it-IT"/>
              <a:t>vec3(0.0 , -1.4 , 2.4),</a:t>
            </a:r>
          </a:p>
          <a:p>
            <a:r>
              <a:rPr lang="en-US" altLang="it-IT"/>
              <a:t>vec3(1.3375 , 0.0 , 2.53125),</a:t>
            </a:r>
          </a:p>
          <a:p>
            <a:r>
              <a:rPr lang="en-US" altLang="it-IT"/>
              <a:t>.</a:t>
            </a:r>
          </a:p>
          <a:p>
            <a:r>
              <a:rPr lang="en-US" altLang="it-IT"/>
              <a:t>.</a:t>
            </a:r>
          </a:p>
          <a:p>
            <a:r>
              <a:rPr lang="en-US" altLang="it-IT"/>
              <a:t>.</a:t>
            </a:r>
          </a:p>
          <a:p>
            <a:r>
              <a:rPr lang="en-US" altLang="it-IT"/>
              <a:t>];</a:t>
            </a:r>
          </a:p>
        </p:txBody>
      </p:sp>
      <p:sp>
        <p:nvSpPr>
          <p:cNvPr id="23558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sz="1400"/>
              <a:t>Angel and Shreiner: Interactive Computer Graphics 7E © Addison-Wesley 2015 </a:t>
            </a:r>
          </a:p>
        </p:txBody>
      </p:sp>
    </p:spTree>
    <p:extLst>
      <p:ext uri="{BB962C8B-B14F-4D97-AF65-F5344CB8AC3E}">
        <p14:creationId xmlns:p14="http://schemas.microsoft.com/office/powerpoint/2010/main" val="399924804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patches.js</a:t>
            </a:r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1"/>
            <a:fld id="{4D13D770-EF73-4238-B3BD-E522115D978B}" type="slidenum">
              <a:rPr lang="es-ES" altLang="it-IT" sz="1000">
                <a:latin typeface="Arial" panose="020B0604020202020204" pitchFamily="34" charset="0"/>
              </a:rPr>
              <a:pPr lvl="1"/>
              <a:t>25</a:t>
            </a:fld>
            <a:endParaRPr lang="es-ES" altLang="it-IT" sz="1000">
              <a:latin typeface="Arial" panose="020B0604020202020204" pitchFamily="34" charset="0"/>
            </a:endParaRPr>
          </a:p>
        </p:txBody>
      </p:sp>
      <p:sp>
        <p:nvSpPr>
          <p:cNvPr id="25605" name="TextBox 4"/>
          <p:cNvSpPr txBox="1">
            <a:spLocks noChangeArrowheads="1"/>
          </p:cNvSpPr>
          <p:nvPr/>
        </p:nvSpPr>
        <p:spPr bwMode="auto">
          <a:xfrm>
            <a:off x="533400" y="1981200"/>
            <a:ext cx="8229600" cy="4154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/>
              <a:t>var numTeapotPatches = 32;</a:t>
            </a:r>
          </a:p>
          <a:p>
            <a:r>
              <a:rPr lang="en-US" altLang="it-IT"/>
              <a:t>var indices = new Array(numTeapotPatches);</a:t>
            </a:r>
          </a:p>
          <a:p>
            <a:r>
              <a:rPr lang="en-US" altLang="it-IT"/>
              <a:t>    indices[0] = [0, 1, 2, 3,</a:t>
            </a:r>
          </a:p>
          <a:p>
            <a:r>
              <a:rPr lang="en-US" altLang="it-IT"/>
              <a:t>    4, 5, 6, 7,</a:t>
            </a:r>
          </a:p>
          <a:p>
            <a:r>
              <a:rPr lang="en-US" altLang="it-IT"/>
              <a:t>    8, 9, 10, 11,</a:t>
            </a:r>
          </a:p>
          <a:p>
            <a:r>
              <a:rPr lang="en-US" altLang="it-IT"/>
              <a:t>    12, 13, 14, 15</a:t>
            </a:r>
          </a:p>
          <a:p>
            <a:r>
              <a:rPr lang="en-US" altLang="it-IT"/>
              <a:t>    ];</a:t>
            </a:r>
          </a:p>
          <a:p>
            <a:r>
              <a:rPr lang="en-US" altLang="it-IT"/>
              <a:t>    indices[1] = [3, 16, 17, 18,</a:t>
            </a:r>
          </a:p>
          <a:p>
            <a:r>
              <a:rPr lang="en-US" altLang="it-IT"/>
              <a:t>.</a:t>
            </a:r>
          </a:p>
          <a:p>
            <a:r>
              <a:rPr lang="en-US" altLang="it-IT"/>
              <a:t>.</a:t>
            </a:r>
          </a:p>
          <a:p>
            <a:r>
              <a:rPr lang="en-US" altLang="it-IT"/>
              <a:t> ];</a:t>
            </a:r>
          </a:p>
        </p:txBody>
      </p:sp>
      <p:sp>
        <p:nvSpPr>
          <p:cNvPr id="25606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sz="1400"/>
              <a:t>Angel and Shreiner: Interactive Computer Graphics 7E © Addison-Wesley 2015 </a:t>
            </a:r>
          </a:p>
        </p:txBody>
      </p:sp>
    </p:spTree>
    <p:extLst>
      <p:ext uri="{BB962C8B-B14F-4D97-AF65-F5344CB8AC3E}">
        <p14:creationId xmlns:p14="http://schemas.microsoft.com/office/powerpoint/2010/main" val="161675066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Evaluation of Polynomials</a:t>
            </a:r>
          </a:p>
        </p:txBody>
      </p:sp>
      <p:pic>
        <p:nvPicPr>
          <p:cNvPr id="27651" name="Content Placeholder 4" descr="teapot1.tiff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962" r="-2962"/>
          <a:stretch>
            <a:fillRect/>
          </a:stretch>
        </p:blipFill>
        <p:spPr>
          <a:xfrm>
            <a:off x="1676400" y="1676400"/>
            <a:ext cx="5641975" cy="3429000"/>
          </a:xfrm>
        </p:spPr>
      </p:pic>
      <p:sp>
        <p:nvSpPr>
          <p:cNvPr id="2765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1"/>
            <a:fld id="{BD36D77C-8B67-4138-8777-C3E8216D063E}" type="slidenum">
              <a:rPr lang="es-ES" altLang="it-IT" sz="1000">
                <a:latin typeface="Arial" panose="020B0604020202020204" pitchFamily="34" charset="0"/>
              </a:rPr>
              <a:pPr lvl="1"/>
              <a:t>26</a:t>
            </a:fld>
            <a:endParaRPr lang="es-ES" altLang="it-IT" sz="1000">
              <a:latin typeface="Arial" panose="020B0604020202020204" pitchFamily="34" charset="0"/>
            </a:endParaRPr>
          </a:p>
        </p:txBody>
      </p:sp>
      <p:sp>
        <p:nvSpPr>
          <p:cNvPr id="2765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sz="1400"/>
              <a:t>Angel and Shreiner: Interactive Computer Graphics 7E © Addison-Wesley 2015 </a:t>
            </a:r>
          </a:p>
        </p:txBody>
      </p:sp>
    </p:spTree>
    <p:extLst>
      <p:ext uri="{BB962C8B-B14F-4D97-AF65-F5344CB8AC3E}">
        <p14:creationId xmlns:p14="http://schemas.microsoft.com/office/powerpoint/2010/main" val="318151803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Bezier Function</a:t>
            </a:r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1"/>
            <a:fld id="{DC4BE21A-7BDD-4D8C-982B-5D52A735597F}" type="slidenum">
              <a:rPr lang="es-ES" altLang="it-IT" sz="1000">
                <a:latin typeface="Arial" panose="020B0604020202020204" pitchFamily="34" charset="0"/>
              </a:rPr>
              <a:pPr lvl="1"/>
              <a:t>27</a:t>
            </a:fld>
            <a:endParaRPr lang="es-ES" altLang="it-IT" sz="1000">
              <a:latin typeface="Arial" panose="020B0604020202020204" pitchFamily="34" charset="0"/>
            </a:endParaRPr>
          </a:p>
        </p:txBody>
      </p:sp>
      <p:sp>
        <p:nvSpPr>
          <p:cNvPr id="29701" name="TextBox 4"/>
          <p:cNvSpPr txBox="1">
            <a:spLocks noChangeArrowheads="1"/>
          </p:cNvSpPr>
          <p:nvPr/>
        </p:nvSpPr>
        <p:spPr bwMode="auto">
          <a:xfrm>
            <a:off x="533400" y="1981200"/>
            <a:ext cx="8382000" cy="341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/>
              <a:t>bezier = function(u) {</a:t>
            </a:r>
          </a:p>
          <a:p>
            <a:r>
              <a:rPr lang="en-US" altLang="it-IT"/>
              <a:t>    var b = [];</a:t>
            </a:r>
          </a:p>
          <a:p>
            <a:r>
              <a:rPr lang="en-US" altLang="it-IT"/>
              <a:t>    var a = 1-u;</a:t>
            </a:r>
          </a:p>
          <a:p>
            <a:r>
              <a:rPr lang="en-US" altLang="it-IT"/>
              <a:t>    b.push(u*u*u);</a:t>
            </a:r>
          </a:p>
          <a:p>
            <a:r>
              <a:rPr lang="en-US" altLang="it-IT"/>
              <a:t>    b.push(3*a*u*u);</a:t>
            </a:r>
          </a:p>
          <a:p>
            <a:r>
              <a:rPr lang="en-US" altLang="it-IT"/>
              <a:t>    b.push(3*a*a*u);</a:t>
            </a:r>
          </a:p>
          <a:p>
            <a:r>
              <a:rPr lang="en-US" altLang="it-IT"/>
              <a:t>    b.push(a*a*a); </a:t>
            </a:r>
          </a:p>
          <a:p>
            <a:r>
              <a:rPr lang="en-US" altLang="it-IT"/>
              <a:t>   return b;</a:t>
            </a:r>
          </a:p>
          <a:p>
            <a:r>
              <a:rPr lang="en-US" altLang="it-IT"/>
              <a:t>}</a:t>
            </a:r>
          </a:p>
        </p:txBody>
      </p:sp>
      <p:sp>
        <p:nvSpPr>
          <p:cNvPr id="29702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sz="1400"/>
              <a:t>Angel and Shreiner: Interactive Computer Graphics 7E © Addison-Wesley 2015 </a:t>
            </a:r>
          </a:p>
        </p:txBody>
      </p:sp>
    </p:spTree>
    <p:extLst>
      <p:ext uri="{BB962C8B-B14F-4D97-AF65-F5344CB8AC3E}">
        <p14:creationId xmlns:p14="http://schemas.microsoft.com/office/powerpoint/2010/main" val="347860128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Patch Indices to Data</a:t>
            </a:r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1"/>
            <a:fld id="{C5B25C55-9569-4001-9B73-5103827B7EF5}" type="slidenum">
              <a:rPr lang="es-ES" altLang="it-IT" sz="1000">
                <a:latin typeface="Arial" panose="020B0604020202020204" pitchFamily="34" charset="0"/>
              </a:rPr>
              <a:pPr lvl="1"/>
              <a:t>28</a:t>
            </a:fld>
            <a:endParaRPr lang="es-ES" altLang="it-IT" sz="1000">
              <a:latin typeface="Arial" panose="020B0604020202020204" pitchFamily="34" charset="0"/>
            </a:endParaRPr>
          </a:p>
        </p:txBody>
      </p:sp>
      <p:sp>
        <p:nvSpPr>
          <p:cNvPr id="31748" name="TextBox 4"/>
          <p:cNvSpPr txBox="1">
            <a:spLocks noChangeArrowheads="1"/>
          </p:cNvSpPr>
          <p:nvPr/>
        </p:nvSpPr>
        <p:spPr bwMode="auto">
          <a:xfrm>
            <a:off x="457200" y="1828800"/>
            <a:ext cx="8153400" cy="4154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/>
              <a:t> var h = 1.0/numDivisions;</a:t>
            </a:r>
          </a:p>
          <a:p>
            <a:endParaRPr lang="en-US" altLang="it-IT"/>
          </a:p>
          <a:p>
            <a:r>
              <a:rPr lang="en-US" altLang="it-IT"/>
              <a:t>    patch = new Array(numTeapotPatches);</a:t>
            </a:r>
          </a:p>
          <a:p>
            <a:r>
              <a:rPr lang="en-US" altLang="it-IT"/>
              <a:t>    for(var i=0; i&lt;numTeapotPatches; i++)</a:t>
            </a:r>
          </a:p>
          <a:p>
            <a:r>
              <a:rPr lang="en-US" altLang="it-IT"/>
              <a:t>    patch[i] = new Array(16);</a:t>
            </a:r>
          </a:p>
          <a:p>
            <a:r>
              <a:rPr lang="en-US" altLang="it-IT"/>
              <a:t>    for(var i=0; i&lt;numTeapotPatches; i++)</a:t>
            </a:r>
          </a:p>
          <a:p>
            <a:r>
              <a:rPr lang="en-US" altLang="it-IT"/>
              <a:t>         for(j=0; j&lt;16; j++) {</a:t>
            </a:r>
          </a:p>
          <a:p>
            <a:r>
              <a:rPr lang="en-US" altLang="it-IT"/>
              <a:t>            patch[i][j] = vec4([vertices[indices[i][j]][0],</a:t>
            </a:r>
          </a:p>
          <a:p>
            <a:r>
              <a:rPr lang="en-US" altLang="it-IT"/>
              <a:t>             vertices[indices[i][j]][2],</a:t>
            </a:r>
          </a:p>
          <a:p>
            <a:r>
              <a:rPr lang="en-US" altLang="it-IT"/>
              <a:t>                 vertices[indices[i][j]][1], 1.0]);</a:t>
            </a:r>
          </a:p>
          <a:p>
            <a:r>
              <a:rPr lang="en-US" altLang="it-IT"/>
              <a:t>    }</a:t>
            </a:r>
          </a:p>
        </p:txBody>
      </p:sp>
      <p:sp>
        <p:nvSpPr>
          <p:cNvPr id="3174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sz="1400"/>
              <a:t>Angel and Shreiner: Interactive Computer Graphics 7E © Addison-Wesley 2015 </a:t>
            </a:r>
          </a:p>
        </p:txBody>
      </p:sp>
    </p:spTree>
    <p:extLst>
      <p:ext uri="{BB962C8B-B14F-4D97-AF65-F5344CB8AC3E}">
        <p14:creationId xmlns:p14="http://schemas.microsoft.com/office/powerpoint/2010/main" val="152708734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Vertex Data</a:t>
            </a:r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1"/>
            <a:fld id="{CC63CC09-17FC-4F4C-9C13-ADA0DCFC4F44}" type="slidenum">
              <a:rPr lang="es-ES" altLang="it-IT" sz="1000">
                <a:latin typeface="Arial" panose="020B0604020202020204" pitchFamily="34" charset="0"/>
              </a:rPr>
              <a:pPr lvl="1"/>
              <a:t>29</a:t>
            </a:fld>
            <a:endParaRPr lang="es-ES" altLang="it-IT" sz="1000">
              <a:latin typeface="Arial" panose="020B0604020202020204" pitchFamily="34" charset="0"/>
            </a:endParaRPr>
          </a:p>
        </p:txBody>
      </p:sp>
      <p:sp>
        <p:nvSpPr>
          <p:cNvPr id="33796" name="TextBox 4"/>
          <p:cNvSpPr txBox="1">
            <a:spLocks noChangeArrowheads="1"/>
          </p:cNvSpPr>
          <p:nvPr/>
        </p:nvSpPr>
        <p:spPr bwMode="auto">
          <a:xfrm>
            <a:off x="381000" y="1447800"/>
            <a:ext cx="8382000" cy="532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sz="2000"/>
              <a:t> for ( var n = 0; n &lt; numTeapotPatches; n++ ) {</a:t>
            </a:r>
          </a:p>
          <a:p>
            <a:r>
              <a:rPr lang="en-US" altLang="it-IT" sz="2000"/>
              <a:t>    var data = new Array(numDivisions+1);</a:t>
            </a:r>
          </a:p>
          <a:p>
            <a:r>
              <a:rPr lang="en-US" altLang="it-IT" sz="2000"/>
              <a:t>    for(var j = 0; j&lt;= numDivisions; j++) data[j] = new Array(numDivisions+1);</a:t>
            </a:r>
          </a:p>
          <a:p>
            <a:r>
              <a:rPr lang="en-US" altLang="it-IT" sz="2000"/>
              <a:t>    for(var i=0; i&lt;=numDivisions; i++) for(var j=0; j&lt;= numDivisions; j++) {</a:t>
            </a:r>
          </a:p>
          <a:p>
            <a:r>
              <a:rPr lang="en-US" altLang="it-IT" sz="2000"/>
              <a:t>         data[i][j] = vec4(0,0,0,1);</a:t>
            </a:r>
          </a:p>
          <a:p>
            <a:r>
              <a:rPr lang="en-US" altLang="it-IT" sz="2000"/>
              <a:t>        var u = i*h;</a:t>
            </a:r>
          </a:p>
          <a:p>
            <a:r>
              <a:rPr lang="en-US" altLang="it-IT" sz="2000"/>
              <a:t>        var v = j*h;</a:t>
            </a:r>
          </a:p>
          <a:p>
            <a:r>
              <a:rPr lang="en-US" altLang="it-IT" sz="2000"/>
              <a:t>        var t = new Array(4);</a:t>
            </a:r>
          </a:p>
          <a:p>
            <a:r>
              <a:rPr lang="en-US" altLang="it-IT" sz="2000"/>
              <a:t>        for(var ii=0; ii&lt;4; ii++) t[ii]=new Array(4);</a:t>
            </a:r>
          </a:p>
          <a:p>
            <a:r>
              <a:rPr lang="en-US" altLang="it-IT" sz="2000"/>
              <a:t>        for(var ii=0; ii&lt;4; ii++) for(var jj=0; jj&lt;4; jj++)</a:t>
            </a:r>
          </a:p>
          <a:p>
            <a:r>
              <a:rPr lang="en-US" altLang="it-IT" sz="2000"/>
              <a:t>             t[ii][jj] = bezier(u)[ii]*bezier(v)[jj];</a:t>
            </a:r>
          </a:p>
          <a:p>
            <a:r>
              <a:rPr lang="en-US" altLang="it-IT" sz="2000"/>
              <a:t>            for(var ii=0; ii&lt;4; ii++) for(var jj=0; jj&lt;4; jj++) {</a:t>
            </a:r>
          </a:p>
          <a:p>
            <a:r>
              <a:rPr lang="en-US" altLang="it-IT" sz="2000"/>
              <a:t>                    temp = vec4(patch[n][4*ii+jj]);</a:t>
            </a:r>
          </a:p>
          <a:p>
            <a:r>
              <a:rPr lang="en-US" altLang="it-IT" sz="2000"/>
              <a:t>                    temp = scale( t[ii][jj], temp);</a:t>
            </a:r>
          </a:p>
          <a:p>
            <a:r>
              <a:rPr lang="en-US" altLang="it-IT" sz="2000"/>
              <a:t>                    data[i][j] = add(data[i][j], temp);</a:t>
            </a:r>
          </a:p>
          <a:p>
            <a:r>
              <a:rPr lang="en-US" altLang="it-IT" sz="2000"/>
              <a:t>        }</a:t>
            </a:r>
          </a:p>
          <a:p>
            <a:r>
              <a:rPr lang="en-US" altLang="it-IT" sz="2000"/>
              <a:t>    }</a:t>
            </a:r>
          </a:p>
        </p:txBody>
      </p:sp>
      <p:sp>
        <p:nvSpPr>
          <p:cNvPr id="3379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sz="1400"/>
              <a:t>Angel and Shreiner: Interactive Computer Graphics 7E © Addison-Wesley 2015 </a:t>
            </a:r>
          </a:p>
        </p:txBody>
      </p:sp>
    </p:spTree>
    <p:extLst>
      <p:ext uri="{BB962C8B-B14F-4D97-AF65-F5344CB8AC3E}">
        <p14:creationId xmlns:p14="http://schemas.microsoft.com/office/powerpoint/2010/main" val="6438518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1"/>
            <a:fld id="{E4EF8598-D6A4-4DDF-A298-E51D13FA7277}" type="slidenum">
              <a:rPr lang="es-ES" altLang="it-IT" sz="1000">
                <a:latin typeface="Arial" panose="020B0604020202020204" pitchFamily="34" charset="0"/>
              </a:rPr>
              <a:pPr lvl="1"/>
              <a:t>3</a:t>
            </a:fld>
            <a:endParaRPr lang="es-ES" altLang="it-IT" sz="1000">
              <a:latin typeface="Arial" panose="020B0604020202020204" pitchFamily="34" charset="0"/>
            </a:endParaRPr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Objectives</a:t>
            </a:r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Introduce methods to draw curves</a:t>
            </a:r>
          </a:p>
          <a:p>
            <a:pPr lvl="1"/>
            <a:r>
              <a:rPr lang="en-US" altLang="it-IT">
                <a:ea typeface="ＭＳ Ｐゴシック" panose="020B0600070205080204" pitchFamily="34" charset="-128"/>
              </a:rPr>
              <a:t>Approximate with lines</a:t>
            </a:r>
          </a:p>
          <a:p>
            <a:pPr lvl="1"/>
            <a:r>
              <a:rPr lang="en-US" altLang="it-IT">
                <a:ea typeface="ＭＳ Ｐゴシック" panose="020B0600070205080204" pitchFamily="34" charset="-128"/>
              </a:rPr>
              <a:t>Finite Differences</a:t>
            </a:r>
          </a:p>
          <a:p>
            <a:r>
              <a:rPr lang="en-US" altLang="it-IT">
                <a:ea typeface="ＭＳ Ｐゴシック" panose="020B0600070205080204" pitchFamily="34" charset="-128"/>
              </a:rPr>
              <a:t>Derive the recursive method for evaluation of Bezier curves and surfaces</a:t>
            </a:r>
          </a:p>
          <a:p>
            <a:r>
              <a:rPr lang="en-US" altLang="it-IT">
                <a:ea typeface="ＭＳ Ｐゴシック" panose="020B0600070205080204" pitchFamily="34" charset="-128"/>
              </a:rPr>
              <a:t>Learn how to convert all polynomial data to data for Bezier polynomials</a:t>
            </a:r>
          </a:p>
        </p:txBody>
      </p:sp>
      <p:sp>
        <p:nvSpPr>
          <p:cNvPr id="1843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sz="1400"/>
              <a:t>Angel and Shreiner: Interactive Computer Graphics 7E © Addison-Wesley 2015 </a:t>
            </a:r>
          </a:p>
        </p:txBody>
      </p:sp>
    </p:spTree>
    <p:extLst>
      <p:ext uri="{BB962C8B-B14F-4D97-AF65-F5344CB8AC3E}">
        <p14:creationId xmlns:p14="http://schemas.microsoft.com/office/powerpoint/2010/main" val="282942828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Quads</a:t>
            </a:r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1"/>
            <a:fld id="{8F9769DC-4EAD-407C-BD55-7E92094B55AB}" type="slidenum">
              <a:rPr lang="es-ES" altLang="it-IT" sz="1000">
                <a:latin typeface="Arial" panose="020B0604020202020204" pitchFamily="34" charset="0"/>
              </a:rPr>
              <a:pPr lvl="1"/>
              <a:t>30</a:t>
            </a:fld>
            <a:endParaRPr lang="es-ES" altLang="it-IT" sz="1000">
              <a:latin typeface="Arial" panose="020B0604020202020204" pitchFamily="34" charset="0"/>
            </a:endParaRPr>
          </a:p>
        </p:txBody>
      </p:sp>
      <p:sp>
        <p:nvSpPr>
          <p:cNvPr id="35844" name="TextBox 4"/>
          <p:cNvSpPr txBox="1">
            <a:spLocks noChangeArrowheads="1"/>
          </p:cNvSpPr>
          <p:nvPr/>
        </p:nvSpPr>
        <p:spPr bwMode="auto">
          <a:xfrm>
            <a:off x="457200" y="1752600"/>
            <a:ext cx="8685213" cy="4154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/>
              <a:t> for(var i=0; i&lt;numDivisions; i++)</a:t>
            </a:r>
          </a:p>
          <a:p>
            <a:r>
              <a:rPr lang="en-US" altLang="it-IT"/>
              <a:t>    for(var j =0; j&lt;numDivisions; j++) {</a:t>
            </a:r>
          </a:p>
          <a:p>
            <a:r>
              <a:rPr lang="en-US" altLang="it-IT"/>
              <a:t>        points.push(data[i][j]);</a:t>
            </a:r>
          </a:p>
          <a:p>
            <a:r>
              <a:rPr lang="en-US" altLang="it-IT"/>
              <a:t>        points.push(data[i+1][j]);</a:t>
            </a:r>
          </a:p>
          <a:p>
            <a:r>
              <a:rPr lang="en-US" altLang="it-IT"/>
              <a:t>        points.push(data[i+1][j+1]);</a:t>
            </a:r>
          </a:p>
          <a:p>
            <a:r>
              <a:rPr lang="en-US" altLang="it-IT"/>
              <a:t>        points.push(data[i][j]); </a:t>
            </a:r>
          </a:p>
          <a:p>
            <a:r>
              <a:rPr lang="en-US" altLang="it-IT"/>
              <a:t>        points.push(data[i+1][j+1]);</a:t>
            </a:r>
          </a:p>
          <a:p>
            <a:r>
              <a:rPr lang="en-US" altLang="it-IT"/>
              <a:t>        points.push(data[i][j+1]);</a:t>
            </a:r>
          </a:p>
          <a:p>
            <a:r>
              <a:rPr lang="en-US" altLang="it-IT"/>
              <a:t>        index += 6;</a:t>
            </a:r>
          </a:p>
          <a:p>
            <a:r>
              <a:rPr lang="en-US" altLang="it-IT"/>
              <a:t>        }</a:t>
            </a:r>
          </a:p>
          <a:p>
            <a:r>
              <a:rPr lang="en-US" altLang="it-IT"/>
              <a:t>    }</a:t>
            </a:r>
          </a:p>
        </p:txBody>
      </p:sp>
      <p:sp>
        <p:nvSpPr>
          <p:cNvPr id="3584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sz="1400"/>
              <a:t>Angel and Shreiner: Interactive Computer Graphics 7E © Addison-Wesley 2015 </a:t>
            </a:r>
          </a:p>
        </p:txBody>
      </p:sp>
    </p:spTree>
    <p:extLst>
      <p:ext uri="{BB962C8B-B14F-4D97-AF65-F5344CB8AC3E}">
        <p14:creationId xmlns:p14="http://schemas.microsoft.com/office/powerpoint/2010/main" val="304131336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Recursive Subdivision</a:t>
            </a:r>
          </a:p>
        </p:txBody>
      </p:sp>
      <p:pic>
        <p:nvPicPr>
          <p:cNvPr id="37891" name="Content Placeholder 4" descr="teapot2.tiff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0226" b="-10226"/>
          <a:stretch>
            <a:fillRect/>
          </a:stretch>
        </p:blipFill>
        <p:spPr>
          <a:xfrm>
            <a:off x="685800" y="1600200"/>
            <a:ext cx="6629400" cy="4029075"/>
          </a:xfrm>
        </p:spPr>
      </p:pic>
      <p:sp>
        <p:nvSpPr>
          <p:cNvPr id="3789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1"/>
            <a:fld id="{4CCDFC7E-6F21-4542-86DD-7AF431F812BD}" type="slidenum">
              <a:rPr lang="es-ES" altLang="it-IT" sz="1000">
                <a:latin typeface="Arial" panose="020B0604020202020204" pitchFamily="34" charset="0"/>
              </a:rPr>
              <a:pPr lvl="1"/>
              <a:t>31</a:t>
            </a:fld>
            <a:endParaRPr lang="es-ES" altLang="it-IT" sz="1000">
              <a:latin typeface="Arial" panose="020B0604020202020204" pitchFamily="34" charset="0"/>
            </a:endParaRPr>
          </a:p>
        </p:txBody>
      </p:sp>
      <p:sp>
        <p:nvSpPr>
          <p:cNvPr id="3789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sz="1400"/>
              <a:t>Angel and Shreiner: Interactive Computer Graphics 7E © Addison-Wesley 2015 </a:t>
            </a:r>
          </a:p>
        </p:txBody>
      </p:sp>
    </p:spTree>
    <p:extLst>
      <p:ext uri="{BB962C8B-B14F-4D97-AF65-F5344CB8AC3E}">
        <p14:creationId xmlns:p14="http://schemas.microsoft.com/office/powerpoint/2010/main" val="217440702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Divide Curve</a:t>
            </a:r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1"/>
            <a:fld id="{7AB168B5-71DE-4428-8452-B43ABB279D6F}" type="slidenum">
              <a:rPr lang="es-ES" altLang="it-IT" sz="1000">
                <a:latin typeface="Arial" panose="020B0604020202020204" pitchFamily="34" charset="0"/>
              </a:rPr>
              <a:pPr lvl="1"/>
              <a:t>32</a:t>
            </a:fld>
            <a:endParaRPr lang="es-ES" altLang="it-IT" sz="1000">
              <a:latin typeface="Arial" panose="020B0604020202020204" pitchFamily="34" charset="0"/>
            </a:endParaRPr>
          </a:p>
        </p:txBody>
      </p:sp>
      <p:sp>
        <p:nvSpPr>
          <p:cNvPr id="39940" name="TextBox 4"/>
          <p:cNvSpPr txBox="1">
            <a:spLocks noChangeArrowheads="1"/>
          </p:cNvSpPr>
          <p:nvPr/>
        </p:nvSpPr>
        <p:spPr bwMode="auto">
          <a:xfrm>
            <a:off x="381000" y="1752600"/>
            <a:ext cx="8610600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/>
              <a:t>divideCurve = function( c, r , l){</a:t>
            </a:r>
          </a:p>
          <a:p>
            <a:r>
              <a:rPr lang="en-US" altLang="it-IT"/>
              <a:t> // divides c into left (l) and right ( r ) curve data  </a:t>
            </a:r>
          </a:p>
          <a:p>
            <a:r>
              <a:rPr lang="en-US" altLang="it-IT"/>
              <a:t>var mid = mix(c[1], c[2], 0.5);</a:t>
            </a:r>
          </a:p>
          <a:p>
            <a:r>
              <a:rPr lang="en-US" altLang="it-IT"/>
              <a:t>   l[0] = vec4(c[0]);</a:t>
            </a:r>
          </a:p>
          <a:p>
            <a:r>
              <a:rPr lang="en-US" altLang="it-IT"/>
              <a:t>   l[1] = mix(c[0], c[1], 0.5 );</a:t>
            </a:r>
          </a:p>
          <a:p>
            <a:r>
              <a:rPr lang="en-US" altLang="it-IT"/>
              <a:t>   l[2] = mix(l[1], mid, 0.5 );</a:t>
            </a:r>
          </a:p>
          <a:p>
            <a:r>
              <a:rPr lang="en-US" altLang="it-IT"/>
              <a:t>   r[3] = vec4(c[3]);</a:t>
            </a:r>
          </a:p>
          <a:p>
            <a:r>
              <a:rPr lang="en-US" altLang="it-IT"/>
              <a:t>   r[2] = mix(c[2], c[3], 0.5 );</a:t>
            </a:r>
          </a:p>
          <a:p>
            <a:r>
              <a:rPr lang="en-US" altLang="it-IT"/>
              <a:t>   r[1] = mix( mid, r[2], 0.5 );</a:t>
            </a:r>
          </a:p>
          <a:p>
            <a:r>
              <a:rPr lang="en-US" altLang="it-IT"/>
              <a:t>   r[0] = mix(l[2], r[1], 0.5 );</a:t>
            </a:r>
          </a:p>
          <a:p>
            <a:r>
              <a:rPr lang="en-US" altLang="it-IT"/>
              <a:t>   l[3] = vec4(r[0]);    return;</a:t>
            </a:r>
          </a:p>
          <a:p>
            <a:r>
              <a:rPr lang="en-US" altLang="it-IT"/>
              <a:t>}</a:t>
            </a:r>
          </a:p>
        </p:txBody>
      </p:sp>
      <p:sp>
        <p:nvSpPr>
          <p:cNvPr id="3994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sz="1400"/>
              <a:t>Angel and Shreiner: Interactive Computer Graphics 7E © Addison-Wesley 2015 </a:t>
            </a:r>
          </a:p>
        </p:txBody>
      </p:sp>
    </p:spTree>
    <p:extLst>
      <p:ext uri="{BB962C8B-B14F-4D97-AF65-F5344CB8AC3E}">
        <p14:creationId xmlns:p14="http://schemas.microsoft.com/office/powerpoint/2010/main" val="405322802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Divide Patch</a:t>
            </a:r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1"/>
            <a:fld id="{409284C3-DB12-4673-A0FC-A9AC7353A0DB}" type="slidenum">
              <a:rPr lang="es-ES" altLang="it-IT" sz="1000">
                <a:latin typeface="Arial" panose="020B0604020202020204" pitchFamily="34" charset="0"/>
              </a:rPr>
              <a:pPr lvl="1"/>
              <a:t>33</a:t>
            </a:fld>
            <a:endParaRPr lang="es-ES" altLang="it-IT" sz="1000">
              <a:latin typeface="Arial" panose="020B0604020202020204" pitchFamily="34" charset="0"/>
            </a:endParaRPr>
          </a:p>
        </p:txBody>
      </p:sp>
      <p:sp>
        <p:nvSpPr>
          <p:cNvPr id="41988" name="TextBox 5"/>
          <p:cNvSpPr txBox="1">
            <a:spLocks noChangeArrowheads="1"/>
          </p:cNvSpPr>
          <p:nvPr/>
        </p:nvSpPr>
        <p:spPr bwMode="auto">
          <a:xfrm>
            <a:off x="533400" y="1828800"/>
            <a:ext cx="8001000" cy="470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sz="2000"/>
              <a:t>dividePatch = function (p, count ) {</a:t>
            </a:r>
          </a:p>
          <a:p>
            <a:r>
              <a:rPr lang="en-US" altLang="it-IT" sz="2000"/>
              <a:t>   if ( count &gt; 0 ) {</a:t>
            </a:r>
          </a:p>
          <a:p>
            <a:r>
              <a:rPr lang="en-US" altLang="it-IT" sz="2000"/>
              <a:t>    var a =  mat4();</a:t>
            </a:r>
          </a:p>
          <a:p>
            <a:r>
              <a:rPr lang="en-US" altLang="it-IT" sz="2000"/>
              <a:t>    var b =  mat4();</a:t>
            </a:r>
          </a:p>
          <a:p>
            <a:r>
              <a:rPr lang="en-US" altLang="it-IT" sz="2000"/>
              <a:t>    var t = mat4();</a:t>
            </a:r>
          </a:p>
          <a:p>
            <a:r>
              <a:rPr lang="en-US" altLang="it-IT" sz="2000"/>
              <a:t>    var q = mat4();</a:t>
            </a:r>
          </a:p>
          <a:p>
            <a:r>
              <a:rPr lang="en-US" altLang="it-IT" sz="2000"/>
              <a:t>    var r = mat4();</a:t>
            </a:r>
          </a:p>
          <a:p>
            <a:r>
              <a:rPr lang="en-US" altLang="it-IT" sz="2000"/>
              <a:t>    var s = mat4();</a:t>
            </a:r>
          </a:p>
          <a:p>
            <a:r>
              <a:rPr lang="en-US" altLang="it-IT" sz="2000"/>
              <a:t>// subdivide curves in u direction, transpose results, divide</a:t>
            </a:r>
          </a:p>
          <a:p>
            <a:r>
              <a:rPr lang="en-US" altLang="it-IT" sz="2000"/>
              <a:t>// in u direction again (equivalent to subdivision in v)</a:t>
            </a:r>
          </a:p>
          <a:p>
            <a:r>
              <a:rPr lang="en-US" altLang="it-IT" sz="2000"/>
              <a:t>         for ( var k = 0; k &lt; 4; ++k ) {</a:t>
            </a:r>
          </a:p>
          <a:p>
            <a:r>
              <a:rPr lang="en-US" altLang="it-IT" sz="2000"/>
              <a:t>                var pp = p[k];</a:t>
            </a:r>
          </a:p>
          <a:p>
            <a:r>
              <a:rPr lang="en-US" altLang="it-IT" sz="2000"/>
              <a:t>                var aa = vec4();</a:t>
            </a:r>
          </a:p>
          <a:p>
            <a:r>
              <a:rPr lang="en-US" altLang="it-IT" sz="2000"/>
              <a:t>                var bb = vec4();</a:t>
            </a:r>
          </a:p>
          <a:p>
            <a:r>
              <a:rPr lang="en-US" altLang="it-IT" sz="2000"/>
              <a:t>                               </a:t>
            </a:r>
          </a:p>
        </p:txBody>
      </p:sp>
      <p:sp>
        <p:nvSpPr>
          <p:cNvPr id="4198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sz="1400"/>
              <a:t>Angel and Shreiner: Interactive Computer Graphics 7E © Addison-Wesley 2015 </a:t>
            </a:r>
          </a:p>
        </p:txBody>
      </p:sp>
    </p:spTree>
    <p:extLst>
      <p:ext uri="{BB962C8B-B14F-4D97-AF65-F5344CB8AC3E}">
        <p14:creationId xmlns:p14="http://schemas.microsoft.com/office/powerpoint/2010/main" val="49774541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Divide Patch</a:t>
            </a:r>
          </a:p>
        </p:txBody>
      </p:sp>
      <p:sp>
        <p:nvSpPr>
          <p:cNvPr id="44035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1"/>
            <a:fld id="{986ECEA3-886F-4C5F-81DB-71141AE4967E}" type="slidenum">
              <a:rPr lang="es-ES" altLang="it-IT" sz="1000">
                <a:latin typeface="Arial" panose="020B0604020202020204" pitchFamily="34" charset="0"/>
              </a:rPr>
              <a:pPr lvl="1"/>
              <a:t>34</a:t>
            </a:fld>
            <a:endParaRPr lang="es-ES" altLang="it-IT" sz="1000">
              <a:latin typeface="Arial" panose="020B0604020202020204" pitchFamily="34" charset="0"/>
            </a:endParaRPr>
          </a:p>
        </p:txBody>
      </p:sp>
      <p:sp>
        <p:nvSpPr>
          <p:cNvPr id="44036" name="TextBox 4"/>
          <p:cNvSpPr txBox="1">
            <a:spLocks noChangeArrowheads="1"/>
          </p:cNvSpPr>
          <p:nvPr/>
        </p:nvSpPr>
        <p:spPr bwMode="auto">
          <a:xfrm>
            <a:off x="381000" y="1447800"/>
            <a:ext cx="8077200" cy="538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/>
              <a:t> </a:t>
            </a:r>
            <a:r>
              <a:rPr lang="en-US" altLang="it-IT" sz="2000"/>
              <a:t>divideCurve( pp, aa, bb );</a:t>
            </a:r>
          </a:p>
          <a:p>
            <a:r>
              <a:rPr lang="en-US" altLang="it-IT" sz="2000"/>
              <a:t>                a[k] = vec4(aa);</a:t>
            </a:r>
          </a:p>
          <a:p>
            <a:r>
              <a:rPr lang="en-US" altLang="it-IT" sz="2000"/>
              <a:t>                b[k] = vec4(bb); </a:t>
            </a:r>
          </a:p>
          <a:p>
            <a:r>
              <a:rPr lang="en-US" altLang="it-IT" sz="2000"/>
              <a:t>             }</a:t>
            </a:r>
          </a:p>
          <a:p>
            <a:r>
              <a:rPr lang="en-US" altLang="it-IT" sz="2000"/>
              <a:t>        a = transpose( a );</a:t>
            </a:r>
          </a:p>
          <a:p>
            <a:r>
              <a:rPr lang="en-US" altLang="it-IT" sz="2000"/>
              <a:t>        b = transpose( b );</a:t>
            </a:r>
          </a:p>
          <a:p>
            <a:r>
              <a:rPr lang="en-US" altLang="it-IT" sz="2000"/>
              <a:t>                for ( var k = 0; k &lt; 4; ++k ) {</a:t>
            </a:r>
          </a:p>
          <a:p>
            <a:r>
              <a:rPr lang="en-US" altLang="it-IT" sz="2000"/>
              <a:t>                var pp = vec4(a[k]);</a:t>
            </a:r>
          </a:p>
          <a:p>
            <a:r>
              <a:rPr lang="en-US" altLang="it-IT" sz="2000"/>
              <a:t>                var aa = vec4();</a:t>
            </a:r>
          </a:p>
          <a:p>
            <a:r>
              <a:rPr lang="en-US" altLang="it-IT" sz="2000"/>
              <a:t>                var bb = vec4();</a:t>
            </a:r>
          </a:p>
          <a:p>
            <a:r>
              <a:rPr lang="en-US" altLang="it-IT" sz="2000"/>
              <a:t>                divideCurve( pp, aa, bb );</a:t>
            </a:r>
          </a:p>
          <a:p>
            <a:r>
              <a:rPr lang="en-US" altLang="it-IT" sz="2000"/>
              <a:t>                 q[k] = vec4(aa);</a:t>
            </a:r>
          </a:p>
          <a:p>
            <a:r>
              <a:rPr lang="en-US" altLang="it-IT" sz="2000"/>
              <a:t>                 r[k] = vec4(bb);</a:t>
            </a:r>
          </a:p>
          <a:p>
            <a:r>
              <a:rPr lang="en-US" altLang="it-IT" sz="2000"/>
              <a:t>                }</a:t>
            </a:r>
          </a:p>
          <a:p>
            <a:r>
              <a:rPr lang="en-US" altLang="it-IT" sz="2000"/>
              <a:t>        for ( var k = 0; k &lt; 4; ++k ) {</a:t>
            </a:r>
          </a:p>
          <a:p>
            <a:r>
              <a:rPr lang="en-US" altLang="it-IT" sz="2000"/>
              <a:t>                var pp = vec4(b[k]);</a:t>
            </a:r>
          </a:p>
          <a:p>
            <a:r>
              <a:rPr lang="en-US" altLang="it-IT" sz="2000"/>
              <a:t>                var aa = vec4();                </a:t>
            </a:r>
          </a:p>
        </p:txBody>
      </p:sp>
      <p:sp>
        <p:nvSpPr>
          <p:cNvPr id="4403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sz="1400"/>
              <a:t>Angel and Shreiner: Interactive Computer Graphics 7E © Addison-Wesley 2015 </a:t>
            </a:r>
          </a:p>
        </p:txBody>
      </p:sp>
    </p:spTree>
    <p:extLst>
      <p:ext uri="{BB962C8B-B14F-4D97-AF65-F5344CB8AC3E}">
        <p14:creationId xmlns:p14="http://schemas.microsoft.com/office/powerpoint/2010/main" val="416250734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Divide Patch</a:t>
            </a:r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1"/>
            <a:fld id="{55DF1167-A4C2-426C-966F-B93DC653156F}" type="slidenum">
              <a:rPr lang="es-ES" altLang="it-IT" sz="1000">
                <a:latin typeface="Arial" panose="020B0604020202020204" pitchFamily="34" charset="0"/>
              </a:rPr>
              <a:pPr lvl="1"/>
              <a:t>35</a:t>
            </a:fld>
            <a:endParaRPr lang="es-ES" altLang="it-IT" sz="1000">
              <a:latin typeface="Arial" panose="020B0604020202020204" pitchFamily="34" charset="0"/>
            </a:endParaRPr>
          </a:p>
        </p:txBody>
      </p:sp>
      <p:sp>
        <p:nvSpPr>
          <p:cNvPr id="46084" name="TextBox 4"/>
          <p:cNvSpPr txBox="1">
            <a:spLocks noChangeArrowheads="1"/>
          </p:cNvSpPr>
          <p:nvPr/>
        </p:nvSpPr>
        <p:spPr bwMode="auto">
          <a:xfrm>
            <a:off x="381000" y="1828800"/>
            <a:ext cx="7924800" cy="470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sz="2000"/>
              <a:t>               var bb = vec4();                                </a:t>
            </a:r>
          </a:p>
          <a:p>
            <a:r>
              <a:rPr lang="en-US" altLang="it-IT" sz="2000"/>
              <a:t>               divideCurve( pp, aa, bb );</a:t>
            </a:r>
            <a:endParaRPr lang="en-US" altLang="it-IT" sz="1800"/>
          </a:p>
          <a:p>
            <a:r>
              <a:rPr lang="en-US" altLang="it-IT" sz="2000"/>
              <a:t>                t[k] = vec4(bb);</a:t>
            </a:r>
          </a:p>
          <a:p>
            <a:r>
              <a:rPr lang="en-US" altLang="it-IT" sz="2000"/>
              <a:t>               }</a:t>
            </a:r>
          </a:p>
          <a:p>
            <a:r>
              <a:rPr lang="en-US" altLang="it-IT" sz="2000"/>
              <a:t>// recursive division of 4 resulting patches</a:t>
            </a:r>
          </a:p>
          <a:p>
            <a:r>
              <a:rPr lang="en-US" altLang="it-IT" sz="2000"/>
              <a:t>        dividePatch( q, count - 1 );</a:t>
            </a:r>
          </a:p>
          <a:p>
            <a:r>
              <a:rPr lang="en-US" altLang="it-IT" sz="2000"/>
              <a:t>        dividePatch( r, count - 1 );</a:t>
            </a:r>
          </a:p>
          <a:p>
            <a:r>
              <a:rPr lang="en-US" altLang="it-IT" sz="2000"/>
              <a:t>        dividePatch( s, count - 1 );</a:t>
            </a:r>
          </a:p>
          <a:p>
            <a:r>
              <a:rPr lang="en-US" altLang="it-IT" sz="2000"/>
              <a:t>        dividePatch( t, count - 1 );</a:t>
            </a:r>
          </a:p>
          <a:p>
            <a:r>
              <a:rPr lang="en-US" altLang="it-IT" sz="2000"/>
              <a:t>    }</a:t>
            </a:r>
          </a:p>
          <a:p>
            <a:r>
              <a:rPr lang="en-US" altLang="it-IT" sz="2000"/>
              <a:t>    else {</a:t>
            </a:r>
          </a:p>
          <a:p>
            <a:r>
              <a:rPr lang="en-US" altLang="it-IT" sz="2000"/>
              <a:t>        drawPatch( p );</a:t>
            </a:r>
          </a:p>
          <a:p>
            <a:r>
              <a:rPr lang="en-US" altLang="it-IT" sz="2000"/>
              <a:t>    }</a:t>
            </a:r>
          </a:p>
          <a:p>
            <a:r>
              <a:rPr lang="en-US" altLang="it-IT" sz="2000"/>
              <a:t>    return;</a:t>
            </a:r>
          </a:p>
          <a:p>
            <a:r>
              <a:rPr lang="en-US" altLang="it-IT" sz="2000"/>
              <a:t>}</a:t>
            </a:r>
          </a:p>
        </p:txBody>
      </p:sp>
      <p:sp>
        <p:nvSpPr>
          <p:cNvPr id="4608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sz="1400"/>
              <a:t>Angel and Shreiner: Interactive Computer Graphics 7E © Addison-Wesley 2015 </a:t>
            </a:r>
          </a:p>
        </p:txBody>
      </p:sp>
    </p:spTree>
    <p:extLst>
      <p:ext uri="{BB962C8B-B14F-4D97-AF65-F5344CB8AC3E}">
        <p14:creationId xmlns:p14="http://schemas.microsoft.com/office/powerpoint/2010/main" val="289201948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Draw Patch</a:t>
            </a:r>
          </a:p>
        </p:txBody>
      </p:sp>
      <p:sp>
        <p:nvSpPr>
          <p:cNvPr id="48131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1"/>
            <a:fld id="{059EB904-922E-4419-8C6B-2BCCFCD45396}" type="slidenum">
              <a:rPr lang="es-ES" altLang="it-IT" sz="1000">
                <a:latin typeface="Arial" panose="020B0604020202020204" pitchFamily="34" charset="0"/>
              </a:rPr>
              <a:pPr lvl="1"/>
              <a:t>36</a:t>
            </a:fld>
            <a:endParaRPr lang="es-ES" altLang="it-IT" sz="1000">
              <a:latin typeface="Arial" panose="020B0604020202020204" pitchFamily="34" charset="0"/>
            </a:endParaRPr>
          </a:p>
        </p:txBody>
      </p:sp>
      <p:sp>
        <p:nvSpPr>
          <p:cNvPr id="48132" name="TextBox 4"/>
          <p:cNvSpPr txBox="1">
            <a:spLocks noChangeArrowheads="1"/>
          </p:cNvSpPr>
          <p:nvPr/>
        </p:nvSpPr>
        <p:spPr bwMode="auto">
          <a:xfrm>
            <a:off x="381000" y="1752600"/>
            <a:ext cx="8229600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/>
              <a:t>drawPatch = function(p) {</a:t>
            </a:r>
          </a:p>
          <a:p>
            <a:r>
              <a:rPr lang="en-US" altLang="it-IT"/>
              <a:t>    // Draw the quad (as two triangles) bounded by</a:t>
            </a:r>
          </a:p>
          <a:p>
            <a:r>
              <a:rPr lang="en-US" altLang="it-IT"/>
              <a:t>    //   corners of the Bezier patch</a:t>
            </a:r>
          </a:p>
          <a:p>
            <a:r>
              <a:rPr lang="en-US" altLang="it-IT"/>
              <a:t>    points.push(p[0][0]);</a:t>
            </a:r>
          </a:p>
          <a:p>
            <a:r>
              <a:rPr lang="en-US" altLang="it-IT"/>
              <a:t>    points.push(p[0][3]);</a:t>
            </a:r>
          </a:p>
          <a:p>
            <a:r>
              <a:rPr lang="en-US" altLang="it-IT"/>
              <a:t>    points.push(p[3][3]);</a:t>
            </a:r>
          </a:p>
          <a:p>
            <a:r>
              <a:rPr lang="en-US" altLang="it-IT"/>
              <a:t>    points.push(p[0][0]);</a:t>
            </a:r>
          </a:p>
          <a:p>
            <a:r>
              <a:rPr lang="en-US" altLang="it-IT"/>
              <a:t>    points.push(p[3][3]);</a:t>
            </a:r>
          </a:p>
          <a:p>
            <a:r>
              <a:rPr lang="en-US" altLang="it-IT"/>
              <a:t>    points.push(p[3][0]);</a:t>
            </a:r>
          </a:p>
          <a:p>
            <a:r>
              <a:rPr lang="en-US" altLang="it-IT"/>
              <a:t>    index+=6;</a:t>
            </a:r>
          </a:p>
          <a:p>
            <a:r>
              <a:rPr lang="en-US" altLang="it-IT"/>
              <a:t>    return;</a:t>
            </a:r>
          </a:p>
          <a:p>
            <a:r>
              <a:rPr lang="en-US" altLang="it-IT"/>
              <a:t>}</a:t>
            </a:r>
          </a:p>
        </p:txBody>
      </p:sp>
      <p:sp>
        <p:nvSpPr>
          <p:cNvPr id="4813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sz="1400"/>
              <a:t>Angel and Shreiner: Interactive Computer Graphics 7E © Addison-Wesley 2015 </a:t>
            </a:r>
          </a:p>
        </p:txBody>
      </p:sp>
    </p:spTree>
    <p:extLst>
      <p:ext uri="{BB962C8B-B14F-4D97-AF65-F5344CB8AC3E}">
        <p14:creationId xmlns:p14="http://schemas.microsoft.com/office/powerpoint/2010/main" val="70441278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Adding Shading</a:t>
            </a:r>
          </a:p>
        </p:txBody>
      </p:sp>
      <p:pic>
        <p:nvPicPr>
          <p:cNvPr id="50179" name="Content Placeholder 4" descr="teapot3.tiff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2415" b="-12415"/>
          <a:stretch>
            <a:fillRect/>
          </a:stretch>
        </p:blipFill>
        <p:spPr>
          <a:xfrm>
            <a:off x="762000" y="2362200"/>
            <a:ext cx="4137025" cy="2514600"/>
          </a:xfrm>
        </p:spPr>
      </p:pic>
      <p:sp>
        <p:nvSpPr>
          <p:cNvPr id="5018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1"/>
            <a:fld id="{C739FE44-3064-45C1-BF15-4A9DAC0F6A16}" type="slidenum">
              <a:rPr lang="es-ES" altLang="it-IT" sz="1000">
                <a:latin typeface="Arial" panose="020B0604020202020204" pitchFamily="34" charset="0"/>
              </a:rPr>
              <a:pPr lvl="1"/>
              <a:t>37</a:t>
            </a:fld>
            <a:endParaRPr lang="es-ES" altLang="it-IT" sz="1000">
              <a:latin typeface="Arial" panose="020B0604020202020204" pitchFamily="34" charset="0"/>
            </a:endParaRPr>
          </a:p>
        </p:txBody>
      </p:sp>
      <p:pic>
        <p:nvPicPr>
          <p:cNvPr id="50181" name="Picture 5" descr="teapot4.tif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2590800"/>
            <a:ext cx="4087813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0182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sz="1400"/>
              <a:t>Angel and Shreiner: Interactive Computer Graphics 7E © Addison-Wesley 2015 </a:t>
            </a:r>
          </a:p>
        </p:txBody>
      </p:sp>
    </p:spTree>
    <p:extLst>
      <p:ext uri="{BB962C8B-B14F-4D97-AF65-F5344CB8AC3E}">
        <p14:creationId xmlns:p14="http://schemas.microsoft.com/office/powerpoint/2010/main" val="199398090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Using Face Normals</a:t>
            </a:r>
          </a:p>
        </p:txBody>
      </p:sp>
      <p:sp>
        <p:nvSpPr>
          <p:cNvPr id="52227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1"/>
            <a:fld id="{DA3FEF08-030E-491E-9B39-D85ECC7F24AA}" type="slidenum">
              <a:rPr lang="es-ES" altLang="it-IT" sz="1000">
                <a:latin typeface="Arial" panose="020B0604020202020204" pitchFamily="34" charset="0"/>
              </a:rPr>
              <a:pPr lvl="1"/>
              <a:t>38</a:t>
            </a:fld>
            <a:endParaRPr lang="es-ES" altLang="it-IT" sz="1000">
              <a:latin typeface="Arial" panose="020B0604020202020204" pitchFamily="34" charset="0"/>
            </a:endParaRPr>
          </a:p>
        </p:txBody>
      </p:sp>
      <p:sp>
        <p:nvSpPr>
          <p:cNvPr id="52228" name="TextBox 4"/>
          <p:cNvSpPr txBox="1">
            <a:spLocks noChangeArrowheads="1"/>
          </p:cNvSpPr>
          <p:nvPr/>
        </p:nvSpPr>
        <p:spPr bwMode="auto">
          <a:xfrm>
            <a:off x="304800" y="1524000"/>
            <a:ext cx="8534400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/>
              <a:t>       var t1 = subtract(data[i+1][j], data[i][j]);</a:t>
            </a:r>
          </a:p>
          <a:p>
            <a:r>
              <a:rPr lang="en-US" altLang="it-IT"/>
              <a:t>       var t2  =subtract(data[i+1][j+1], data[i][j]);</a:t>
            </a:r>
          </a:p>
          <a:p>
            <a:r>
              <a:rPr lang="en-US" altLang="it-IT"/>
              <a:t>       var normal = cross(t1, t2);</a:t>
            </a:r>
          </a:p>
          <a:p>
            <a:r>
              <a:rPr lang="en-US" altLang="it-IT"/>
              <a:t>       normal = normalize(normal);</a:t>
            </a:r>
          </a:p>
          <a:p>
            <a:r>
              <a:rPr lang="en-US" altLang="it-IT"/>
              <a:t>       normal[3] =  0;</a:t>
            </a:r>
          </a:p>
          <a:p>
            <a:r>
              <a:rPr lang="en-US" altLang="it-IT"/>
              <a:t>       points.push(data[i][j]);            normals.push(normal);</a:t>
            </a:r>
          </a:p>
          <a:p>
            <a:r>
              <a:rPr lang="en-US" altLang="it-IT"/>
              <a:t>       points.push(data[i+1][j]);        normals.push(normal); </a:t>
            </a:r>
          </a:p>
          <a:p>
            <a:r>
              <a:rPr lang="en-US" altLang="it-IT"/>
              <a:t>       points.push(data[i+1][j+1]);    normals.push(normal); </a:t>
            </a:r>
          </a:p>
          <a:p>
            <a:r>
              <a:rPr lang="en-US" altLang="it-IT"/>
              <a:t>       points.push(data[i][j]);             normals.push(normal);</a:t>
            </a:r>
          </a:p>
          <a:p>
            <a:r>
              <a:rPr lang="en-US" altLang="it-IT"/>
              <a:t>       points.push(data[i+1][j+1]);    normals.push(normal);      </a:t>
            </a:r>
          </a:p>
          <a:p>
            <a:r>
              <a:rPr lang="en-US" altLang="it-IT"/>
              <a:t>       points.push(data[i][j+1]);        normals.push(normal);</a:t>
            </a:r>
          </a:p>
          <a:p>
            <a:r>
              <a:rPr lang="en-US" altLang="it-IT"/>
              <a:t>       index+= 6;</a:t>
            </a:r>
          </a:p>
        </p:txBody>
      </p:sp>
      <p:sp>
        <p:nvSpPr>
          <p:cNvPr id="5222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sz="1400"/>
              <a:t>Angel and Shreiner: Interactive Computer Graphics 7E © Addison-Wesley 2015 </a:t>
            </a:r>
          </a:p>
        </p:txBody>
      </p:sp>
    </p:spTree>
    <p:extLst>
      <p:ext uri="{BB962C8B-B14F-4D97-AF65-F5344CB8AC3E}">
        <p14:creationId xmlns:p14="http://schemas.microsoft.com/office/powerpoint/2010/main" val="357863415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Exact Normals</a:t>
            </a:r>
          </a:p>
        </p:txBody>
      </p:sp>
      <p:sp>
        <p:nvSpPr>
          <p:cNvPr id="54275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1"/>
            <a:fld id="{7DDA3DFC-8442-4BCE-9567-AE32E3DF7840}" type="slidenum">
              <a:rPr lang="es-ES" altLang="it-IT" sz="1000">
                <a:latin typeface="Arial" panose="020B0604020202020204" pitchFamily="34" charset="0"/>
              </a:rPr>
              <a:pPr lvl="1"/>
              <a:t>39</a:t>
            </a:fld>
            <a:endParaRPr lang="es-ES" altLang="it-IT" sz="1000">
              <a:latin typeface="Arial" panose="020B0604020202020204" pitchFamily="34" charset="0"/>
            </a:endParaRPr>
          </a:p>
        </p:txBody>
      </p:sp>
      <p:sp>
        <p:nvSpPr>
          <p:cNvPr id="54276" name="TextBox 4"/>
          <p:cNvSpPr txBox="1">
            <a:spLocks noChangeArrowheads="1"/>
          </p:cNvSpPr>
          <p:nvPr/>
        </p:nvSpPr>
        <p:spPr bwMode="auto">
          <a:xfrm>
            <a:off x="838200" y="2057400"/>
            <a:ext cx="7162800" cy="304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/>
              <a:t>nbezier = function(u) {</a:t>
            </a:r>
          </a:p>
          <a:p>
            <a:r>
              <a:rPr lang="en-US" altLang="it-IT"/>
              <a:t>    var b = [];</a:t>
            </a:r>
          </a:p>
          <a:p>
            <a:r>
              <a:rPr lang="en-US" altLang="it-IT"/>
              <a:t>    b.push(3*u*u);</a:t>
            </a:r>
          </a:p>
          <a:p>
            <a:r>
              <a:rPr lang="en-US" altLang="it-IT"/>
              <a:t>    b.push(3*u*(2-3*u));</a:t>
            </a:r>
          </a:p>
          <a:p>
            <a:r>
              <a:rPr lang="en-US" altLang="it-IT"/>
              <a:t>    b.push(3*(1-4*u+3*u*u));</a:t>
            </a:r>
          </a:p>
          <a:p>
            <a:r>
              <a:rPr lang="en-US" altLang="it-IT"/>
              <a:t>    b.push(-3*(1-u)*(1-u));</a:t>
            </a:r>
          </a:p>
          <a:p>
            <a:r>
              <a:rPr lang="en-US" altLang="it-IT"/>
              <a:t>    return b;</a:t>
            </a:r>
          </a:p>
          <a:p>
            <a:r>
              <a:rPr lang="en-US" altLang="it-IT"/>
              <a:t>}</a:t>
            </a:r>
          </a:p>
        </p:txBody>
      </p:sp>
      <p:sp>
        <p:nvSpPr>
          <p:cNvPr id="5427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sz="1400"/>
              <a:t>Angel and Shreiner: Interactive Computer Graphics 7E © Addison-Wesley 2015 </a:t>
            </a:r>
          </a:p>
        </p:txBody>
      </p:sp>
    </p:spTree>
    <p:extLst>
      <p:ext uri="{BB962C8B-B14F-4D97-AF65-F5344CB8AC3E}">
        <p14:creationId xmlns:p14="http://schemas.microsoft.com/office/powerpoint/2010/main" val="8291105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1"/>
            <a:fld id="{ED4048F7-7259-4AE6-A5E5-B0D0C601A744}" type="slidenum">
              <a:rPr lang="es-ES" altLang="it-IT" sz="1000">
                <a:latin typeface="Arial" panose="020B0604020202020204" pitchFamily="34" charset="0"/>
              </a:rPr>
              <a:pPr lvl="1"/>
              <a:t>4</a:t>
            </a:fld>
            <a:endParaRPr lang="es-ES" altLang="it-IT" sz="1000">
              <a:latin typeface="Arial" panose="020B0604020202020204" pitchFamily="34" charset="0"/>
            </a:endParaRPr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Evaluating Polynomials</a:t>
            </a:r>
          </a:p>
        </p:txBody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077200" cy="4724400"/>
          </a:xfrm>
        </p:spPr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Simplest method to render a polynomial curve is to evaluate the polynomial at many points and form an approximating polyline</a:t>
            </a:r>
          </a:p>
          <a:p>
            <a:r>
              <a:rPr lang="en-US" altLang="it-IT">
                <a:ea typeface="ＭＳ Ｐゴシック" panose="020B0600070205080204" pitchFamily="34" charset="-128"/>
              </a:rPr>
              <a:t>For surfaces we can form an approximating mesh of triangles or quadrilaterals</a:t>
            </a:r>
          </a:p>
          <a:p>
            <a:r>
              <a:rPr lang="en-US" altLang="it-IT">
                <a:ea typeface="ＭＳ Ｐゴシック" panose="020B0600070205080204" pitchFamily="34" charset="-128"/>
              </a:rPr>
              <a:t>Use Horner’s method to evaluate polynomials</a:t>
            </a:r>
          </a:p>
          <a:p>
            <a:pPr lvl="1">
              <a:buFontTx/>
              <a:buNone/>
            </a:pPr>
            <a:r>
              <a:rPr lang="en-US" altLang="it-IT">
                <a:latin typeface="Times New Roman" panose="02020603050405020304" pitchFamily="18" charset="0"/>
                <a:ea typeface="ＭＳ Ｐゴシック" panose="020B0600070205080204" pitchFamily="34" charset="-128"/>
              </a:rPr>
              <a:t>        p(u)=c</a:t>
            </a:r>
            <a:r>
              <a:rPr lang="en-US" altLang="it-IT" baseline="-25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0</a:t>
            </a:r>
            <a:r>
              <a:rPr lang="en-US" altLang="it-IT">
                <a:latin typeface="Times New Roman" panose="02020603050405020304" pitchFamily="18" charset="0"/>
                <a:ea typeface="ＭＳ Ｐゴシック" panose="020B0600070205080204" pitchFamily="34" charset="-128"/>
              </a:rPr>
              <a:t>+u(c</a:t>
            </a:r>
            <a:r>
              <a:rPr lang="en-US" altLang="it-IT" baseline="-25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1</a:t>
            </a:r>
            <a:r>
              <a:rPr lang="en-US" altLang="it-IT">
                <a:latin typeface="Times New Roman" panose="02020603050405020304" pitchFamily="18" charset="0"/>
                <a:ea typeface="ＭＳ Ｐゴシック" panose="020B0600070205080204" pitchFamily="34" charset="-128"/>
              </a:rPr>
              <a:t>+u(c</a:t>
            </a:r>
            <a:r>
              <a:rPr lang="en-US" altLang="it-IT" baseline="-25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2</a:t>
            </a:r>
            <a:r>
              <a:rPr lang="en-US" altLang="it-IT">
                <a:latin typeface="Times New Roman" panose="02020603050405020304" pitchFamily="18" charset="0"/>
                <a:ea typeface="ＭＳ Ｐゴシック" panose="020B0600070205080204" pitchFamily="34" charset="-128"/>
              </a:rPr>
              <a:t>+uc</a:t>
            </a:r>
            <a:r>
              <a:rPr lang="en-US" altLang="it-IT" baseline="-25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3</a:t>
            </a:r>
            <a:r>
              <a:rPr lang="en-US" altLang="it-IT">
                <a:latin typeface="Times New Roman" panose="02020603050405020304" pitchFamily="18" charset="0"/>
                <a:ea typeface="ＭＳ Ｐゴシック" panose="020B0600070205080204" pitchFamily="34" charset="-128"/>
              </a:rPr>
              <a:t>))</a:t>
            </a:r>
          </a:p>
          <a:p>
            <a:pPr lvl="1"/>
            <a:r>
              <a:rPr lang="en-US" altLang="it-IT">
                <a:ea typeface="ＭＳ Ｐゴシック" panose="020B0600070205080204" pitchFamily="34" charset="-128"/>
              </a:rPr>
              <a:t>3 multiplications/evaluation for cubic</a:t>
            </a:r>
          </a:p>
        </p:txBody>
      </p:sp>
      <p:sp>
        <p:nvSpPr>
          <p:cNvPr id="1946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sz="1400"/>
              <a:t>Angel and Shreiner: Interactive Computer Graphics 7E © Addison-Wesley 2015 </a:t>
            </a:r>
          </a:p>
        </p:txBody>
      </p:sp>
    </p:spTree>
    <p:extLst>
      <p:ext uri="{BB962C8B-B14F-4D97-AF65-F5344CB8AC3E}">
        <p14:creationId xmlns:p14="http://schemas.microsoft.com/office/powerpoint/2010/main" val="364427039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Geometry Shader</a:t>
            </a:r>
          </a:p>
        </p:txBody>
      </p:sp>
      <p:sp>
        <p:nvSpPr>
          <p:cNvPr id="563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Basic limitation on rasterization is that each execution of a vertex shader is triggered by one vertex and can output only one vertex</a:t>
            </a:r>
          </a:p>
          <a:p>
            <a:r>
              <a:rPr lang="en-US" altLang="it-IT">
                <a:ea typeface="ＭＳ Ｐゴシック" panose="020B0600070205080204" pitchFamily="34" charset="-128"/>
              </a:rPr>
              <a:t>Geometry shaders allow a single vertex and other data to produce many vertices</a:t>
            </a:r>
          </a:p>
          <a:p>
            <a:r>
              <a:rPr lang="en-US" altLang="it-IT">
                <a:ea typeface="ＭＳ Ｐゴシック" panose="020B0600070205080204" pitchFamily="34" charset="-128"/>
              </a:rPr>
              <a:t>Example: send four control points to a geometry shader and it can produce as many points as needed for Bezier curve</a:t>
            </a:r>
          </a:p>
        </p:txBody>
      </p:sp>
      <p:sp>
        <p:nvSpPr>
          <p:cNvPr id="5632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1"/>
            <a:fld id="{90EE4A77-80A3-4FAB-89E8-083267683967}" type="slidenum">
              <a:rPr lang="es-ES" altLang="it-IT" sz="1000">
                <a:latin typeface="Arial" panose="020B0604020202020204" pitchFamily="34" charset="0"/>
              </a:rPr>
              <a:pPr lvl="1"/>
              <a:t>40</a:t>
            </a:fld>
            <a:endParaRPr lang="es-ES" altLang="it-IT" sz="1000">
              <a:latin typeface="Arial" panose="020B0604020202020204" pitchFamily="34" charset="0"/>
            </a:endParaRPr>
          </a:p>
        </p:txBody>
      </p:sp>
      <p:sp>
        <p:nvSpPr>
          <p:cNvPr id="5632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sz="1400"/>
              <a:t>Angel and Shreiner: Interactive Computer Graphics 7E © Addison-Wesley 2015 </a:t>
            </a:r>
          </a:p>
        </p:txBody>
      </p:sp>
    </p:spTree>
    <p:extLst>
      <p:ext uri="{BB962C8B-B14F-4D97-AF65-F5344CB8AC3E}">
        <p14:creationId xmlns:p14="http://schemas.microsoft.com/office/powerpoint/2010/main" val="340359014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Tessellation Shaders</a:t>
            </a:r>
          </a:p>
        </p:txBody>
      </p:sp>
      <p:sp>
        <p:nvSpPr>
          <p:cNvPr id="583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Can take many data points and produce triangles</a:t>
            </a:r>
          </a:p>
          <a:p>
            <a:r>
              <a:rPr lang="en-US" altLang="it-IT">
                <a:ea typeface="ＭＳ Ｐゴシック" panose="020B0600070205080204" pitchFamily="34" charset="-128"/>
              </a:rPr>
              <a:t>More complex since tessellation has to deal with inside/outside issues and topological issues such as holes</a:t>
            </a:r>
          </a:p>
          <a:p>
            <a:r>
              <a:rPr lang="en-US" altLang="it-IT">
                <a:ea typeface="ＭＳ Ｐゴシック" panose="020B0600070205080204" pitchFamily="34" charset="-128"/>
              </a:rPr>
              <a:t>Neither geometry or tessellation shaders supported by ES</a:t>
            </a:r>
          </a:p>
          <a:p>
            <a:r>
              <a:rPr lang="en-US" altLang="it-IT">
                <a:ea typeface="ＭＳ Ｐゴシック" panose="020B0600070205080204" pitchFamily="34" charset="-128"/>
              </a:rPr>
              <a:t>ES 3.1 (just announced) has compute shaders</a:t>
            </a:r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1"/>
            <a:fld id="{8BEAE334-4F86-4C4D-9600-68CE345A75CF}" type="slidenum">
              <a:rPr lang="es-ES" altLang="it-IT" sz="1000">
                <a:latin typeface="Arial" panose="020B0604020202020204" pitchFamily="34" charset="0"/>
              </a:rPr>
              <a:pPr lvl="1"/>
              <a:t>41</a:t>
            </a:fld>
            <a:endParaRPr lang="es-ES" altLang="it-IT" sz="1000">
              <a:latin typeface="Arial" panose="020B0604020202020204" pitchFamily="34" charset="0"/>
            </a:endParaRPr>
          </a:p>
        </p:txBody>
      </p:sp>
      <p:sp>
        <p:nvSpPr>
          <p:cNvPr id="5837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sz="1400"/>
              <a:t>Angel and Shreiner: Interactive Computer Graphics 7E © Addison-Wesley 2015 </a:t>
            </a:r>
          </a:p>
        </p:txBody>
      </p:sp>
    </p:spTree>
    <p:extLst>
      <p:ext uri="{BB962C8B-B14F-4D97-AF65-F5344CB8AC3E}">
        <p14:creationId xmlns:p14="http://schemas.microsoft.com/office/powerpoint/2010/main" val="27136097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1"/>
            <a:fld id="{AF64C595-9C93-47B3-86C3-B1390B0E1BDD}" type="slidenum">
              <a:rPr lang="es-ES" altLang="it-IT" sz="1000">
                <a:latin typeface="Arial" panose="020B0604020202020204" pitchFamily="34" charset="0"/>
              </a:rPr>
              <a:pPr lvl="1"/>
              <a:t>5</a:t>
            </a:fld>
            <a:endParaRPr lang="es-ES" altLang="it-IT" sz="1000">
              <a:latin typeface="Arial" panose="020B0604020202020204" pitchFamily="34" charset="0"/>
            </a:endParaRPr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deCasteljau Recursion</a:t>
            </a:r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We can use the convex hull property of Bezier curves to obtain an efficient recursive method that does not require any function evaluations</a:t>
            </a:r>
          </a:p>
          <a:p>
            <a:pPr lvl="1"/>
            <a:r>
              <a:rPr lang="en-US" altLang="it-IT">
                <a:ea typeface="ＭＳ Ｐゴシック" panose="020B0600070205080204" pitchFamily="34" charset="-128"/>
              </a:rPr>
              <a:t>Uses only the values at the control points</a:t>
            </a:r>
          </a:p>
          <a:p>
            <a:r>
              <a:rPr lang="en-US" altLang="it-IT">
                <a:ea typeface="ＭＳ Ｐゴシック" panose="020B0600070205080204" pitchFamily="34" charset="-128"/>
              </a:rPr>
              <a:t>Based on the idea that “any polynomial and any part of a polynomial is a Bezier polynomial for properly chosen control data”</a:t>
            </a:r>
          </a:p>
        </p:txBody>
      </p:sp>
      <p:sp>
        <p:nvSpPr>
          <p:cNvPr id="2048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sz="1400"/>
              <a:t>Angel and Shreiner: Interactive Computer Graphics 7E © Addison-Wesley 2015 </a:t>
            </a:r>
          </a:p>
        </p:txBody>
      </p:sp>
    </p:spTree>
    <p:extLst>
      <p:ext uri="{BB962C8B-B14F-4D97-AF65-F5344CB8AC3E}">
        <p14:creationId xmlns:p14="http://schemas.microsoft.com/office/powerpoint/2010/main" val="18352136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1"/>
            <a:fld id="{133D814E-F533-4B89-8BDC-9C19972EA50D}" type="slidenum">
              <a:rPr lang="es-ES" altLang="it-IT" sz="1000">
                <a:latin typeface="Arial" panose="020B0604020202020204" pitchFamily="34" charset="0"/>
              </a:rPr>
              <a:pPr lvl="1"/>
              <a:t>6</a:t>
            </a:fld>
            <a:endParaRPr lang="es-ES" altLang="it-IT" sz="1000">
              <a:latin typeface="Arial" panose="020B0604020202020204" pitchFamily="34" charset="0"/>
            </a:endParaRPr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Splitting a Cubic Bezier</a:t>
            </a:r>
          </a:p>
        </p:txBody>
      </p:sp>
      <p:pic>
        <p:nvPicPr>
          <p:cNvPr id="21508" name="Picture 4" descr="C:\BOOK\OpenGL\Paul Final\jpeg_new\AN10F3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819400"/>
            <a:ext cx="7915275" cy="2820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863600" y="1905000"/>
            <a:ext cx="666115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Ctr="1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/>
              <a:t>p</a:t>
            </a:r>
            <a:r>
              <a:rPr lang="en-US" altLang="it-IT" baseline="-25000"/>
              <a:t>0</a:t>
            </a:r>
            <a:r>
              <a:rPr lang="en-US" altLang="it-IT"/>
              <a:t>, p</a:t>
            </a:r>
            <a:r>
              <a:rPr lang="en-US" altLang="it-IT" baseline="-25000"/>
              <a:t>1 </a:t>
            </a:r>
            <a:r>
              <a:rPr lang="en-US" altLang="it-IT"/>
              <a:t>,</a:t>
            </a:r>
            <a:r>
              <a:rPr lang="en-US" altLang="it-IT" baseline="-25000"/>
              <a:t> </a:t>
            </a:r>
            <a:r>
              <a:rPr lang="en-US" altLang="it-IT"/>
              <a:t>p</a:t>
            </a:r>
            <a:r>
              <a:rPr lang="en-US" altLang="it-IT" baseline="-25000"/>
              <a:t>2 </a:t>
            </a:r>
            <a:r>
              <a:rPr lang="en-US" altLang="it-IT"/>
              <a:t>,</a:t>
            </a:r>
            <a:r>
              <a:rPr lang="en-US" altLang="it-IT" baseline="-25000"/>
              <a:t> </a:t>
            </a:r>
            <a:r>
              <a:rPr lang="en-US" altLang="it-IT"/>
              <a:t>p</a:t>
            </a:r>
            <a:r>
              <a:rPr lang="en-US" altLang="it-IT" baseline="-25000"/>
              <a:t>3 </a:t>
            </a:r>
            <a:r>
              <a:rPr lang="en-US" altLang="it-IT">
                <a:latin typeface="Arial" panose="020B0604020202020204" pitchFamily="34" charset="0"/>
              </a:rPr>
              <a:t>determine a cubic Bezier polynomial</a:t>
            </a:r>
          </a:p>
          <a:p>
            <a:r>
              <a:rPr lang="en-US" altLang="it-IT">
                <a:latin typeface="Arial" panose="020B0604020202020204" pitchFamily="34" charset="0"/>
              </a:rPr>
              <a:t>and its convex hull</a:t>
            </a:r>
          </a:p>
        </p:txBody>
      </p:sp>
      <p:sp>
        <p:nvSpPr>
          <p:cNvPr id="21510" name="Line 6"/>
          <p:cNvSpPr>
            <a:spLocks noChangeShapeType="1"/>
          </p:cNvSpPr>
          <p:nvPr/>
        </p:nvSpPr>
        <p:spPr bwMode="auto">
          <a:xfrm>
            <a:off x="6096000" y="2438400"/>
            <a:ext cx="304800" cy="16764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 anchorCtr="1"/>
          <a:lstStyle/>
          <a:p>
            <a:endParaRPr lang="it-IT"/>
          </a:p>
        </p:txBody>
      </p:sp>
      <p:sp>
        <p:nvSpPr>
          <p:cNvPr id="21511" name="Line 7"/>
          <p:cNvSpPr>
            <a:spLocks noChangeShapeType="1"/>
          </p:cNvSpPr>
          <p:nvPr/>
        </p:nvSpPr>
        <p:spPr bwMode="auto">
          <a:xfrm>
            <a:off x="3505200" y="2514600"/>
            <a:ext cx="457200" cy="4572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 anchorCtr="1"/>
          <a:lstStyle/>
          <a:p>
            <a:endParaRPr lang="it-IT"/>
          </a:p>
        </p:txBody>
      </p:sp>
      <p:sp>
        <p:nvSpPr>
          <p:cNvPr id="21512" name="Text Box 8"/>
          <p:cNvSpPr txBox="1">
            <a:spLocks noChangeArrowheads="1"/>
          </p:cNvSpPr>
          <p:nvPr/>
        </p:nvSpPr>
        <p:spPr bwMode="auto">
          <a:xfrm>
            <a:off x="1763713" y="5791200"/>
            <a:ext cx="53625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Ctr="1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>
                <a:latin typeface="Arial" panose="020B0604020202020204" pitchFamily="34" charset="0"/>
              </a:rPr>
              <a:t>Consider left half</a:t>
            </a:r>
            <a:r>
              <a:rPr lang="en-US" altLang="it-IT"/>
              <a:t> l(u) </a:t>
            </a:r>
            <a:r>
              <a:rPr lang="en-US" altLang="it-IT">
                <a:latin typeface="Arial" panose="020B0604020202020204" pitchFamily="34" charset="0"/>
              </a:rPr>
              <a:t>and right half</a:t>
            </a:r>
            <a:r>
              <a:rPr lang="en-US" altLang="it-IT"/>
              <a:t> r(u)</a:t>
            </a:r>
          </a:p>
        </p:txBody>
      </p:sp>
      <p:sp>
        <p:nvSpPr>
          <p:cNvPr id="21513" name="Footer Placeholder 8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sz="1400"/>
              <a:t>Angel and Shreiner: Interactive Computer Graphics 7E © Addison-Wesley 2015 </a:t>
            </a:r>
          </a:p>
        </p:txBody>
      </p:sp>
    </p:spTree>
    <p:extLst>
      <p:ext uri="{BB962C8B-B14F-4D97-AF65-F5344CB8AC3E}">
        <p14:creationId xmlns:p14="http://schemas.microsoft.com/office/powerpoint/2010/main" val="24876044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1"/>
            <a:fld id="{1A4C6D63-824F-45FC-BB26-E6CB3078F992}" type="slidenum">
              <a:rPr lang="es-ES" altLang="it-IT" sz="1000">
                <a:latin typeface="Arial" panose="020B0604020202020204" pitchFamily="34" charset="0"/>
              </a:rPr>
              <a:pPr lvl="1"/>
              <a:t>7</a:t>
            </a:fld>
            <a:endParaRPr lang="es-ES" altLang="it-IT" sz="1000">
              <a:latin typeface="Arial" panose="020B0604020202020204" pitchFamily="34" charset="0"/>
            </a:endParaRPr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t-IT">
                <a:latin typeface="Times New Roman" panose="02020603050405020304" pitchFamily="18" charset="0"/>
                <a:ea typeface="ＭＳ Ｐゴシック" panose="020B0600070205080204" pitchFamily="34" charset="-128"/>
              </a:rPr>
              <a:t>l(u)</a:t>
            </a:r>
            <a:r>
              <a:rPr lang="en-US" altLang="it-IT">
                <a:ea typeface="ＭＳ Ｐゴシック" panose="020B0600070205080204" pitchFamily="34" charset="-128"/>
              </a:rPr>
              <a:t> and </a:t>
            </a:r>
            <a:r>
              <a:rPr lang="en-US" altLang="it-IT">
                <a:latin typeface="Times New Roman" panose="02020603050405020304" pitchFamily="18" charset="0"/>
                <a:ea typeface="ＭＳ Ｐゴシック" panose="020B0600070205080204" pitchFamily="34" charset="-128"/>
              </a:rPr>
              <a:t>r(u)</a:t>
            </a:r>
          </a:p>
        </p:txBody>
      </p:sp>
      <p:pic>
        <p:nvPicPr>
          <p:cNvPr id="22532" name="Picture 4" descr="C:\BOOK\OpenGL\Paul Final\jpeg_new\AN10F3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3352800"/>
            <a:ext cx="7162800" cy="2552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658813" y="1600200"/>
            <a:ext cx="7999412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Ctr="1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>
                <a:latin typeface="Arial" panose="020B0604020202020204" pitchFamily="34" charset="0"/>
              </a:rPr>
              <a:t>Since</a:t>
            </a:r>
            <a:r>
              <a:rPr lang="en-US" altLang="it-IT"/>
              <a:t> l(u) </a:t>
            </a:r>
            <a:r>
              <a:rPr lang="en-US" altLang="it-IT">
                <a:latin typeface="Arial" panose="020B0604020202020204" pitchFamily="34" charset="0"/>
              </a:rPr>
              <a:t>and</a:t>
            </a:r>
            <a:r>
              <a:rPr lang="en-US" altLang="it-IT"/>
              <a:t> r(u) </a:t>
            </a:r>
            <a:r>
              <a:rPr lang="en-US" altLang="it-IT">
                <a:latin typeface="Arial" panose="020B0604020202020204" pitchFamily="34" charset="0"/>
              </a:rPr>
              <a:t>are Bezier curves, we should be able to</a:t>
            </a:r>
          </a:p>
          <a:p>
            <a:r>
              <a:rPr lang="en-US" altLang="it-IT">
                <a:latin typeface="Arial" panose="020B0604020202020204" pitchFamily="34" charset="0"/>
              </a:rPr>
              <a:t>find two sets of control points</a:t>
            </a:r>
            <a:r>
              <a:rPr lang="en-US" altLang="it-IT"/>
              <a:t> {l</a:t>
            </a:r>
            <a:r>
              <a:rPr lang="en-US" altLang="it-IT" baseline="-25000"/>
              <a:t>0</a:t>
            </a:r>
            <a:r>
              <a:rPr lang="en-US" altLang="it-IT"/>
              <a:t>, l</a:t>
            </a:r>
            <a:r>
              <a:rPr lang="en-US" altLang="it-IT" baseline="-25000"/>
              <a:t>1</a:t>
            </a:r>
            <a:r>
              <a:rPr lang="en-US" altLang="it-IT"/>
              <a:t>, l</a:t>
            </a:r>
            <a:r>
              <a:rPr lang="en-US" altLang="it-IT" baseline="-25000"/>
              <a:t>2</a:t>
            </a:r>
            <a:r>
              <a:rPr lang="en-US" altLang="it-IT"/>
              <a:t>, l</a:t>
            </a:r>
            <a:r>
              <a:rPr lang="en-US" altLang="it-IT" baseline="-25000"/>
              <a:t>3</a:t>
            </a:r>
            <a:r>
              <a:rPr lang="en-US" altLang="it-IT"/>
              <a:t>} </a:t>
            </a:r>
            <a:r>
              <a:rPr lang="en-US" altLang="it-IT">
                <a:latin typeface="Arial" panose="020B0604020202020204" pitchFamily="34" charset="0"/>
              </a:rPr>
              <a:t>and</a:t>
            </a:r>
            <a:r>
              <a:rPr lang="en-US" altLang="it-IT"/>
              <a:t> {r</a:t>
            </a:r>
            <a:r>
              <a:rPr lang="en-US" altLang="it-IT" baseline="-25000"/>
              <a:t>0</a:t>
            </a:r>
            <a:r>
              <a:rPr lang="en-US" altLang="it-IT"/>
              <a:t>, r</a:t>
            </a:r>
            <a:r>
              <a:rPr lang="en-US" altLang="it-IT" baseline="-25000"/>
              <a:t>1</a:t>
            </a:r>
            <a:r>
              <a:rPr lang="en-US" altLang="it-IT"/>
              <a:t>, r</a:t>
            </a:r>
            <a:r>
              <a:rPr lang="en-US" altLang="it-IT" baseline="-25000"/>
              <a:t>2</a:t>
            </a:r>
            <a:r>
              <a:rPr lang="en-US" altLang="it-IT"/>
              <a:t>, r</a:t>
            </a:r>
            <a:r>
              <a:rPr lang="en-US" altLang="it-IT" baseline="-25000"/>
              <a:t>3</a:t>
            </a:r>
            <a:r>
              <a:rPr lang="en-US" altLang="it-IT"/>
              <a:t>}</a:t>
            </a:r>
          </a:p>
          <a:p>
            <a:r>
              <a:rPr lang="en-US" altLang="it-IT">
                <a:latin typeface="Arial" panose="020B0604020202020204" pitchFamily="34" charset="0"/>
              </a:rPr>
              <a:t>that determine them</a:t>
            </a:r>
          </a:p>
        </p:txBody>
      </p:sp>
      <p:sp>
        <p:nvSpPr>
          <p:cNvPr id="22534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sz="1400"/>
              <a:t>Angel and Shreiner: Interactive Computer Graphics 7E © Addison-Wesley 2015 </a:t>
            </a:r>
          </a:p>
        </p:txBody>
      </p:sp>
    </p:spTree>
    <p:extLst>
      <p:ext uri="{BB962C8B-B14F-4D97-AF65-F5344CB8AC3E}">
        <p14:creationId xmlns:p14="http://schemas.microsoft.com/office/powerpoint/2010/main" val="40680132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1"/>
            <a:fld id="{071494D1-5339-4661-9F5E-5006E4E6D8C5}" type="slidenum">
              <a:rPr lang="es-ES" altLang="it-IT" sz="1000">
                <a:latin typeface="Arial" panose="020B0604020202020204" pitchFamily="34" charset="0"/>
              </a:rPr>
              <a:pPr lvl="1"/>
              <a:t>8</a:t>
            </a:fld>
            <a:endParaRPr lang="es-ES" altLang="it-IT" sz="1000">
              <a:latin typeface="Arial" panose="020B0604020202020204" pitchFamily="34" charset="0"/>
            </a:endParaRPr>
          </a:p>
        </p:txBody>
      </p:sp>
      <p:sp>
        <p:nvSpPr>
          <p:cNvPr id="23555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Convex Hulls</a:t>
            </a:r>
          </a:p>
        </p:txBody>
      </p:sp>
      <p:pic>
        <p:nvPicPr>
          <p:cNvPr id="23556" name="Picture 1028" descr="C:\BOOK\OpenGL\Paul Final\jpeg_new\AN10F3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733800"/>
            <a:ext cx="7162800" cy="2552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7" name="Text Box 1029"/>
          <p:cNvSpPr txBox="1">
            <a:spLocks noChangeArrowheads="1"/>
          </p:cNvSpPr>
          <p:nvPr/>
        </p:nvSpPr>
        <p:spPr bwMode="auto">
          <a:xfrm>
            <a:off x="762000" y="1600200"/>
            <a:ext cx="7845425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Ctr="1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/>
              <a:t>{l</a:t>
            </a:r>
            <a:r>
              <a:rPr lang="en-US" altLang="it-IT" baseline="-25000"/>
              <a:t>0</a:t>
            </a:r>
            <a:r>
              <a:rPr lang="en-US" altLang="it-IT"/>
              <a:t>, l</a:t>
            </a:r>
            <a:r>
              <a:rPr lang="en-US" altLang="it-IT" baseline="-25000"/>
              <a:t>1</a:t>
            </a:r>
            <a:r>
              <a:rPr lang="en-US" altLang="it-IT"/>
              <a:t>, l</a:t>
            </a:r>
            <a:r>
              <a:rPr lang="en-US" altLang="it-IT" baseline="-25000"/>
              <a:t>2</a:t>
            </a:r>
            <a:r>
              <a:rPr lang="en-US" altLang="it-IT"/>
              <a:t>, l</a:t>
            </a:r>
            <a:r>
              <a:rPr lang="en-US" altLang="it-IT" baseline="-25000"/>
              <a:t>3</a:t>
            </a:r>
            <a:r>
              <a:rPr lang="en-US" altLang="it-IT"/>
              <a:t>} </a:t>
            </a:r>
            <a:r>
              <a:rPr lang="en-US" altLang="it-IT">
                <a:latin typeface="Arial" panose="020B0604020202020204" pitchFamily="34" charset="0"/>
              </a:rPr>
              <a:t>and</a:t>
            </a:r>
            <a:r>
              <a:rPr lang="en-US" altLang="it-IT"/>
              <a:t> {r</a:t>
            </a:r>
            <a:r>
              <a:rPr lang="en-US" altLang="it-IT" baseline="-25000"/>
              <a:t>0</a:t>
            </a:r>
            <a:r>
              <a:rPr lang="en-US" altLang="it-IT"/>
              <a:t>, r</a:t>
            </a:r>
            <a:r>
              <a:rPr lang="en-US" altLang="it-IT" baseline="-25000"/>
              <a:t>1</a:t>
            </a:r>
            <a:r>
              <a:rPr lang="en-US" altLang="it-IT"/>
              <a:t>, r</a:t>
            </a:r>
            <a:r>
              <a:rPr lang="en-US" altLang="it-IT" baseline="-25000"/>
              <a:t>2</a:t>
            </a:r>
            <a:r>
              <a:rPr lang="en-US" altLang="it-IT"/>
              <a:t>, r</a:t>
            </a:r>
            <a:r>
              <a:rPr lang="en-US" altLang="it-IT" baseline="-25000"/>
              <a:t>3</a:t>
            </a:r>
            <a:r>
              <a:rPr lang="en-US" altLang="it-IT"/>
              <a:t>}</a:t>
            </a:r>
            <a:r>
              <a:rPr lang="en-US" altLang="it-IT">
                <a:latin typeface="Arial" panose="020B0604020202020204" pitchFamily="34" charset="0"/>
              </a:rPr>
              <a:t>each have a convex hull that</a:t>
            </a:r>
          </a:p>
          <a:p>
            <a:r>
              <a:rPr lang="en-US" altLang="it-IT">
                <a:latin typeface="Arial" panose="020B0604020202020204" pitchFamily="34" charset="0"/>
              </a:rPr>
              <a:t>that is closer to p(u) than the convex hull of </a:t>
            </a:r>
            <a:r>
              <a:rPr lang="en-US" altLang="it-IT"/>
              <a:t>{p</a:t>
            </a:r>
            <a:r>
              <a:rPr lang="en-US" altLang="it-IT" baseline="-25000"/>
              <a:t>0</a:t>
            </a:r>
            <a:r>
              <a:rPr lang="en-US" altLang="it-IT"/>
              <a:t>, p</a:t>
            </a:r>
            <a:r>
              <a:rPr lang="en-US" altLang="it-IT" baseline="-25000"/>
              <a:t>1</a:t>
            </a:r>
            <a:r>
              <a:rPr lang="en-US" altLang="it-IT"/>
              <a:t>, p</a:t>
            </a:r>
            <a:r>
              <a:rPr lang="en-US" altLang="it-IT" baseline="-25000"/>
              <a:t>2</a:t>
            </a:r>
            <a:r>
              <a:rPr lang="en-US" altLang="it-IT"/>
              <a:t>, p</a:t>
            </a:r>
            <a:r>
              <a:rPr lang="en-US" altLang="it-IT" baseline="-25000"/>
              <a:t>3</a:t>
            </a:r>
            <a:r>
              <a:rPr lang="en-US" altLang="it-IT"/>
              <a:t>}</a:t>
            </a:r>
          </a:p>
          <a:p>
            <a:r>
              <a:rPr lang="en-US" altLang="it-IT">
                <a:latin typeface="Arial" panose="020B0604020202020204" pitchFamily="34" charset="0"/>
              </a:rPr>
              <a:t>This</a:t>
            </a:r>
            <a:r>
              <a:rPr lang="en-US" altLang="it-IT"/>
              <a:t> </a:t>
            </a:r>
            <a:r>
              <a:rPr lang="en-US" altLang="it-IT">
                <a:latin typeface="Arial" panose="020B0604020202020204" pitchFamily="34" charset="0"/>
              </a:rPr>
              <a:t>is known as the </a:t>
            </a:r>
            <a:r>
              <a:rPr lang="en-US" altLang="it-IT" i="1">
                <a:latin typeface="Arial" panose="020B0604020202020204" pitchFamily="34" charset="0"/>
              </a:rPr>
              <a:t>variation diminishing property</a:t>
            </a:r>
            <a:r>
              <a:rPr lang="en-US" altLang="it-IT"/>
              <a:t>.</a:t>
            </a:r>
          </a:p>
        </p:txBody>
      </p:sp>
      <p:sp>
        <p:nvSpPr>
          <p:cNvPr id="23558" name="Text Box 1030"/>
          <p:cNvSpPr txBox="1">
            <a:spLocks noChangeArrowheads="1"/>
          </p:cNvSpPr>
          <p:nvPr/>
        </p:nvSpPr>
        <p:spPr bwMode="auto">
          <a:xfrm>
            <a:off x="685800" y="2895600"/>
            <a:ext cx="8253413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Ctr="1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>
                <a:latin typeface="Arial" panose="020B0604020202020204" pitchFamily="34" charset="0"/>
              </a:rPr>
              <a:t>The polyline from</a:t>
            </a:r>
            <a:r>
              <a:rPr lang="en-US" altLang="it-IT"/>
              <a:t> l</a:t>
            </a:r>
            <a:r>
              <a:rPr lang="en-US" altLang="it-IT" baseline="-25000"/>
              <a:t>0 </a:t>
            </a:r>
            <a:r>
              <a:rPr lang="en-US" altLang="it-IT">
                <a:latin typeface="Arial" panose="020B0604020202020204" pitchFamily="34" charset="0"/>
              </a:rPr>
              <a:t>to </a:t>
            </a:r>
            <a:r>
              <a:rPr lang="en-US" altLang="it-IT"/>
              <a:t>l</a:t>
            </a:r>
            <a:r>
              <a:rPr lang="en-US" altLang="it-IT" baseline="-25000"/>
              <a:t>3</a:t>
            </a:r>
            <a:r>
              <a:rPr lang="en-US" altLang="it-IT"/>
              <a:t> (=</a:t>
            </a:r>
            <a:r>
              <a:rPr lang="en-US" altLang="it-IT" baseline="-25000"/>
              <a:t> </a:t>
            </a:r>
            <a:r>
              <a:rPr lang="en-US" altLang="it-IT"/>
              <a:t>r</a:t>
            </a:r>
            <a:r>
              <a:rPr lang="en-US" altLang="it-IT" baseline="-25000"/>
              <a:t>0</a:t>
            </a:r>
            <a:r>
              <a:rPr lang="en-US" altLang="it-IT">
                <a:latin typeface="Arial" panose="020B0604020202020204" pitchFamily="34" charset="0"/>
              </a:rPr>
              <a:t>) to </a:t>
            </a:r>
            <a:r>
              <a:rPr lang="en-US" altLang="it-IT"/>
              <a:t>r</a:t>
            </a:r>
            <a:r>
              <a:rPr lang="en-US" altLang="it-IT" baseline="-25000"/>
              <a:t>3 </a:t>
            </a:r>
            <a:r>
              <a:rPr lang="en-US" altLang="it-IT">
                <a:latin typeface="Arial" panose="020B0604020202020204" pitchFamily="34" charset="0"/>
              </a:rPr>
              <a:t>is an approximation </a:t>
            </a:r>
          </a:p>
          <a:p>
            <a:r>
              <a:rPr lang="en-US" altLang="it-IT">
                <a:latin typeface="Arial" panose="020B0604020202020204" pitchFamily="34" charset="0"/>
              </a:rPr>
              <a:t>to p(u). Repeating recursively we get better approximations.</a:t>
            </a:r>
          </a:p>
        </p:txBody>
      </p:sp>
      <p:sp>
        <p:nvSpPr>
          <p:cNvPr id="23559" name="Footer Placeholder 6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sz="1400"/>
              <a:t>Angel and Shreiner: Interactive Computer Graphics 7E © Addison-Wesley 2015 </a:t>
            </a:r>
          </a:p>
        </p:txBody>
      </p:sp>
    </p:spTree>
    <p:extLst>
      <p:ext uri="{BB962C8B-B14F-4D97-AF65-F5344CB8AC3E}">
        <p14:creationId xmlns:p14="http://schemas.microsoft.com/office/powerpoint/2010/main" val="12734427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1"/>
            <a:fld id="{29F013F0-9FF3-48A4-A570-8ADAC3DCBC7B}" type="slidenum">
              <a:rPr lang="es-ES" altLang="it-IT" sz="1000">
                <a:latin typeface="Arial" panose="020B0604020202020204" pitchFamily="34" charset="0"/>
              </a:rPr>
              <a:pPr lvl="1"/>
              <a:t>9</a:t>
            </a:fld>
            <a:endParaRPr lang="es-ES" altLang="it-IT" sz="1000">
              <a:latin typeface="Arial" panose="020B0604020202020204" pitchFamily="34" charset="0"/>
            </a:endParaRPr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Equations</a:t>
            </a:r>
          </a:p>
        </p:txBody>
      </p:sp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1600200" y="1676400"/>
            <a:ext cx="54260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Ctr="1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>
                <a:latin typeface="Arial" panose="020B0604020202020204" pitchFamily="34" charset="0"/>
              </a:rPr>
              <a:t>Start with Bezier equations</a:t>
            </a:r>
            <a:r>
              <a:rPr lang="en-US" altLang="it-IT"/>
              <a:t> p(u)=</a:t>
            </a:r>
            <a:r>
              <a:rPr lang="en-US" altLang="it-IT" b="1"/>
              <a:t>u</a:t>
            </a:r>
            <a:r>
              <a:rPr lang="en-US" altLang="it-IT" baseline="30000"/>
              <a:t>T</a:t>
            </a:r>
            <a:r>
              <a:rPr lang="en-US" altLang="it-IT"/>
              <a:t>M</a:t>
            </a:r>
            <a:r>
              <a:rPr lang="en-US" altLang="it-IT" i="1" baseline="-25000"/>
              <a:t>B</a:t>
            </a:r>
            <a:r>
              <a:rPr lang="en-US" altLang="it-IT" b="1"/>
              <a:t>p</a:t>
            </a:r>
          </a:p>
        </p:txBody>
      </p:sp>
      <p:sp>
        <p:nvSpPr>
          <p:cNvPr id="24581" name="Text Box 5"/>
          <p:cNvSpPr txBox="1">
            <a:spLocks noChangeArrowheads="1"/>
          </p:cNvSpPr>
          <p:nvPr/>
        </p:nvSpPr>
        <p:spPr bwMode="auto">
          <a:xfrm>
            <a:off x="1600200" y="2209800"/>
            <a:ext cx="48609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Ctr="1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/>
              <a:t>l(u) </a:t>
            </a:r>
            <a:r>
              <a:rPr lang="en-US" altLang="it-IT">
                <a:latin typeface="Arial" panose="020B0604020202020204" pitchFamily="34" charset="0"/>
              </a:rPr>
              <a:t>must interpolate</a:t>
            </a:r>
            <a:r>
              <a:rPr lang="en-US" altLang="it-IT"/>
              <a:t> p(0) </a:t>
            </a:r>
            <a:r>
              <a:rPr lang="en-US" altLang="it-IT">
                <a:latin typeface="Arial" panose="020B0604020202020204" pitchFamily="34" charset="0"/>
              </a:rPr>
              <a:t>and</a:t>
            </a:r>
            <a:r>
              <a:rPr lang="en-US" altLang="it-IT"/>
              <a:t> p(1/2)</a:t>
            </a:r>
          </a:p>
        </p:txBody>
      </p:sp>
      <p:sp>
        <p:nvSpPr>
          <p:cNvPr id="24582" name="Text Box 6"/>
          <p:cNvSpPr txBox="1">
            <a:spLocks noChangeArrowheads="1"/>
          </p:cNvSpPr>
          <p:nvPr/>
        </p:nvSpPr>
        <p:spPr bwMode="auto">
          <a:xfrm>
            <a:off x="1676400" y="2743200"/>
            <a:ext cx="53594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Ctr="1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/>
              <a:t>l(0) = l</a:t>
            </a:r>
            <a:r>
              <a:rPr lang="en-US" altLang="it-IT" baseline="-25000"/>
              <a:t>0 </a:t>
            </a:r>
            <a:r>
              <a:rPr lang="en-US" altLang="it-IT"/>
              <a:t>= p</a:t>
            </a:r>
            <a:r>
              <a:rPr lang="en-US" altLang="it-IT" baseline="-25000"/>
              <a:t>0</a:t>
            </a:r>
          </a:p>
          <a:p>
            <a:r>
              <a:rPr lang="en-US" altLang="it-IT"/>
              <a:t>l(1) = l</a:t>
            </a:r>
            <a:r>
              <a:rPr lang="en-US" altLang="it-IT" baseline="-25000"/>
              <a:t>3 </a:t>
            </a:r>
            <a:r>
              <a:rPr lang="en-US" altLang="it-IT"/>
              <a:t>= p(1/2) = 1/8( p</a:t>
            </a:r>
            <a:r>
              <a:rPr lang="en-US" altLang="it-IT" baseline="-25000"/>
              <a:t>0 </a:t>
            </a:r>
            <a:r>
              <a:rPr lang="en-US" altLang="it-IT"/>
              <a:t>+3</a:t>
            </a:r>
            <a:r>
              <a:rPr lang="en-US" altLang="it-IT" baseline="-25000"/>
              <a:t> </a:t>
            </a:r>
            <a:r>
              <a:rPr lang="en-US" altLang="it-IT"/>
              <a:t>p</a:t>
            </a:r>
            <a:r>
              <a:rPr lang="en-US" altLang="it-IT" baseline="-25000"/>
              <a:t>1 </a:t>
            </a:r>
            <a:r>
              <a:rPr lang="en-US" altLang="it-IT"/>
              <a:t>+3</a:t>
            </a:r>
            <a:r>
              <a:rPr lang="en-US" altLang="it-IT" baseline="-25000"/>
              <a:t> </a:t>
            </a:r>
            <a:r>
              <a:rPr lang="en-US" altLang="it-IT"/>
              <a:t>p</a:t>
            </a:r>
            <a:r>
              <a:rPr lang="en-US" altLang="it-IT" baseline="-25000"/>
              <a:t>2 </a:t>
            </a:r>
            <a:r>
              <a:rPr lang="en-US" altLang="it-IT"/>
              <a:t>+</a:t>
            </a:r>
            <a:r>
              <a:rPr lang="en-US" altLang="it-IT" baseline="-25000"/>
              <a:t> </a:t>
            </a:r>
            <a:r>
              <a:rPr lang="en-US" altLang="it-IT"/>
              <a:t>p</a:t>
            </a:r>
            <a:r>
              <a:rPr lang="en-US" altLang="it-IT" baseline="-25000"/>
              <a:t>3 </a:t>
            </a:r>
            <a:r>
              <a:rPr lang="en-US" altLang="it-IT"/>
              <a:t>)</a:t>
            </a:r>
          </a:p>
        </p:txBody>
      </p:sp>
      <p:sp>
        <p:nvSpPr>
          <p:cNvPr id="24583" name="Text Box 7"/>
          <p:cNvSpPr txBox="1">
            <a:spLocks noChangeArrowheads="1"/>
          </p:cNvSpPr>
          <p:nvPr/>
        </p:nvSpPr>
        <p:spPr bwMode="auto">
          <a:xfrm>
            <a:off x="914400" y="3733800"/>
            <a:ext cx="73279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Ctr="1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>
                <a:latin typeface="Arial" panose="020B0604020202020204" pitchFamily="34" charset="0"/>
              </a:rPr>
              <a:t>Matching slopes, taking into account that</a:t>
            </a:r>
            <a:r>
              <a:rPr lang="en-US" altLang="it-IT"/>
              <a:t> l(u) </a:t>
            </a:r>
            <a:r>
              <a:rPr lang="en-US" altLang="it-IT">
                <a:latin typeface="Arial" panose="020B0604020202020204" pitchFamily="34" charset="0"/>
              </a:rPr>
              <a:t>and</a:t>
            </a:r>
            <a:r>
              <a:rPr lang="en-US" altLang="it-IT"/>
              <a:t> r(u)</a:t>
            </a:r>
          </a:p>
          <a:p>
            <a:r>
              <a:rPr lang="en-US" altLang="it-IT">
                <a:latin typeface="Arial" panose="020B0604020202020204" pitchFamily="34" charset="0"/>
              </a:rPr>
              <a:t>only go over half the distance as</a:t>
            </a:r>
            <a:r>
              <a:rPr lang="en-US" altLang="it-IT"/>
              <a:t> p(u)</a:t>
            </a:r>
          </a:p>
        </p:txBody>
      </p:sp>
      <p:sp>
        <p:nvSpPr>
          <p:cNvPr id="24584" name="Text Box 8"/>
          <p:cNvSpPr txBox="1">
            <a:spLocks noChangeArrowheads="1"/>
          </p:cNvSpPr>
          <p:nvPr/>
        </p:nvSpPr>
        <p:spPr bwMode="auto">
          <a:xfrm>
            <a:off x="1524000" y="4648200"/>
            <a:ext cx="6110288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Ctr="1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/>
              <a:t>l’(0) = 3(l</a:t>
            </a:r>
            <a:r>
              <a:rPr lang="en-US" altLang="it-IT" baseline="-25000"/>
              <a:t>1</a:t>
            </a:r>
            <a:r>
              <a:rPr lang="en-US" altLang="it-IT"/>
              <a:t> - l</a:t>
            </a:r>
            <a:r>
              <a:rPr lang="en-US" altLang="it-IT" baseline="-25000"/>
              <a:t>0</a:t>
            </a:r>
            <a:r>
              <a:rPr lang="en-US" altLang="it-IT"/>
              <a:t>) = p’(0) = 3/2(p</a:t>
            </a:r>
            <a:r>
              <a:rPr lang="en-US" altLang="it-IT" baseline="-25000"/>
              <a:t>1</a:t>
            </a:r>
            <a:r>
              <a:rPr lang="en-US" altLang="it-IT"/>
              <a:t> - p</a:t>
            </a:r>
            <a:r>
              <a:rPr lang="en-US" altLang="it-IT" baseline="-25000"/>
              <a:t>0 </a:t>
            </a:r>
            <a:r>
              <a:rPr lang="en-US" altLang="it-IT"/>
              <a:t>)</a:t>
            </a:r>
          </a:p>
          <a:p>
            <a:r>
              <a:rPr lang="en-US" altLang="it-IT"/>
              <a:t>l’(1) = 3(l</a:t>
            </a:r>
            <a:r>
              <a:rPr lang="en-US" altLang="it-IT" baseline="-25000"/>
              <a:t>3</a:t>
            </a:r>
            <a:r>
              <a:rPr lang="en-US" altLang="it-IT"/>
              <a:t> – l</a:t>
            </a:r>
            <a:r>
              <a:rPr lang="en-US" altLang="it-IT" baseline="-25000"/>
              <a:t>2</a:t>
            </a:r>
            <a:r>
              <a:rPr lang="en-US" altLang="it-IT"/>
              <a:t>) = p’(1/2) = 3/8(- p</a:t>
            </a:r>
            <a:r>
              <a:rPr lang="en-US" altLang="it-IT" baseline="-25000"/>
              <a:t>0 </a:t>
            </a:r>
            <a:r>
              <a:rPr lang="en-US" altLang="it-IT"/>
              <a:t>- p</a:t>
            </a:r>
            <a:r>
              <a:rPr lang="en-US" altLang="it-IT" baseline="-25000"/>
              <a:t>1</a:t>
            </a:r>
            <a:r>
              <a:rPr lang="en-US" altLang="it-IT"/>
              <a:t>+ p</a:t>
            </a:r>
            <a:r>
              <a:rPr lang="en-US" altLang="it-IT" baseline="-25000"/>
              <a:t>2 </a:t>
            </a:r>
            <a:r>
              <a:rPr lang="en-US" altLang="it-IT"/>
              <a:t>+</a:t>
            </a:r>
            <a:r>
              <a:rPr lang="en-US" altLang="it-IT" baseline="-25000"/>
              <a:t> </a:t>
            </a:r>
            <a:r>
              <a:rPr lang="en-US" altLang="it-IT"/>
              <a:t>p</a:t>
            </a:r>
            <a:r>
              <a:rPr lang="en-US" altLang="it-IT" baseline="-25000"/>
              <a:t>3</a:t>
            </a:r>
            <a:r>
              <a:rPr lang="en-US" altLang="it-IT"/>
              <a:t>)</a:t>
            </a:r>
          </a:p>
        </p:txBody>
      </p:sp>
      <p:sp>
        <p:nvSpPr>
          <p:cNvPr id="24585" name="Text Box 10"/>
          <p:cNvSpPr txBox="1">
            <a:spLocks noChangeArrowheads="1"/>
          </p:cNvSpPr>
          <p:nvPr/>
        </p:nvSpPr>
        <p:spPr bwMode="auto">
          <a:xfrm>
            <a:off x="1066800" y="5715000"/>
            <a:ext cx="46672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Ctr="1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>
                <a:latin typeface="Arial" panose="020B0604020202020204" pitchFamily="34" charset="0"/>
              </a:rPr>
              <a:t>Symmetric equations hold for</a:t>
            </a:r>
            <a:r>
              <a:rPr lang="en-US" altLang="it-IT"/>
              <a:t> r(u)</a:t>
            </a:r>
          </a:p>
        </p:txBody>
      </p:sp>
      <p:sp>
        <p:nvSpPr>
          <p:cNvPr id="24586" name="Footer Placeholder 9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sz="1400"/>
              <a:t>Angel and Shreiner: Interactive Computer Graphics 7E © Addison-Wesley 2015 </a:t>
            </a:r>
          </a:p>
        </p:txBody>
      </p:sp>
    </p:spTree>
    <p:extLst>
      <p:ext uri="{BB962C8B-B14F-4D97-AF65-F5344CB8AC3E}">
        <p14:creationId xmlns:p14="http://schemas.microsoft.com/office/powerpoint/2010/main" val="1111509781"/>
      </p:ext>
    </p:extLst>
  </p:cSld>
  <p:clrMapOvr>
    <a:masterClrMapping/>
  </p:clrMapOvr>
</p:sld>
</file>

<file path=ppt/theme/theme1.xml><?xml version="1.0" encoding="utf-8"?>
<a:theme xmlns:a="http://schemas.openxmlformats.org/drawingml/2006/main" name="ULA1">
  <a:themeElements>
    <a:clrScheme name="ULA1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ULA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ctr" anchorCtr="1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ctr" anchorCtr="1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ULA1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LA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LA1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LA1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LA1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LA1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LA1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C:\PPT\VENEZUELA\ULA1.PPT</Template>
  <TotalTime>42859</TotalTime>
  <Words>3224</Words>
  <Application>Microsoft Office PowerPoint</Application>
  <PresentationFormat>Presentazione su schermo (4:3)</PresentationFormat>
  <Paragraphs>424</Paragraphs>
  <Slides>41</Slides>
  <Notes>23</Notes>
  <HiddenSlides>0</HiddenSlides>
  <MMClips>0</MMClips>
  <ScaleCrop>false</ScaleCrop>
  <HeadingPairs>
    <vt:vector size="8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Server OLE incorporati</vt:lpstr>
      </vt:variant>
      <vt:variant>
        <vt:i4>2</vt:i4>
      </vt:variant>
      <vt:variant>
        <vt:lpstr>Titoli diapositive</vt:lpstr>
      </vt:variant>
      <vt:variant>
        <vt:i4>41</vt:i4>
      </vt:variant>
    </vt:vector>
  </HeadingPairs>
  <TitlesOfParts>
    <vt:vector size="48" baseType="lpstr">
      <vt:lpstr>ＭＳ Ｐゴシック</vt:lpstr>
      <vt:lpstr>Arial</vt:lpstr>
      <vt:lpstr>Symbol</vt:lpstr>
      <vt:lpstr>Times New Roman</vt:lpstr>
      <vt:lpstr>ULA1</vt:lpstr>
      <vt:lpstr>ClipArt</vt:lpstr>
      <vt:lpstr>Equation</vt:lpstr>
      <vt:lpstr>Introduction to Computer Graphics with WebGL</vt:lpstr>
      <vt:lpstr>Rendering Curves and Surfaces</vt:lpstr>
      <vt:lpstr>Objectives</vt:lpstr>
      <vt:lpstr>Evaluating Polynomials</vt:lpstr>
      <vt:lpstr>deCasteljau Recursion</vt:lpstr>
      <vt:lpstr>Splitting a Cubic Bezier</vt:lpstr>
      <vt:lpstr>l(u) and r(u)</vt:lpstr>
      <vt:lpstr>Convex Hulls</vt:lpstr>
      <vt:lpstr>Equations</vt:lpstr>
      <vt:lpstr>Efficient Form</vt:lpstr>
      <vt:lpstr>Every Curve is a Bezier Curve</vt:lpstr>
      <vt:lpstr>Matrices</vt:lpstr>
      <vt:lpstr>Example</vt:lpstr>
      <vt:lpstr>Surfaces</vt:lpstr>
      <vt:lpstr>Second Subdivision</vt:lpstr>
      <vt:lpstr>Normals</vt:lpstr>
      <vt:lpstr>Rendering Other Polynomials</vt:lpstr>
      <vt:lpstr>Utah Teapot</vt:lpstr>
      <vt:lpstr>Quadrics</vt:lpstr>
      <vt:lpstr>Introduction to Computer Graphics with WebGL</vt:lpstr>
      <vt:lpstr>Rendering the Teapot</vt:lpstr>
      <vt:lpstr>Objectives</vt:lpstr>
      <vt:lpstr>Utah Teapot</vt:lpstr>
      <vt:lpstr>vertices.js</vt:lpstr>
      <vt:lpstr>patches.js</vt:lpstr>
      <vt:lpstr>Evaluation of Polynomials</vt:lpstr>
      <vt:lpstr>Bezier Function</vt:lpstr>
      <vt:lpstr>Patch Indices to Data</vt:lpstr>
      <vt:lpstr>Vertex Data</vt:lpstr>
      <vt:lpstr>Quads</vt:lpstr>
      <vt:lpstr>Recursive Subdivision</vt:lpstr>
      <vt:lpstr>Divide Curve</vt:lpstr>
      <vt:lpstr>Divide Patch</vt:lpstr>
      <vt:lpstr>Divide Patch</vt:lpstr>
      <vt:lpstr>Divide Patch</vt:lpstr>
      <vt:lpstr>Draw Patch</vt:lpstr>
      <vt:lpstr>Adding Shading</vt:lpstr>
      <vt:lpstr>Using Face Normals</vt:lpstr>
      <vt:lpstr>Exact Normals</vt:lpstr>
      <vt:lpstr>Geometry Shader</vt:lpstr>
      <vt:lpstr>Tessellation Shaders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Ed Angel</dc:creator>
  <cp:lastModifiedBy>Marco Schaerf</cp:lastModifiedBy>
  <cp:revision>304</cp:revision>
  <dcterms:created xsi:type="dcterms:W3CDTF">2014-03-14T23:08:41Z</dcterms:created>
  <dcterms:modified xsi:type="dcterms:W3CDTF">2018-05-14T09:06:58Z</dcterms:modified>
</cp:coreProperties>
</file>