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3"/>
  </p:notesMasterIdLst>
  <p:handoutMasterIdLst>
    <p:handoutMasterId r:id="rId44"/>
  </p:handoutMasterIdLst>
  <p:sldIdLst>
    <p:sldId id="285" r:id="rId2"/>
    <p:sldId id="256" r:id="rId3"/>
    <p:sldId id="257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58" r:id="rId12"/>
    <p:sldId id="259" r:id="rId13"/>
    <p:sldId id="293" r:id="rId14"/>
    <p:sldId id="295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5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63631DA-338D-40E2-9099-7BF21CCE236B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A88035E-82D3-4B29-9B68-B42B02DDF7A3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461EA2-54B7-4DD3-88D3-8F75E81D5D9C}" type="slidenum">
              <a:rPr lang="en-US" altLang="it-IT" sz="1300"/>
              <a:pPr/>
              <a:t>1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44F53C7-6DFE-470D-95BA-EB687F81A58B}" type="slidenum">
              <a:rPr lang="en-US" altLang="it-IT" sz="1300"/>
              <a:pPr/>
              <a:t>4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37F3B75-FD56-4A29-B8C4-1173790A5C04}" type="slidenum">
              <a:rPr lang="en-US" altLang="it-IT" sz="1300"/>
              <a:pPr/>
              <a:t>16</a:t>
            </a:fld>
            <a:endParaRPr lang="en-US" altLang="it-IT" sz="1300"/>
          </a:p>
        </p:txBody>
      </p:sp>
    </p:spTree>
    <p:extLst>
      <p:ext uri="{BB962C8B-B14F-4D97-AF65-F5344CB8AC3E}">
        <p14:creationId xmlns:p14="http://schemas.microsoft.com/office/powerpoint/2010/main" val="138928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A6B34BCD-1402-461A-B5FF-61DE2E35A02C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11902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F9E0A2B3-EC2A-400F-978A-DF6D709933E5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51798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EABDDE2D-5066-46FA-9CFB-A59A614169BF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4918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4554A096-3380-4870-B357-0E371A3EC00D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74563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801F421F-3271-45D7-A3F3-FDBB7723CC42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9170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BF6D3C93-BDF3-4441-997D-AA38B6171E75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19603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0F24855E-95EE-4638-A218-E9C2E3D694C5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6032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B7A8923B-3D7E-497E-9425-D78AFB048E92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90546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63BDFD7A-75D5-4BA8-8D78-DA2B805662D1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67216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8D43C4F5-D1EC-4B5A-8281-2BCF40C4319F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06395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5D5CD224-BCF8-4DCE-8FD7-481E18851B69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97027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D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Click to Edit Master Text Styles</a:t>
            </a:r>
          </a:p>
          <a:p>
            <a:pPr lvl="1"/>
            <a:r>
              <a:rPr lang="es-ES" altLang="it-IT"/>
              <a:t>SECOND LEVEL</a:t>
            </a:r>
          </a:p>
          <a:p>
            <a:pPr lvl="2"/>
            <a:r>
              <a:rPr lang="es-ES" altLang="it-IT"/>
              <a:t>THIRD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2pPr lvl="1" algn="r">
              <a:defRPr sz="1000">
                <a:latin typeface="Arial" panose="020B0604020202020204" pitchFamily="34" charset="0"/>
              </a:defRPr>
            </a:lvl2pPr>
          </a:lstStyle>
          <a:p>
            <a:pPr lvl="1"/>
            <a:fld id="{EEDA9C4A-49F8-4EA4-AE71-62A8979E2C75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Art" r:id="rId14" imgW="2354040" imgH="1792080" progId="MS_ClipArt_Gallery.2">
                  <p:embed/>
                </p:oleObj>
              </mc:Choice>
              <mc:Fallback>
                <p:oleObj name="ClipArt" r:id="rId14" imgW="2354040" imgH="179208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655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­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wmf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FE1D30D-679C-48A8-8359-52DC365CF960}" type="slidenum">
              <a:rPr lang="es-ES" altLang="it-IT" sz="1000">
                <a:latin typeface="Arial" panose="020B0604020202020204" pitchFamily="34" charset="0"/>
              </a:rPr>
              <a:pPr lvl="1"/>
              <a:t>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Monte Carlo Methods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Rendering equation cannot be solved analytically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One approach to take a probabilistic (Monte Carlo) approach 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Ray tracing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Photon mapping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Path tracing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9BE97B2-33FA-4D09-99BF-F113E6DD969F}" type="slidenum">
              <a:rPr lang="es-ES" altLang="it-IT" sz="1000">
                <a:latin typeface="Arial" panose="020B0604020202020204" pitchFamily="34" charset="0"/>
              </a:rPr>
              <a:pPr lvl="1"/>
              <a:t>10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45DD335-73DE-47DF-AA20-02D2CFA9DA84}" type="slidenum">
              <a:rPr lang="es-ES" altLang="it-IT" sz="1000">
                <a:latin typeface="Arial" panose="020B0604020202020204" pitchFamily="34" charset="0"/>
              </a:rPr>
              <a:pPr lvl="1"/>
              <a:t>11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Tracing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Follow rays of light from a point source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Can account for reflection and transmission</a:t>
            </a:r>
          </a:p>
        </p:txBody>
      </p:sp>
      <p:pic>
        <p:nvPicPr>
          <p:cNvPr id="27653" name="Picture 5" descr="ang12f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38608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9AC9B10-65C9-4741-B3D4-BA9B70C6A10B}" type="slidenum">
              <a:rPr lang="es-ES" altLang="it-IT" sz="1000">
                <a:latin typeface="Arial" panose="020B0604020202020204" pitchFamily="34" charset="0"/>
              </a:rPr>
              <a:pPr lvl="1"/>
              <a:t>12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Casting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Only rays that reach the eye matter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Reverse direction and cast rays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Need at least one ray per pixel</a:t>
            </a:r>
          </a:p>
        </p:txBody>
      </p:sp>
      <p:pic>
        <p:nvPicPr>
          <p:cNvPr id="28677" name="Picture 6" descr="an11f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3528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Path Tracing</a:t>
            </a:r>
          </a:p>
        </p:txBody>
      </p:sp>
      <p:pic>
        <p:nvPicPr>
          <p:cNvPr id="29699" name="Content Placeholder 4" descr="ang12f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59" r="-32259"/>
          <a:stretch>
            <a:fillRect/>
          </a:stretch>
        </p:blipFill>
        <p:spPr/>
      </p:pic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09C063A-FC6E-48A4-8D4B-620AA35A6405}" type="slidenum">
              <a:rPr lang="es-ES" altLang="it-IT" sz="1000">
                <a:latin typeface="Arial" panose="020B0604020202020204" pitchFamily="34" charset="0"/>
              </a:rPr>
              <a:pPr lvl="1"/>
              <a:t>13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Adding Rays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Basic limitation of ray tracing is the number of rays we can trace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Add more rays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multitisampling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stochastically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adaptively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70A15EA-B3CF-4582-9571-4717B85313F0}" type="slidenum">
              <a:rPr lang="es-ES" altLang="it-IT" sz="1000">
                <a:latin typeface="Arial" panose="020B0604020202020204" pitchFamily="34" charset="0"/>
              </a:rPr>
              <a:pPr lvl="1"/>
              <a:t>14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Photon Mapping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Instead of tracing rays trace photons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Send out stream of photons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When photons strike surface, they can be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absorbed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go off in multiple directions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Total number of photons limited by compute time required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Off line and stochastic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ECFE27E-1111-4739-B5C8-670E1F33E551}" type="slidenum">
              <a:rPr lang="es-ES" altLang="it-IT" sz="1000">
                <a:latin typeface="Arial" panose="020B0604020202020204" pitchFamily="34" charset="0"/>
              </a:rPr>
              <a:pPr lvl="1"/>
              <a:t>15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7D4843A-BFEF-4E17-B1CF-CBDE8E763F33}" type="slidenum">
              <a:rPr lang="es-ES" altLang="it-IT" sz="1000">
                <a:latin typeface="Arial" panose="020B0604020202020204" pitchFamily="34" charset="0"/>
              </a:rPr>
              <a:pPr lvl="1"/>
              <a:t>16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356559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Tracing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77724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7AE5E0A-DB3E-42FF-9D62-FABEAEE40E9E}" type="slidenum">
              <a:rPr lang="es-ES" altLang="it-IT" sz="1000">
                <a:latin typeface="Arial" panose="020B0604020202020204" pitchFamily="34" charset="0"/>
              </a:rPr>
              <a:pPr lvl="1"/>
              <a:t>17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334629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40F8A1D-021B-460F-95F0-A1ED4F5C6CA2}" type="slidenum">
              <a:rPr lang="es-ES" altLang="it-IT" sz="1000">
                <a:latin typeface="Arial" panose="020B0604020202020204" pitchFamily="34" charset="0"/>
              </a:rPr>
              <a:pPr lvl="1"/>
              <a:t>18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Develop a basic recursive ray tracer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Computer intersections for quadrics and polygons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61773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AF96F0F-D219-4E57-B1CC-1BAA9B918A56}" type="slidenum">
              <a:rPr lang="es-ES" altLang="it-IT" sz="1000">
                <a:latin typeface="Arial" panose="020B0604020202020204" pitchFamily="34" charset="0"/>
              </a:rPr>
              <a:pPr lvl="1"/>
              <a:t>19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Tracing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Follow rays of light from a point source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Can account for reflection and transmission</a:t>
            </a:r>
          </a:p>
        </p:txBody>
      </p:sp>
      <p:pic>
        <p:nvPicPr>
          <p:cNvPr id="19461" name="Picture 6" descr="an11f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286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39040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Global Rendering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77724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50A338A-E0DF-4D08-83E8-B390FF00FF29}" type="slidenum">
              <a:rPr lang="es-ES" altLang="it-IT" sz="1000">
                <a:latin typeface="Arial" panose="020B0604020202020204" pitchFamily="34" charset="0"/>
              </a:rPr>
              <a:pPr lvl="1"/>
              <a:t>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50788B2-AAEB-4BCF-AA2A-BEEC06CAEFC3}" type="slidenum">
              <a:rPr lang="es-ES" altLang="it-IT" sz="1000">
                <a:latin typeface="Arial" panose="020B0604020202020204" pitchFamily="34" charset="0"/>
              </a:rPr>
              <a:pPr lvl="1"/>
              <a:t>20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Should be able to handle all physical interactions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Ray tracing paradigm is not computational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Most rays do not affect what we see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Scattering produces many (infinite) additional rays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Alternative: ray casting</a:t>
            </a: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622128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E86F3BF-DCFA-4579-ADAB-2AA53193FDB8}" type="slidenum">
              <a:rPr lang="es-ES" altLang="it-IT" sz="1000">
                <a:latin typeface="Arial" panose="020B0604020202020204" pitchFamily="34" charset="0"/>
              </a:rPr>
              <a:pPr lvl="1"/>
              <a:t>21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Casting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Only rays that reach the eye matter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Reverse direction and cast rays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Need at least one ray per pixel</a:t>
            </a:r>
          </a:p>
        </p:txBody>
      </p:sp>
      <p:pic>
        <p:nvPicPr>
          <p:cNvPr id="21509" name="Picture 6" descr="an11f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3528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83316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E780E0F-0BE5-43EA-B448-B1CF5F5E97C3}" type="slidenum">
              <a:rPr lang="es-ES" altLang="it-IT" sz="1000">
                <a:latin typeface="Arial" panose="020B0604020202020204" pitchFamily="34" charset="0"/>
              </a:rPr>
              <a:pPr lvl="1"/>
              <a:t>22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Casting Quadrics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casting has become the standard way to visualize quadrics which are implicit surfaces in CSG systems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Constructive Solid Geometry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Primitives are solids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Build objects with set operations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Union, intersection, set difference</a:t>
            </a: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719355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7741D80-B15C-43FA-94EB-0D1AC677986A}" type="slidenum">
              <a:rPr lang="es-ES" altLang="it-IT" sz="1000">
                <a:latin typeface="Arial" panose="020B0604020202020204" pitchFamily="34" charset="0"/>
              </a:rPr>
              <a:pPr lvl="1"/>
              <a:t>23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Casting a Sphere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is parametric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Sphere is quadric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Resulting equation is a scalar quadratic equation which gives entry and exit points of ray (or no solution if ray misses)</a:t>
            </a:r>
          </a:p>
        </p:txBody>
      </p:sp>
      <p:sp>
        <p:nvSpPr>
          <p:cNvPr id="354308" name="Oval 4"/>
          <p:cNvSpPr>
            <a:spLocks noChangeArrowheads="1"/>
          </p:cNvSpPr>
          <p:nvPr/>
        </p:nvSpPr>
        <p:spPr bwMode="auto">
          <a:xfrm>
            <a:off x="3352800" y="4267200"/>
            <a:ext cx="1905000" cy="1828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 flipV="1">
            <a:off x="2209800" y="5257800"/>
            <a:ext cx="17526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 flipV="1">
            <a:off x="5105400" y="4343400"/>
            <a:ext cx="838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356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13900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0F81CCA-F1B8-4FD8-9371-98409189B49F}" type="slidenum">
              <a:rPr lang="es-ES" altLang="it-IT" sz="1000">
                <a:latin typeface="Arial" panose="020B0604020202020204" pitchFamily="34" charset="0"/>
              </a:rPr>
              <a:pPr lvl="1"/>
              <a:t>24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Shadow Rays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Even if a point is visible, it will not be lit unless we can see a light source from that point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Cast shadow or feeler rays</a:t>
            </a:r>
          </a:p>
        </p:txBody>
      </p:sp>
      <p:pic>
        <p:nvPicPr>
          <p:cNvPr id="24581" name="Picture 6" descr="an11f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21088"/>
            <a:ext cx="2819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052915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9FD72F3-6142-424A-87C0-954A51A711BB}" type="slidenum">
              <a:rPr lang="es-ES" altLang="it-IT" sz="1000">
                <a:latin typeface="Arial" panose="020B0604020202020204" pitchFamily="34" charset="0"/>
              </a:rPr>
              <a:pPr lvl="1"/>
              <a:t>25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Reflection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Must follow shadow rays off reflecting or transmitting surfaces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Process is recursive</a:t>
            </a:r>
          </a:p>
        </p:txBody>
      </p:sp>
      <p:pic>
        <p:nvPicPr>
          <p:cNvPr id="25605" name="Picture 6" descr="an11f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4702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074527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5891EC8-53FD-43A4-B381-C288F15CA0E2}" type="slidenum">
              <a:rPr lang="es-ES" altLang="it-IT" sz="1000">
                <a:latin typeface="Arial" panose="020B0604020202020204" pitchFamily="34" charset="0"/>
              </a:rPr>
              <a:pPr lvl="1"/>
              <a:t>26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Reflection and Transmission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pic>
        <p:nvPicPr>
          <p:cNvPr id="26629" name="Picture 6" descr="an11f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0449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961944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6440515-AB62-4B2A-A694-AFAA3EBA7CCB}" type="slidenum">
              <a:rPr lang="es-ES" altLang="it-IT" sz="1000">
                <a:latin typeface="Arial" panose="020B0604020202020204" pitchFamily="34" charset="0"/>
              </a:rPr>
              <a:pPr lvl="1"/>
              <a:t>27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Trees</a:t>
            </a:r>
          </a:p>
        </p:txBody>
      </p:sp>
      <p:pic>
        <p:nvPicPr>
          <p:cNvPr id="27653" name="Picture 6" descr="an11f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4157663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31046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5191EDF-0FC3-454B-B6BB-C965F449C008}" type="slidenum">
              <a:rPr lang="es-ES" altLang="it-IT" sz="1000">
                <a:latin typeface="Arial" panose="020B0604020202020204" pitchFamily="34" charset="0"/>
              </a:rPr>
              <a:pPr lvl="1"/>
              <a:t>28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Tree</a:t>
            </a:r>
          </a:p>
        </p:txBody>
      </p:sp>
      <p:pic>
        <p:nvPicPr>
          <p:cNvPr id="28677" name="Picture 6" descr="an11f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1336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484442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94CABBE-4922-4B39-AC2C-FA21261340B9}" type="slidenum">
              <a:rPr lang="es-ES" altLang="it-IT" sz="1000">
                <a:latin typeface="Arial" panose="020B0604020202020204" pitchFamily="34" charset="0"/>
              </a:rPr>
              <a:pPr lvl="1"/>
              <a:t>29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Diffuse Surfaces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Theoretically the scattering at each point of intersection generates an infinite number of new rays that should be traced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In practice, we only trace the transmitted and reflected rays but use the modified Phong model to compute shade at point of intersection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Radiosity works best for perfectly diffuse (Lambertian) surfaces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3652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5B91336-E609-4FF5-A58C-3BA9764FC89C}" type="slidenum">
              <a:rPr lang="es-ES" altLang="it-IT" sz="1000">
                <a:latin typeface="Arial" panose="020B0604020202020204" pitchFamily="34" charset="0"/>
              </a:rPr>
              <a:pPr lvl="1"/>
              <a:t>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47244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is based on a pipeline model in which primitives are rendered one at time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 shadows (except by tricks or multiple renderings)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No multiple reflections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Global approaches based on the rendering equation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Ray tracing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Radiosity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Photon mapping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Path Tracing</a:t>
            </a: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0F4356F-C851-434E-BA46-A80CEE26576A}" type="slidenum">
              <a:rPr lang="es-ES" altLang="it-IT" sz="1000">
                <a:latin typeface="Arial" panose="020B0604020202020204" pitchFamily="34" charset="0"/>
              </a:rPr>
              <a:pPr lvl="1"/>
              <a:t>30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Building a Ray Tracer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Best expressed recursively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Can remove recursion later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Image based approach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For each ray …….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Find intersection with closest surface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Need whole object database available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Complexity of calculation limits object types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Compute lighting at surface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Trace reflected and transmitted rays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834033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CD942C3-F5E2-4A52-8C7D-A628A85F1F60}" type="slidenum">
              <a:rPr lang="es-ES" altLang="it-IT" sz="1000">
                <a:latin typeface="Arial" panose="020B0604020202020204" pitchFamily="34" charset="0"/>
              </a:rPr>
              <a:pPr lvl="1"/>
              <a:t>31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When to stop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Some light will be absorbed at each intersection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Track amount left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Ignore rays that go off to infinity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Put large sphere around problem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Count steps</a:t>
            </a: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178784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B17807C-1C3C-4905-B309-E930DFC7FA5B}" type="slidenum">
              <a:rPr lang="es-ES" altLang="it-IT" sz="1000">
                <a:latin typeface="Arial" panose="020B0604020202020204" pitchFamily="34" charset="0"/>
              </a:rPr>
              <a:pPr lvl="1"/>
              <a:t>32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Recursive Ray Tracer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color c = trace(point p, vector d, int step)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color local, reflected,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transmitted;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point q;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normal n;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if(step &gt; max)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return(background_color);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87813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D674745-F427-4AE0-AD8F-8535736FF55F}" type="slidenum">
              <a:rPr lang="es-ES" altLang="it-IT" sz="1000">
                <a:latin typeface="Arial" panose="020B0604020202020204" pitchFamily="34" charset="0"/>
              </a:rPr>
              <a:pPr lvl="1"/>
              <a:t>33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0">
                <a:ea typeface="ＭＳ Ｐゴシック" panose="020B0600070205080204" pitchFamily="34" charset="-128"/>
              </a:rPr>
              <a:t>Recursive Ray Tracer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q = intersect(p, d, status);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if(status==light_source) return(light_source_color);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if(status==no_intersection) return(background_color);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it-IT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n = normal(q);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 = reflect(q, n);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 = transmit(q,n);</a:t>
            </a: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212194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BA2A33C-FDAC-458A-9CE1-C30E353B3395}" type="slidenum">
              <a:rPr lang="es-ES" altLang="it-IT" sz="1000">
                <a:latin typeface="Arial" panose="020B0604020202020204" pitchFamily="34" charset="0"/>
              </a:rPr>
              <a:pPr lvl="1"/>
              <a:t>34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0">
                <a:ea typeface="ＭＳ Ｐゴシック" panose="020B0600070205080204" pitchFamily="34" charset="-128"/>
              </a:rPr>
              <a:t>Recursive Ray Tracer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local = phong(q, n, r);</a:t>
            </a:r>
          </a:p>
          <a:p>
            <a:pPr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reflected = trace(q, r, step+1);</a:t>
            </a:r>
          </a:p>
          <a:p>
            <a:pPr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transmitted = trace(q,t, step+1);</a:t>
            </a:r>
          </a:p>
          <a:p>
            <a:pPr>
              <a:buFontTx/>
              <a:buNone/>
            </a:pPr>
            <a:endParaRPr lang="en-US" altLang="it-IT" b="1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return(local+reflected+</a:t>
            </a:r>
          </a:p>
          <a:p>
            <a:pPr>
              <a:buFontTx/>
              <a:buNone/>
            </a:pPr>
            <a:r>
              <a:rPr lang="en-US" altLang="it-IT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transmitted);</a:t>
            </a: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529016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4E467D6-177E-435D-988D-F2B955DB06ED}" type="slidenum">
              <a:rPr lang="es-ES" altLang="it-IT" sz="1000">
                <a:latin typeface="Arial" panose="020B0604020202020204" pitchFamily="34" charset="0"/>
              </a:rPr>
              <a:pPr lvl="1"/>
              <a:t>35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Computing Intersections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Implicit Objects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Quadrics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Planes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Polyhedra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Parametric Surfaces</a:t>
            </a: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437723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85EF1BA-082F-49D9-8F7F-B2D42B634D54}" type="slidenum">
              <a:rPr lang="es-ES" altLang="it-IT" sz="1000">
                <a:latin typeface="Arial" panose="020B0604020202020204" pitchFamily="34" charset="0"/>
              </a:rPr>
              <a:pPr lvl="1"/>
              <a:t>36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	Implicit Surfaces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Ray from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>
                <a:ea typeface="ＭＳ Ｐゴシック" panose="020B0600070205080204" pitchFamily="34" charset="-128"/>
              </a:rPr>
              <a:t>in direction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</a:p>
          <a:p>
            <a:pPr>
              <a:buFontTx/>
              <a:buNone/>
            </a:pP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 p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(t) =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+t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General implicit surface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		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f(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= 0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Solve scalar equation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			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f(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(t)) = 0</a:t>
            </a:r>
            <a:endParaRPr lang="en-US" altLang="it-IT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General case requires numerical methods</a:t>
            </a: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058490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34F8FAE-D27A-4992-8AD3-009FF426517A}" type="slidenum">
              <a:rPr lang="es-ES" altLang="it-IT" sz="1000">
                <a:latin typeface="Arial" panose="020B0604020202020204" pitchFamily="34" charset="0"/>
              </a:rPr>
              <a:pPr lvl="1"/>
              <a:t>37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Quadrics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General quadric can be written as</a:t>
            </a:r>
          </a:p>
          <a:p>
            <a:pPr lvl="1">
              <a:buFontTx/>
              <a:buNone/>
            </a:pPr>
            <a:r>
              <a:rPr lang="en-US" altLang="it-IT" sz="3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sz="3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it-IT" sz="3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Ap</a:t>
            </a:r>
            <a:r>
              <a:rPr lang="en-US" altLang="it-IT" sz="3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 b</a:t>
            </a:r>
            <a:r>
              <a:rPr lang="en-US" altLang="it-IT" sz="3400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it-IT" sz="34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sz="3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+c = 0</a:t>
            </a:r>
          </a:p>
          <a:p>
            <a:pPr>
              <a:buFontTx/>
              <a:buNone/>
            </a:pPr>
            <a:r>
              <a:rPr lang="en-US" altLang="it-IT" sz="39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it-IT">
                <a:ea typeface="ＭＳ Ｐゴシック" panose="020B0600070205080204" pitchFamily="34" charset="-128"/>
              </a:rPr>
              <a:t>Substitute equation of ray</a:t>
            </a:r>
          </a:p>
          <a:p>
            <a:pPr>
              <a:buFontTx/>
              <a:buNone/>
            </a:pPr>
            <a:r>
              <a:rPr lang="en-US" altLang="it-IT" sz="39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(t) =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+t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to get quadratic equation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939767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BCABF26-24E4-406F-AF69-D10F73550A2F}" type="slidenum">
              <a:rPr lang="es-ES" altLang="it-IT" sz="1000">
                <a:latin typeface="Arial" panose="020B0604020202020204" pitchFamily="34" charset="0"/>
              </a:rPr>
              <a:pPr lvl="1"/>
              <a:t>38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Sphere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– r</a:t>
            </a:r>
            <a:r>
              <a:rPr lang="en-US" altLang="it-IT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0</a:t>
            </a:r>
          </a:p>
          <a:p>
            <a:pPr>
              <a:buFontTx/>
              <a:buNone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(t) =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+t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</a:p>
          <a:p>
            <a:pPr>
              <a:buFontTx/>
              <a:buNone/>
            </a:pPr>
            <a:endParaRPr lang="en-US" altLang="it-IT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</a:t>
            </a:r>
            <a:r>
              <a:rPr lang="en-US" altLang="it-IT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+ 2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t + (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(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</a:t>
            </a:r>
          </a:p>
          <a:p>
            <a:pPr>
              <a:buFontTx/>
              <a:buNone/>
            </a:pP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– r</a:t>
            </a:r>
            <a:r>
              <a:rPr lang="en-US" altLang="it-IT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= 0</a:t>
            </a:r>
            <a:endParaRPr lang="en-US" altLang="it-IT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273791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A797E8D-1D8E-4583-93BD-E0E23DE9692E}" type="slidenum">
              <a:rPr lang="es-ES" altLang="it-IT" sz="1000">
                <a:latin typeface="Arial" panose="020B0604020202020204" pitchFamily="34" charset="0"/>
              </a:rPr>
              <a:pPr lvl="1"/>
              <a:t>39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0">
                <a:ea typeface="ＭＳ Ｐゴシック" panose="020B0600070205080204" pitchFamily="34" charset="-128"/>
              </a:rPr>
              <a:t>Planes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c = 0</a:t>
            </a:r>
            <a:endParaRPr lang="en-US" altLang="it-IT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it-IT" b="1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(t) =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+t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</a:p>
          <a:p>
            <a:pPr>
              <a:buFontTx/>
              <a:buNone/>
            </a:pPr>
            <a:endParaRPr lang="en-US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t = -(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</a:t>
            </a:r>
            <a:r>
              <a:rPr lang="en-US" altLang="it-IT" baseline="-25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0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+ c)/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it-IT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• </a:t>
            </a:r>
            <a:r>
              <a:rPr lang="en-US" altLang="it-IT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 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29801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Rendering Equation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Use physical reasoning based on conservation of energy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Within a closed environment, the energy entering a surface must equal the energy leaving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Energy leaving in a given direction depends on the energy arriving from all directions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83A28CF-9DE8-4114-8EF3-70B63D11B838}" type="slidenum">
              <a:rPr lang="es-ES" altLang="it-IT" sz="1000">
                <a:latin typeface="Arial" panose="020B0604020202020204" pitchFamily="34" charset="0"/>
              </a:rPr>
              <a:pPr lvl="1"/>
              <a:t>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A663A7A-AA21-424D-AA29-7320CF859983}" type="slidenum">
              <a:rPr lang="es-ES" altLang="it-IT" sz="1000">
                <a:latin typeface="Arial" panose="020B0604020202020204" pitchFamily="34" charset="0"/>
              </a:rPr>
              <a:pPr lvl="1"/>
              <a:t>40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Polyhedra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Generally we want to intersect with closed convex objects such as polygons and polyhedra rather than planes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Hence we have to worry about inside/outside testing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For convex objects such as polyhedra there are some fast tests</a:t>
            </a: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136984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A8A357F-1C9C-4A54-B960-BE887DF935DC}" type="slidenum">
              <a:rPr lang="es-ES" altLang="it-IT" sz="1000">
                <a:latin typeface="Arial" panose="020B0604020202020204" pitchFamily="34" charset="0"/>
              </a:rPr>
              <a:pPr lvl="1"/>
              <a:t>41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Ray Tracing Polyhedra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2700">
                <a:ea typeface="ＭＳ Ｐゴシック" panose="020B0600070205080204" pitchFamily="34" charset="-128"/>
              </a:rPr>
              <a:t>If ray enters an object, it must enter a front facing polygon and leave a back facing polygon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Polyhedron is formed by intersection of planes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Ray enters at furthest intersection with front facing planes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Ray leaves at closest intersection with back facing planes</a:t>
            </a:r>
          </a:p>
          <a:p>
            <a:r>
              <a:rPr lang="en-US" altLang="it-IT" sz="2700">
                <a:ea typeface="ＭＳ Ｐゴシック" panose="020B0600070205080204" pitchFamily="34" charset="-128"/>
              </a:rPr>
              <a:t>If entry is further away than exit, ray must miss the polyhedron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85196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2484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Rendering Equation (Kajia)</a:t>
            </a:r>
          </a:p>
        </p:txBody>
      </p:sp>
      <p:sp>
        <p:nvSpPr>
          <p:cNvPr id="215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049C8113-C465-49AB-9D3B-446C068A7851}" type="slidenum">
              <a:rPr lang="es-ES" altLang="it-IT" sz="1000">
                <a:latin typeface="Arial" panose="020B0604020202020204" pitchFamily="34" charset="0"/>
              </a:rPr>
              <a:pPr lvl="1"/>
              <a:t>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graphicFrame>
        <p:nvGraphicFramePr>
          <p:cNvPr id="21506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454086"/>
              </p:ext>
            </p:extLst>
          </p:nvPr>
        </p:nvGraphicFramePr>
        <p:xfrm>
          <a:off x="1143000" y="1774825"/>
          <a:ext cx="68580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3" imgW="3238500" imgH="241300" progId="Equation.3">
                  <p:embed/>
                </p:oleObj>
              </mc:Choice>
              <mc:Fallback>
                <p:oleObj name="Equation" r:id="rId3" imgW="3238500" imgH="241300" progId="Equation.3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74825"/>
                        <a:ext cx="68580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3" name="Picture 6" descr="ang12f14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84645"/>
            <a:ext cx="265588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343950"/>
              </p:ext>
            </p:extLst>
          </p:nvPr>
        </p:nvGraphicFramePr>
        <p:xfrm>
          <a:off x="762000" y="2925763"/>
          <a:ext cx="9953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6" imgW="469900" imgH="165100" progId="Equation.3">
                  <p:embed/>
                </p:oleObj>
              </mc:Choice>
              <mc:Fallback>
                <p:oleObj name="Equation" r:id="rId6" imgW="469900" imgH="165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25763"/>
                        <a:ext cx="9953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169051"/>
              </p:ext>
            </p:extLst>
          </p:nvPr>
        </p:nvGraphicFramePr>
        <p:xfrm>
          <a:off x="762000" y="3276600"/>
          <a:ext cx="10223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8" imgW="482600" imgH="165100" progId="Equation.3">
                  <p:embed/>
                </p:oleObj>
              </mc:Choice>
              <mc:Fallback>
                <p:oleObj name="Equation" r:id="rId8" imgW="482600" imgH="165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76600"/>
                        <a:ext cx="10223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970511"/>
              </p:ext>
            </p:extLst>
          </p:nvPr>
        </p:nvGraphicFramePr>
        <p:xfrm>
          <a:off x="228600" y="3657600"/>
          <a:ext cx="14795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10" imgW="698500" imgH="165100" progId="Equation.3">
                  <p:embed/>
                </p:oleObj>
              </mc:Choice>
              <mc:Fallback>
                <p:oleObj name="Equation" r:id="rId10" imgW="698500" imgH="165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57600"/>
                        <a:ext cx="14795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875563"/>
              </p:ext>
            </p:extLst>
          </p:nvPr>
        </p:nvGraphicFramePr>
        <p:xfrm>
          <a:off x="762000" y="2525032"/>
          <a:ext cx="9413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12" imgW="444500" imgH="165100" progId="Equation.3">
                  <p:embed/>
                </p:oleObj>
              </mc:Choice>
              <mc:Fallback>
                <p:oleObj name="Equation" r:id="rId12" imgW="444500" imgH="165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25032"/>
                        <a:ext cx="941388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1905000" y="3581400"/>
            <a:ext cx="668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bidirectional reflection distribution function (BRDF)</a:t>
            </a:r>
          </a:p>
          <a:p>
            <a:r>
              <a:rPr lang="en-US" altLang="it-IT"/>
              <a:t>contribution from reflections from all other points</a:t>
            </a:r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1905000" y="3200400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occlusion term = 0 or 1/r</a:t>
            </a:r>
            <a:r>
              <a:rPr lang="en-US" altLang="it-IT" baseline="30000"/>
              <a:t>2</a:t>
            </a:r>
          </a:p>
        </p:txBody>
      </p:sp>
      <p:sp>
        <p:nvSpPr>
          <p:cNvPr id="21516" name="TextBox 13"/>
          <p:cNvSpPr txBox="1">
            <a:spLocks noChangeArrowheads="1"/>
          </p:cNvSpPr>
          <p:nvPr/>
        </p:nvSpPr>
        <p:spPr bwMode="auto">
          <a:xfrm>
            <a:off x="1905000" y="24384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/>
              <a:t>intensity from p arriving at p’</a:t>
            </a: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1905000" y="281463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emission from p arriving at p’</a:t>
            </a:r>
          </a:p>
        </p:txBody>
      </p:sp>
      <p:sp>
        <p:nvSpPr>
          <p:cNvPr id="21518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BRDF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BRDF characterizes the material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Generalization of reflection coefficient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General case requires is a 9 variable function at given frequency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position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direction of three vectors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Special cases lead to familiar methods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7AF2E640-40D0-4B9F-A401-7F490040075F}" type="slidenum">
              <a:rPr lang="es-ES" altLang="it-IT" sz="1000">
                <a:latin typeface="Arial" panose="020B0604020202020204" pitchFamily="34" charset="0"/>
              </a:rPr>
              <a:pPr lvl="1"/>
              <a:t>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Radiosity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Assume all surfaces are perfectly diffuse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Light is scattered equally in all directions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Divide space into small patches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95CDE4C-FDBF-452B-9850-DD670C2FD361}" type="slidenum">
              <a:rPr lang="es-ES" altLang="it-IT" sz="1000">
                <a:latin typeface="Arial" panose="020B0604020202020204" pitchFamily="34" charset="0"/>
              </a:rPr>
              <a:pPr lvl="1"/>
              <a:t>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pic>
        <p:nvPicPr>
          <p:cNvPr id="23557" name="Picture 4" descr="ang12f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2260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Form Factors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Need to compute the form factor between each pair of patches which describes effect of light from one patch onto the other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89EBFA9-7721-44D2-AD10-23BF007E80C9}" type="slidenum">
              <a:rPr lang="es-ES" altLang="it-IT" sz="1000">
                <a:latin typeface="Arial" panose="020B0604020202020204" pitchFamily="34" charset="0"/>
              </a:rPr>
              <a:pPr lvl="1"/>
              <a:t>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pic>
        <p:nvPicPr>
          <p:cNvPr id="24581" name="Picture 4" descr="ang12f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Radiosity Rendering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Once the form factors are computer each patch is a small diffuse patch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Final render now uses only diffuse term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As long as geometry is unchanges, subsequent renderings use same form factors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2E95BEA-173E-4CC4-A9C7-264F9F7BEBD3}" type="slidenum">
              <a:rPr lang="es-ES" altLang="it-IT" sz="1000">
                <a:latin typeface="Arial" panose="020B0604020202020204" pitchFamily="34" charset="0"/>
              </a:rPr>
              <a:pPr lvl="1"/>
              <a:t>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gelICG02">
  <a:themeElements>
    <a:clrScheme name="AngelICG0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ngelICG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ngelICG0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ICG0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C:\PPT\BOOK_LECTURE\AngelICG02.ppt</Template>
  <TotalTime>6775</TotalTime>
  <Words>1640</Words>
  <Application>Microsoft Office PowerPoint</Application>
  <PresentationFormat>Presentazione su schermo (4:3)</PresentationFormat>
  <Paragraphs>289</Paragraphs>
  <Slides>41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ＭＳ Ｐゴシック</vt:lpstr>
      <vt:lpstr>Arial</vt:lpstr>
      <vt:lpstr>Courier New</vt:lpstr>
      <vt:lpstr>Times New Roman</vt:lpstr>
      <vt:lpstr>AngelICG02</vt:lpstr>
      <vt:lpstr>ClipArt</vt:lpstr>
      <vt:lpstr>Equation</vt:lpstr>
      <vt:lpstr>Introduction to Computer Graphics with WebGL</vt:lpstr>
      <vt:lpstr>Global Rendering</vt:lpstr>
      <vt:lpstr>Introduction</vt:lpstr>
      <vt:lpstr>The Rendering Equation</vt:lpstr>
      <vt:lpstr>Rendering Equation (Kajia)</vt:lpstr>
      <vt:lpstr>BRDF</vt:lpstr>
      <vt:lpstr>Radiosity</vt:lpstr>
      <vt:lpstr>Form Factors</vt:lpstr>
      <vt:lpstr>Radiosity Rendering</vt:lpstr>
      <vt:lpstr>Monte Carlo Methods</vt:lpstr>
      <vt:lpstr>Ray Tracing</vt:lpstr>
      <vt:lpstr>Ray Casting</vt:lpstr>
      <vt:lpstr>Path Tracing</vt:lpstr>
      <vt:lpstr>Adding Rays</vt:lpstr>
      <vt:lpstr>Photon Mapping</vt:lpstr>
      <vt:lpstr>Introduction to Computer Graphics with WebGL</vt:lpstr>
      <vt:lpstr>Ray Tracing</vt:lpstr>
      <vt:lpstr>Objectives</vt:lpstr>
      <vt:lpstr>Ray Tracing</vt:lpstr>
      <vt:lpstr>Computation</vt:lpstr>
      <vt:lpstr>Ray Casting</vt:lpstr>
      <vt:lpstr>Ray Casting Quadrics</vt:lpstr>
      <vt:lpstr>Ray Casting a Sphere</vt:lpstr>
      <vt:lpstr>Shadow Rays</vt:lpstr>
      <vt:lpstr>Reflection</vt:lpstr>
      <vt:lpstr>Reflection and Transmission</vt:lpstr>
      <vt:lpstr>Ray Trees</vt:lpstr>
      <vt:lpstr>Ray Tree</vt:lpstr>
      <vt:lpstr>Diffuse Surfaces</vt:lpstr>
      <vt:lpstr>Building a Ray Tracer</vt:lpstr>
      <vt:lpstr>When to stop</vt:lpstr>
      <vt:lpstr>Recursive Ray Tracer</vt:lpstr>
      <vt:lpstr>Recursive Ray Tracer</vt:lpstr>
      <vt:lpstr>Recursive Ray Tracer</vt:lpstr>
      <vt:lpstr>Computing Intersections</vt:lpstr>
      <vt:lpstr> Implicit Surfaces</vt:lpstr>
      <vt:lpstr>Quadrics</vt:lpstr>
      <vt:lpstr>Sphere</vt:lpstr>
      <vt:lpstr>Planes</vt:lpstr>
      <vt:lpstr>Polyhedra</vt:lpstr>
      <vt:lpstr>Ray Tracing Polyhedra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Angel</dc:creator>
  <cp:lastModifiedBy>Marco Schaerf</cp:lastModifiedBy>
  <cp:revision>174</cp:revision>
  <dcterms:created xsi:type="dcterms:W3CDTF">2014-03-22T00:51:22Z</dcterms:created>
  <dcterms:modified xsi:type="dcterms:W3CDTF">2018-05-14T10:26:17Z</dcterms:modified>
</cp:coreProperties>
</file>