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610" r:id="rId2"/>
    <p:sldId id="611" r:id="rId3"/>
    <p:sldId id="61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392" autoAdjust="0"/>
  </p:normalViewPr>
  <p:slideViewPr>
    <p:cSldViewPr>
      <p:cViewPr varScale="1">
        <p:scale>
          <a:sx n="86" d="100"/>
          <a:sy n="86" d="100"/>
        </p:scale>
        <p:origin x="10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68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60CBB-178E-4BBD-A84F-BEDE8B544101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339A-0CC2-40D6-879D-6A23E8CE7A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26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339A-0CC2-40D6-879D-6A23E8CE7A5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98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E24A75B4-C247-4369-A582-8E3FA17D810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48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987588E0-3D37-49BF-8810-EC2456AB29B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41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197" y="409576"/>
            <a:ext cx="1888880" cy="5457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623" y="409576"/>
            <a:ext cx="5528897" cy="54578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B4871FED-2CE5-496A-B11D-49E0539DE93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2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82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/>
          <a:lstStyle>
            <a:lvl1pPr algn="l">
              <a:defRPr sz="3692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4F8E0EB9-CF88-48D0-981B-467BE201D8B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4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624" y="1752600"/>
            <a:ext cx="3708889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6189" y="1752600"/>
            <a:ext cx="3708888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2105C3AA-FA9C-4FDE-B728-65C34443379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81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7F5675F9-A111-4C56-BCDA-3DE0EDC56AF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4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0AD6F623-87D4-4F07-B94B-479FD52FBEC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615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B5AA0F85-17E0-4C39-9366-FBA124AD249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6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C4F8E3E8-6FF4-47AD-B499-D57450FDDAA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2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it-IT" noProof="0" dirty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FED4D337-9C1D-4F50-8FF6-E0754A863E6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4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671747" name="Rectangle 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1662" dirty="0">
                <a:ea typeface="+mn-ea"/>
              </a:endParaRPr>
            </a:p>
          </p:txBody>
        </p:sp>
        <p:sp>
          <p:nvSpPr>
            <p:cNvPr id="671748" name="Rectangle 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1662" dirty="0">
                <a:ea typeface="+mn-ea"/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16623" y="409576"/>
            <a:ext cx="755845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623" y="1752600"/>
            <a:ext cx="75584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7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8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7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83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7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8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it-IT" dirty="0"/>
              <a:t>Pagina </a:t>
            </a:r>
            <a:fld id="{C1C55A04-26A7-4A7F-9B7C-2F590FCCF43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13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2215">
          <a:solidFill>
            <a:srgbClr val="000000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sz="1846">
          <a:solidFill>
            <a:srgbClr val="000000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sz="1477">
          <a:solidFill>
            <a:srgbClr val="000000"/>
          </a:solidFill>
          <a:latin typeface="+mn-lt"/>
          <a:ea typeface="+mn-ea"/>
        </a:defRPr>
      </a:lvl3pPr>
      <a:lvl4pPr marL="1441975" indent="-211021" algn="l" rtl="0" eaLnBrk="1" fontAlgn="base" hangingPunct="1">
        <a:spcBef>
          <a:spcPct val="20000"/>
        </a:spcBef>
        <a:spcAft>
          <a:spcPct val="0"/>
        </a:spcAft>
        <a:buChar char="–"/>
        <a:defRPr sz="1292">
          <a:solidFill>
            <a:srgbClr val="000000"/>
          </a:solidFill>
          <a:latin typeface="+mn-lt"/>
          <a:ea typeface="+mn-ea"/>
        </a:defRPr>
      </a:lvl4pPr>
      <a:lvl5pPr marL="1828846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5pPr>
      <a:lvl6pPr marL="2250887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6pPr>
      <a:lvl7pPr marL="2672928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7pPr>
      <a:lvl8pPr marL="3094970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8pPr>
      <a:lvl9pPr marL="3517011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jgammon.com/threejs-materials" TargetMode="External"/><Relationship Id="rId7" Type="http://schemas.openxmlformats.org/officeDocument/2006/relationships/hyperlink" Target="http://blog.cjgammon.com/threejs-models" TargetMode="External"/><Relationship Id="rId2" Type="http://schemas.openxmlformats.org/officeDocument/2006/relationships/hyperlink" Target="http://blog.cjgammon.com/threejs-geome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cjgammon.com/threejs-post-processing" TargetMode="External"/><Relationship Id="rId5" Type="http://schemas.openxmlformats.org/officeDocument/2006/relationships/hyperlink" Target="http://blog.cjgammon.com/threejs-lights-cameras" TargetMode="External"/><Relationship Id="rId4" Type="http://schemas.openxmlformats.org/officeDocument/2006/relationships/hyperlink" Target="http://blog.cjgammon.com/threejs-custom-shader-materia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hreejs.org/examples/#webgl_water" TargetMode="External"/><Relationship Id="rId3" Type="http://schemas.openxmlformats.org/officeDocument/2006/relationships/hyperlink" Target="https://threejs.org/examples/#webgl_interactive_cubes" TargetMode="External"/><Relationship Id="rId7" Type="http://schemas.openxmlformats.org/officeDocument/2006/relationships/hyperlink" Target="https://threejs.org/examples/webgl_postprocessing_backgrounds.html" TargetMode="External"/><Relationship Id="rId2" Type="http://schemas.openxmlformats.org/officeDocument/2006/relationships/hyperlink" Target="https://threejs.org/examples/webgl_geometry_shap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reejs.org/examples/webgl_animation_cloth.html" TargetMode="External"/><Relationship Id="rId5" Type="http://schemas.openxmlformats.org/officeDocument/2006/relationships/hyperlink" Target="https://threejs.org/examples/webgl_materials_bumpmap.html" TargetMode="External"/><Relationship Id="rId4" Type="http://schemas.openxmlformats.org/officeDocument/2006/relationships/hyperlink" Target="https://threejs.org/examples/#webgl_materials_ca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7350" y="2130427"/>
            <a:ext cx="5829300" cy="794519"/>
          </a:xfrm>
        </p:spPr>
        <p:txBody>
          <a:bodyPr/>
          <a:lstStyle/>
          <a:p>
            <a:pPr algn="ctr"/>
            <a:r>
              <a:rPr lang="en-US" dirty="0" err="1"/>
              <a:t>ThreeJS</a:t>
            </a:r>
            <a:r>
              <a:rPr lang="en-US" dirty="0"/>
              <a:t> Examples</a:t>
            </a:r>
            <a:endParaRPr lang="en-US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71700" y="3284984"/>
            <a:ext cx="4800600" cy="2353816"/>
          </a:xfrm>
        </p:spPr>
        <p:txBody>
          <a:bodyPr/>
          <a:lstStyle/>
          <a:p>
            <a:r>
              <a:rPr lang="en-US" noProof="0" dirty="0"/>
              <a:t>Interactive Graphics Course</a:t>
            </a:r>
          </a:p>
          <a:p>
            <a:r>
              <a:rPr lang="en-US" noProof="0" dirty="0"/>
              <a:t>Prof. Marco Schaerf</a:t>
            </a:r>
            <a:br>
              <a:rPr lang="en-US" noProof="0" dirty="0"/>
            </a:br>
            <a:r>
              <a:rPr lang="en-US" noProof="0" dirty="0"/>
              <a:t>Dept. of Computer, Systems and Management Science (DIAG)</a:t>
            </a:r>
          </a:p>
          <a:p>
            <a:r>
              <a:rPr lang="en-US" noProof="0" dirty="0"/>
              <a:t>Sapienza University of Rome</a:t>
            </a:r>
          </a:p>
          <a:p>
            <a:r>
              <a:rPr lang="en-US" noProof="0" dirty="0">
                <a:solidFill>
                  <a:srgbClr val="002060"/>
                </a:solidFill>
              </a:rPr>
              <a:t>marco.schaerf@uniroma1.it</a:t>
            </a:r>
          </a:p>
          <a:p>
            <a:endParaRPr lang="en-US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6A14-B86B-42FC-AC71-0561791E9FF1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996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E4152-BA54-4DB0-A6E5-2509F7E8F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9576"/>
            <a:ext cx="7913077" cy="581025"/>
          </a:xfrm>
        </p:spPr>
        <p:txBody>
          <a:bodyPr/>
          <a:lstStyle/>
          <a:p>
            <a:r>
              <a:rPr lang="it-IT" dirty="0" err="1"/>
              <a:t>Tutorials</a:t>
            </a:r>
            <a:r>
              <a:rPr lang="it-IT" dirty="0"/>
              <a:t> from http://blog.cjgammon.com/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31B02F-0433-4AA2-A37A-084772C39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7836877" cy="4495800"/>
          </a:xfrm>
        </p:spPr>
        <p:txBody>
          <a:bodyPr/>
          <a:lstStyle/>
          <a:p>
            <a:r>
              <a:rPr lang="it-IT" dirty="0" err="1"/>
              <a:t>Geometry</a:t>
            </a:r>
            <a:r>
              <a:rPr lang="it-IT" dirty="0"/>
              <a:t>: 	</a:t>
            </a:r>
            <a:r>
              <a:rPr lang="it-IT" dirty="0">
                <a:hlinkClick r:id="rId2"/>
              </a:rPr>
              <a:t>http://blog.cjgammon.com/threejs-geometry</a:t>
            </a:r>
            <a:endParaRPr lang="it-IT" dirty="0"/>
          </a:p>
          <a:p>
            <a:r>
              <a:rPr lang="it-IT" dirty="0" err="1"/>
              <a:t>Materials</a:t>
            </a:r>
            <a:r>
              <a:rPr lang="it-IT" dirty="0"/>
              <a:t>: 	</a:t>
            </a:r>
            <a:r>
              <a:rPr lang="it-IT" dirty="0">
                <a:hlinkClick r:id="rId3"/>
              </a:rPr>
              <a:t>http://blog.cjgammon.com/threejs-materials</a:t>
            </a:r>
            <a:endParaRPr lang="it-IT" dirty="0"/>
          </a:p>
          <a:p>
            <a:r>
              <a:rPr lang="it-IT" dirty="0"/>
              <a:t>Custom </a:t>
            </a:r>
            <a:r>
              <a:rPr lang="it-IT" dirty="0" err="1"/>
              <a:t>Materials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dirty="0">
                <a:hlinkClick r:id="rId4"/>
              </a:rPr>
              <a:t>http://blog.cjgammon.com/threejs-custom-shader-material</a:t>
            </a:r>
            <a:endParaRPr lang="it-IT" dirty="0"/>
          </a:p>
          <a:p>
            <a:r>
              <a:rPr lang="it-IT" dirty="0" err="1"/>
              <a:t>Lights</a:t>
            </a:r>
            <a:r>
              <a:rPr lang="it-IT" dirty="0"/>
              <a:t> and </a:t>
            </a:r>
            <a:r>
              <a:rPr lang="it-IT" dirty="0" err="1"/>
              <a:t>Cameras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>
                <a:hlinkClick r:id="rId5"/>
              </a:rPr>
              <a:t>http://blog.cjgammon.com/threejs-lights-cameras</a:t>
            </a:r>
            <a:endParaRPr lang="it-IT" dirty="0"/>
          </a:p>
          <a:p>
            <a:r>
              <a:rPr lang="it-IT" dirty="0"/>
              <a:t>Post processing: </a:t>
            </a:r>
          </a:p>
          <a:p>
            <a:pPr marL="0" indent="0">
              <a:buNone/>
            </a:pPr>
            <a:r>
              <a:rPr lang="it-IT" dirty="0">
                <a:hlinkClick r:id="rId6"/>
              </a:rPr>
              <a:t>http://blog.cjgammon.com/threejs-post-processing</a:t>
            </a:r>
            <a:endParaRPr lang="it-IT" dirty="0"/>
          </a:p>
          <a:p>
            <a:r>
              <a:rPr lang="it-IT" dirty="0" err="1"/>
              <a:t>Loading</a:t>
            </a:r>
            <a:r>
              <a:rPr lang="it-IT" dirty="0"/>
              <a:t> </a:t>
            </a:r>
            <a:r>
              <a:rPr lang="it-IT" dirty="0" err="1"/>
              <a:t>Models</a:t>
            </a:r>
            <a:r>
              <a:rPr lang="it-IT" dirty="0"/>
              <a:t>: </a:t>
            </a:r>
            <a:r>
              <a:rPr lang="it-IT" dirty="0">
                <a:hlinkClick r:id="rId7"/>
              </a:rPr>
              <a:t>http://blog.cjgammon.com/threejs-models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9C62C5-DE01-4609-9A7A-3264501D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48F595-5231-4E1F-85A2-C7432CF8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02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6BA8D4-5097-4799-AB5A-FBFC5113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Examples</a:t>
            </a:r>
            <a:r>
              <a:rPr lang="it-IT" dirty="0"/>
              <a:t> from ThreeJS.org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F78C3E-231D-4891-BFC3-0018EA12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err="1"/>
              <a:t>Shapes</a:t>
            </a:r>
            <a:r>
              <a:rPr lang="it-IT" sz="2000" dirty="0"/>
              <a:t>:</a:t>
            </a:r>
          </a:p>
          <a:p>
            <a:pPr marL="0" indent="0">
              <a:buNone/>
            </a:pPr>
            <a:r>
              <a:rPr lang="it-IT" sz="2000" dirty="0">
                <a:hlinkClick r:id="rId2"/>
              </a:rPr>
              <a:t>https://threejs.org/examples/webgl_geometry_shapes.html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Interactive </a:t>
            </a:r>
            <a:r>
              <a:rPr lang="it-IT" sz="2000" dirty="0" err="1"/>
              <a:t>Cubes</a:t>
            </a:r>
            <a:r>
              <a:rPr lang="it-IT" sz="2000" dirty="0"/>
              <a:t>: </a:t>
            </a:r>
            <a:r>
              <a:rPr lang="it-IT" sz="2000" dirty="0">
                <a:hlinkClick r:id="rId3"/>
              </a:rPr>
              <a:t>https://threejs.org/examples/#webgl_interactive_cubes</a:t>
            </a: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Cars</a:t>
            </a:r>
            <a:r>
              <a:rPr lang="it-IT" sz="2000" dirty="0"/>
              <a:t>:</a:t>
            </a:r>
          </a:p>
          <a:p>
            <a:pPr marL="0" indent="0">
              <a:buNone/>
            </a:pPr>
            <a:r>
              <a:rPr lang="it-IT" sz="2000" dirty="0">
                <a:hlinkClick r:id="rId4"/>
              </a:rPr>
              <a:t>https://threejs.org/examples/#webgl_materials_cars</a:t>
            </a: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Bumpmapping</a:t>
            </a:r>
            <a:r>
              <a:rPr lang="it-IT" sz="2000" dirty="0"/>
              <a:t>: </a:t>
            </a:r>
            <a:r>
              <a:rPr lang="it-IT" sz="2000" dirty="0">
                <a:hlinkClick r:id="rId5"/>
              </a:rPr>
              <a:t>https://threejs.org/examples/webgl_materials_bumpmap.html</a:t>
            </a: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Cloth</a:t>
            </a:r>
            <a:r>
              <a:rPr lang="it-IT" sz="2000" dirty="0"/>
              <a:t>:</a:t>
            </a:r>
          </a:p>
          <a:p>
            <a:pPr marL="0" indent="0">
              <a:buNone/>
            </a:pPr>
            <a:r>
              <a:rPr lang="it-IT" sz="2000" dirty="0">
                <a:hlinkClick r:id="rId6"/>
              </a:rPr>
              <a:t>https://threejs.org/examples/webgl_animation_cloth.html</a:t>
            </a: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Postprocessing</a:t>
            </a:r>
            <a:r>
              <a:rPr lang="it-IT" sz="2000" dirty="0"/>
              <a:t>: </a:t>
            </a:r>
            <a:r>
              <a:rPr lang="it-IT" sz="2000" dirty="0">
                <a:hlinkClick r:id="rId7"/>
              </a:rPr>
              <a:t>https://threejs.org/examples/webgl_postprocessing_backgrounds.html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Water: </a:t>
            </a:r>
          </a:p>
          <a:p>
            <a:pPr marL="0" indent="0">
              <a:buNone/>
            </a:pPr>
            <a:r>
              <a:rPr lang="it-IT" sz="2000" dirty="0">
                <a:hlinkClick r:id="rId8"/>
              </a:rPr>
              <a:t>https://threejs.org/examples/#webgl_water</a:t>
            </a:r>
            <a:endParaRPr lang="it-IT" sz="2000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75F00E-FF1E-4486-A0EC-B3879893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90F6A1-DB1A-4CEF-B075-B5D99D66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695719"/>
      </p:ext>
    </p:extLst>
  </p:cSld>
  <p:clrMapOvr>
    <a:masterClrMapping/>
  </p:clrMapOvr>
</p:sld>
</file>

<file path=ppt/theme/theme1.xml><?xml version="1.0" encoding="utf-8"?>
<a:theme xmlns:a="http://schemas.openxmlformats.org/drawingml/2006/main" name="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Sapienza</Template>
  <TotalTime>8970</TotalTime>
  <Words>156</Words>
  <Application>Microsoft Office PowerPoint</Application>
  <PresentationFormat>Presentazione su schermo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Sapienza</vt:lpstr>
      <vt:lpstr>ThreeJS Examples</vt:lpstr>
      <vt:lpstr>Tutorials from http://blog.cjgammon.com/</vt:lpstr>
      <vt:lpstr>Examples from ThreeJS.org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</dc:creator>
  <cp:lastModifiedBy>Marco Schaerf</cp:lastModifiedBy>
  <cp:revision>196</cp:revision>
  <dcterms:created xsi:type="dcterms:W3CDTF">2006-08-16T00:00:00Z</dcterms:created>
  <dcterms:modified xsi:type="dcterms:W3CDTF">2018-05-21T10:19:50Z</dcterms:modified>
</cp:coreProperties>
</file>