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610" r:id="rId2"/>
    <p:sldId id="611" r:id="rId3"/>
    <p:sldId id="612" r:id="rId4"/>
    <p:sldId id="615" r:id="rId5"/>
    <p:sldId id="613" r:id="rId6"/>
    <p:sldId id="616" r:id="rId7"/>
    <p:sldId id="614" r:id="rId8"/>
    <p:sldId id="61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86392" autoAdjust="0"/>
  </p:normalViewPr>
  <p:slideViewPr>
    <p:cSldViewPr>
      <p:cViewPr varScale="1">
        <p:scale>
          <a:sx n="123" d="100"/>
          <a:sy n="123" d="100"/>
        </p:scale>
        <p:origin x="80" y="-1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68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60CBB-178E-4BBD-A84F-BEDE8B544101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4339A-0CC2-40D6-879D-6A23E8CE7A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0260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339A-0CC2-40D6-879D-6A23E8CE7A5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2981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22041" indent="0" algn="ctr">
              <a:buNone/>
              <a:defRPr/>
            </a:lvl2pPr>
            <a:lvl3pPr marL="844083" indent="0" algn="ctr">
              <a:buNone/>
              <a:defRPr/>
            </a:lvl3pPr>
            <a:lvl4pPr marL="1266124" indent="0" algn="ctr">
              <a:buNone/>
              <a:defRPr/>
            </a:lvl4pPr>
            <a:lvl5pPr marL="1688165" indent="0" algn="ctr">
              <a:buNone/>
              <a:defRPr/>
            </a:lvl5pPr>
            <a:lvl6pPr marL="2110207" indent="0" algn="ctr">
              <a:buNone/>
              <a:defRPr/>
            </a:lvl6pPr>
            <a:lvl7pPr marL="2532248" indent="0" algn="ctr">
              <a:buNone/>
              <a:defRPr/>
            </a:lvl7pPr>
            <a:lvl8pPr marL="2954289" indent="0" algn="ctr">
              <a:buNone/>
              <a:defRPr/>
            </a:lvl8pPr>
            <a:lvl9pPr marL="3376331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04/11/2014</a:t>
            </a:r>
            <a:endParaRPr lang="it-IT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E24A75B4-C247-4369-A582-8E3FA17D8103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648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04/11/2014</a:t>
            </a:r>
            <a:endParaRPr lang="it-IT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987588E0-3D37-49BF-8810-EC2456AB29BD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841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6197" y="409576"/>
            <a:ext cx="1888880" cy="54578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16623" y="409576"/>
            <a:ext cx="5528897" cy="54578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04/11/2014</a:t>
            </a:r>
            <a:endParaRPr lang="it-IT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B4871FED-2CE5-496A-B11D-49E0539DE93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522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04/11/2014</a:t>
            </a:r>
            <a:endParaRPr lang="it-IT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21E1E0E0-E1EC-45D1-96EB-F9245E9E772C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825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/>
          <a:lstStyle>
            <a:lvl1pPr algn="l">
              <a:defRPr sz="3692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04/11/2014</a:t>
            </a:r>
            <a:endParaRPr lang="it-IT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4F8E0EB9-CF88-48D0-981B-467BE201D8BB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45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16624" y="1752600"/>
            <a:ext cx="3708889" cy="4114800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66189" y="1752600"/>
            <a:ext cx="3708888" cy="4114800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04/11/2014</a:t>
            </a:r>
            <a:endParaRPr lang="it-IT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2105C3AA-FA9C-4FDE-B728-65C344433796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481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04/11/2014</a:t>
            </a:r>
            <a:endParaRPr lang="it-IT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7F5675F9-A111-4C56-BCDA-3DE0EDC56AFC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461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04/11/2014</a:t>
            </a:r>
            <a:endParaRPr lang="it-IT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0AD6F623-87D4-4F07-B94B-479FD52FBEC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615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04/11/2014</a:t>
            </a:r>
            <a:endParaRPr lang="it-IT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B5AA0F85-17E0-4C39-9366-FBA124AD249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706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04/11/2014</a:t>
            </a:r>
            <a:endParaRPr lang="it-IT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C4F8E3E8-6FF4-47AD-B499-D57450FDDAA2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622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r>
              <a:rPr lang="it-IT" noProof="0" dirty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04/11/2014</a:t>
            </a:r>
            <a:endParaRPr lang="it-IT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FED4D337-9C1D-4F50-8FF6-E0754A863E6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410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096000"/>
            <a:ext cx="9144000" cy="762000"/>
            <a:chOff x="0" y="3840"/>
            <a:chExt cx="5760" cy="480"/>
          </a:xfrm>
        </p:grpSpPr>
        <p:sp>
          <p:nvSpPr>
            <p:cNvPr id="671747" name="Rectangle 3"/>
            <p:cNvSpPr>
              <a:spLocks noChangeArrowheads="1"/>
            </p:cNvSpPr>
            <p:nvPr userDrawn="1"/>
          </p:nvSpPr>
          <p:spPr bwMode="auto">
            <a:xfrm>
              <a:off x="0" y="3984"/>
              <a:ext cx="5760" cy="336"/>
            </a:xfrm>
            <a:prstGeom prst="rect">
              <a:avLst/>
            </a:prstGeom>
            <a:solidFill>
              <a:srgbClr val="8224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t-IT" sz="1662" dirty="0">
                <a:ea typeface="+mn-ea"/>
              </a:endParaRPr>
            </a:p>
          </p:txBody>
        </p:sp>
        <p:sp>
          <p:nvSpPr>
            <p:cNvPr id="671748" name="Rectangle 4"/>
            <p:cNvSpPr>
              <a:spLocks noChangeArrowheads="1"/>
            </p:cNvSpPr>
            <p:nvPr userDrawn="1"/>
          </p:nvSpPr>
          <p:spPr bwMode="auto">
            <a:xfrm>
              <a:off x="768" y="3840"/>
              <a:ext cx="4992" cy="480"/>
            </a:xfrm>
            <a:prstGeom prst="rect">
              <a:avLst/>
            </a:prstGeom>
            <a:solidFill>
              <a:srgbClr val="8224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t-IT" sz="1662" dirty="0">
                <a:ea typeface="+mn-ea"/>
              </a:endParaRPr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16623" y="409576"/>
            <a:ext cx="7558454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623" y="1752600"/>
            <a:ext cx="755845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717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43400" y="61483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15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it-IT"/>
              <a:t>04/11/2014</a:t>
            </a:r>
            <a:endParaRPr lang="it-IT" dirty="0"/>
          </a:p>
        </p:txBody>
      </p:sp>
      <p:sp>
        <p:nvSpPr>
          <p:cNvPr id="6717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1483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15">
                <a:solidFill>
                  <a:schemeClr val="bg1"/>
                </a:solidFill>
                <a:ea typeface="+mn-ea"/>
              </a:defRPr>
            </a:lvl1pPr>
          </a:lstStyle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6717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483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15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it-IT" dirty="0"/>
              <a:t>Pagina </a:t>
            </a:r>
            <a:fld id="{C1C55A04-26A7-4A7F-9B7C-2F590FCCF43D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013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Arial" charset="0"/>
          <a:ea typeface="ＭＳ Ｐゴシック" pitchFamily="1" charset="-128"/>
        </a:defRPr>
      </a:lvl5pPr>
      <a:lvl6pPr marL="422041"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Arial" charset="0"/>
          <a:ea typeface="ＭＳ Ｐゴシック" pitchFamily="1" charset="-128"/>
        </a:defRPr>
      </a:lvl6pPr>
      <a:lvl7pPr marL="844083"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Arial" charset="0"/>
          <a:ea typeface="ＭＳ Ｐゴシック" pitchFamily="1" charset="-128"/>
        </a:defRPr>
      </a:lvl7pPr>
      <a:lvl8pPr marL="1266124"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Arial" charset="0"/>
          <a:ea typeface="ＭＳ Ｐゴシック" pitchFamily="1" charset="-128"/>
        </a:defRPr>
      </a:lvl8pPr>
      <a:lvl9pPr marL="1688165"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Arial" charset="0"/>
          <a:ea typeface="ＭＳ Ｐゴシック" pitchFamily="1" charset="-128"/>
        </a:defRPr>
      </a:lvl9pPr>
    </p:titleStyle>
    <p:bodyStyle>
      <a:lvl1pPr marL="316531" indent="-316531" algn="l" rtl="0" eaLnBrk="1" fontAlgn="base" hangingPunct="1">
        <a:spcBef>
          <a:spcPct val="20000"/>
        </a:spcBef>
        <a:spcAft>
          <a:spcPct val="0"/>
        </a:spcAft>
        <a:buClr>
          <a:srgbClr val="822433"/>
        </a:buClr>
        <a:buChar char="•"/>
        <a:defRPr sz="2215">
          <a:solidFill>
            <a:srgbClr val="000000"/>
          </a:solidFill>
          <a:latin typeface="+mn-lt"/>
          <a:ea typeface="+mn-ea"/>
          <a:cs typeface="+mn-cs"/>
        </a:defRPr>
      </a:lvl1pPr>
      <a:lvl2pPr marL="685817" indent="-263776" algn="l" rtl="0" eaLnBrk="1" fontAlgn="base" hangingPunct="1">
        <a:spcBef>
          <a:spcPct val="20000"/>
        </a:spcBef>
        <a:spcAft>
          <a:spcPct val="0"/>
        </a:spcAft>
        <a:buChar char="–"/>
        <a:defRPr sz="1846">
          <a:solidFill>
            <a:srgbClr val="000000"/>
          </a:solidFill>
          <a:latin typeface="+mn-lt"/>
          <a:ea typeface="+mn-ea"/>
        </a:defRPr>
      </a:lvl2pPr>
      <a:lvl3pPr marL="1055103" indent="-211021" algn="l" rtl="0" eaLnBrk="1" fontAlgn="base" hangingPunct="1">
        <a:spcBef>
          <a:spcPct val="20000"/>
        </a:spcBef>
        <a:spcAft>
          <a:spcPct val="0"/>
        </a:spcAft>
        <a:buChar char="•"/>
        <a:defRPr sz="1477">
          <a:solidFill>
            <a:srgbClr val="000000"/>
          </a:solidFill>
          <a:latin typeface="+mn-lt"/>
          <a:ea typeface="+mn-ea"/>
        </a:defRPr>
      </a:lvl3pPr>
      <a:lvl4pPr marL="1441975" indent="-211021" algn="l" rtl="0" eaLnBrk="1" fontAlgn="base" hangingPunct="1">
        <a:spcBef>
          <a:spcPct val="20000"/>
        </a:spcBef>
        <a:spcAft>
          <a:spcPct val="0"/>
        </a:spcAft>
        <a:buChar char="–"/>
        <a:defRPr sz="1292">
          <a:solidFill>
            <a:srgbClr val="000000"/>
          </a:solidFill>
          <a:latin typeface="+mn-lt"/>
          <a:ea typeface="+mn-ea"/>
        </a:defRPr>
      </a:lvl4pPr>
      <a:lvl5pPr marL="1828846" indent="-211021" algn="l" rtl="0" eaLnBrk="1" fontAlgn="base" hangingPunct="1">
        <a:spcBef>
          <a:spcPct val="20000"/>
        </a:spcBef>
        <a:spcAft>
          <a:spcPct val="0"/>
        </a:spcAft>
        <a:buChar char="»"/>
        <a:defRPr sz="1108">
          <a:solidFill>
            <a:srgbClr val="000000"/>
          </a:solidFill>
          <a:latin typeface="+mn-lt"/>
          <a:ea typeface="+mn-ea"/>
        </a:defRPr>
      </a:lvl5pPr>
      <a:lvl6pPr marL="2250887" indent="-211021" algn="l" rtl="0" eaLnBrk="1" fontAlgn="base" hangingPunct="1">
        <a:spcBef>
          <a:spcPct val="20000"/>
        </a:spcBef>
        <a:spcAft>
          <a:spcPct val="0"/>
        </a:spcAft>
        <a:buChar char="»"/>
        <a:defRPr sz="1108">
          <a:solidFill>
            <a:srgbClr val="000000"/>
          </a:solidFill>
          <a:latin typeface="+mn-lt"/>
          <a:ea typeface="+mn-ea"/>
        </a:defRPr>
      </a:lvl6pPr>
      <a:lvl7pPr marL="2672928" indent="-211021" algn="l" rtl="0" eaLnBrk="1" fontAlgn="base" hangingPunct="1">
        <a:spcBef>
          <a:spcPct val="20000"/>
        </a:spcBef>
        <a:spcAft>
          <a:spcPct val="0"/>
        </a:spcAft>
        <a:buChar char="»"/>
        <a:defRPr sz="1108">
          <a:solidFill>
            <a:srgbClr val="000000"/>
          </a:solidFill>
          <a:latin typeface="+mn-lt"/>
          <a:ea typeface="+mn-ea"/>
        </a:defRPr>
      </a:lvl7pPr>
      <a:lvl8pPr marL="3094970" indent="-211021" algn="l" rtl="0" eaLnBrk="1" fontAlgn="base" hangingPunct="1">
        <a:spcBef>
          <a:spcPct val="20000"/>
        </a:spcBef>
        <a:spcAft>
          <a:spcPct val="0"/>
        </a:spcAft>
        <a:buChar char="»"/>
        <a:defRPr sz="1108">
          <a:solidFill>
            <a:srgbClr val="000000"/>
          </a:solidFill>
          <a:latin typeface="+mn-lt"/>
          <a:ea typeface="+mn-ea"/>
        </a:defRPr>
      </a:lvl8pPr>
      <a:lvl9pPr marL="3517011" indent="-211021" algn="l" rtl="0" eaLnBrk="1" fontAlgn="base" hangingPunct="1">
        <a:spcBef>
          <a:spcPct val="20000"/>
        </a:spcBef>
        <a:spcAft>
          <a:spcPct val="0"/>
        </a:spcAft>
        <a:buChar char="»"/>
        <a:defRPr sz="1108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abylonjs.com/" TargetMode="External"/><Relationship Id="rId2" Type="http://schemas.openxmlformats.org/officeDocument/2006/relationships/hyperlink" Target="http://threejs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github.com/g/zK7SwNrf" TargetMode="External"/><Relationship Id="rId2" Type="http://schemas.openxmlformats.org/officeDocument/2006/relationships/hyperlink" Target="https://goo.gl/forms/f7FYvWsUx8fLwHfo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57350" y="2130427"/>
            <a:ext cx="5829300" cy="794519"/>
          </a:xfrm>
        </p:spPr>
        <p:txBody>
          <a:bodyPr/>
          <a:lstStyle/>
          <a:p>
            <a:pPr algn="ctr"/>
            <a:r>
              <a:rPr lang="en-US" dirty="0"/>
              <a:t>Project Requirements</a:t>
            </a:r>
            <a:endParaRPr lang="en-US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71700" y="3284984"/>
            <a:ext cx="4800600" cy="2353816"/>
          </a:xfrm>
        </p:spPr>
        <p:txBody>
          <a:bodyPr/>
          <a:lstStyle/>
          <a:p>
            <a:r>
              <a:rPr lang="en-US" noProof="0" dirty="0"/>
              <a:t>Interactive Graphics Course</a:t>
            </a:r>
          </a:p>
          <a:p>
            <a:r>
              <a:rPr lang="en-US" noProof="0" dirty="0"/>
              <a:t>Prof. Marco Schaerf</a:t>
            </a:r>
            <a:br>
              <a:rPr lang="en-US" noProof="0" dirty="0"/>
            </a:br>
            <a:r>
              <a:rPr lang="en-US" noProof="0" dirty="0"/>
              <a:t>Dept. of Computer, Systems and Management Science (DIAG)</a:t>
            </a:r>
          </a:p>
          <a:p>
            <a:r>
              <a:rPr lang="en-US" noProof="0" dirty="0"/>
              <a:t>Sapienza University of Rome</a:t>
            </a:r>
          </a:p>
          <a:p>
            <a:r>
              <a:rPr lang="en-US" noProof="0" dirty="0">
                <a:solidFill>
                  <a:srgbClr val="002060"/>
                </a:solidFill>
              </a:rPr>
              <a:t>marco.schaerf@uniroma1.it</a:t>
            </a:r>
          </a:p>
          <a:p>
            <a:endParaRPr lang="en-US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Interactive Graphics: Project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6A14-B86B-42FC-AC71-0561791E9FF1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9961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Passing</a:t>
            </a:r>
            <a:r>
              <a:rPr lang="it-IT" dirty="0"/>
              <a:t> the </a:t>
            </a:r>
            <a:r>
              <a:rPr lang="it-IT" dirty="0" err="1"/>
              <a:t>exam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ways to pass the exam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Homeworks</a:t>
            </a:r>
            <a:r>
              <a:rPr lang="en-US" dirty="0"/>
              <a:t> + Project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Project + (short) Oral exam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(long) Oral Exam</a:t>
            </a:r>
          </a:p>
          <a:p>
            <a:endParaRPr lang="it-IT" dirty="0"/>
          </a:p>
          <a:p>
            <a:r>
              <a:rPr lang="it-IT" dirty="0" err="1"/>
              <a:t>Oral</a:t>
            </a:r>
            <a:r>
              <a:rPr lang="it-IT" dirty="0"/>
              <a:t> </a:t>
            </a:r>
            <a:r>
              <a:rPr lang="it-IT" dirty="0" err="1"/>
              <a:t>examinations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take </a:t>
            </a:r>
            <a:r>
              <a:rPr lang="it-IT" dirty="0" err="1"/>
              <a:t>place</a:t>
            </a:r>
            <a:r>
              <a:rPr lang="it-IT" dirty="0"/>
              <a:t> </a:t>
            </a:r>
            <a:r>
              <a:rPr lang="it-IT" dirty="0" err="1"/>
              <a:t>during</a:t>
            </a:r>
            <a:r>
              <a:rPr lang="it-IT" dirty="0"/>
              <a:t> office hours (</a:t>
            </a:r>
            <a:r>
              <a:rPr lang="it-IT" dirty="0" err="1"/>
              <a:t>Tuesday</a:t>
            </a:r>
            <a:r>
              <a:rPr lang="it-IT" dirty="0"/>
              <a:t> </a:t>
            </a:r>
            <a:r>
              <a:rPr lang="it-IT" dirty="0" err="1"/>
              <a:t>morning</a:t>
            </a:r>
            <a:r>
              <a:rPr lang="it-IT" dirty="0"/>
              <a:t>). </a:t>
            </a:r>
            <a:r>
              <a:rPr lang="it-IT" dirty="0" err="1"/>
              <a:t>Please</a:t>
            </a:r>
            <a:r>
              <a:rPr lang="it-IT" dirty="0"/>
              <a:t> </a:t>
            </a:r>
            <a:r>
              <a:rPr lang="it-IT" dirty="0" err="1"/>
              <a:t>register</a:t>
            </a:r>
            <a:r>
              <a:rPr lang="it-IT" dirty="0"/>
              <a:t> on </a:t>
            </a:r>
            <a:r>
              <a:rPr lang="it-IT" dirty="0" err="1"/>
              <a:t>InfoStud</a:t>
            </a:r>
            <a:r>
              <a:rPr lang="it-IT" dirty="0"/>
              <a:t> and </a:t>
            </a:r>
            <a:r>
              <a:rPr lang="it-IT" dirty="0" err="1"/>
              <a:t>send</a:t>
            </a:r>
            <a:r>
              <a:rPr lang="it-IT" dirty="0"/>
              <a:t> me email </a:t>
            </a:r>
            <a:r>
              <a:rPr lang="it-IT" dirty="0" err="1"/>
              <a:t>before</a:t>
            </a:r>
            <a:r>
              <a:rPr lang="it-IT" dirty="0"/>
              <a:t> </a:t>
            </a:r>
            <a:r>
              <a:rPr lang="it-IT" dirty="0" err="1"/>
              <a:t>coming</a:t>
            </a:r>
            <a:r>
              <a:rPr lang="it-IT" dirty="0"/>
              <a:t>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Pagina </a:t>
            </a:r>
            <a:fld id="{21E1E0E0-E1EC-45D1-96EB-F9245E9E772C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5092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Project requirements 1/2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752600"/>
            <a:ext cx="7760677" cy="4114800"/>
          </a:xfrm>
        </p:spPr>
        <p:txBody>
          <a:bodyPr/>
          <a:lstStyle/>
          <a:p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choose</a:t>
            </a:r>
            <a:r>
              <a:rPr lang="it-IT" dirty="0"/>
              <a:t> the </a:t>
            </a:r>
            <a:r>
              <a:rPr lang="it-IT" dirty="0" err="1"/>
              <a:t>theme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needs</a:t>
            </a:r>
            <a:r>
              <a:rPr lang="it-IT" dirty="0"/>
              <a:t> </a:t>
            </a:r>
            <a:r>
              <a:rPr lang="it-IT" dirty="0" err="1"/>
              <a:t>my</a:t>
            </a:r>
            <a:r>
              <a:rPr lang="it-IT" dirty="0"/>
              <a:t> </a:t>
            </a:r>
            <a:r>
              <a:rPr lang="it-IT" dirty="0" err="1"/>
              <a:t>approval</a:t>
            </a:r>
            <a:endParaRPr lang="it-IT" dirty="0"/>
          </a:p>
          <a:p>
            <a:endParaRPr lang="it-IT" dirty="0"/>
          </a:p>
          <a:p>
            <a:r>
              <a:rPr lang="it-IT" dirty="0"/>
              <a:t>Can be </a:t>
            </a:r>
            <a:r>
              <a:rPr lang="it-IT" dirty="0" err="1"/>
              <a:t>done</a:t>
            </a:r>
            <a:r>
              <a:rPr lang="it-IT" dirty="0"/>
              <a:t> in </a:t>
            </a:r>
            <a:r>
              <a:rPr lang="it-IT" dirty="0" err="1"/>
              <a:t>groups</a:t>
            </a:r>
            <a:r>
              <a:rPr lang="it-IT" dirty="0"/>
              <a:t> of 1 to 3 </a:t>
            </a:r>
            <a:r>
              <a:rPr lang="it-IT" dirty="0" err="1"/>
              <a:t>persons</a:t>
            </a:r>
            <a:r>
              <a:rPr lang="it-IT" dirty="0"/>
              <a:t> (</a:t>
            </a:r>
            <a:r>
              <a:rPr lang="it-IT" dirty="0" err="1"/>
              <a:t>exceptionally</a:t>
            </a:r>
            <a:r>
              <a:rPr lang="it-IT" dirty="0"/>
              <a:t> 4)</a:t>
            </a:r>
          </a:p>
          <a:p>
            <a:endParaRPr lang="it-IT" dirty="0"/>
          </a:p>
          <a:p>
            <a:r>
              <a:rPr lang="it-IT" dirty="0" err="1"/>
              <a:t>You</a:t>
            </a:r>
            <a:r>
              <a:rPr lang="it-IT" dirty="0"/>
              <a:t> can use «</a:t>
            </a:r>
            <a:r>
              <a:rPr lang="it-IT" dirty="0" err="1"/>
              <a:t>basic</a:t>
            </a:r>
            <a:r>
              <a:rPr lang="it-IT" dirty="0"/>
              <a:t>» </a:t>
            </a:r>
            <a:r>
              <a:rPr lang="it-IT" dirty="0" err="1"/>
              <a:t>WebGL</a:t>
            </a:r>
            <a:r>
              <a:rPr lang="it-IT" dirty="0"/>
              <a:t> or </a:t>
            </a:r>
            <a:r>
              <a:rPr lang="it-IT" dirty="0" err="1"/>
              <a:t>advanced</a:t>
            </a:r>
            <a:r>
              <a:rPr lang="it-IT" dirty="0"/>
              <a:t> </a:t>
            </a:r>
            <a:r>
              <a:rPr lang="it-IT" dirty="0" err="1"/>
              <a:t>libraries</a:t>
            </a:r>
            <a:r>
              <a:rPr lang="it-IT" dirty="0"/>
              <a:t>,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ThreeJS</a:t>
            </a:r>
            <a:r>
              <a:rPr lang="it-IT" dirty="0"/>
              <a:t> (</a:t>
            </a:r>
            <a:r>
              <a:rPr lang="it-IT" dirty="0">
                <a:hlinkClick r:id="rId2"/>
              </a:rPr>
              <a:t>http://threejs.org/</a:t>
            </a:r>
            <a:r>
              <a:rPr lang="it-IT" dirty="0"/>
              <a:t>) or </a:t>
            </a:r>
            <a:r>
              <a:rPr lang="it-IT" dirty="0" err="1"/>
              <a:t>Babylon</a:t>
            </a:r>
            <a:r>
              <a:rPr lang="it-IT" dirty="0"/>
              <a:t> (</a:t>
            </a:r>
            <a:r>
              <a:rPr lang="it-IT" dirty="0">
                <a:hlinkClick r:id="rId3"/>
              </a:rPr>
              <a:t>http://babylonjs.com/</a:t>
            </a:r>
            <a:r>
              <a:rPr lang="it-IT" dirty="0"/>
              <a:t>) or </a:t>
            </a:r>
            <a:r>
              <a:rPr lang="it-IT" dirty="0" err="1"/>
              <a:t>others</a:t>
            </a:r>
            <a:r>
              <a:rPr lang="it-IT" dirty="0"/>
              <a:t> (in </a:t>
            </a:r>
            <a:r>
              <a:rPr lang="it-IT" dirty="0" err="1"/>
              <a:t>this</a:t>
            </a:r>
            <a:r>
              <a:rPr lang="it-IT" dirty="0"/>
              <a:t> case I must </a:t>
            </a:r>
            <a:r>
              <a:rPr lang="it-IT" dirty="0" err="1"/>
              <a:t>approve</a:t>
            </a:r>
            <a:r>
              <a:rPr lang="it-IT" dirty="0"/>
              <a:t> </a:t>
            </a:r>
            <a:r>
              <a:rPr lang="it-IT" dirty="0" err="1"/>
              <a:t>them</a:t>
            </a:r>
            <a:r>
              <a:rPr lang="it-IT" dirty="0"/>
              <a:t>)</a:t>
            </a:r>
          </a:p>
          <a:p>
            <a:endParaRPr lang="it-IT" dirty="0"/>
          </a:p>
          <a:p>
            <a:r>
              <a:rPr lang="it-IT" dirty="0" err="1"/>
              <a:t>You</a:t>
            </a:r>
            <a:r>
              <a:rPr lang="it-IT" dirty="0"/>
              <a:t> can use </a:t>
            </a:r>
            <a:r>
              <a:rPr lang="it-IT" dirty="0" err="1"/>
              <a:t>models</a:t>
            </a:r>
            <a:r>
              <a:rPr lang="it-IT" dirty="0"/>
              <a:t> </a:t>
            </a:r>
            <a:r>
              <a:rPr lang="it-IT" dirty="0" err="1"/>
              <a:t>created</a:t>
            </a:r>
            <a:r>
              <a:rPr lang="it-IT" dirty="0"/>
              <a:t> with a </a:t>
            </a:r>
            <a:r>
              <a:rPr lang="it-IT" dirty="0" err="1"/>
              <a:t>modeler</a:t>
            </a:r>
            <a:r>
              <a:rPr lang="it-IT" dirty="0"/>
              <a:t> or </a:t>
            </a:r>
            <a:r>
              <a:rPr lang="it-IT" dirty="0" err="1"/>
              <a:t>found</a:t>
            </a:r>
            <a:r>
              <a:rPr lang="it-IT" dirty="0"/>
              <a:t> on-line. YOU CANNOT IMPORT ANIMATIONS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/>
              <a:t>Pagina </a:t>
            </a:r>
            <a:fld id="{21E1E0E0-E1EC-45D1-96EB-F9245E9E772C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9814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Project </a:t>
            </a:r>
            <a:r>
              <a:rPr lang="it-IT" dirty="0" err="1"/>
              <a:t>requirements</a:t>
            </a:r>
            <a:r>
              <a:rPr lang="it-IT" dirty="0"/>
              <a:t> 2/2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990601"/>
            <a:ext cx="8610600" cy="4876799"/>
          </a:xfrm>
        </p:spPr>
        <p:txBody>
          <a:bodyPr/>
          <a:lstStyle/>
          <a:p>
            <a:r>
              <a:rPr lang="it-IT" sz="2800" dirty="0"/>
              <a:t>The </a:t>
            </a:r>
            <a:r>
              <a:rPr lang="it-IT" sz="2800" dirty="0" err="1"/>
              <a:t>project</a:t>
            </a:r>
            <a:r>
              <a:rPr lang="it-IT" sz="2800" dirty="0"/>
              <a:t> MUST include:</a:t>
            </a:r>
          </a:p>
          <a:p>
            <a:pPr lvl="1"/>
            <a:r>
              <a:rPr lang="it-IT" sz="2400" dirty="0" err="1"/>
              <a:t>Hierarchical</a:t>
            </a:r>
            <a:r>
              <a:rPr lang="it-IT" sz="2400" dirty="0"/>
              <a:t> </a:t>
            </a:r>
            <a:r>
              <a:rPr lang="it-IT" sz="2400" dirty="0" err="1"/>
              <a:t>models</a:t>
            </a:r>
            <a:endParaRPr lang="it-IT" sz="2400" dirty="0"/>
          </a:p>
          <a:p>
            <a:pPr lvl="2"/>
            <a:r>
              <a:rPr lang="it-IT" sz="1800" dirty="0"/>
              <a:t>At </a:t>
            </a:r>
            <a:r>
              <a:rPr lang="it-IT" sz="1800" dirty="0" err="1"/>
              <a:t>least</a:t>
            </a:r>
            <a:r>
              <a:rPr lang="it-IT" sz="1800" dirty="0"/>
              <a:t> one and more </a:t>
            </a:r>
            <a:r>
              <a:rPr lang="it-IT" sz="1800" dirty="0" err="1"/>
              <a:t>complex</a:t>
            </a:r>
            <a:r>
              <a:rPr lang="it-IT" sz="1800" dirty="0"/>
              <a:t> of the model </a:t>
            </a:r>
            <a:r>
              <a:rPr lang="it-IT" sz="1800" dirty="0" err="1"/>
              <a:t>used</a:t>
            </a:r>
            <a:r>
              <a:rPr lang="it-IT" sz="1800" dirty="0"/>
              <a:t> in homework2</a:t>
            </a:r>
          </a:p>
          <a:p>
            <a:pPr lvl="1"/>
            <a:r>
              <a:rPr lang="it-IT" sz="2400" dirty="0" err="1"/>
              <a:t>Lights</a:t>
            </a:r>
            <a:r>
              <a:rPr lang="it-IT" sz="2400" dirty="0"/>
              <a:t> and </a:t>
            </a:r>
            <a:r>
              <a:rPr lang="it-IT" sz="2400" dirty="0" err="1"/>
              <a:t>Textures</a:t>
            </a:r>
            <a:endParaRPr lang="it-IT" sz="2400" dirty="0"/>
          </a:p>
          <a:p>
            <a:pPr lvl="2"/>
            <a:r>
              <a:rPr lang="it-IT" sz="1800" dirty="0"/>
              <a:t>At </a:t>
            </a:r>
            <a:r>
              <a:rPr lang="it-IT" sz="1800" dirty="0" err="1"/>
              <a:t>least</a:t>
            </a:r>
            <a:r>
              <a:rPr lang="it-IT" sz="1800" dirty="0"/>
              <a:t> one light, </a:t>
            </a:r>
            <a:r>
              <a:rPr lang="it-IT" sz="1800" dirty="0" err="1"/>
              <a:t>textures</a:t>
            </a:r>
            <a:r>
              <a:rPr lang="it-IT" sz="1800" dirty="0"/>
              <a:t> of </a:t>
            </a:r>
            <a:r>
              <a:rPr lang="it-IT" sz="1800" dirty="0" err="1"/>
              <a:t>different</a:t>
            </a:r>
            <a:r>
              <a:rPr lang="it-IT" sz="1800" dirty="0"/>
              <a:t> </a:t>
            </a:r>
            <a:r>
              <a:rPr lang="it-IT" sz="1800" dirty="0" err="1"/>
              <a:t>kinds</a:t>
            </a:r>
            <a:r>
              <a:rPr lang="it-IT" sz="1800" dirty="0"/>
              <a:t> (color, </a:t>
            </a:r>
            <a:r>
              <a:rPr lang="it-IT" sz="1800" dirty="0" err="1"/>
              <a:t>normal</a:t>
            </a:r>
            <a:r>
              <a:rPr lang="it-IT" sz="1800" dirty="0"/>
              <a:t>, specular, …)</a:t>
            </a:r>
          </a:p>
          <a:p>
            <a:pPr lvl="1"/>
            <a:r>
              <a:rPr lang="it-IT" sz="2400" dirty="0"/>
              <a:t>User </a:t>
            </a:r>
            <a:r>
              <a:rPr lang="it-IT" sz="2400" dirty="0" err="1"/>
              <a:t>interaction</a:t>
            </a:r>
            <a:endParaRPr lang="it-IT" sz="2400" dirty="0"/>
          </a:p>
          <a:p>
            <a:pPr lvl="2"/>
            <a:r>
              <a:rPr lang="it-IT" sz="1800" dirty="0" err="1"/>
              <a:t>Depends</a:t>
            </a:r>
            <a:r>
              <a:rPr lang="it-IT" sz="1800" dirty="0"/>
              <a:t> on </a:t>
            </a:r>
            <a:r>
              <a:rPr lang="it-IT" sz="1800" dirty="0" err="1"/>
              <a:t>your</a:t>
            </a:r>
            <a:r>
              <a:rPr lang="it-IT" sz="1800" dirty="0"/>
              <a:t> </a:t>
            </a:r>
            <a:r>
              <a:rPr lang="it-IT" sz="1800" dirty="0" err="1"/>
              <a:t>theme</a:t>
            </a:r>
            <a:r>
              <a:rPr lang="it-IT" sz="1800" dirty="0"/>
              <a:t>, </a:t>
            </a:r>
            <a:r>
              <a:rPr lang="it-IT" sz="1800" dirty="0" err="1"/>
              <a:t>as</a:t>
            </a:r>
            <a:r>
              <a:rPr lang="it-IT" sz="1800" dirty="0"/>
              <a:t> an </a:t>
            </a:r>
            <a:r>
              <a:rPr lang="it-IT" sz="1800" dirty="0" err="1"/>
              <a:t>example</a:t>
            </a:r>
            <a:r>
              <a:rPr lang="it-IT" sz="1800" dirty="0"/>
              <a:t>: turn on/off </a:t>
            </a:r>
            <a:r>
              <a:rPr lang="it-IT" sz="1800" dirty="0" err="1"/>
              <a:t>lights</a:t>
            </a:r>
            <a:r>
              <a:rPr lang="it-IT" sz="1800" dirty="0"/>
              <a:t>, </a:t>
            </a:r>
            <a:r>
              <a:rPr lang="it-IT" sz="1800" dirty="0" err="1"/>
              <a:t>change</a:t>
            </a:r>
            <a:r>
              <a:rPr lang="it-IT" sz="1800" dirty="0"/>
              <a:t> </a:t>
            </a:r>
            <a:r>
              <a:rPr lang="it-IT" sz="1800" dirty="0" err="1"/>
              <a:t>viewpoint</a:t>
            </a:r>
            <a:r>
              <a:rPr lang="it-IT" sz="1800" dirty="0"/>
              <a:t>, </a:t>
            </a:r>
            <a:r>
              <a:rPr lang="it-IT" sz="1800" dirty="0" err="1"/>
              <a:t>configure</a:t>
            </a:r>
            <a:r>
              <a:rPr lang="it-IT" sz="1800" dirty="0"/>
              <a:t> colors, </a:t>
            </a:r>
            <a:r>
              <a:rPr lang="it-IT" sz="1800" dirty="0" err="1"/>
              <a:t>change</a:t>
            </a:r>
            <a:r>
              <a:rPr lang="it-IT" sz="1800" dirty="0"/>
              <a:t> </a:t>
            </a:r>
            <a:r>
              <a:rPr lang="it-IT" sz="1800" dirty="0" err="1"/>
              <a:t>difficulty</a:t>
            </a:r>
            <a:r>
              <a:rPr lang="it-IT" sz="1800" dirty="0"/>
              <a:t>, ….</a:t>
            </a:r>
          </a:p>
          <a:p>
            <a:pPr lvl="1"/>
            <a:r>
              <a:rPr lang="it-IT" sz="2400" dirty="0" err="1"/>
              <a:t>Animations</a:t>
            </a:r>
            <a:endParaRPr lang="it-IT" sz="2400" dirty="0"/>
          </a:p>
          <a:p>
            <a:pPr lvl="2"/>
            <a:r>
              <a:rPr lang="it-IT" sz="1800" dirty="0" err="1"/>
              <a:t>Most</a:t>
            </a:r>
            <a:r>
              <a:rPr lang="it-IT" sz="1800" dirty="0"/>
              <a:t> </a:t>
            </a:r>
            <a:r>
              <a:rPr lang="it-IT" sz="1800" dirty="0" err="1"/>
              <a:t>objects</a:t>
            </a:r>
            <a:r>
              <a:rPr lang="it-IT" sz="1800" dirty="0"/>
              <a:t> </a:t>
            </a:r>
            <a:r>
              <a:rPr lang="it-IT" sz="1800" dirty="0" err="1"/>
              <a:t>should</a:t>
            </a:r>
            <a:r>
              <a:rPr lang="it-IT" sz="1800" dirty="0"/>
              <a:t> be </a:t>
            </a:r>
            <a:r>
              <a:rPr lang="it-IT" sz="1800" dirty="0" err="1"/>
              <a:t>animated</a:t>
            </a:r>
            <a:r>
              <a:rPr lang="it-IT" sz="1800" dirty="0"/>
              <a:t>, in </a:t>
            </a:r>
            <a:r>
              <a:rPr lang="it-IT" sz="1800" dirty="0" err="1"/>
              <a:t>particular</a:t>
            </a:r>
            <a:r>
              <a:rPr lang="it-IT" sz="1800" dirty="0"/>
              <a:t> the </a:t>
            </a:r>
            <a:r>
              <a:rPr lang="it-IT" sz="1800" dirty="0" err="1"/>
              <a:t>hierarchical</a:t>
            </a:r>
            <a:r>
              <a:rPr lang="it-IT" sz="1800" dirty="0"/>
              <a:t> </a:t>
            </a:r>
            <a:r>
              <a:rPr lang="it-IT" sz="1800" dirty="0" err="1"/>
              <a:t>models</a:t>
            </a:r>
            <a:r>
              <a:rPr lang="it-IT" sz="1800" dirty="0"/>
              <a:t> </a:t>
            </a:r>
            <a:r>
              <a:rPr lang="it-IT" sz="1800" dirty="0" err="1"/>
              <a:t>should</a:t>
            </a:r>
            <a:r>
              <a:rPr lang="it-IT" sz="1800" dirty="0"/>
              <a:t> </a:t>
            </a:r>
            <a:r>
              <a:rPr lang="it-IT" sz="1800" dirty="0" err="1"/>
              <a:t>perfomr</a:t>
            </a:r>
            <a:r>
              <a:rPr lang="it-IT" sz="1800" dirty="0"/>
              <a:t> </a:t>
            </a:r>
            <a:r>
              <a:rPr lang="it-IT" sz="1800" dirty="0" err="1"/>
              <a:t>animations</a:t>
            </a:r>
            <a:r>
              <a:rPr lang="it-IT" sz="1800" dirty="0"/>
              <a:t> </a:t>
            </a:r>
            <a:r>
              <a:rPr lang="it-IT" sz="1800" dirty="0" err="1"/>
              <a:t>that</a:t>
            </a:r>
            <a:r>
              <a:rPr lang="it-IT" sz="1800" dirty="0"/>
              <a:t> exploit </a:t>
            </a:r>
            <a:r>
              <a:rPr lang="it-IT" sz="1800" dirty="0" err="1"/>
              <a:t>theis</a:t>
            </a:r>
            <a:r>
              <a:rPr lang="it-IT" sz="1800" dirty="0"/>
              <a:t> </a:t>
            </a:r>
            <a:r>
              <a:rPr lang="it-IT" sz="1800" dirty="0" err="1"/>
              <a:t>structure</a:t>
            </a:r>
            <a:r>
              <a:rPr lang="it-IT" sz="1800" dirty="0"/>
              <a:t>. ANIMATIONS CANNOT BE IMPORTED, </a:t>
            </a:r>
            <a:r>
              <a:rPr lang="it-IT" sz="1800" dirty="0" err="1"/>
              <a:t>should</a:t>
            </a:r>
            <a:r>
              <a:rPr lang="it-IT" sz="1800" dirty="0"/>
              <a:t> be </a:t>
            </a:r>
            <a:r>
              <a:rPr lang="it-IT" sz="1800" dirty="0" err="1"/>
              <a:t>implemented</a:t>
            </a:r>
            <a:r>
              <a:rPr lang="it-IT" sz="1800" dirty="0"/>
              <a:t> by </a:t>
            </a:r>
            <a:r>
              <a:rPr lang="it-IT" sz="1800" dirty="0" err="1"/>
              <a:t>you</a:t>
            </a:r>
            <a:r>
              <a:rPr lang="it-IT" sz="1800" dirty="0"/>
              <a:t> in </a:t>
            </a:r>
            <a:r>
              <a:rPr lang="it-IT" sz="1800" dirty="0" err="1"/>
              <a:t>javascript</a:t>
            </a:r>
            <a:r>
              <a:rPr lang="it-IT" sz="1800" dirty="0"/>
              <a:t> (</a:t>
            </a:r>
            <a:r>
              <a:rPr lang="it-IT" sz="1800" dirty="0" err="1"/>
              <a:t>WebGL</a:t>
            </a:r>
            <a:r>
              <a:rPr lang="it-IT" sz="1800" dirty="0"/>
              <a:t>, </a:t>
            </a:r>
            <a:r>
              <a:rPr lang="it-IT" sz="1800" dirty="0" err="1"/>
              <a:t>ThreeJS</a:t>
            </a:r>
            <a:r>
              <a:rPr lang="it-IT" sz="1800" dirty="0"/>
              <a:t> or </a:t>
            </a:r>
            <a:r>
              <a:rPr lang="it-IT" sz="1800" dirty="0" err="1"/>
              <a:t>other</a:t>
            </a:r>
            <a:r>
              <a:rPr lang="it-IT" sz="1800" dirty="0"/>
              <a:t> </a:t>
            </a:r>
            <a:r>
              <a:rPr lang="it-IT" sz="1800" dirty="0" err="1"/>
              <a:t>approved</a:t>
            </a:r>
            <a:r>
              <a:rPr lang="it-IT" sz="1800" dirty="0"/>
              <a:t> </a:t>
            </a:r>
            <a:r>
              <a:rPr lang="it-IT" sz="1800" dirty="0" err="1"/>
              <a:t>library</a:t>
            </a:r>
            <a:r>
              <a:rPr lang="it-IT" sz="1800" dirty="0"/>
              <a:t>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Pagina </a:t>
            </a:r>
            <a:fld id="{21E1E0E0-E1EC-45D1-96EB-F9245E9E772C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7870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Project steps 1/2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t-IT" dirty="0"/>
              <a:t>Come up with an idea for a </a:t>
            </a:r>
            <a:r>
              <a:rPr lang="it-IT" dirty="0" err="1"/>
              <a:t>possible</a:t>
            </a:r>
            <a:r>
              <a:rPr lang="it-IT" dirty="0"/>
              <a:t> </a:t>
            </a:r>
            <a:r>
              <a:rPr lang="it-IT" dirty="0" err="1"/>
              <a:t>project</a:t>
            </a:r>
            <a:endParaRPr lang="it-IT" dirty="0"/>
          </a:p>
          <a:p>
            <a:pPr marL="457200" indent="-457200">
              <a:buFont typeface="+mj-lt"/>
              <a:buAutoNum type="arabicPeriod"/>
            </a:pPr>
            <a:r>
              <a:rPr lang="it-IT" dirty="0" err="1"/>
              <a:t>Submit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idea in the Google Form </a:t>
            </a:r>
            <a:r>
              <a:rPr lang="it-IT" dirty="0">
                <a:hlinkClick r:id="rId2"/>
              </a:rPr>
              <a:t>https://goo.gl/forms/f7FYvWsUx8fLwHfo1 </a:t>
            </a:r>
            <a:r>
              <a:rPr lang="it-IT" dirty="0"/>
              <a:t>and </a:t>
            </a:r>
            <a:r>
              <a:rPr lang="it-IT" dirty="0" err="1"/>
              <a:t>wait</a:t>
            </a:r>
            <a:r>
              <a:rPr lang="it-IT" dirty="0"/>
              <a:t> for the </a:t>
            </a:r>
            <a:r>
              <a:rPr lang="it-IT" dirty="0" err="1"/>
              <a:t>approval</a:t>
            </a:r>
            <a:r>
              <a:rPr lang="it-IT" dirty="0"/>
              <a:t>. The </a:t>
            </a:r>
            <a:r>
              <a:rPr lang="it-IT" dirty="0" err="1"/>
              <a:t>project</a:t>
            </a:r>
            <a:r>
              <a:rPr lang="it-IT" dirty="0"/>
              <a:t> must be </a:t>
            </a:r>
            <a:r>
              <a:rPr lang="it-IT" dirty="0" err="1"/>
              <a:t>uploaded</a:t>
            </a:r>
            <a:r>
              <a:rPr lang="it-IT" dirty="0"/>
              <a:t> on GitHub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err="1"/>
              <a:t>Activate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GitHub </a:t>
            </a:r>
            <a:r>
              <a:rPr lang="it-IT" dirty="0" err="1"/>
              <a:t>Classroom</a:t>
            </a:r>
            <a:r>
              <a:rPr lang="it-IT" dirty="0"/>
              <a:t> repository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his</a:t>
            </a:r>
            <a:r>
              <a:rPr lang="it-IT" dirty="0"/>
              <a:t> URL </a:t>
            </a:r>
            <a:r>
              <a:rPr lang="it-IT" dirty="0">
                <a:hlinkClick r:id="rId3"/>
              </a:rPr>
              <a:t>https://classroom.github.com/g/zK7SwNrf</a:t>
            </a:r>
            <a:r>
              <a:rPr lang="it-IT" dirty="0"/>
              <a:t> </a:t>
            </a:r>
            <a:r>
              <a:rPr lang="it-IT" dirty="0" err="1"/>
              <a:t>This</a:t>
            </a:r>
            <a:r>
              <a:rPr lang="it-IT" dirty="0"/>
              <a:t> repository </a:t>
            </a:r>
            <a:r>
              <a:rPr lang="it-IT" dirty="0" err="1"/>
              <a:t>should</a:t>
            </a:r>
            <a:r>
              <a:rPr lang="it-IT" dirty="0"/>
              <a:t> </a:t>
            </a:r>
            <a:r>
              <a:rPr lang="it-IT" dirty="0" err="1"/>
              <a:t>contain</a:t>
            </a:r>
            <a:r>
              <a:rPr lang="it-IT" dirty="0"/>
              <a:t> ALL the source code (</a:t>
            </a:r>
            <a:r>
              <a:rPr lang="it-IT" dirty="0" err="1"/>
              <a:t>including</a:t>
            </a:r>
            <a:r>
              <a:rPr lang="it-IT" dirty="0"/>
              <a:t> the </a:t>
            </a:r>
            <a:r>
              <a:rPr lang="it-IT" dirty="0" err="1"/>
              <a:t>used</a:t>
            </a:r>
            <a:r>
              <a:rPr lang="it-IT" dirty="0"/>
              <a:t> </a:t>
            </a:r>
            <a:r>
              <a:rPr lang="it-IT" dirty="0" err="1"/>
              <a:t>libraries</a:t>
            </a:r>
            <a:r>
              <a:rPr lang="it-IT" dirty="0"/>
              <a:t>) plus the </a:t>
            </a:r>
            <a:r>
              <a:rPr lang="it-IT" dirty="0" err="1"/>
              <a:t>documentation</a:t>
            </a:r>
            <a:endParaRPr lang="it-IT" dirty="0"/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Work on the </a:t>
            </a:r>
            <a:r>
              <a:rPr lang="it-IT" dirty="0" err="1"/>
              <a:t>project</a:t>
            </a:r>
            <a:r>
              <a:rPr lang="it-IT" dirty="0"/>
              <a:t>, </a:t>
            </a: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need</a:t>
            </a:r>
            <a:r>
              <a:rPr lang="it-IT" dirty="0"/>
              <a:t> help I </a:t>
            </a:r>
            <a:r>
              <a:rPr lang="it-IT" dirty="0" err="1"/>
              <a:t>will</a:t>
            </a:r>
            <a:r>
              <a:rPr lang="it-IT" dirty="0"/>
              <a:t> be </a:t>
            </a:r>
            <a:r>
              <a:rPr lang="it-IT" dirty="0" err="1"/>
              <a:t>available</a:t>
            </a:r>
            <a:r>
              <a:rPr lang="it-IT" dirty="0"/>
              <a:t> on </a:t>
            </a:r>
            <a:r>
              <a:rPr lang="it-IT" dirty="0" err="1"/>
              <a:t>Tuesday</a:t>
            </a:r>
            <a:r>
              <a:rPr lang="it-IT" dirty="0"/>
              <a:t> </a:t>
            </a:r>
            <a:r>
              <a:rPr lang="it-IT" dirty="0" err="1"/>
              <a:t>morning</a:t>
            </a:r>
            <a:r>
              <a:rPr lang="it-IT" dirty="0"/>
              <a:t> 10.30am to 12.30am (</a:t>
            </a:r>
            <a:r>
              <a:rPr lang="it-IT" dirty="0" err="1"/>
              <a:t>better</a:t>
            </a:r>
            <a:r>
              <a:rPr lang="it-IT" dirty="0"/>
              <a:t> </a:t>
            </a:r>
            <a:r>
              <a:rPr lang="it-IT" dirty="0" err="1"/>
              <a:t>send</a:t>
            </a:r>
            <a:r>
              <a:rPr lang="it-IT" dirty="0"/>
              <a:t> email </a:t>
            </a:r>
            <a:r>
              <a:rPr lang="it-IT" dirty="0" err="1"/>
              <a:t>before</a:t>
            </a:r>
            <a:r>
              <a:rPr lang="it-IT" dirty="0"/>
              <a:t> </a:t>
            </a:r>
            <a:r>
              <a:rPr lang="it-IT" dirty="0" err="1"/>
              <a:t>coming</a:t>
            </a:r>
            <a:r>
              <a:rPr lang="it-IT" dirty="0"/>
              <a:t> to be </a:t>
            </a:r>
            <a:r>
              <a:rPr lang="it-IT" dirty="0" err="1"/>
              <a:t>sure</a:t>
            </a:r>
            <a:r>
              <a:rPr lang="it-IT" dirty="0"/>
              <a:t>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/>
              <a:t>Pagina </a:t>
            </a:r>
            <a:fld id="{21E1E0E0-E1EC-45D1-96EB-F9245E9E772C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5758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Project steps 2/2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are ready, upload </a:t>
            </a:r>
            <a:r>
              <a:rPr lang="it-IT" dirty="0" err="1"/>
              <a:t>all</a:t>
            </a:r>
            <a:r>
              <a:rPr lang="it-IT" dirty="0"/>
              <a:t> the </a:t>
            </a:r>
            <a:r>
              <a:rPr lang="it-IT" dirty="0" err="1"/>
              <a:t>files</a:t>
            </a:r>
            <a:r>
              <a:rPr lang="it-IT" dirty="0"/>
              <a:t> in </a:t>
            </a:r>
            <a:r>
              <a:rPr lang="it-IT" dirty="0" err="1"/>
              <a:t>your</a:t>
            </a:r>
            <a:r>
              <a:rPr lang="it-IT" dirty="0"/>
              <a:t> GitHub repository and create inside of </a:t>
            </a:r>
            <a:r>
              <a:rPr lang="it-IT" dirty="0" err="1"/>
              <a:t>it</a:t>
            </a:r>
            <a:r>
              <a:rPr lang="it-IT" dirty="0"/>
              <a:t> a GitHub </a:t>
            </a:r>
            <a:r>
              <a:rPr lang="it-IT" dirty="0" err="1"/>
              <a:t>Pages</a:t>
            </a:r>
            <a:r>
              <a:rPr lang="it-IT" dirty="0"/>
              <a:t> web site </a:t>
            </a:r>
            <a:r>
              <a:rPr lang="it-IT" dirty="0" err="1"/>
              <a:t>that</a:t>
            </a:r>
            <a:r>
              <a:rPr lang="it-IT" dirty="0"/>
              <a:t> shows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project</a:t>
            </a:r>
            <a:endParaRPr lang="it-IT" dirty="0"/>
          </a:p>
          <a:p>
            <a:pPr marL="457200" indent="-457200">
              <a:buFont typeface="+mj-lt"/>
              <a:buAutoNum type="arabicPeriod" startAt="5"/>
            </a:pPr>
            <a:r>
              <a:rPr lang="it-IT" dirty="0" err="1"/>
              <a:t>Send</a:t>
            </a:r>
            <a:r>
              <a:rPr lang="it-IT" dirty="0"/>
              <a:t> me email to </a:t>
            </a:r>
            <a:r>
              <a:rPr lang="it-IT" dirty="0" err="1"/>
              <a:t>agree</a:t>
            </a:r>
            <a:r>
              <a:rPr lang="it-IT" dirty="0"/>
              <a:t> on a date (</a:t>
            </a:r>
            <a:r>
              <a:rPr lang="it-IT" dirty="0" err="1"/>
              <a:t>preferably</a:t>
            </a:r>
            <a:r>
              <a:rPr lang="it-IT" dirty="0"/>
              <a:t> on a </a:t>
            </a:r>
            <a:r>
              <a:rPr lang="it-IT" dirty="0" err="1"/>
              <a:t>tuesday</a:t>
            </a:r>
            <a:r>
              <a:rPr lang="it-IT" dirty="0"/>
              <a:t> </a:t>
            </a:r>
            <a:r>
              <a:rPr lang="it-IT" dirty="0" err="1"/>
              <a:t>morning</a:t>
            </a:r>
            <a:r>
              <a:rPr lang="it-IT" dirty="0"/>
              <a:t>). </a:t>
            </a:r>
            <a:r>
              <a:rPr lang="it-IT" b="1" dirty="0" err="1"/>
              <a:t>Remember</a:t>
            </a:r>
            <a:r>
              <a:rPr lang="it-IT" dirty="0"/>
              <a:t>: the </a:t>
            </a:r>
            <a:r>
              <a:rPr lang="it-IT" dirty="0" err="1"/>
              <a:t>project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be </a:t>
            </a:r>
            <a:r>
              <a:rPr lang="it-IT" dirty="0" err="1"/>
              <a:t>visible</a:t>
            </a:r>
            <a:r>
              <a:rPr lang="it-IT" dirty="0"/>
              <a:t> from GitHub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members</a:t>
            </a:r>
            <a:r>
              <a:rPr lang="it-IT" dirty="0"/>
              <a:t> of the group must come, be </a:t>
            </a:r>
            <a:r>
              <a:rPr lang="it-IT" dirty="0" err="1"/>
              <a:t>prepared</a:t>
            </a:r>
            <a:r>
              <a:rPr lang="it-IT" dirty="0"/>
              <a:t> to </a:t>
            </a:r>
            <a:r>
              <a:rPr lang="it-IT" dirty="0" err="1"/>
              <a:t>discuss</a:t>
            </a:r>
            <a:r>
              <a:rPr lang="it-IT" dirty="0"/>
              <a:t> the </a:t>
            </a:r>
            <a:r>
              <a:rPr lang="it-IT" dirty="0" err="1"/>
              <a:t>details</a:t>
            </a:r>
            <a:r>
              <a:rPr lang="it-IT" dirty="0"/>
              <a:t>. </a:t>
            </a:r>
            <a:r>
              <a:rPr lang="it-IT" dirty="0" err="1"/>
              <a:t>Bring</a:t>
            </a:r>
            <a:r>
              <a:rPr lang="it-IT" dirty="0"/>
              <a:t> a </a:t>
            </a:r>
            <a:r>
              <a:rPr lang="it-IT" dirty="0" err="1"/>
              <a:t>written</a:t>
            </a:r>
            <a:r>
              <a:rPr lang="it-IT" dirty="0"/>
              <a:t> </a:t>
            </a:r>
            <a:r>
              <a:rPr lang="it-IT" dirty="0" err="1"/>
              <a:t>document</a:t>
            </a:r>
            <a:r>
              <a:rPr lang="it-IT" dirty="0"/>
              <a:t> </a:t>
            </a:r>
            <a:r>
              <a:rPr lang="it-IT" dirty="0" err="1"/>
              <a:t>describing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work and (</a:t>
            </a:r>
            <a:r>
              <a:rPr lang="it-IT" dirty="0" err="1"/>
              <a:t>optionally</a:t>
            </a:r>
            <a:r>
              <a:rPr lang="it-IT" dirty="0"/>
              <a:t>) slides to help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present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work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/>
              <a:t>Pagina </a:t>
            </a:r>
            <a:fld id="{21E1E0E0-E1EC-45D1-96EB-F9245E9E772C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4021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Project </a:t>
            </a:r>
            <a:r>
              <a:rPr lang="it-IT" dirty="0" err="1"/>
              <a:t>presentation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accompanying</a:t>
            </a:r>
            <a:r>
              <a:rPr lang="it-IT" dirty="0"/>
              <a:t> </a:t>
            </a:r>
            <a:r>
              <a:rPr lang="it-IT" dirty="0" err="1"/>
              <a:t>document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be </a:t>
            </a:r>
            <a:r>
              <a:rPr lang="it-IT" dirty="0" err="1"/>
              <a:t>both</a:t>
            </a:r>
            <a:r>
              <a:rPr lang="it-IT" dirty="0"/>
              <a:t> a </a:t>
            </a:r>
            <a:r>
              <a:rPr lang="it-IT" dirty="0" err="1"/>
              <a:t>technical</a:t>
            </a:r>
            <a:r>
              <a:rPr lang="it-IT" dirty="0"/>
              <a:t> </a:t>
            </a:r>
            <a:r>
              <a:rPr lang="it-IT" dirty="0" err="1"/>
              <a:t>presentation</a:t>
            </a:r>
            <a:r>
              <a:rPr lang="it-IT" dirty="0"/>
              <a:t> and a </a:t>
            </a:r>
            <a:r>
              <a:rPr lang="it-IT" dirty="0" err="1"/>
              <a:t>user</a:t>
            </a:r>
            <a:r>
              <a:rPr lang="it-IT" dirty="0"/>
              <a:t> </a:t>
            </a:r>
            <a:r>
              <a:rPr lang="it-IT" dirty="0" err="1"/>
              <a:t>manual</a:t>
            </a:r>
            <a:r>
              <a:rPr lang="it-IT" dirty="0"/>
              <a:t> and </a:t>
            </a:r>
            <a:r>
              <a:rPr lang="it-IT" dirty="0" err="1"/>
              <a:t>contain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Description</a:t>
            </a:r>
            <a:r>
              <a:rPr lang="it-IT" dirty="0"/>
              <a:t> of the </a:t>
            </a:r>
            <a:r>
              <a:rPr lang="it-IT" dirty="0" err="1"/>
              <a:t>environment</a:t>
            </a:r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 (</a:t>
            </a:r>
            <a:r>
              <a:rPr lang="it-IT" dirty="0" err="1"/>
              <a:t>basic</a:t>
            </a:r>
            <a:r>
              <a:rPr lang="it-IT" dirty="0"/>
              <a:t> WebGL or </a:t>
            </a:r>
            <a:r>
              <a:rPr lang="it-IT" dirty="0" err="1"/>
              <a:t>other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List of </a:t>
            </a:r>
            <a:r>
              <a:rPr lang="it-IT" dirty="0" err="1"/>
              <a:t>all</a:t>
            </a:r>
            <a:r>
              <a:rPr lang="it-IT" dirty="0"/>
              <a:t> the </a:t>
            </a:r>
            <a:r>
              <a:rPr lang="it-IT" dirty="0" err="1"/>
              <a:t>libraries</a:t>
            </a:r>
            <a:r>
              <a:rPr lang="it-IT" dirty="0"/>
              <a:t>, </a:t>
            </a:r>
            <a:r>
              <a:rPr lang="it-IT" dirty="0" err="1"/>
              <a:t>tools</a:t>
            </a:r>
            <a:r>
              <a:rPr lang="it-IT" dirty="0"/>
              <a:t> and </a:t>
            </a:r>
            <a:r>
              <a:rPr lang="it-IT" dirty="0" err="1"/>
              <a:t>models</a:t>
            </a:r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 in the </a:t>
            </a:r>
            <a:r>
              <a:rPr lang="it-IT" dirty="0" err="1"/>
              <a:t>project</a:t>
            </a:r>
            <a:r>
              <a:rPr lang="it-IT" dirty="0"/>
              <a:t>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developed</a:t>
            </a:r>
            <a:r>
              <a:rPr lang="it-IT" dirty="0"/>
              <a:t> by the team</a:t>
            </a:r>
          </a:p>
          <a:p>
            <a:pPr lvl="1"/>
            <a:r>
              <a:rPr lang="it-IT" dirty="0" err="1"/>
              <a:t>Description</a:t>
            </a:r>
            <a:r>
              <a:rPr lang="it-IT" dirty="0"/>
              <a:t> of </a:t>
            </a:r>
            <a:r>
              <a:rPr lang="it-IT" dirty="0" err="1"/>
              <a:t>all</a:t>
            </a:r>
            <a:r>
              <a:rPr lang="it-IT" dirty="0"/>
              <a:t> the </a:t>
            </a:r>
            <a:r>
              <a:rPr lang="it-IT" dirty="0" err="1"/>
              <a:t>technical</a:t>
            </a:r>
            <a:r>
              <a:rPr lang="it-IT" dirty="0"/>
              <a:t> </a:t>
            </a:r>
            <a:r>
              <a:rPr lang="it-IT" dirty="0" err="1"/>
              <a:t>aspects</a:t>
            </a:r>
            <a:r>
              <a:rPr lang="it-IT" dirty="0"/>
              <a:t> of the </a:t>
            </a:r>
            <a:r>
              <a:rPr lang="it-IT" dirty="0" err="1"/>
              <a:t>project</a:t>
            </a:r>
            <a:endParaRPr lang="it-IT" dirty="0"/>
          </a:p>
          <a:p>
            <a:pPr lvl="1"/>
            <a:r>
              <a:rPr lang="it-IT" dirty="0" err="1"/>
              <a:t>Description</a:t>
            </a:r>
            <a:r>
              <a:rPr lang="it-IT" dirty="0"/>
              <a:t> of the </a:t>
            </a:r>
            <a:r>
              <a:rPr lang="it-IT" dirty="0" err="1"/>
              <a:t>implemented</a:t>
            </a:r>
            <a:r>
              <a:rPr lang="it-IT" dirty="0"/>
              <a:t> </a:t>
            </a:r>
            <a:r>
              <a:rPr lang="it-IT" dirty="0" err="1"/>
              <a:t>interactions</a:t>
            </a:r>
            <a:endParaRPr lang="it-IT" dirty="0"/>
          </a:p>
          <a:p>
            <a:pPr lvl="1"/>
            <a:r>
              <a:rPr lang="it-IT" dirty="0"/>
              <a:t>The </a:t>
            </a:r>
            <a:r>
              <a:rPr lang="it-IT" dirty="0" err="1"/>
              <a:t>length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up to </a:t>
            </a:r>
            <a:r>
              <a:rPr lang="it-IT" dirty="0" err="1"/>
              <a:t>you</a:t>
            </a:r>
            <a:r>
              <a:rPr lang="it-IT" dirty="0"/>
              <a:t>,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least</a:t>
            </a:r>
            <a:r>
              <a:rPr lang="it-IT"/>
              <a:t> 5-10 </a:t>
            </a:r>
            <a:r>
              <a:rPr lang="it-IT" dirty="0" err="1"/>
              <a:t>pages</a:t>
            </a:r>
            <a:endParaRPr lang="it-IT" dirty="0"/>
          </a:p>
          <a:p>
            <a:pPr lvl="1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Pagina </a:t>
            </a:r>
            <a:fld id="{21E1E0E0-E1EC-45D1-96EB-F9245E9E772C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0717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AE6D87-4737-40B2-BE47-53EF82288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Deadlines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525ECF-2625-41D7-9FEA-3B21164A8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proposal</a:t>
            </a:r>
            <a:r>
              <a:rPr lang="it-IT" dirty="0"/>
              <a:t> MUST be </a:t>
            </a:r>
            <a:r>
              <a:rPr lang="it-IT" dirty="0" err="1"/>
              <a:t>submitted</a:t>
            </a:r>
            <a:r>
              <a:rPr lang="it-IT" dirty="0"/>
              <a:t> by </a:t>
            </a:r>
            <a:r>
              <a:rPr lang="it-IT" dirty="0" err="1"/>
              <a:t>December</a:t>
            </a:r>
            <a:r>
              <a:rPr lang="it-IT" dirty="0"/>
              <a:t> 2018 </a:t>
            </a:r>
            <a:r>
              <a:rPr lang="it-IT" dirty="0" err="1"/>
              <a:t>at</a:t>
            </a:r>
            <a:r>
              <a:rPr lang="it-IT" dirty="0"/>
              <a:t> the </a:t>
            </a:r>
            <a:r>
              <a:rPr lang="it-IT" dirty="0" err="1"/>
              <a:t>latest</a:t>
            </a:r>
            <a:endParaRPr lang="it-IT" dirty="0"/>
          </a:p>
          <a:p>
            <a:r>
              <a:rPr lang="it-IT" dirty="0"/>
              <a:t>The </a:t>
            </a:r>
            <a:r>
              <a:rPr lang="it-IT" dirty="0" err="1"/>
              <a:t>project</a:t>
            </a:r>
            <a:r>
              <a:rPr lang="it-IT" dirty="0"/>
              <a:t> MUST be </a:t>
            </a:r>
            <a:r>
              <a:rPr lang="it-IT" dirty="0" err="1"/>
              <a:t>completed</a:t>
            </a:r>
            <a:r>
              <a:rPr lang="it-IT" dirty="0"/>
              <a:t> by the </a:t>
            </a:r>
            <a:r>
              <a:rPr lang="it-IT" dirty="0" err="1"/>
              <a:t>January-February</a:t>
            </a:r>
            <a:r>
              <a:rPr lang="it-IT" dirty="0"/>
              <a:t> 2019 </a:t>
            </a:r>
            <a:r>
              <a:rPr lang="it-IT" dirty="0" err="1"/>
              <a:t>exam</a:t>
            </a:r>
            <a:r>
              <a:rPr lang="it-IT" dirty="0"/>
              <a:t> session</a:t>
            </a:r>
          </a:p>
          <a:p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do </a:t>
            </a:r>
            <a:r>
              <a:rPr lang="it-IT" dirty="0" err="1"/>
              <a:t>not</a:t>
            </a:r>
            <a:r>
              <a:rPr lang="it-IT" dirty="0"/>
              <a:t> complete the </a:t>
            </a:r>
            <a:r>
              <a:rPr lang="it-IT" dirty="0" err="1"/>
              <a:t>exam</a:t>
            </a:r>
            <a:r>
              <a:rPr lang="it-IT" dirty="0"/>
              <a:t> by </a:t>
            </a:r>
            <a:r>
              <a:rPr lang="it-IT" dirty="0" err="1"/>
              <a:t>February</a:t>
            </a:r>
            <a:r>
              <a:rPr lang="it-IT" dirty="0"/>
              <a:t> 2019, the </a:t>
            </a:r>
            <a:r>
              <a:rPr lang="it-IT" dirty="0" err="1"/>
              <a:t>homeworks</a:t>
            </a:r>
            <a:r>
              <a:rPr lang="it-IT" dirty="0"/>
              <a:t> are </a:t>
            </a:r>
            <a:r>
              <a:rPr lang="it-IT" dirty="0" err="1"/>
              <a:t>lost</a:t>
            </a:r>
            <a:r>
              <a:rPr lang="it-IT" dirty="0"/>
              <a:t> and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need</a:t>
            </a:r>
            <a:r>
              <a:rPr lang="it-IT" dirty="0"/>
              <a:t> to start from scratch with the </a:t>
            </a:r>
            <a:r>
              <a:rPr lang="it-IT" dirty="0" err="1"/>
              <a:t>rules</a:t>
            </a:r>
            <a:r>
              <a:rPr lang="it-IT" dirty="0"/>
              <a:t> for </a:t>
            </a:r>
            <a:r>
              <a:rPr lang="it-IT" dirty="0" err="1"/>
              <a:t>next</a:t>
            </a:r>
            <a:r>
              <a:rPr lang="it-IT" dirty="0"/>
              <a:t> </a:t>
            </a:r>
            <a:r>
              <a:rPr lang="it-IT"/>
              <a:t>year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23A2495-AE30-4D0A-B6E6-E7F467E80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Interactive Graphics: Project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B9AE5F8-49A1-4F27-BCBC-CD1AF535E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Pagina </a:t>
            </a:r>
            <a:fld id="{21E1E0E0-E1EC-45D1-96EB-F9245E9E772C}" type="slidenum">
              <a:rPr lang="it-IT" smtClean="0"/>
              <a:pPr>
                <a:defRPr/>
              </a:pPr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8948844"/>
      </p:ext>
    </p:extLst>
  </p:cSld>
  <p:clrMapOvr>
    <a:masterClrMapping/>
  </p:clrMapOvr>
</p:sld>
</file>

<file path=ppt/theme/theme1.xml><?xml version="1.0" encoding="utf-8"?>
<a:theme xmlns:a="http://schemas.openxmlformats.org/drawingml/2006/main" name="Sapienza">
  <a:themeElements>
    <a:clrScheme name="">
      <a:dk1>
        <a:srgbClr val="822433"/>
      </a:dk1>
      <a:lt1>
        <a:srgbClr val="FFFFFF"/>
      </a:lt1>
      <a:dk2>
        <a:srgbClr val="822433"/>
      </a:dk2>
      <a:lt2>
        <a:srgbClr val="808080"/>
      </a:lt2>
      <a:accent1>
        <a:srgbClr val="BBE0E3"/>
      </a:accent1>
      <a:accent2>
        <a:srgbClr val="FFFF00"/>
      </a:accent2>
      <a:accent3>
        <a:srgbClr val="FFFFFF"/>
      </a:accent3>
      <a:accent4>
        <a:srgbClr val="6E1D2A"/>
      </a:accent4>
      <a:accent5>
        <a:srgbClr val="DAEDEF"/>
      </a:accent5>
      <a:accent6>
        <a:srgbClr val="E7E700"/>
      </a:accent6>
      <a:hlink>
        <a:srgbClr val="0000FF"/>
      </a:hlink>
      <a:folHlink>
        <a:srgbClr val="FF0000"/>
      </a:folHlink>
    </a:clrScheme>
    <a:fontScheme name="la sapienz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 sapienza 1">
        <a:dk1>
          <a:srgbClr val="000000"/>
        </a:dk1>
        <a:lt1>
          <a:srgbClr val="FFFFFF"/>
        </a:lt1>
        <a:dk2>
          <a:srgbClr val="FFFFFF"/>
        </a:dk2>
        <a:lt2>
          <a:srgbClr val="2D2015"/>
        </a:lt2>
        <a:accent1>
          <a:srgbClr val="7C7C7C"/>
        </a:accent1>
        <a:accent2>
          <a:srgbClr val="FFFF7E"/>
        </a:accent2>
        <a:accent3>
          <a:srgbClr val="FFFFFF"/>
        </a:accent3>
        <a:accent4>
          <a:srgbClr val="000000"/>
        </a:accent4>
        <a:accent5>
          <a:srgbClr val="BFBFBF"/>
        </a:accent5>
        <a:accent6>
          <a:srgbClr val="E7E772"/>
        </a:accent6>
        <a:hlink>
          <a:srgbClr val="066778"/>
        </a:hlink>
        <a:folHlink>
          <a:srgbClr val="8300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Sapienza</Template>
  <TotalTime>4201</TotalTime>
  <Words>615</Words>
  <Application>Microsoft Office PowerPoint</Application>
  <PresentationFormat>Presentazione su schermo (4:3)</PresentationFormat>
  <Paragraphs>67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Calibri</vt:lpstr>
      <vt:lpstr>Sapienza</vt:lpstr>
      <vt:lpstr>Project Requirements</vt:lpstr>
      <vt:lpstr>Passing the exam</vt:lpstr>
      <vt:lpstr>Project requirements 1/2</vt:lpstr>
      <vt:lpstr>Project requirements 2/2</vt:lpstr>
      <vt:lpstr>Project steps 1/2</vt:lpstr>
      <vt:lpstr>Project steps 2/2</vt:lpstr>
      <vt:lpstr>Project presentation</vt:lpstr>
      <vt:lpstr>Deadlines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</dc:creator>
  <cp:lastModifiedBy>Marco Schaerf</cp:lastModifiedBy>
  <cp:revision>193</cp:revision>
  <dcterms:created xsi:type="dcterms:W3CDTF">2006-08-16T00:00:00Z</dcterms:created>
  <dcterms:modified xsi:type="dcterms:W3CDTF">2018-05-22T07:29:21Z</dcterms:modified>
</cp:coreProperties>
</file>