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44"/>
  </p:notesMasterIdLst>
  <p:handoutMasterIdLst>
    <p:handoutMasterId r:id="rId45"/>
  </p:handoutMasterIdLst>
  <p:sldIdLst>
    <p:sldId id="256" r:id="rId2"/>
    <p:sldId id="414" r:id="rId3"/>
    <p:sldId id="415" r:id="rId4"/>
    <p:sldId id="416" r:id="rId5"/>
    <p:sldId id="417" r:id="rId6"/>
    <p:sldId id="492" r:id="rId7"/>
    <p:sldId id="493" r:id="rId8"/>
    <p:sldId id="420" r:id="rId9"/>
    <p:sldId id="494" r:id="rId10"/>
    <p:sldId id="496" r:id="rId11"/>
    <p:sldId id="421" r:id="rId12"/>
    <p:sldId id="422" r:id="rId13"/>
    <p:sldId id="423" r:id="rId14"/>
    <p:sldId id="497" r:id="rId15"/>
    <p:sldId id="426" r:id="rId16"/>
    <p:sldId id="491" r:id="rId17"/>
    <p:sldId id="427" r:id="rId18"/>
    <p:sldId id="428" r:id="rId19"/>
    <p:sldId id="429" r:id="rId20"/>
    <p:sldId id="430" r:id="rId21"/>
    <p:sldId id="431" r:id="rId22"/>
    <p:sldId id="432" r:id="rId23"/>
    <p:sldId id="500" r:id="rId24"/>
    <p:sldId id="501" r:id="rId25"/>
    <p:sldId id="502" r:id="rId26"/>
    <p:sldId id="503" r:id="rId27"/>
    <p:sldId id="435" r:id="rId28"/>
    <p:sldId id="508" r:id="rId29"/>
    <p:sldId id="436" r:id="rId30"/>
    <p:sldId id="437" r:id="rId31"/>
    <p:sldId id="484" r:id="rId32"/>
    <p:sldId id="485" r:id="rId33"/>
    <p:sldId id="486" r:id="rId34"/>
    <p:sldId id="507" r:id="rId35"/>
    <p:sldId id="487" r:id="rId36"/>
    <p:sldId id="488" r:id="rId37"/>
    <p:sldId id="489" r:id="rId38"/>
    <p:sldId id="490" r:id="rId39"/>
    <p:sldId id="504" r:id="rId40"/>
    <p:sldId id="509" r:id="rId41"/>
    <p:sldId id="505" r:id="rId42"/>
    <p:sldId id="506" r:id="rId43"/>
  </p:sldIdLst>
  <p:sldSz cx="10080625" cy="7559675"/>
  <p:notesSz cx="7772400" cy="10058400"/>
  <p:defaultTextStyle>
    <a:defPPr>
      <a:defRPr lang="en-US"/>
    </a:defPPr>
    <a:lvl1pPr marL="0" algn="l" defTabSz="456868" rtl="0" eaLnBrk="1" latinLnBrk="0" hangingPunct="1">
      <a:defRPr sz="1800" kern="1200">
        <a:solidFill>
          <a:schemeClr val="tx1"/>
        </a:solidFill>
        <a:latin typeface="+mn-lt"/>
        <a:ea typeface="+mn-ea"/>
        <a:cs typeface="+mn-cs"/>
      </a:defRPr>
    </a:lvl1pPr>
    <a:lvl2pPr marL="456868" algn="l" defTabSz="456868" rtl="0" eaLnBrk="1" latinLnBrk="0" hangingPunct="1">
      <a:defRPr sz="1800" kern="1200">
        <a:solidFill>
          <a:schemeClr val="tx1"/>
        </a:solidFill>
        <a:latin typeface="+mn-lt"/>
        <a:ea typeface="+mn-ea"/>
        <a:cs typeface="+mn-cs"/>
      </a:defRPr>
    </a:lvl2pPr>
    <a:lvl3pPr marL="913736" algn="l" defTabSz="456868" rtl="0" eaLnBrk="1" latinLnBrk="0" hangingPunct="1">
      <a:defRPr sz="1800" kern="1200">
        <a:solidFill>
          <a:schemeClr val="tx1"/>
        </a:solidFill>
        <a:latin typeface="+mn-lt"/>
        <a:ea typeface="+mn-ea"/>
        <a:cs typeface="+mn-cs"/>
      </a:defRPr>
    </a:lvl3pPr>
    <a:lvl4pPr marL="1370604" algn="l" defTabSz="456868" rtl="0" eaLnBrk="1" latinLnBrk="0" hangingPunct="1">
      <a:defRPr sz="1800" kern="1200">
        <a:solidFill>
          <a:schemeClr val="tx1"/>
        </a:solidFill>
        <a:latin typeface="+mn-lt"/>
        <a:ea typeface="+mn-ea"/>
        <a:cs typeface="+mn-cs"/>
      </a:defRPr>
    </a:lvl4pPr>
    <a:lvl5pPr marL="1827472" algn="l" defTabSz="456868" rtl="0" eaLnBrk="1" latinLnBrk="0" hangingPunct="1">
      <a:defRPr sz="1800" kern="1200">
        <a:solidFill>
          <a:schemeClr val="tx1"/>
        </a:solidFill>
        <a:latin typeface="+mn-lt"/>
        <a:ea typeface="+mn-ea"/>
        <a:cs typeface="+mn-cs"/>
      </a:defRPr>
    </a:lvl5pPr>
    <a:lvl6pPr marL="2284341" algn="l" defTabSz="456868" rtl="0" eaLnBrk="1" latinLnBrk="0" hangingPunct="1">
      <a:defRPr sz="1800" kern="1200">
        <a:solidFill>
          <a:schemeClr val="tx1"/>
        </a:solidFill>
        <a:latin typeface="+mn-lt"/>
        <a:ea typeface="+mn-ea"/>
        <a:cs typeface="+mn-cs"/>
      </a:defRPr>
    </a:lvl6pPr>
    <a:lvl7pPr marL="2741210" algn="l" defTabSz="456868" rtl="0" eaLnBrk="1" latinLnBrk="0" hangingPunct="1">
      <a:defRPr sz="1800" kern="1200">
        <a:solidFill>
          <a:schemeClr val="tx1"/>
        </a:solidFill>
        <a:latin typeface="+mn-lt"/>
        <a:ea typeface="+mn-ea"/>
        <a:cs typeface="+mn-cs"/>
      </a:defRPr>
    </a:lvl7pPr>
    <a:lvl8pPr marL="3198078" algn="l" defTabSz="456868" rtl="0" eaLnBrk="1" latinLnBrk="0" hangingPunct="1">
      <a:defRPr sz="1800" kern="1200">
        <a:solidFill>
          <a:schemeClr val="tx1"/>
        </a:solidFill>
        <a:latin typeface="+mn-lt"/>
        <a:ea typeface="+mn-ea"/>
        <a:cs typeface="+mn-cs"/>
      </a:defRPr>
    </a:lvl8pPr>
    <a:lvl9pPr marL="3654946" algn="l" defTabSz="45686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B6C7FF"/>
    <a:srgbClr val="FEFFDE"/>
    <a:srgbClr val="3B3EFF"/>
    <a:srgbClr val="000000"/>
    <a:srgbClr val="819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8" autoAdjust="0"/>
    <p:restoredTop sz="95009" autoAdjust="0"/>
  </p:normalViewPr>
  <p:slideViewPr>
    <p:cSldViewPr snapToGrid="0" snapToObjects="1">
      <p:cViewPr varScale="1">
        <p:scale>
          <a:sx n="79" d="100"/>
          <a:sy n="79" d="100"/>
        </p:scale>
        <p:origin x="1440" y="208"/>
      </p:cViewPr>
      <p:guideLst>
        <p:guide orient="horz" pos="2381"/>
        <p:guide pos="3175"/>
      </p:guideLst>
    </p:cSldViewPr>
  </p:slideViewPr>
  <p:outlineViewPr>
    <p:cViewPr>
      <p:scale>
        <a:sx n="33" d="100"/>
        <a:sy n="33" d="100"/>
      </p:scale>
      <p:origin x="0" y="29880"/>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32B7BCB7-0B0D-5D44-B4AA-CEE9578D4364}" type="datetimeFigureOut">
              <a:rPr lang="en-US" smtClean="0"/>
              <a:t>5/24/17</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1DDA7CF7-3A0F-CE4A-88EA-A72FCE089C9F}" type="slidenum">
              <a:rPr lang="en-US" smtClean="0"/>
              <a:t>‹#›</a:t>
            </a:fld>
            <a:endParaRPr lang="en-US"/>
          </a:p>
        </p:txBody>
      </p:sp>
    </p:spTree>
    <p:extLst>
      <p:ext uri="{BB962C8B-B14F-4D97-AF65-F5344CB8AC3E}">
        <p14:creationId xmlns:p14="http://schemas.microsoft.com/office/powerpoint/2010/main" val="3057522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DD26A33A-D8BA-DE44-9376-66A40D573CD6}" type="datetimeFigureOut">
              <a:rPr lang="en-US" smtClean="0"/>
              <a:t>5/24/17</a:t>
            </a:fld>
            <a:endParaRPr lang="en-US"/>
          </a:p>
        </p:txBody>
      </p:sp>
      <p:sp>
        <p:nvSpPr>
          <p:cNvPr id="4" name="Slide Image Placeholder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45671D14-698D-D04E-9B44-6B5985FA553A}" type="slidenum">
              <a:rPr lang="en-US" smtClean="0"/>
              <a:t>‹#›</a:t>
            </a:fld>
            <a:endParaRPr lang="en-US"/>
          </a:p>
        </p:txBody>
      </p:sp>
    </p:spTree>
    <p:extLst>
      <p:ext uri="{BB962C8B-B14F-4D97-AF65-F5344CB8AC3E}">
        <p14:creationId xmlns:p14="http://schemas.microsoft.com/office/powerpoint/2010/main" val="1517036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19459"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C2129827-EB1E-074C-805F-89720A867C6F}" type="slidenum">
              <a:rPr lang="en-GB" altLang="en-US" sz="1300"/>
              <a:pPr>
                <a:spcBef>
                  <a:spcPct val="0"/>
                </a:spcBef>
                <a:buSzPct val="45000"/>
                <a:buFont typeface="StarSymbol" charset="0"/>
                <a:buNone/>
              </a:pPr>
              <a:t>2</a:t>
            </a:fld>
            <a:endParaRPr lang="en-GB" altLang="en-US" sz="1300"/>
          </a:p>
        </p:txBody>
      </p:sp>
      <p:sp>
        <p:nvSpPr>
          <p:cNvPr id="19460" name="Text Box 2"/>
          <p:cNvSpPr txBox="1">
            <a:spLocks noChangeArrowheads="1"/>
          </p:cNvSpPr>
          <p:nvPr/>
        </p:nvSpPr>
        <p:spPr bwMode="auto">
          <a:xfrm>
            <a:off x="1335088" y="752475"/>
            <a:ext cx="5078412" cy="3773488"/>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19461"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55787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7890"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0578E630-5E96-D34E-895F-72692540B4F4}" type="slidenum">
              <a:rPr lang="en-GB" altLang="en-US" sz="1300"/>
              <a:pPr>
                <a:spcBef>
                  <a:spcPct val="0"/>
                </a:spcBef>
                <a:buSzPct val="45000"/>
                <a:buFont typeface="StarSymbol" charset="0"/>
                <a:buNone/>
              </a:pPr>
              <a:t>13</a:t>
            </a:fld>
            <a:endParaRPr lang="en-GB" altLang="en-US" sz="1300"/>
          </a:p>
        </p:txBody>
      </p:sp>
      <p:sp>
        <p:nvSpPr>
          <p:cNvPr id="37891" name="Rectangle 2"/>
          <p:cNvSpPr>
            <a:spLocks noGrp="1" noRot="1" noChangeAspect="1" noChangeArrowheads="1" noTextEdit="1"/>
          </p:cNvSpPr>
          <p:nvPr>
            <p:ph type="sldImg"/>
          </p:nvPr>
        </p:nvSpPr>
        <p:spPr>
          <a:xfrm>
            <a:off x="1357313" y="752475"/>
            <a:ext cx="5029200" cy="3771900"/>
          </a:xfrm>
        </p:spPr>
      </p:sp>
      <p:sp>
        <p:nvSpPr>
          <p:cNvPr id="37892" name="Rectangle 3"/>
          <p:cNvSpPr>
            <a:spLocks noGrp="1" noChangeArrowheads="1"/>
          </p:cNvSpPr>
          <p:nvPr>
            <p:ph type="body" idx="1"/>
          </p:nvPr>
        </p:nvSpPr>
        <p:spPr>
          <a:xfrm>
            <a:off x="777875" y="4776788"/>
            <a:ext cx="6189663" cy="4524375"/>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53911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44035"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94188A75-0987-EA42-9898-905282ABD740}" type="slidenum">
              <a:rPr lang="en-GB" altLang="en-US" sz="1300"/>
              <a:pPr>
                <a:spcBef>
                  <a:spcPct val="0"/>
                </a:spcBef>
                <a:buSzPct val="45000"/>
                <a:buFont typeface="StarSymbol" charset="0"/>
                <a:buNone/>
              </a:pPr>
              <a:t>15</a:t>
            </a:fld>
            <a:endParaRPr lang="en-GB" altLang="en-US" sz="1300"/>
          </a:p>
        </p:txBody>
      </p:sp>
      <p:sp>
        <p:nvSpPr>
          <p:cNvPr id="44036"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44037"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65816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46083"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66589B6D-857A-8746-9DA3-C03E363DF0D2}" type="slidenum">
              <a:rPr lang="en-GB" altLang="en-US" sz="1300"/>
              <a:pPr>
                <a:spcBef>
                  <a:spcPct val="0"/>
                </a:spcBef>
                <a:buSzPct val="45000"/>
                <a:buFont typeface="StarSymbol" charset="0"/>
                <a:buNone/>
              </a:pPr>
              <a:t>17</a:t>
            </a:fld>
            <a:endParaRPr lang="en-GB" altLang="en-US" sz="1300"/>
          </a:p>
        </p:txBody>
      </p:sp>
      <p:sp>
        <p:nvSpPr>
          <p:cNvPr id="46084"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46085"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82015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48131"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287A7390-2A8B-994B-874C-AE7EAFE4EACD}" type="slidenum">
              <a:rPr lang="en-GB" altLang="en-US" sz="1300"/>
              <a:pPr>
                <a:spcBef>
                  <a:spcPct val="0"/>
                </a:spcBef>
                <a:buSzPct val="45000"/>
                <a:buFont typeface="StarSymbol" charset="0"/>
                <a:buNone/>
              </a:pPr>
              <a:t>18</a:t>
            </a:fld>
            <a:endParaRPr lang="en-GB" altLang="en-US" sz="1300"/>
          </a:p>
        </p:txBody>
      </p:sp>
      <p:sp>
        <p:nvSpPr>
          <p:cNvPr id="48132"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48133"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33952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0179"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C908D673-B683-4246-A8C3-5EAF01759F3F}" type="slidenum">
              <a:rPr lang="en-GB" altLang="en-US" sz="1300"/>
              <a:pPr>
                <a:spcBef>
                  <a:spcPct val="0"/>
                </a:spcBef>
                <a:buSzPct val="45000"/>
                <a:buFont typeface="StarSymbol" charset="0"/>
                <a:buNone/>
              </a:pPr>
              <a:t>19</a:t>
            </a:fld>
            <a:endParaRPr lang="en-GB" altLang="en-US" sz="1300"/>
          </a:p>
        </p:txBody>
      </p:sp>
      <p:sp>
        <p:nvSpPr>
          <p:cNvPr id="50180"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50181"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36483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2227"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B7A2906A-47AC-6447-B1BB-64A7B5E4ADB3}" type="slidenum">
              <a:rPr lang="en-GB" altLang="en-US" sz="1300"/>
              <a:pPr>
                <a:spcBef>
                  <a:spcPct val="0"/>
                </a:spcBef>
                <a:buSzPct val="45000"/>
                <a:buFont typeface="StarSymbol" charset="0"/>
                <a:buNone/>
              </a:pPr>
              <a:t>20</a:t>
            </a:fld>
            <a:endParaRPr lang="en-GB" altLang="en-US" sz="1300"/>
          </a:p>
        </p:txBody>
      </p:sp>
      <p:sp>
        <p:nvSpPr>
          <p:cNvPr id="5222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52229"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41928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4275"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5A0E1021-AA3A-FC44-9568-DA0A076D8F96}" type="slidenum">
              <a:rPr lang="en-GB" altLang="en-US" sz="1300"/>
              <a:pPr>
                <a:spcBef>
                  <a:spcPct val="0"/>
                </a:spcBef>
                <a:buSzPct val="45000"/>
                <a:buFont typeface="StarSymbol" charset="0"/>
                <a:buNone/>
              </a:pPr>
              <a:t>21</a:t>
            </a:fld>
            <a:endParaRPr lang="en-GB" altLang="en-US" sz="1300"/>
          </a:p>
        </p:txBody>
      </p:sp>
      <p:sp>
        <p:nvSpPr>
          <p:cNvPr id="54276"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54277"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69737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6322"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7EB549A1-3D59-4647-A9D8-209B851DFDDA}" type="slidenum">
              <a:rPr lang="en-GB" altLang="en-US" sz="1300"/>
              <a:pPr>
                <a:spcBef>
                  <a:spcPct val="0"/>
                </a:spcBef>
                <a:buSzPct val="45000"/>
                <a:buFont typeface="StarSymbol" charset="0"/>
                <a:buNone/>
              </a:pPr>
              <a:t>22</a:t>
            </a:fld>
            <a:endParaRPr lang="en-GB" altLang="en-US" sz="1300"/>
          </a:p>
        </p:txBody>
      </p:sp>
      <p:sp>
        <p:nvSpPr>
          <p:cNvPr id="56323" name="Rectangle 2"/>
          <p:cNvSpPr>
            <a:spLocks noGrp="1" noRot="1" noChangeAspect="1" noChangeArrowheads="1" noTextEdit="1"/>
          </p:cNvSpPr>
          <p:nvPr>
            <p:ph type="sldImg"/>
          </p:nvPr>
        </p:nvSpPr>
        <p:spPr>
          <a:xfrm>
            <a:off x="1365250" y="752475"/>
            <a:ext cx="5030788" cy="3771900"/>
          </a:xfrm>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1247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8370"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3406A167-359F-684A-824B-457581EE5DA2}" type="slidenum">
              <a:rPr lang="en-GB" altLang="en-US" sz="1300"/>
              <a:pPr>
                <a:spcBef>
                  <a:spcPct val="0"/>
                </a:spcBef>
                <a:buSzPct val="45000"/>
                <a:buFont typeface="StarSymbol" charset="0"/>
                <a:buNone/>
              </a:pPr>
              <a:t>23</a:t>
            </a:fld>
            <a:endParaRPr lang="en-GB" altLang="en-US" sz="1300"/>
          </a:p>
        </p:txBody>
      </p:sp>
      <p:sp>
        <p:nvSpPr>
          <p:cNvPr id="58371" name="Rectangle 2"/>
          <p:cNvSpPr>
            <a:spLocks noGrp="1" noRot="1" noChangeAspect="1" noChangeArrowheads="1" noTextEdit="1"/>
          </p:cNvSpPr>
          <p:nvPr>
            <p:ph type="sldImg"/>
          </p:nvPr>
        </p:nvSpPr>
        <p:spPr>
          <a:xfrm>
            <a:off x="1365250" y="752475"/>
            <a:ext cx="5030788" cy="3771900"/>
          </a:xfrm>
        </p:spPr>
      </p:sp>
      <p:sp>
        <p:nvSpPr>
          <p:cNvPr id="583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18257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58370"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3406A167-359F-684A-824B-457581EE5DA2}" type="slidenum">
              <a:rPr lang="en-GB" altLang="en-US" sz="1300"/>
              <a:pPr>
                <a:spcBef>
                  <a:spcPct val="0"/>
                </a:spcBef>
                <a:buSzPct val="45000"/>
                <a:buFont typeface="StarSymbol" charset="0"/>
                <a:buNone/>
              </a:pPr>
              <a:t>24</a:t>
            </a:fld>
            <a:endParaRPr lang="en-GB" altLang="en-US" sz="1300"/>
          </a:p>
        </p:txBody>
      </p:sp>
      <p:sp>
        <p:nvSpPr>
          <p:cNvPr id="58371" name="Rectangle 2"/>
          <p:cNvSpPr>
            <a:spLocks noGrp="1" noRot="1" noChangeAspect="1" noChangeArrowheads="1" noTextEdit="1"/>
          </p:cNvSpPr>
          <p:nvPr>
            <p:ph type="sldImg"/>
          </p:nvPr>
        </p:nvSpPr>
        <p:spPr>
          <a:xfrm>
            <a:off x="1365250" y="752475"/>
            <a:ext cx="5030788" cy="3771900"/>
          </a:xfrm>
        </p:spPr>
      </p:sp>
      <p:sp>
        <p:nvSpPr>
          <p:cNvPr id="583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40890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21507"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4FA0D626-0D97-1947-B913-96F2818605D4}" type="slidenum">
              <a:rPr lang="en-GB" altLang="en-US" sz="1300"/>
              <a:pPr>
                <a:spcBef>
                  <a:spcPct val="0"/>
                </a:spcBef>
                <a:buSzPct val="45000"/>
                <a:buFont typeface="StarSymbol" charset="0"/>
                <a:buNone/>
              </a:pPr>
              <a:t>3</a:t>
            </a:fld>
            <a:endParaRPr lang="en-GB" altLang="en-US" sz="1300"/>
          </a:p>
        </p:txBody>
      </p:sp>
      <p:sp>
        <p:nvSpPr>
          <p:cNvPr id="2150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21509"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80378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62466"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88935B43-5D1F-504D-8A8B-B28F009C8F83}" type="slidenum">
              <a:rPr lang="en-GB" altLang="en-US" sz="1300"/>
              <a:pPr>
                <a:spcBef>
                  <a:spcPct val="0"/>
                </a:spcBef>
                <a:buSzPct val="45000"/>
                <a:buFont typeface="StarSymbol" charset="0"/>
                <a:buNone/>
              </a:pPr>
              <a:t>27</a:t>
            </a:fld>
            <a:endParaRPr lang="en-GB" altLang="en-US" sz="1300"/>
          </a:p>
        </p:txBody>
      </p:sp>
      <p:sp>
        <p:nvSpPr>
          <p:cNvPr id="62467" name="Rectangle 2"/>
          <p:cNvSpPr>
            <a:spLocks noGrp="1" noRot="1" noChangeAspect="1" noChangeArrowheads="1" noTextEdit="1"/>
          </p:cNvSpPr>
          <p:nvPr>
            <p:ph type="sldImg"/>
          </p:nvPr>
        </p:nvSpPr>
        <p:spPr>
          <a:xfrm>
            <a:off x="1365250" y="752475"/>
            <a:ext cx="5030788" cy="3771900"/>
          </a:xfrm>
        </p:spPr>
      </p:sp>
      <p:sp>
        <p:nvSpPr>
          <p:cNvPr id="624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174764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62466"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88935B43-5D1F-504D-8A8B-B28F009C8F83}" type="slidenum">
              <a:rPr lang="en-GB" altLang="en-US" sz="1300"/>
              <a:pPr>
                <a:spcBef>
                  <a:spcPct val="0"/>
                </a:spcBef>
                <a:buSzPct val="45000"/>
                <a:buFont typeface="StarSymbol" charset="0"/>
                <a:buNone/>
              </a:pPr>
              <a:t>28</a:t>
            </a:fld>
            <a:endParaRPr lang="en-GB" altLang="en-US" sz="1300"/>
          </a:p>
        </p:txBody>
      </p:sp>
      <p:sp>
        <p:nvSpPr>
          <p:cNvPr id="62467" name="Rectangle 2"/>
          <p:cNvSpPr>
            <a:spLocks noGrp="1" noRot="1" noChangeAspect="1" noChangeArrowheads="1" noTextEdit="1"/>
          </p:cNvSpPr>
          <p:nvPr>
            <p:ph type="sldImg"/>
          </p:nvPr>
        </p:nvSpPr>
        <p:spPr>
          <a:xfrm>
            <a:off x="1365250" y="752475"/>
            <a:ext cx="5030788" cy="3771900"/>
          </a:xfrm>
        </p:spPr>
      </p:sp>
      <p:sp>
        <p:nvSpPr>
          <p:cNvPr id="624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200509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64514"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755D72F3-D172-5644-86D3-8ECE2E92BE18}" type="slidenum">
              <a:rPr lang="en-GB" altLang="en-US" sz="1300"/>
              <a:pPr>
                <a:spcBef>
                  <a:spcPct val="0"/>
                </a:spcBef>
                <a:buSzPct val="45000"/>
                <a:buFont typeface="StarSymbol" charset="0"/>
                <a:buNone/>
              </a:pPr>
              <a:t>29</a:t>
            </a:fld>
            <a:endParaRPr lang="en-GB" altLang="en-US" sz="1300"/>
          </a:p>
        </p:txBody>
      </p:sp>
      <p:sp>
        <p:nvSpPr>
          <p:cNvPr id="64515" name="Rectangle 2"/>
          <p:cNvSpPr>
            <a:spLocks noGrp="1" noRot="1" noChangeAspect="1" noChangeArrowheads="1" noTextEdit="1"/>
          </p:cNvSpPr>
          <p:nvPr>
            <p:ph type="sldImg"/>
          </p:nvPr>
        </p:nvSpPr>
        <p:spPr>
          <a:xfrm>
            <a:off x="1365250" y="752475"/>
            <a:ext cx="5030788" cy="3771900"/>
          </a:xfrm>
        </p:spPr>
      </p:sp>
      <p:sp>
        <p:nvSpPr>
          <p:cNvPr id="645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42674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66562"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0210CD47-913A-814B-B580-B7A4A2E32117}" type="slidenum">
              <a:rPr lang="en-GB" altLang="en-US" sz="1300"/>
              <a:pPr>
                <a:spcBef>
                  <a:spcPct val="0"/>
                </a:spcBef>
                <a:buSzPct val="45000"/>
                <a:buFont typeface="StarSymbol" charset="0"/>
                <a:buNone/>
              </a:pPr>
              <a:t>30</a:t>
            </a:fld>
            <a:endParaRPr lang="en-GB" altLang="en-US" sz="1300"/>
          </a:p>
        </p:txBody>
      </p:sp>
      <p:sp>
        <p:nvSpPr>
          <p:cNvPr id="66563" name="Rectangle 2"/>
          <p:cNvSpPr>
            <a:spLocks noGrp="1" noRot="1" noChangeAspect="1" noChangeArrowheads="1" noTextEdit="1"/>
          </p:cNvSpPr>
          <p:nvPr>
            <p:ph type="sldImg"/>
          </p:nvPr>
        </p:nvSpPr>
        <p:spPr>
          <a:xfrm>
            <a:off x="1365250" y="752475"/>
            <a:ext cx="5030788" cy="3771900"/>
          </a:xfrm>
        </p:spPr>
      </p:sp>
      <p:sp>
        <p:nvSpPr>
          <p:cNvPr id="665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99622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80898"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25DC961D-CD11-EC4B-9198-CAAA3CB8A866}" type="slidenum">
              <a:rPr lang="en-GB" altLang="en-US" sz="1300"/>
              <a:pPr>
                <a:spcBef>
                  <a:spcPct val="0"/>
                </a:spcBef>
                <a:buSzPct val="45000"/>
                <a:buFont typeface="StarSymbol" charset="0"/>
                <a:buNone/>
              </a:pPr>
              <a:t>34</a:t>
            </a:fld>
            <a:endParaRPr lang="en-GB" altLang="en-US" sz="1300"/>
          </a:p>
        </p:txBody>
      </p:sp>
      <p:sp>
        <p:nvSpPr>
          <p:cNvPr id="80899" name="Rectangle 2"/>
          <p:cNvSpPr>
            <a:spLocks noGrp="1" noRot="1" noChangeAspect="1" noChangeArrowheads="1" noTextEdit="1"/>
          </p:cNvSpPr>
          <p:nvPr>
            <p:ph type="sldImg"/>
          </p:nvPr>
        </p:nvSpPr>
        <p:spPr>
          <a:xfrm>
            <a:off x="1357313" y="752475"/>
            <a:ext cx="5029200" cy="3771900"/>
          </a:xfrm>
        </p:spPr>
      </p:sp>
      <p:sp>
        <p:nvSpPr>
          <p:cNvPr id="80900" name="Rectangle 3"/>
          <p:cNvSpPr>
            <a:spLocks noGrp="1" noChangeArrowheads="1"/>
          </p:cNvSpPr>
          <p:nvPr>
            <p:ph type="body" idx="1"/>
          </p:nvPr>
        </p:nvSpPr>
        <p:spPr>
          <a:xfrm>
            <a:off x="777875" y="4776788"/>
            <a:ext cx="6189663" cy="4524375"/>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242635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158722"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ABE302CD-514D-164B-A188-4598F414BFF2}" type="slidenum">
              <a:rPr lang="en-GB" altLang="en-US" sz="1300"/>
              <a:pPr>
                <a:spcBef>
                  <a:spcPct val="0"/>
                </a:spcBef>
                <a:buSzPct val="45000"/>
                <a:buFont typeface="StarSymbol" charset="0"/>
                <a:buNone/>
              </a:pPr>
              <a:t>42</a:t>
            </a:fld>
            <a:endParaRPr lang="en-GB" altLang="en-US" sz="1300"/>
          </a:p>
        </p:txBody>
      </p:sp>
      <p:sp>
        <p:nvSpPr>
          <p:cNvPr id="158723" name="Rectangle 2"/>
          <p:cNvSpPr>
            <a:spLocks noGrp="1" noRot="1" noChangeAspect="1" noChangeArrowheads="1" noTextEdit="1"/>
          </p:cNvSpPr>
          <p:nvPr>
            <p:ph type="sldImg"/>
          </p:nvPr>
        </p:nvSpPr>
        <p:spPr>
          <a:xfrm>
            <a:off x="1371600" y="754063"/>
            <a:ext cx="5029200" cy="3771900"/>
          </a:xfrm>
        </p:spPr>
      </p:sp>
      <p:sp>
        <p:nvSpPr>
          <p:cNvPr id="158724" name="Rectangle 3"/>
          <p:cNvSpPr>
            <a:spLocks noGrp="1" noChangeArrowheads="1"/>
          </p:cNvSpPr>
          <p:nvPr>
            <p:ph type="body" idx="1"/>
          </p:nvPr>
        </p:nvSpPr>
        <p:spPr>
          <a:xfrm>
            <a:off x="1036638" y="4778375"/>
            <a:ext cx="5699125" cy="4525963"/>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tr-TR" altLang="en-US">
              <a:latin typeface="Times New Roman" charset="0"/>
            </a:endParaRPr>
          </a:p>
        </p:txBody>
      </p:sp>
    </p:spTree>
    <p:extLst>
      <p:ext uri="{BB962C8B-B14F-4D97-AF65-F5344CB8AC3E}">
        <p14:creationId xmlns:p14="http://schemas.microsoft.com/office/powerpoint/2010/main" val="64686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23555"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FC83894A-2690-3B4E-AA14-72B0BBCEE2C1}" type="slidenum">
              <a:rPr lang="en-GB" altLang="en-US" sz="1300"/>
              <a:pPr>
                <a:spcBef>
                  <a:spcPct val="0"/>
                </a:spcBef>
                <a:buSzPct val="45000"/>
                <a:buFont typeface="StarSymbol" charset="0"/>
                <a:buNone/>
              </a:pPr>
              <a:t>4</a:t>
            </a:fld>
            <a:endParaRPr lang="en-GB" altLang="en-US" sz="1300"/>
          </a:p>
        </p:txBody>
      </p:sp>
      <p:sp>
        <p:nvSpPr>
          <p:cNvPr id="23556"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23557"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81849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25603"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6C968CFE-5BC9-3444-9144-78141E9B2242}" type="slidenum">
              <a:rPr lang="en-GB" altLang="en-US" sz="1300"/>
              <a:pPr>
                <a:spcBef>
                  <a:spcPct val="0"/>
                </a:spcBef>
                <a:buSzPct val="45000"/>
                <a:buFont typeface="StarSymbol" charset="0"/>
                <a:buNone/>
              </a:pPr>
              <a:t>5</a:t>
            </a:fld>
            <a:endParaRPr lang="en-GB" altLang="en-US" sz="1300"/>
          </a:p>
        </p:txBody>
      </p:sp>
      <p:sp>
        <p:nvSpPr>
          <p:cNvPr id="25604"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25605"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47113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1747"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929CBBD4-DFA2-154A-A48F-36A103A003AD}" type="slidenum">
              <a:rPr lang="en-GB" altLang="en-US" sz="1300"/>
              <a:pPr>
                <a:spcBef>
                  <a:spcPct val="0"/>
                </a:spcBef>
                <a:buSzPct val="45000"/>
                <a:buFont typeface="StarSymbol" charset="0"/>
                <a:buNone/>
              </a:pPr>
              <a:t>8</a:t>
            </a:fld>
            <a:endParaRPr lang="en-GB" altLang="en-US" sz="1300"/>
          </a:p>
        </p:txBody>
      </p:sp>
      <p:sp>
        <p:nvSpPr>
          <p:cNvPr id="3174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31749"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4221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1747"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929CBBD4-DFA2-154A-A48F-36A103A003AD}" type="slidenum">
              <a:rPr lang="en-GB" altLang="en-US" sz="1300"/>
              <a:pPr>
                <a:spcBef>
                  <a:spcPct val="0"/>
                </a:spcBef>
                <a:buSzPct val="45000"/>
                <a:buFont typeface="StarSymbol" charset="0"/>
                <a:buNone/>
              </a:pPr>
              <a:t>9</a:t>
            </a:fld>
            <a:endParaRPr lang="en-GB" altLang="en-US" sz="1300"/>
          </a:p>
        </p:txBody>
      </p:sp>
      <p:sp>
        <p:nvSpPr>
          <p:cNvPr id="3174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31749"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30924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1747"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929CBBD4-DFA2-154A-A48F-36A103A003AD}" type="slidenum">
              <a:rPr lang="en-GB" altLang="en-US" sz="1300"/>
              <a:pPr>
                <a:spcBef>
                  <a:spcPct val="0"/>
                </a:spcBef>
                <a:buSzPct val="45000"/>
                <a:buFont typeface="StarSymbol" charset="0"/>
                <a:buNone/>
              </a:pPr>
              <a:t>10</a:t>
            </a:fld>
            <a:endParaRPr lang="en-GB" altLang="en-US" sz="1300"/>
          </a:p>
        </p:txBody>
      </p:sp>
      <p:sp>
        <p:nvSpPr>
          <p:cNvPr id="31748"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31749"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83086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3794"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2A8BB2EA-83E8-3F42-B9F9-17FFE70C68EA}" type="slidenum">
              <a:rPr lang="en-GB" altLang="en-US" sz="1300"/>
              <a:pPr>
                <a:spcBef>
                  <a:spcPct val="0"/>
                </a:spcBef>
                <a:buSzPct val="45000"/>
                <a:buFont typeface="StarSymbol" charset="0"/>
                <a:buNone/>
              </a:pPr>
              <a:t>11</a:t>
            </a:fld>
            <a:endParaRPr lang="en-GB" altLang="en-US" sz="1300"/>
          </a:p>
        </p:txBody>
      </p:sp>
      <p:sp>
        <p:nvSpPr>
          <p:cNvPr id="33795" name="Rectangle 2"/>
          <p:cNvSpPr>
            <a:spLocks noGrp="1" noRot="1" noChangeAspect="1" noChangeArrowheads="1" noTextEdit="1"/>
          </p:cNvSpPr>
          <p:nvPr>
            <p:ph type="sldImg"/>
          </p:nvPr>
        </p:nvSpPr>
        <p:spPr>
          <a:xfrm>
            <a:off x="1365250" y="752475"/>
            <a:ext cx="5030788" cy="3771900"/>
          </a:xfrm>
        </p:spPr>
      </p:sp>
      <p:sp>
        <p:nvSpPr>
          <p:cNvPr id="337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tr-TR" altLang="en-US">
              <a:latin typeface="Times New Roman" charset="0"/>
            </a:endParaRPr>
          </a:p>
        </p:txBody>
      </p:sp>
    </p:spTree>
    <p:extLst>
      <p:ext uri="{BB962C8B-B14F-4D97-AF65-F5344CB8AC3E}">
        <p14:creationId xmlns:p14="http://schemas.microsoft.com/office/powerpoint/2010/main" val="44576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r>
              <a:rPr lang="en-GB" altLang="en-US" sz="1300"/>
              <a:t>13/03/07</a:t>
            </a:r>
          </a:p>
        </p:txBody>
      </p:sp>
      <p:sp>
        <p:nvSpPr>
          <p:cNvPr id="35843" name="Rectangle 13"/>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ea typeface="ＭＳ Ｐゴシック" charset="-128"/>
              </a:defRPr>
            </a:lvl9pPr>
          </a:lstStyle>
          <a:p>
            <a:pPr>
              <a:spcBef>
                <a:spcPct val="0"/>
              </a:spcBef>
              <a:buSzPct val="45000"/>
              <a:buFont typeface="StarSymbol" charset="0"/>
              <a:buNone/>
            </a:pPr>
            <a:fld id="{D12DAA38-F359-394B-89B2-49B4F79463AB}" type="slidenum">
              <a:rPr lang="en-GB" altLang="en-US" sz="1300"/>
              <a:pPr>
                <a:spcBef>
                  <a:spcPct val="0"/>
                </a:spcBef>
                <a:buSzPct val="45000"/>
                <a:buFont typeface="StarSymbol" charset="0"/>
                <a:buNone/>
              </a:pPr>
              <a:t>12</a:t>
            </a:fld>
            <a:endParaRPr lang="en-GB" altLang="en-US" sz="1300"/>
          </a:p>
        </p:txBody>
      </p:sp>
      <p:sp>
        <p:nvSpPr>
          <p:cNvPr id="35844" name="Text Box 2"/>
          <p:cNvSpPr txBox="1">
            <a:spLocks noChangeArrowheads="1"/>
          </p:cNvSpPr>
          <p:nvPr/>
        </p:nvSpPr>
        <p:spPr bwMode="auto">
          <a:xfrm>
            <a:off x="1257300" y="720725"/>
            <a:ext cx="4800600" cy="360045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1pPr>
            <a:lvl2pPr marL="742950" indent="-28575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2pPr>
            <a:lvl3pPr marL="11430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3pPr>
            <a:lvl4pPr marL="16002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4pPr>
            <a:lvl5pPr marL="2057400" indent="-228600">
              <a:spcBef>
                <a:spcPct val="30000"/>
              </a:spcBef>
              <a:buClr>
                <a:srgbClr val="000000"/>
              </a:buClr>
              <a:buSzPct val="100000"/>
              <a:buFont typeface="Times New Roman" charset="0"/>
              <a:defRPr sz="1200">
                <a:solidFill>
                  <a:srgbClr val="000000"/>
                </a:solidFill>
                <a:latin typeface="Times New Roman" charset="0"/>
                <a:ea typeface="ＭＳ Ｐゴシック" charset="-128"/>
              </a:defRPr>
            </a:lvl5pPr>
            <a:lvl6pPr marL="25146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6pPr>
            <a:lvl7pPr marL="29718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7pPr>
            <a:lvl8pPr marL="34290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8pPr>
            <a:lvl9pPr marL="3886200" indent="-228600" defTabSz="457200"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ea typeface="ＭＳ Ｐゴシック" charset="-128"/>
              </a:defRPr>
            </a:lvl9pPr>
          </a:lstStyle>
          <a:p>
            <a:pPr eaLnBrk="1">
              <a:lnSpc>
                <a:spcPct val="87000"/>
              </a:lnSpc>
              <a:spcBef>
                <a:spcPct val="0"/>
              </a:spcBef>
              <a:buSzPct val="45000"/>
              <a:buFont typeface="StarSymbol" charset="0"/>
              <a:buNone/>
            </a:pPr>
            <a:endParaRPr lang="en-US" altLang="en-US" sz="2400">
              <a:solidFill>
                <a:schemeClr val="bg1"/>
              </a:solidFill>
              <a:latin typeface="Bitstream Vera Serif" charset="0"/>
            </a:endParaRPr>
          </a:p>
        </p:txBody>
      </p:sp>
      <p:sp>
        <p:nvSpPr>
          <p:cNvPr id="35845" name="Text Box 3"/>
          <p:cNvSpPr>
            <a:spLocks noGrp="1" noChangeArrowheads="1"/>
          </p:cNvSpPr>
          <p:nvPr>
            <p:ph type="body"/>
          </p:nvPr>
        </p:nvSpPr>
        <p:spPr>
          <a:xfrm>
            <a:off x="777875" y="4776788"/>
            <a:ext cx="6192838" cy="452596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tr-TR" altLang="en-US">
              <a:latin typeface="Times New Roman" charset="0"/>
            </a:endParaRPr>
          </a:p>
        </p:txBody>
      </p:sp>
    </p:spTree>
    <p:extLst>
      <p:ext uri="{BB962C8B-B14F-4D97-AF65-F5344CB8AC3E}">
        <p14:creationId xmlns:p14="http://schemas.microsoft.com/office/powerpoint/2010/main" val="159772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882769"/>
            <a:ext cx="8568531" cy="1620430"/>
          </a:xfrm>
        </p:spPr>
        <p:txBody>
          <a:bodyPr/>
          <a:lstStyle>
            <a:lvl1pPr>
              <a:defRPr>
                <a:latin typeface="Calibri" pitchFamily="34" charset="0"/>
              </a:defRPr>
            </a:lvl1pPr>
          </a:lstStyle>
          <a:p>
            <a:r>
              <a:rPr lang="tr-TR" smtClean="0"/>
              <a:t>Click to edit Master title style</a:t>
            </a:r>
            <a:endParaRPr lang="en-US"/>
          </a:p>
        </p:txBody>
      </p:sp>
      <p:sp>
        <p:nvSpPr>
          <p:cNvPr id="3" name="Subtitle 2"/>
          <p:cNvSpPr>
            <a:spLocks noGrp="1"/>
          </p:cNvSpPr>
          <p:nvPr>
            <p:ph type="subTitle" idx="1"/>
          </p:nvPr>
        </p:nvSpPr>
        <p:spPr>
          <a:xfrm>
            <a:off x="756047" y="4283817"/>
            <a:ext cx="8463902" cy="1931917"/>
          </a:xfrm>
        </p:spPr>
        <p:txBody>
          <a:bodyPr/>
          <a:lstStyle>
            <a:lvl1pPr marL="0" indent="0" algn="l">
              <a:buNone/>
              <a:defRPr sz="2200" b="0">
                <a:latin typeface="Calibri" pitchFamily="34" charset="0"/>
              </a:defRPr>
            </a:lvl1pPr>
            <a:lvl2pPr marL="503920" indent="0" algn="ctr">
              <a:buNone/>
              <a:defRPr/>
            </a:lvl2pPr>
            <a:lvl3pPr marL="1007838" indent="0" algn="ctr">
              <a:buNone/>
              <a:defRPr/>
            </a:lvl3pPr>
            <a:lvl4pPr marL="1511758" indent="0" algn="ctr">
              <a:buNone/>
              <a:defRPr/>
            </a:lvl4pPr>
            <a:lvl5pPr marL="2015677" indent="0" algn="ctr">
              <a:buNone/>
              <a:defRPr/>
            </a:lvl5pPr>
            <a:lvl6pPr marL="2519597" indent="0" algn="ctr">
              <a:buNone/>
              <a:defRPr/>
            </a:lvl6pPr>
            <a:lvl7pPr marL="3023515" indent="0" algn="ctr">
              <a:buNone/>
              <a:defRPr/>
            </a:lvl7pPr>
            <a:lvl8pPr marL="3527435" indent="0" algn="ctr">
              <a:buNone/>
              <a:defRPr/>
            </a:lvl8pPr>
            <a:lvl9pPr marL="4031354" indent="0" algn="ctr">
              <a:buNone/>
              <a:defRPr/>
            </a:lvl9pPr>
          </a:lstStyle>
          <a:p>
            <a:r>
              <a:rPr lang="tr-TR"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0728" y="251991"/>
            <a:ext cx="2409899" cy="6730211"/>
          </a:xfrm>
        </p:spPr>
        <p:txBody>
          <a:bodyPr vert="eaVert"/>
          <a:lstStyle>
            <a:lvl1pPr>
              <a:defRPr>
                <a:latin typeface="Calibri" pitchFamily="34" charset="0"/>
              </a:defRPr>
            </a:lvl1pPr>
          </a:lstStyle>
          <a:p>
            <a:r>
              <a:rPr lang="tr-TR" smtClean="0"/>
              <a:t>Click to edit Master title style</a:t>
            </a:r>
            <a:endParaRPr lang="en-US"/>
          </a:p>
        </p:txBody>
      </p:sp>
      <p:sp>
        <p:nvSpPr>
          <p:cNvPr id="3" name="Vertical Text Placeholder 2"/>
          <p:cNvSpPr>
            <a:spLocks noGrp="1"/>
          </p:cNvSpPr>
          <p:nvPr>
            <p:ph type="body" orient="vert" idx="1"/>
          </p:nvPr>
        </p:nvSpPr>
        <p:spPr>
          <a:xfrm>
            <a:off x="437528" y="251991"/>
            <a:ext cx="7065189" cy="6730211"/>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7529" y="251989"/>
            <a:ext cx="9643098" cy="839964"/>
          </a:xfrm>
        </p:spPr>
        <p:txBody>
          <a:bodyPr/>
          <a:lstStyle>
            <a:lvl1pPr>
              <a:defRPr>
                <a:latin typeface="Calibri" pitchFamily="34" charset="0"/>
              </a:defRPr>
            </a:lvl1pPr>
          </a:lstStyle>
          <a:p>
            <a:r>
              <a:rPr lang="tr-TR" smtClean="0"/>
              <a:t>Click to edit Master title style</a:t>
            </a:r>
            <a:endParaRPr lang="en-US"/>
          </a:p>
        </p:txBody>
      </p:sp>
      <p:sp>
        <p:nvSpPr>
          <p:cNvPr id="3" name="Content Placeholder 2"/>
          <p:cNvSpPr>
            <a:spLocks noGrp="1"/>
          </p:cNvSpPr>
          <p:nvPr>
            <p:ph sz="half" idx="1"/>
          </p:nvPr>
        </p:nvSpPr>
        <p:spPr>
          <a:xfrm>
            <a:off x="703545" y="1501436"/>
            <a:ext cx="4268515" cy="548076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quarter" idx="2"/>
          </p:nvPr>
        </p:nvSpPr>
        <p:spPr>
          <a:xfrm>
            <a:off x="5140069" y="1501437"/>
            <a:ext cx="4268514" cy="2656386"/>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Content Placeholder 4"/>
          <p:cNvSpPr>
            <a:spLocks noGrp="1"/>
          </p:cNvSpPr>
          <p:nvPr>
            <p:ph sz="quarter" idx="3"/>
          </p:nvPr>
        </p:nvSpPr>
        <p:spPr>
          <a:xfrm>
            <a:off x="5140069" y="4325814"/>
            <a:ext cx="4268514" cy="2656386"/>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529" y="251989"/>
            <a:ext cx="9643098" cy="839964"/>
          </a:xfrm>
        </p:spPr>
        <p:txBody>
          <a:bodyPr/>
          <a:lstStyle>
            <a:lvl1pPr>
              <a:defRPr>
                <a:latin typeface="Calibri" pitchFamily="34" charset="0"/>
              </a:defRPr>
            </a:lvl1pPr>
          </a:lstStyle>
          <a:p>
            <a:r>
              <a:rPr lang="tr-TR" smtClean="0"/>
              <a:t>Click to edit Master title style</a:t>
            </a:r>
            <a:endParaRPr lang="en-US"/>
          </a:p>
        </p:txBody>
      </p:sp>
      <p:sp>
        <p:nvSpPr>
          <p:cNvPr id="3" name="Text Placeholder 2"/>
          <p:cNvSpPr>
            <a:spLocks noGrp="1"/>
          </p:cNvSpPr>
          <p:nvPr>
            <p:ph type="body" sz="half" idx="1"/>
          </p:nvPr>
        </p:nvSpPr>
        <p:spPr>
          <a:xfrm>
            <a:off x="703545" y="1501436"/>
            <a:ext cx="4268515" cy="548076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5140069" y="1501436"/>
            <a:ext cx="4268514" cy="548076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589" y="480254"/>
            <a:ext cx="8369755" cy="839964"/>
          </a:xfrm>
        </p:spPr>
        <p:txBody>
          <a:bodyPr/>
          <a:lstStyle>
            <a:lvl1pPr>
              <a:defRPr>
                <a:latin typeface="Calibri" pitchFamily="34" charset="0"/>
              </a:defRPr>
            </a:lvl1pPr>
          </a:lstStyle>
          <a:p>
            <a:r>
              <a:rPr lang="tr-TR"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4400" b="1" cap="all">
                <a:latin typeface="Calibri" pitchFamily="34" charset="0"/>
              </a:defRPr>
            </a:lvl1pPr>
          </a:lstStyle>
          <a:p>
            <a:r>
              <a:rPr lang="tr-TR" smtClean="0"/>
              <a:t>Click to edit Master title style</a:t>
            </a:r>
            <a:endParaRPr lang="en-US"/>
          </a:p>
        </p:txBody>
      </p:sp>
      <p:sp>
        <p:nvSpPr>
          <p:cNvPr id="3" name="Text Placeholder 2"/>
          <p:cNvSpPr>
            <a:spLocks noGrp="1"/>
          </p:cNvSpPr>
          <p:nvPr>
            <p:ph type="body" idx="1"/>
          </p:nvPr>
        </p:nvSpPr>
        <p:spPr>
          <a:xfrm>
            <a:off x="796300" y="3204115"/>
            <a:ext cx="8568531" cy="1653678"/>
          </a:xfrm>
        </p:spPr>
        <p:txBody>
          <a:bodyPr anchor="b"/>
          <a:lstStyle>
            <a:lvl1pPr marL="0" indent="0">
              <a:buNone/>
              <a:defRPr sz="2200">
                <a:latin typeface="Calibri" pitchFamily="34" charset="0"/>
              </a:defRPr>
            </a:lvl1pPr>
            <a:lvl2pPr marL="503920" indent="0">
              <a:buNone/>
              <a:defRPr sz="2000"/>
            </a:lvl2pPr>
            <a:lvl3pPr marL="1007838" indent="0">
              <a:buNone/>
              <a:defRPr sz="1800"/>
            </a:lvl3pPr>
            <a:lvl4pPr marL="1511758" indent="0">
              <a:buNone/>
              <a:defRPr sz="1500"/>
            </a:lvl4pPr>
            <a:lvl5pPr marL="2015677" indent="0">
              <a:buNone/>
              <a:defRPr sz="1500"/>
            </a:lvl5pPr>
            <a:lvl6pPr marL="2519597" indent="0">
              <a:buNone/>
              <a:defRPr sz="1500"/>
            </a:lvl6pPr>
            <a:lvl7pPr marL="3023515" indent="0">
              <a:buNone/>
              <a:defRPr sz="1500"/>
            </a:lvl7pPr>
            <a:lvl8pPr marL="3527435" indent="0">
              <a:buNone/>
              <a:defRPr sz="1500"/>
            </a:lvl8pPr>
            <a:lvl9pPr marL="4031354" indent="0">
              <a:buNone/>
              <a:defRPr sz="1500"/>
            </a:lvl9pPr>
          </a:lstStyle>
          <a:p>
            <a:pPr lvl="0"/>
            <a:r>
              <a:rPr lang="tr-T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tr-TR" smtClean="0"/>
              <a:t>Click to edit Master title style</a:t>
            </a:r>
            <a:endParaRPr lang="en-US"/>
          </a:p>
        </p:txBody>
      </p:sp>
      <p:sp>
        <p:nvSpPr>
          <p:cNvPr id="3" name="Content Placeholder 2"/>
          <p:cNvSpPr>
            <a:spLocks noGrp="1"/>
          </p:cNvSpPr>
          <p:nvPr>
            <p:ph sz="half" idx="1"/>
          </p:nvPr>
        </p:nvSpPr>
        <p:spPr>
          <a:xfrm>
            <a:off x="703545" y="1501436"/>
            <a:ext cx="4268515" cy="5480764"/>
          </a:xfrm>
        </p:spPr>
        <p:txBody>
          <a:bodyPr/>
          <a:lstStyle>
            <a:lvl1pPr>
              <a:defRPr sz="3100">
                <a:latin typeface="Calibri" pitchFamily="34" charset="0"/>
              </a:defRPr>
            </a:lvl1pPr>
            <a:lvl2pPr>
              <a:defRPr sz="2600">
                <a:latin typeface="Calibri" pitchFamily="34" charset="0"/>
              </a:defRPr>
            </a:lvl2pPr>
            <a:lvl3pPr>
              <a:defRPr sz="22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5140069" y="1501436"/>
            <a:ext cx="4268514" cy="5480764"/>
          </a:xfrm>
        </p:spPr>
        <p:txBody>
          <a:bodyPr/>
          <a:lstStyle>
            <a:lvl1pPr>
              <a:defRPr sz="3100">
                <a:latin typeface="Calibri" pitchFamily="34" charset="0"/>
              </a:defRPr>
            </a:lvl1pPr>
            <a:lvl2pPr>
              <a:defRPr sz="2600">
                <a:latin typeface="Calibri" pitchFamily="34" charset="0"/>
              </a:defRPr>
            </a:lvl2pPr>
            <a:lvl3pPr>
              <a:defRPr sz="22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lvl1pPr>
              <a:defRPr>
                <a:latin typeface="Calibri" pitchFamily="34" charset="0"/>
              </a:defRPr>
            </a:lvl1pPr>
          </a:lstStyle>
          <a:p>
            <a:r>
              <a:rPr lang="tr-TR"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atin typeface="Calibri" pitchFamily="34" charset="0"/>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tr-TR"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atin typeface="Calibri" pitchFamily="34" charset="0"/>
              </a:defRPr>
            </a:lvl1pPr>
            <a:lvl2pPr>
              <a:defRPr sz="22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atin typeface="Calibri" pitchFamily="34" charset="0"/>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tr-TR"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atin typeface="Calibri" pitchFamily="34" charset="0"/>
              </a:defRPr>
            </a:lvl1pPr>
            <a:lvl2pPr>
              <a:defRPr sz="22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4409" y="490607"/>
            <a:ext cx="8369019" cy="839964"/>
          </a:xfrm>
        </p:spPr>
        <p:txBody>
          <a:bodyPr/>
          <a:lstStyle>
            <a:lvl1pPr>
              <a:defRPr>
                <a:latin typeface="Calibri" pitchFamily="34" charset="0"/>
              </a:defRPr>
            </a:lvl1pPr>
          </a:lstStyle>
          <a:p>
            <a:r>
              <a:rPr lang="tr-TR"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3" y="300987"/>
            <a:ext cx="3316456" cy="1280945"/>
          </a:xfrm>
        </p:spPr>
        <p:txBody>
          <a:bodyPr anchor="b"/>
          <a:lstStyle>
            <a:lvl1pPr algn="l">
              <a:defRPr sz="2200" b="1">
                <a:latin typeface="Calibri" pitchFamily="34" charset="0"/>
              </a:defRPr>
            </a:lvl1pPr>
          </a:lstStyle>
          <a:p>
            <a:r>
              <a:rPr lang="tr-TR" smtClean="0"/>
              <a:t>Click to edit Master title style</a:t>
            </a:r>
            <a:endParaRPr lang="en-US"/>
          </a:p>
        </p:txBody>
      </p:sp>
      <p:sp>
        <p:nvSpPr>
          <p:cNvPr id="3" name="Content Placeholder 2"/>
          <p:cNvSpPr>
            <a:spLocks noGrp="1"/>
          </p:cNvSpPr>
          <p:nvPr>
            <p:ph idx="1"/>
          </p:nvPr>
        </p:nvSpPr>
        <p:spPr>
          <a:xfrm>
            <a:off x="3941246" y="300989"/>
            <a:ext cx="5635349" cy="6451973"/>
          </a:xfrm>
        </p:spPr>
        <p:txBody>
          <a:bodyPr/>
          <a:lstStyle>
            <a:lvl1pPr>
              <a:defRPr sz="3500">
                <a:latin typeface="Calibri" pitchFamily="34" charset="0"/>
              </a:defRPr>
            </a:lvl1pPr>
            <a:lvl2pPr>
              <a:defRPr sz="3100">
                <a:latin typeface="Calibri" pitchFamily="34" charset="0"/>
              </a:defRPr>
            </a:lvl2pPr>
            <a:lvl3pPr>
              <a:defRPr sz="2600">
                <a:latin typeface="Calibri" pitchFamily="34" charset="0"/>
              </a:defRPr>
            </a:lvl3pPr>
            <a:lvl4pPr>
              <a:defRPr sz="2200">
                <a:latin typeface="Calibri" pitchFamily="34" charset="0"/>
              </a:defRPr>
            </a:lvl4pPr>
            <a:lvl5pPr>
              <a:defRPr sz="2200">
                <a:latin typeface="Calibri" pitchFamily="34" charset="0"/>
              </a:defRPr>
            </a:lvl5pPr>
            <a:lvl6pPr>
              <a:defRPr sz="2200"/>
            </a:lvl6pPr>
            <a:lvl7pPr>
              <a:defRPr sz="2200"/>
            </a:lvl7pPr>
            <a:lvl8pPr>
              <a:defRPr sz="2200"/>
            </a:lvl8pPr>
            <a:lvl9pPr>
              <a:defRPr sz="22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504033" y="1581934"/>
            <a:ext cx="3316456" cy="5171028"/>
          </a:xfrm>
        </p:spPr>
        <p:txBody>
          <a:bodyPr/>
          <a:lstStyle>
            <a:lvl1pPr marL="0" indent="0">
              <a:buNone/>
              <a:defRPr sz="1500">
                <a:latin typeface="Calibri" pitchFamily="34" charset="0"/>
              </a:defRPr>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tr-T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atin typeface="Calibri" pitchFamily="34" charset="0"/>
              </a:defRPr>
            </a:lvl1pPr>
          </a:lstStyle>
          <a:p>
            <a:r>
              <a:rPr lang="tr-TR"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atin typeface="Calibri" pitchFamily="34" charset="0"/>
              </a:defRPr>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r>
              <a:rPr lang="tr-TR" noProof="0" smtClean="0"/>
              <a:t>Drag picture to placeholder or click icon to add</a:t>
            </a:r>
            <a:endParaRPr lang="en-US" noProof="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atin typeface="Calibri" pitchFamily="34" charset="0"/>
              </a:defRPr>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tr-TR"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12410" y="409159"/>
            <a:ext cx="8369019" cy="839964"/>
          </a:xfrm>
          <a:prstGeom prst="rect">
            <a:avLst/>
          </a:prstGeom>
          <a:noFill/>
          <a:ln w="9525">
            <a:noFill/>
            <a:miter lim="800000"/>
            <a:headEnd/>
            <a:tailEnd/>
          </a:ln>
        </p:spPr>
        <p:txBody>
          <a:bodyPr vert="horz" wrap="square" lIns="100783" tIns="50392" rIns="100783" bIns="50392" numCol="1" anchor="ctr" anchorCtr="0" compatLnSpc="1">
            <a:prstTxWarp prst="textNoShape">
              <a:avLst/>
            </a:prstTxWarp>
          </a:bodyPr>
          <a:lstStyle/>
          <a:p>
            <a:pPr lvl="0"/>
            <a:r>
              <a:rPr lang="tr-TR" smtClean="0"/>
              <a:t>Click to edit Master title style</a:t>
            </a:r>
            <a:endParaRPr lang="en-US"/>
          </a:p>
        </p:txBody>
      </p:sp>
      <p:sp>
        <p:nvSpPr>
          <p:cNvPr id="8195" name="Rectangle 3"/>
          <p:cNvSpPr>
            <a:spLocks noGrp="1" noChangeArrowheads="1"/>
          </p:cNvSpPr>
          <p:nvPr>
            <p:ph type="body" idx="1"/>
          </p:nvPr>
        </p:nvSpPr>
        <p:spPr bwMode="auto">
          <a:xfrm>
            <a:off x="437529" y="1501436"/>
            <a:ext cx="8705040" cy="5480764"/>
          </a:xfrm>
          <a:prstGeom prst="rect">
            <a:avLst/>
          </a:prstGeom>
          <a:noFill/>
          <a:ln w="9525">
            <a:noFill/>
            <a:miter lim="800000"/>
            <a:headEnd/>
            <a:tailEnd/>
          </a:ln>
        </p:spPr>
        <p:txBody>
          <a:bodyPr vert="horz" wrap="square" lIns="100783" tIns="50392" rIns="100783" bIns="50392"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Text Box 5"/>
          <p:cNvSpPr txBox="1">
            <a:spLocks noChangeArrowheads="1"/>
          </p:cNvSpPr>
          <p:nvPr/>
        </p:nvSpPr>
        <p:spPr bwMode="auto">
          <a:xfrm>
            <a:off x="8706792" y="-29747"/>
            <a:ext cx="1443839" cy="306237"/>
          </a:xfrm>
          <a:prstGeom prst="rect">
            <a:avLst/>
          </a:prstGeom>
          <a:noFill/>
          <a:ln w="25400">
            <a:noFill/>
            <a:miter lim="800000"/>
            <a:headEnd/>
            <a:tailEnd/>
          </a:ln>
          <a:effectLst/>
        </p:spPr>
        <p:txBody>
          <a:bodyPr lIns="100783" tIns="50392" rIns="100783" bIns="50392">
            <a:spAutoFit/>
          </a:bodyPr>
          <a:lstStyle/>
          <a:p>
            <a:pPr>
              <a:defRPr/>
            </a:pPr>
            <a:r>
              <a:rPr lang="en-US" sz="1300">
                <a:solidFill>
                  <a:schemeClr val="bg1"/>
                </a:solidFill>
                <a:latin typeface="Times New Roman" pitchFamily="18" charset="0"/>
              </a:rPr>
              <a:t>Carnegie Mellon</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marL="131230" indent="-131230" algn="l" rtl="0" eaLnBrk="1" fontAlgn="base" hangingPunct="1">
        <a:spcBef>
          <a:spcPct val="0"/>
        </a:spcBef>
        <a:spcAft>
          <a:spcPct val="0"/>
        </a:spcAft>
        <a:defRPr sz="4000" b="1">
          <a:solidFill>
            <a:schemeClr val="tx1"/>
          </a:solidFill>
          <a:latin typeface="Calibri" pitchFamily="34" charset="0"/>
          <a:ea typeface="+mj-ea"/>
          <a:cs typeface="+mj-cs"/>
        </a:defRPr>
      </a:lvl1pPr>
      <a:lvl2pPr marL="131230" indent="-131230" algn="l" rtl="0" eaLnBrk="1" fontAlgn="base" hangingPunct="1">
        <a:spcBef>
          <a:spcPct val="0"/>
        </a:spcBef>
        <a:spcAft>
          <a:spcPct val="0"/>
        </a:spcAft>
        <a:defRPr sz="4000" b="1">
          <a:solidFill>
            <a:schemeClr val="tx1"/>
          </a:solidFill>
          <a:latin typeface="Arial Narrow" pitchFamily="34" charset="0"/>
        </a:defRPr>
      </a:lvl2pPr>
      <a:lvl3pPr marL="131230" indent="-131230" algn="l" rtl="0" eaLnBrk="1" fontAlgn="base" hangingPunct="1">
        <a:spcBef>
          <a:spcPct val="0"/>
        </a:spcBef>
        <a:spcAft>
          <a:spcPct val="0"/>
        </a:spcAft>
        <a:defRPr sz="4000" b="1">
          <a:solidFill>
            <a:schemeClr val="tx1"/>
          </a:solidFill>
          <a:latin typeface="Arial Narrow" pitchFamily="34" charset="0"/>
        </a:defRPr>
      </a:lvl3pPr>
      <a:lvl4pPr marL="131230" indent="-131230" algn="l" rtl="0" eaLnBrk="1" fontAlgn="base" hangingPunct="1">
        <a:spcBef>
          <a:spcPct val="0"/>
        </a:spcBef>
        <a:spcAft>
          <a:spcPct val="0"/>
        </a:spcAft>
        <a:defRPr sz="4000" b="1">
          <a:solidFill>
            <a:schemeClr val="tx1"/>
          </a:solidFill>
          <a:latin typeface="Arial Narrow" pitchFamily="34" charset="0"/>
        </a:defRPr>
      </a:lvl4pPr>
      <a:lvl5pPr marL="131230" indent="-131230" algn="l" rtl="0" eaLnBrk="1" fontAlgn="base" hangingPunct="1">
        <a:spcBef>
          <a:spcPct val="0"/>
        </a:spcBef>
        <a:spcAft>
          <a:spcPct val="0"/>
        </a:spcAft>
        <a:defRPr sz="4000" b="1">
          <a:solidFill>
            <a:schemeClr val="tx1"/>
          </a:solidFill>
          <a:latin typeface="Arial Narrow" pitchFamily="34" charset="0"/>
        </a:defRPr>
      </a:lvl5pPr>
      <a:lvl6pPr marL="635150" algn="l" rtl="0" eaLnBrk="1" fontAlgn="base" hangingPunct="1">
        <a:spcBef>
          <a:spcPct val="0"/>
        </a:spcBef>
        <a:spcAft>
          <a:spcPct val="0"/>
        </a:spcAft>
        <a:defRPr sz="4000" b="1">
          <a:solidFill>
            <a:schemeClr val="tx1"/>
          </a:solidFill>
          <a:latin typeface="Arial Narrow" pitchFamily="34" charset="0"/>
        </a:defRPr>
      </a:lvl6pPr>
      <a:lvl7pPr marL="1139068" algn="l" rtl="0" eaLnBrk="1" fontAlgn="base" hangingPunct="1">
        <a:spcBef>
          <a:spcPct val="0"/>
        </a:spcBef>
        <a:spcAft>
          <a:spcPct val="0"/>
        </a:spcAft>
        <a:defRPr sz="4000" b="1">
          <a:solidFill>
            <a:schemeClr val="tx1"/>
          </a:solidFill>
          <a:latin typeface="Arial Narrow" pitchFamily="34" charset="0"/>
        </a:defRPr>
      </a:lvl7pPr>
      <a:lvl8pPr marL="1642988" algn="l" rtl="0" eaLnBrk="1" fontAlgn="base" hangingPunct="1">
        <a:spcBef>
          <a:spcPct val="0"/>
        </a:spcBef>
        <a:spcAft>
          <a:spcPct val="0"/>
        </a:spcAft>
        <a:defRPr sz="4000" b="1">
          <a:solidFill>
            <a:schemeClr val="tx1"/>
          </a:solidFill>
          <a:latin typeface="Arial Narrow" pitchFamily="34" charset="0"/>
        </a:defRPr>
      </a:lvl8pPr>
      <a:lvl9pPr marL="2146907" algn="l" rtl="0" eaLnBrk="1" fontAlgn="base" hangingPunct="1">
        <a:spcBef>
          <a:spcPct val="0"/>
        </a:spcBef>
        <a:spcAft>
          <a:spcPct val="0"/>
        </a:spcAft>
        <a:defRPr sz="4000" b="1">
          <a:solidFill>
            <a:schemeClr val="tx1"/>
          </a:solidFill>
          <a:latin typeface="Arial Narrow" pitchFamily="34" charset="0"/>
        </a:defRPr>
      </a:lvl9pPr>
    </p:titleStyle>
    <p:body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3" y="301324"/>
            <a:ext cx="9071640" cy="1262160"/>
          </a:xfrm>
          <a:prstGeom prst="rect">
            <a:avLst/>
          </a:prstGeom>
          <a:noFill/>
          <a:ln>
            <a:noFill/>
          </a:ln>
        </p:spPr>
        <p:txBody>
          <a:bodyPr lIns="0" tIns="0" rIns="0" bIns="0" anchor="ctr"/>
          <a:lstStyle/>
          <a:p>
            <a:pPr algn="ctr"/>
            <a:endParaRPr lang="en-US" sz="4400" spc="-1">
              <a:solidFill>
                <a:srgbClr val="000000"/>
              </a:solidFill>
              <a:uFill>
                <a:solidFill>
                  <a:srgbClr val="FFFFFF"/>
                </a:solidFill>
              </a:uFill>
              <a:latin typeface="Arial"/>
            </a:endParaRPr>
          </a:p>
        </p:txBody>
      </p:sp>
      <p:sp>
        <p:nvSpPr>
          <p:cNvPr id="40" name="TextShape 2"/>
          <p:cNvSpPr txBox="1"/>
          <p:nvPr/>
        </p:nvSpPr>
        <p:spPr>
          <a:xfrm>
            <a:off x="504003" y="1769040"/>
            <a:ext cx="9071640" cy="4384440"/>
          </a:xfrm>
          <a:prstGeom prst="rect">
            <a:avLst/>
          </a:prstGeom>
          <a:noFill/>
          <a:ln>
            <a:noFill/>
          </a:ln>
        </p:spPr>
        <p:txBody>
          <a:bodyPr lIns="0" tIns="0" rIns="0" bIns="0" anchor="ctr"/>
          <a:lstStyle/>
          <a:p>
            <a:pPr algn="ctr"/>
            <a:endParaRPr lang="en-US" sz="3200" spc="-1">
              <a:solidFill>
                <a:srgbClr val="000000"/>
              </a:solidFill>
              <a:uFill>
                <a:solidFill>
                  <a:srgbClr val="FFFFFF"/>
                </a:solidFill>
              </a:uFill>
              <a:latin typeface="Arial"/>
            </a:endParaRPr>
          </a:p>
        </p:txBody>
      </p:sp>
      <p:sp>
        <p:nvSpPr>
          <p:cNvPr id="2" name="Title 1"/>
          <p:cNvSpPr>
            <a:spLocks noGrp="1"/>
          </p:cNvSpPr>
          <p:nvPr>
            <p:ph type="ctrTitle"/>
          </p:nvPr>
        </p:nvSpPr>
        <p:spPr/>
        <p:txBody>
          <a:bodyPr/>
          <a:lstStyle/>
          <a:p>
            <a:r>
              <a:rPr lang="en-US" dirty="0" smtClean="0"/>
              <a:t>Protection and security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93589" y="967172"/>
            <a:ext cx="8369755" cy="353046"/>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Domain </a:t>
            </a:r>
            <a:r>
              <a:rPr lang="en-GB" altLang="en-US" dirty="0" smtClean="0"/>
              <a:t>Structure -  static/dynamic</a:t>
            </a:r>
            <a:endParaRPr lang="en-GB" altLang="en-US" dirty="0"/>
          </a:p>
        </p:txBody>
      </p:sp>
      <p:sp>
        <p:nvSpPr>
          <p:cNvPr id="30722" name="Rectangle 3"/>
          <p:cNvSpPr>
            <a:spLocks noGrp="1" noChangeArrowheads="1"/>
          </p:cNvSpPr>
          <p:nvPr>
            <p:ph idx="1"/>
          </p:nvPr>
        </p:nvSpPr>
        <p:spPr>
          <a:xfrm>
            <a:off x="437529" y="1501436"/>
            <a:ext cx="8705040" cy="3338479"/>
          </a:xfrm>
        </p:spPr>
        <p:txBody>
          <a:bodyPr lIns="90000" tIns="46800" rIns="90000" bIns="46800">
            <a:spAutoFit/>
          </a:bodyPr>
          <a:lstStyle/>
          <a:p>
            <a:pPr marL="263525" indent="-158750" eaLnBrk="1">
              <a:lnSpc>
                <a:spcPct val="100000"/>
              </a:lnSpc>
              <a:buFont typeface="StarSymbol" charset="0"/>
              <a:buChar char="●"/>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Associations between a process and a domain can be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Static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Fixed at the time of creation of the process</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May need to provide more rights than needed at the run time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Dynamic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A process can switch from one domain to </a:t>
            </a:r>
            <a:r>
              <a:rPr lang="en-GB" altLang="en-US" dirty="0" smtClean="0">
                <a:ea typeface="ＭＳ Ｐゴシック" charset="-128"/>
              </a:rPr>
              <a:t>another</a:t>
            </a:r>
          </a:p>
          <a:p>
            <a:pPr marL="1235075" lvl="2" indent="-173038">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solidFill>
                  <a:srgbClr val="3B3EFF"/>
                </a:solidFill>
                <a:ea typeface="ＭＳ Ｐゴシック" charset="-128"/>
              </a:rPr>
              <a:t>The content of the domain can also be changed </a:t>
            </a:r>
          </a:p>
          <a:p>
            <a:pPr marL="1062037" lvl="2" indent="0" eaLnBrk="1">
              <a:lnSpc>
                <a:spcPct val="100000"/>
              </a:lnSpc>
              <a:buNone/>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b="1" dirty="0">
              <a:solidFill>
                <a:srgbClr val="3B3EFF"/>
              </a:solidFill>
              <a:ea typeface="ＭＳ Ｐゴシック" charset="-128"/>
            </a:endParaRPr>
          </a:p>
        </p:txBody>
      </p:sp>
      <p:sp>
        <p:nvSpPr>
          <p:cNvPr id="5" name="Content Placeholder 2"/>
          <p:cNvSpPr txBox="1">
            <a:spLocks/>
          </p:cNvSpPr>
          <p:nvPr/>
        </p:nvSpPr>
        <p:spPr bwMode="auto">
          <a:xfrm>
            <a:off x="2152029" y="5006636"/>
            <a:ext cx="6325221" cy="982009"/>
          </a:xfrm>
          <a:prstGeom prst="rect">
            <a:avLst/>
          </a:prstGeom>
          <a:solidFill>
            <a:srgbClr val="FF0000">
              <a:alpha val="18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Domain1 = { &lt;file-A, {read, write, execute}&gt;,</a:t>
            </a:r>
          </a:p>
          <a:p>
            <a:pPr marL="0" indent="0" defTabSz="914400">
              <a:buFont typeface="Wingdings 2" pitchFamily="18" charset="2"/>
              <a:buNone/>
            </a:pPr>
            <a:r>
              <a:rPr lang="en-US" kern="0" dirty="0" smtClean="0"/>
              <a:t>		&lt; printer-1, {print}&gt;}</a:t>
            </a:r>
            <a:endParaRPr lang="en-US" kern="0" dirty="0"/>
          </a:p>
        </p:txBody>
      </p:sp>
      <p:sp>
        <p:nvSpPr>
          <p:cNvPr id="6" name="Content Placeholder 2"/>
          <p:cNvSpPr txBox="1">
            <a:spLocks/>
          </p:cNvSpPr>
          <p:nvPr/>
        </p:nvSpPr>
        <p:spPr bwMode="auto">
          <a:xfrm>
            <a:off x="2152028" y="6158576"/>
            <a:ext cx="6325221" cy="1462141"/>
          </a:xfrm>
          <a:prstGeom prst="rect">
            <a:avLst/>
          </a:prstGeom>
          <a:solidFill>
            <a:srgbClr val="FFFF00">
              <a:alpha val="40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Domain2 = { &lt;file-A, {read, write}&gt;,</a:t>
            </a:r>
          </a:p>
          <a:p>
            <a:pPr marL="0" indent="0" defTabSz="914400">
              <a:buFont typeface="Wingdings 2" pitchFamily="18" charset="2"/>
              <a:buNone/>
            </a:pPr>
            <a:r>
              <a:rPr lang="en-US" kern="0" dirty="0" smtClean="0"/>
              <a:t>		&lt;file-B, {read, execute}&gt;,</a:t>
            </a:r>
          </a:p>
          <a:p>
            <a:pPr marL="0" indent="0" defTabSz="914400">
              <a:buNone/>
            </a:pPr>
            <a:r>
              <a:rPr lang="en-US" kern="0" dirty="0" smtClean="0"/>
              <a:t>		</a:t>
            </a:r>
            <a:r>
              <a:rPr lang="en-US" kern="0" dirty="0">
                <a:solidFill>
                  <a:srgbClr val="3B3EFF"/>
                </a:solidFill>
              </a:rPr>
              <a:t>&lt; printer-1, {print}&gt;</a:t>
            </a:r>
            <a:r>
              <a:rPr lang="en-US" kern="0" dirty="0" smtClean="0"/>
              <a:t>}</a:t>
            </a:r>
          </a:p>
        </p:txBody>
      </p:sp>
      <p:sp>
        <p:nvSpPr>
          <p:cNvPr id="7" name="Oval 6"/>
          <p:cNvSpPr/>
          <p:nvPr/>
        </p:nvSpPr>
        <p:spPr bwMode="auto">
          <a:xfrm>
            <a:off x="559469" y="5025272"/>
            <a:ext cx="990256" cy="914400"/>
          </a:xfrm>
          <a:prstGeom prst="ellipse">
            <a:avLst/>
          </a:prstGeom>
          <a:solidFill>
            <a:srgbClr val="B6C7FF"/>
          </a:solidFill>
          <a:ln w="25400" cap="flat" cmpd="sng" algn="ctr">
            <a:solidFill>
              <a:schemeClr val="tx1"/>
            </a:solidFill>
            <a:prstDash val="solid"/>
            <a:round/>
            <a:headEnd type="none" w="med" len="med"/>
            <a:tailEnd type="arrow" w="med" len="med"/>
          </a:ln>
          <a:effectLst/>
        </p:spPr>
        <p:txBody>
          <a:bodyPr rtlCol="0" anchor="ctr"/>
          <a:lstStyle/>
          <a:p>
            <a:pPr algn="ctr"/>
            <a:r>
              <a:rPr lang="en-US" sz="2800" smtClean="0">
                <a:latin typeface="Calibri" charset="0"/>
                <a:ea typeface="Calibri" charset="0"/>
                <a:cs typeface="Calibri" charset="0"/>
              </a:rPr>
              <a:t>P1</a:t>
            </a:r>
            <a:endParaRPr lang="en-US" sz="2800" dirty="0">
              <a:latin typeface="Calibri" charset="0"/>
              <a:ea typeface="Calibri" charset="0"/>
              <a:cs typeface="Calibri" charset="0"/>
            </a:endParaRPr>
          </a:p>
        </p:txBody>
      </p:sp>
      <p:cxnSp>
        <p:nvCxnSpPr>
          <p:cNvPr id="19" name="Straight Arrow Connector 18"/>
          <p:cNvCxnSpPr/>
          <p:nvPr/>
        </p:nvCxnSpPr>
        <p:spPr bwMode="auto">
          <a:xfrm>
            <a:off x="1549725" y="5501522"/>
            <a:ext cx="602303" cy="1356478"/>
          </a:xfrm>
          <a:prstGeom prst="straightConnector1">
            <a:avLst/>
          </a:prstGeom>
          <a:noFill/>
          <a:ln w="63500" cap="flat" cmpd="sng" algn="ctr">
            <a:solidFill>
              <a:srgbClr val="000000"/>
            </a:solidFill>
            <a:prstDash val="solid"/>
            <a:round/>
            <a:headEnd type="none" w="med" len="med"/>
            <a:tailEnd type="stealth" w="lg" len="lg"/>
          </a:ln>
          <a:effectLst/>
        </p:spPr>
      </p:cxnSp>
    </p:spTree>
    <p:extLst>
      <p:ext uri="{BB962C8B-B14F-4D97-AF65-F5344CB8AC3E}">
        <p14:creationId xmlns:p14="http://schemas.microsoft.com/office/powerpoint/2010/main" val="7622163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a:r>
              <a:rPr lang="en-US" altLang="en-US"/>
              <a:t>Domain design</a:t>
            </a:r>
            <a:endParaRPr lang="tr-TR" altLang="en-US"/>
          </a:p>
        </p:txBody>
      </p:sp>
      <p:sp>
        <p:nvSpPr>
          <p:cNvPr id="32770" name="Rectangle 3"/>
          <p:cNvSpPr>
            <a:spLocks noGrp="1" noChangeArrowheads="1"/>
          </p:cNvSpPr>
          <p:nvPr>
            <p:ph idx="1"/>
          </p:nvPr>
        </p:nvSpPr>
        <p:spPr/>
        <p:txBody>
          <a:bodyPr>
            <a:normAutofit fontScale="92500" lnSpcReduction="20000"/>
          </a:bodyPr>
          <a:lstStyle/>
          <a:p>
            <a:pPr eaLnBrk="1">
              <a:lnSpc>
                <a:spcPct val="110000"/>
              </a:lnSpc>
              <a:buFont typeface="StarSymbol" charset="0"/>
              <a:buChar char="●"/>
            </a:pPr>
            <a:r>
              <a:rPr lang="tr-TR" altLang="en-US" dirty="0" err="1"/>
              <a:t>Each</a:t>
            </a:r>
            <a:r>
              <a:rPr lang="tr-TR" altLang="en-US" dirty="0"/>
              <a:t> </a:t>
            </a:r>
            <a:r>
              <a:rPr lang="tr-TR" altLang="en-US" i="1" dirty="0" err="1">
                <a:solidFill>
                  <a:srgbClr val="0000FF"/>
                </a:solidFill>
              </a:rPr>
              <a:t>user</a:t>
            </a:r>
            <a:r>
              <a:rPr lang="tr-TR" altLang="en-US" dirty="0">
                <a:solidFill>
                  <a:srgbClr val="0000FF"/>
                </a:solidFill>
              </a:rPr>
              <a:t> </a:t>
            </a:r>
            <a:r>
              <a:rPr lang="tr-TR" altLang="en-US" dirty="0" err="1"/>
              <a:t>may</a:t>
            </a:r>
            <a:r>
              <a:rPr lang="tr-TR" altLang="en-US" dirty="0"/>
              <a:t> be a domain. </a:t>
            </a:r>
            <a:endParaRPr lang="en-US" altLang="en-US" dirty="0"/>
          </a:p>
          <a:p>
            <a:pPr lvl="1" eaLnBrk="1">
              <a:lnSpc>
                <a:spcPct val="110000"/>
              </a:lnSpc>
            </a:pPr>
            <a:r>
              <a:rPr lang="en-US" altLang="en-US" dirty="0">
                <a:ea typeface="ＭＳ Ｐゴシック" charset="-128"/>
              </a:rPr>
              <a:t>Access rights</a:t>
            </a:r>
            <a:r>
              <a:rPr lang="tr-TR" altLang="en-US" dirty="0">
                <a:ea typeface="ＭＳ Ｐゴシック" charset="-128"/>
              </a:rPr>
              <a:t> </a:t>
            </a:r>
            <a:r>
              <a:rPr lang="tr-TR" altLang="en-US" dirty="0" err="1">
                <a:ea typeface="ＭＳ Ｐゴシック" charset="-128"/>
              </a:rPr>
              <a:t>depends</a:t>
            </a:r>
            <a:r>
              <a:rPr lang="tr-TR" altLang="en-US" dirty="0">
                <a:ea typeface="ＭＳ Ｐゴシック" charset="-128"/>
              </a:rPr>
              <a:t> on </a:t>
            </a:r>
            <a:r>
              <a:rPr lang="tr-TR" altLang="en-US" dirty="0" err="1">
                <a:ea typeface="ＭＳ Ｐゴシック" charset="-128"/>
              </a:rPr>
              <a:t>the</a:t>
            </a:r>
            <a:r>
              <a:rPr lang="tr-TR" altLang="en-US" dirty="0">
                <a:ea typeface="ＭＳ Ｐゴシック" charset="-128"/>
              </a:rPr>
              <a:t> </a:t>
            </a:r>
            <a:r>
              <a:rPr lang="tr-TR" altLang="en-US" b="1" dirty="0" err="1">
                <a:ea typeface="ＭＳ Ｐゴシック" charset="-128"/>
              </a:rPr>
              <a:t>identity</a:t>
            </a:r>
            <a:r>
              <a:rPr lang="tr-TR" altLang="en-US" b="1" dirty="0">
                <a:ea typeface="ＭＳ Ｐゴシック" charset="-128"/>
              </a:rPr>
              <a:t> of </a:t>
            </a:r>
            <a:r>
              <a:rPr lang="tr-TR" altLang="en-US" b="1" dirty="0" err="1">
                <a:ea typeface="ＭＳ Ｐゴシック" charset="-128"/>
              </a:rPr>
              <a:t>the</a:t>
            </a:r>
            <a:r>
              <a:rPr lang="tr-TR" altLang="en-US" b="1" dirty="0">
                <a:ea typeface="ＭＳ Ｐゴシック" charset="-128"/>
              </a:rPr>
              <a:t> </a:t>
            </a:r>
            <a:r>
              <a:rPr lang="tr-TR" altLang="en-US" b="1" dirty="0" err="1">
                <a:ea typeface="ＭＳ Ｐゴシック" charset="-128"/>
              </a:rPr>
              <a:t>user</a:t>
            </a:r>
            <a:r>
              <a:rPr lang="tr-TR" altLang="en-US" dirty="0">
                <a:ea typeface="ＭＳ Ｐゴシック" charset="-128"/>
              </a:rPr>
              <a:t>. </a:t>
            </a:r>
            <a:endParaRPr lang="en-US" altLang="en-US" dirty="0">
              <a:ea typeface="ＭＳ Ｐゴシック" charset="-128"/>
            </a:endParaRPr>
          </a:p>
          <a:p>
            <a:pPr lvl="1" eaLnBrk="1">
              <a:lnSpc>
                <a:spcPct val="110000"/>
              </a:lnSpc>
            </a:pPr>
            <a:r>
              <a:rPr lang="tr-TR" altLang="en-US" b="1" dirty="0">
                <a:ea typeface="ＭＳ Ｐゴシック" charset="-128"/>
              </a:rPr>
              <a:t>Domain </a:t>
            </a:r>
            <a:r>
              <a:rPr lang="tr-TR" altLang="en-US" b="1" dirty="0" err="1">
                <a:ea typeface="ＭＳ Ｐゴシック" charset="-128"/>
              </a:rPr>
              <a:t>switching</a:t>
            </a:r>
            <a:r>
              <a:rPr lang="tr-TR" altLang="en-US" dirty="0">
                <a:ea typeface="ＭＳ Ｐゴシック" charset="-128"/>
              </a:rPr>
              <a:t> </a:t>
            </a:r>
            <a:r>
              <a:rPr lang="tr-TR" altLang="en-US" dirty="0" err="1">
                <a:ea typeface="ＭＳ Ｐゴシック" charset="-128"/>
              </a:rPr>
              <a:t>occurs</a:t>
            </a:r>
            <a:r>
              <a:rPr lang="tr-TR" altLang="en-US" dirty="0">
                <a:ea typeface="ＭＳ Ｐゴシック" charset="-128"/>
              </a:rPr>
              <a:t> </a:t>
            </a:r>
            <a:r>
              <a:rPr lang="tr-TR" altLang="en-US" b="1" dirty="0" err="1">
                <a:ea typeface="ＭＳ Ｐゴシック" charset="-128"/>
              </a:rPr>
              <a:t>when</a:t>
            </a:r>
            <a:r>
              <a:rPr lang="tr-TR" altLang="en-US" b="1" dirty="0">
                <a:ea typeface="ＭＳ Ｐゴシック" charset="-128"/>
              </a:rPr>
              <a:t> </a:t>
            </a:r>
            <a:r>
              <a:rPr lang="tr-TR" altLang="en-US" b="1" dirty="0" err="1">
                <a:ea typeface="ＭＳ Ｐゴシック" charset="-128"/>
              </a:rPr>
              <a:t>the</a:t>
            </a:r>
            <a:r>
              <a:rPr lang="tr-TR" altLang="en-US" b="1" dirty="0">
                <a:ea typeface="ＭＳ Ｐゴシック" charset="-128"/>
              </a:rPr>
              <a:t> </a:t>
            </a:r>
            <a:r>
              <a:rPr lang="tr-TR" altLang="en-US" b="1" dirty="0" err="1">
                <a:ea typeface="ＭＳ Ｐゴシック" charset="-128"/>
              </a:rPr>
              <a:t>user</a:t>
            </a:r>
            <a:r>
              <a:rPr lang="tr-TR" altLang="en-US" b="1" dirty="0">
                <a:ea typeface="ＭＳ Ｐゴシック" charset="-128"/>
              </a:rPr>
              <a:t> is</a:t>
            </a:r>
            <a:r>
              <a:rPr lang="en-US" altLang="en-US" b="1" dirty="0">
                <a:ea typeface="ＭＳ Ｐゴシック" charset="-128"/>
              </a:rPr>
              <a:t> changed</a:t>
            </a:r>
            <a:r>
              <a:rPr lang="tr-TR" altLang="en-US" dirty="0">
                <a:ea typeface="ＭＳ Ｐゴシック" charset="-128"/>
              </a:rPr>
              <a:t>.</a:t>
            </a:r>
            <a:endParaRPr lang="en-US" altLang="en-US" dirty="0">
              <a:ea typeface="ＭＳ Ｐゴシック" charset="-128"/>
            </a:endParaRPr>
          </a:p>
          <a:p>
            <a:pPr eaLnBrk="1">
              <a:lnSpc>
                <a:spcPct val="110000"/>
              </a:lnSpc>
              <a:buFont typeface="StarSymbol" charset="0"/>
              <a:buChar char="●"/>
            </a:pPr>
            <a:r>
              <a:rPr lang="tr-TR" altLang="en-US" dirty="0" err="1"/>
              <a:t>Each</a:t>
            </a:r>
            <a:r>
              <a:rPr lang="tr-TR" altLang="en-US" dirty="0"/>
              <a:t> </a:t>
            </a:r>
            <a:r>
              <a:rPr lang="tr-TR" altLang="en-US" i="1" dirty="0" err="1">
                <a:solidFill>
                  <a:srgbClr val="0000FF"/>
                </a:solidFill>
              </a:rPr>
              <a:t>process</a:t>
            </a:r>
            <a:r>
              <a:rPr lang="tr-TR" altLang="en-US" dirty="0"/>
              <a:t> </a:t>
            </a:r>
            <a:r>
              <a:rPr lang="tr-TR" altLang="en-US" dirty="0" err="1"/>
              <a:t>may</a:t>
            </a:r>
            <a:r>
              <a:rPr lang="tr-TR" altLang="en-US" dirty="0"/>
              <a:t> be a domain. </a:t>
            </a:r>
            <a:endParaRPr lang="en-US" altLang="en-US" dirty="0"/>
          </a:p>
          <a:p>
            <a:pPr lvl="1" eaLnBrk="1">
              <a:lnSpc>
                <a:spcPct val="110000"/>
              </a:lnSpc>
            </a:pPr>
            <a:r>
              <a:rPr lang="en-US" altLang="en-US" dirty="0">
                <a:ea typeface="ＭＳ Ｐゴシック" charset="-128"/>
              </a:rPr>
              <a:t>Access rights</a:t>
            </a:r>
            <a:r>
              <a:rPr lang="tr-TR" altLang="en-US" dirty="0">
                <a:ea typeface="ＭＳ Ｐゴシック" charset="-128"/>
              </a:rPr>
              <a:t> </a:t>
            </a:r>
            <a:r>
              <a:rPr lang="tr-TR" altLang="en-US" dirty="0" err="1">
                <a:ea typeface="ＭＳ Ｐゴシック" charset="-128"/>
              </a:rPr>
              <a:t>depends</a:t>
            </a:r>
            <a:r>
              <a:rPr lang="tr-TR" altLang="en-US" dirty="0">
                <a:ea typeface="ＭＳ Ｐゴシック" charset="-128"/>
              </a:rPr>
              <a:t> on </a:t>
            </a:r>
            <a:r>
              <a:rPr lang="tr-TR" altLang="en-US" dirty="0" err="1">
                <a:ea typeface="ＭＳ Ｐゴシック" charset="-128"/>
              </a:rPr>
              <a:t>the</a:t>
            </a:r>
            <a:r>
              <a:rPr lang="tr-TR" altLang="en-US" dirty="0">
                <a:ea typeface="ＭＳ Ｐゴシック" charset="-128"/>
              </a:rPr>
              <a:t> </a:t>
            </a:r>
            <a:r>
              <a:rPr lang="tr-TR" altLang="en-US" b="1" dirty="0" err="1">
                <a:ea typeface="ＭＳ Ｐゴシック" charset="-128"/>
              </a:rPr>
              <a:t>identity</a:t>
            </a:r>
            <a:r>
              <a:rPr lang="tr-TR" altLang="en-US" b="1" dirty="0">
                <a:ea typeface="ＭＳ Ｐゴシック" charset="-128"/>
              </a:rPr>
              <a:t> of </a:t>
            </a:r>
            <a:r>
              <a:rPr lang="tr-TR" altLang="en-US" b="1" dirty="0" err="1">
                <a:ea typeface="ＭＳ Ｐゴシック" charset="-128"/>
              </a:rPr>
              <a:t>the</a:t>
            </a:r>
            <a:r>
              <a:rPr lang="tr-TR" altLang="en-US" b="1" dirty="0">
                <a:ea typeface="ＭＳ Ｐゴシック" charset="-128"/>
              </a:rPr>
              <a:t> </a:t>
            </a:r>
            <a:r>
              <a:rPr lang="tr-TR" altLang="en-US" b="1" dirty="0" err="1">
                <a:ea typeface="ＭＳ Ｐゴシック" charset="-128"/>
              </a:rPr>
              <a:t>process</a:t>
            </a:r>
            <a:r>
              <a:rPr lang="tr-TR" altLang="en-US" dirty="0">
                <a:ea typeface="ＭＳ Ｐゴシック" charset="-128"/>
              </a:rPr>
              <a:t>. </a:t>
            </a:r>
            <a:endParaRPr lang="en-US" altLang="en-US" dirty="0">
              <a:ea typeface="ＭＳ Ｐゴシック" charset="-128"/>
            </a:endParaRPr>
          </a:p>
          <a:p>
            <a:pPr lvl="1" eaLnBrk="1">
              <a:lnSpc>
                <a:spcPct val="110000"/>
              </a:lnSpc>
            </a:pPr>
            <a:r>
              <a:rPr lang="tr-TR" altLang="en-US" b="1" dirty="0">
                <a:ea typeface="ＭＳ Ｐゴシック" charset="-128"/>
              </a:rPr>
              <a:t>Domain </a:t>
            </a:r>
            <a:r>
              <a:rPr lang="tr-TR" altLang="en-US" b="1" dirty="0" err="1">
                <a:ea typeface="ＭＳ Ｐゴシック" charset="-128"/>
              </a:rPr>
              <a:t>switching</a:t>
            </a:r>
            <a:r>
              <a:rPr lang="tr-TR" altLang="en-US" b="1" dirty="0">
                <a:ea typeface="ＭＳ Ｐゴシック" charset="-128"/>
              </a:rPr>
              <a:t> </a:t>
            </a:r>
            <a:r>
              <a:rPr lang="tr-TR" altLang="en-US" dirty="0" err="1">
                <a:ea typeface="ＭＳ Ｐゴシック" charset="-128"/>
              </a:rPr>
              <a:t>corresponds</a:t>
            </a:r>
            <a:r>
              <a:rPr lang="tr-TR" altLang="en-US" dirty="0">
                <a:ea typeface="ＭＳ Ｐゴシック" charset="-128"/>
              </a:rPr>
              <a:t> </a:t>
            </a:r>
            <a:r>
              <a:rPr lang="tr-TR" altLang="en-US" dirty="0" err="1">
                <a:ea typeface="ＭＳ Ｐゴシック" charset="-128"/>
              </a:rPr>
              <a:t>to</a:t>
            </a:r>
            <a:r>
              <a:rPr lang="tr-TR" altLang="en-US" dirty="0">
                <a:ea typeface="ＭＳ Ｐゴシック" charset="-128"/>
              </a:rPr>
              <a:t> </a:t>
            </a:r>
            <a:r>
              <a:rPr lang="tr-TR" altLang="en-US" b="1" dirty="0" err="1">
                <a:ea typeface="ＭＳ Ｐゴシック" charset="-128"/>
              </a:rPr>
              <a:t>one</a:t>
            </a:r>
            <a:r>
              <a:rPr lang="tr-TR" altLang="en-US" b="1" dirty="0">
                <a:ea typeface="ＭＳ Ｐゴシック" charset="-128"/>
              </a:rPr>
              <a:t> </a:t>
            </a:r>
            <a:r>
              <a:rPr lang="tr-TR" altLang="en-US" b="1" dirty="0" err="1">
                <a:ea typeface="ＭＳ Ｐゴシック" charset="-128"/>
              </a:rPr>
              <a:t>process</a:t>
            </a:r>
            <a:r>
              <a:rPr lang="tr-TR" altLang="en-US" b="1" dirty="0">
                <a:ea typeface="ＭＳ Ｐゴシック" charset="-128"/>
              </a:rPr>
              <a:t> </a:t>
            </a:r>
            <a:r>
              <a:rPr lang="tr-TR" altLang="en-US" b="1" dirty="0" err="1">
                <a:ea typeface="ＭＳ Ｐゴシック" charset="-128"/>
              </a:rPr>
              <a:t>sending</a:t>
            </a:r>
            <a:r>
              <a:rPr lang="tr-TR" altLang="en-US" b="1" dirty="0">
                <a:ea typeface="ＭＳ Ｐゴシック" charset="-128"/>
              </a:rPr>
              <a:t> a </a:t>
            </a:r>
            <a:r>
              <a:rPr lang="tr-TR" altLang="en-US" b="1" dirty="0" err="1">
                <a:ea typeface="ＭＳ Ｐゴシック" charset="-128"/>
              </a:rPr>
              <a:t>message</a:t>
            </a:r>
            <a:r>
              <a:rPr lang="tr-TR" altLang="en-US" b="1" dirty="0">
                <a:ea typeface="ＭＳ Ｐゴシック" charset="-128"/>
              </a:rPr>
              <a:t> </a:t>
            </a:r>
            <a:r>
              <a:rPr lang="tr-TR" altLang="en-US" b="1" dirty="0" err="1">
                <a:ea typeface="ＭＳ Ｐゴシック" charset="-128"/>
              </a:rPr>
              <a:t>to</a:t>
            </a:r>
            <a:r>
              <a:rPr lang="tr-TR" altLang="en-US" b="1" dirty="0">
                <a:ea typeface="ＭＳ Ｐゴシック" charset="-128"/>
              </a:rPr>
              <a:t> </a:t>
            </a:r>
            <a:r>
              <a:rPr lang="tr-TR" altLang="en-US" b="1" dirty="0" err="1">
                <a:ea typeface="ＭＳ Ｐゴシック" charset="-128"/>
              </a:rPr>
              <a:t>another</a:t>
            </a:r>
            <a:r>
              <a:rPr lang="tr-TR" altLang="en-US" b="1" dirty="0">
                <a:ea typeface="ＭＳ Ｐゴシック" charset="-128"/>
              </a:rPr>
              <a:t> </a:t>
            </a:r>
            <a:r>
              <a:rPr lang="tr-TR" altLang="en-US" b="1" dirty="0" err="1">
                <a:ea typeface="ＭＳ Ｐゴシック" charset="-128"/>
              </a:rPr>
              <a:t>process</a:t>
            </a:r>
            <a:r>
              <a:rPr lang="tr-TR" altLang="en-US" b="1" dirty="0">
                <a:ea typeface="ＭＳ Ｐゴシック" charset="-128"/>
              </a:rPr>
              <a:t>, </a:t>
            </a:r>
            <a:r>
              <a:rPr lang="tr-TR" altLang="en-US" b="1" dirty="0" err="1">
                <a:ea typeface="ＭＳ Ｐゴシック" charset="-128"/>
              </a:rPr>
              <a:t>and</a:t>
            </a:r>
            <a:r>
              <a:rPr lang="tr-TR" altLang="en-US" b="1" dirty="0">
                <a:ea typeface="ＭＳ Ｐゴシック" charset="-128"/>
              </a:rPr>
              <a:t> </a:t>
            </a:r>
            <a:r>
              <a:rPr lang="tr-TR" altLang="en-US" b="1" dirty="0" err="1">
                <a:ea typeface="ＭＳ Ｐゴシック" charset="-128"/>
              </a:rPr>
              <a:t>then</a:t>
            </a:r>
            <a:r>
              <a:rPr lang="tr-TR" altLang="en-US" b="1" dirty="0">
                <a:ea typeface="ＭＳ Ｐゴシック" charset="-128"/>
              </a:rPr>
              <a:t> </a:t>
            </a:r>
            <a:r>
              <a:rPr lang="tr-TR" altLang="en-US" b="1" dirty="0" err="1">
                <a:ea typeface="ＭＳ Ｐゴシック" charset="-128"/>
              </a:rPr>
              <a:t>waiting</a:t>
            </a:r>
            <a:r>
              <a:rPr lang="tr-TR" altLang="en-US" b="1" dirty="0">
                <a:ea typeface="ＭＳ Ｐゴシック" charset="-128"/>
              </a:rPr>
              <a:t> </a:t>
            </a:r>
            <a:r>
              <a:rPr lang="tr-TR" altLang="en-US" b="1" dirty="0" err="1">
                <a:ea typeface="ＭＳ Ｐゴシック" charset="-128"/>
              </a:rPr>
              <a:t>for</a:t>
            </a:r>
            <a:r>
              <a:rPr lang="tr-TR" altLang="en-US" b="1" dirty="0">
                <a:ea typeface="ＭＳ Ｐゴシック" charset="-128"/>
              </a:rPr>
              <a:t> a </a:t>
            </a:r>
            <a:r>
              <a:rPr lang="tr-TR" altLang="en-US" b="1" dirty="0" err="1">
                <a:ea typeface="ＭＳ Ｐゴシック" charset="-128"/>
              </a:rPr>
              <a:t>response</a:t>
            </a:r>
            <a:r>
              <a:rPr lang="tr-TR" altLang="en-US" dirty="0">
                <a:ea typeface="ＭＳ Ｐゴシック" charset="-128"/>
              </a:rPr>
              <a:t>.</a:t>
            </a:r>
            <a:endParaRPr lang="en-US" altLang="en-US" dirty="0">
              <a:ea typeface="ＭＳ Ｐゴシック" charset="-128"/>
            </a:endParaRPr>
          </a:p>
          <a:p>
            <a:pPr eaLnBrk="1">
              <a:lnSpc>
                <a:spcPct val="110000"/>
              </a:lnSpc>
              <a:buFont typeface="StarSymbol" charset="0"/>
              <a:buChar char="●"/>
            </a:pPr>
            <a:r>
              <a:rPr lang="tr-TR" altLang="en-US" dirty="0" err="1"/>
              <a:t>Each</a:t>
            </a:r>
            <a:r>
              <a:rPr lang="tr-TR" altLang="en-US" dirty="0"/>
              <a:t> </a:t>
            </a:r>
            <a:r>
              <a:rPr lang="tr-TR" altLang="en-US" i="1" dirty="0" err="1">
                <a:solidFill>
                  <a:srgbClr val="0000FF"/>
                </a:solidFill>
              </a:rPr>
              <a:t>procedure</a:t>
            </a:r>
            <a:r>
              <a:rPr lang="tr-TR" altLang="en-US" dirty="0"/>
              <a:t> </a:t>
            </a:r>
            <a:r>
              <a:rPr lang="tr-TR" altLang="en-US" dirty="0" err="1"/>
              <a:t>may</a:t>
            </a:r>
            <a:r>
              <a:rPr lang="tr-TR" altLang="en-US" dirty="0"/>
              <a:t> be a domain. </a:t>
            </a:r>
            <a:endParaRPr lang="en-US" altLang="en-US" dirty="0"/>
          </a:p>
          <a:p>
            <a:pPr lvl="1" eaLnBrk="1">
              <a:lnSpc>
                <a:spcPct val="110000"/>
              </a:lnSpc>
            </a:pPr>
            <a:r>
              <a:rPr lang="tr-TR" altLang="en-US" dirty="0" err="1">
                <a:ea typeface="ＭＳ Ｐゴシック" charset="-128"/>
              </a:rPr>
              <a:t>the</a:t>
            </a:r>
            <a:r>
              <a:rPr lang="tr-TR" altLang="en-US" dirty="0">
                <a:ea typeface="ＭＳ Ｐゴシック" charset="-128"/>
              </a:rPr>
              <a:t> </a:t>
            </a:r>
            <a:r>
              <a:rPr lang="tr-TR" altLang="en-US" b="1" dirty="0">
                <a:ea typeface="ＭＳ Ｐゴシック" charset="-128"/>
              </a:rPr>
              <a:t>set of </a:t>
            </a:r>
            <a:r>
              <a:rPr lang="tr-TR" altLang="en-US" b="1" dirty="0" err="1">
                <a:ea typeface="ＭＳ Ｐゴシック" charset="-128"/>
              </a:rPr>
              <a:t>objects</a:t>
            </a:r>
            <a:r>
              <a:rPr lang="tr-TR" altLang="en-US" b="1" dirty="0">
                <a:ea typeface="ＭＳ Ｐゴシック" charset="-128"/>
              </a:rPr>
              <a:t> </a:t>
            </a:r>
            <a:r>
              <a:rPr lang="tr-TR" altLang="en-US" dirty="0" err="1">
                <a:ea typeface="ＭＳ Ｐゴシック" charset="-128"/>
              </a:rPr>
              <a:t>that</a:t>
            </a:r>
            <a:r>
              <a:rPr lang="tr-TR" altLang="en-US" dirty="0">
                <a:ea typeface="ＭＳ Ｐゴシック" charset="-128"/>
              </a:rPr>
              <a:t> can be </a:t>
            </a:r>
            <a:r>
              <a:rPr lang="tr-TR" altLang="en-US" dirty="0" err="1">
                <a:ea typeface="ＭＳ Ｐゴシック" charset="-128"/>
              </a:rPr>
              <a:t>accessed</a:t>
            </a:r>
            <a:r>
              <a:rPr lang="tr-TR" altLang="en-US" dirty="0">
                <a:ea typeface="ＭＳ Ｐゴシック" charset="-128"/>
              </a:rPr>
              <a:t> </a:t>
            </a:r>
            <a:r>
              <a:rPr lang="tr-TR" altLang="en-US" dirty="0" err="1">
                <a:ea typeface="ＭＳ Ｐゴシック" charset="-128"/>
              </a:rPr>
              <a:t>corresponds</a:t>
            </a:r>
            <a:r>
              <a:rPr lang="tr-TR" altLang="en-US" dirty="0">
                <a:ea typeface="ＭＳ Ｐゴシック" charset="-128"/>
              </a:rPr>
              <a:t> </a:t>
            </a:r>
            <a:r>
              <a:rPr lang="tr-TR" altLang="en-US" dirty="0" err="1">
                <a:ea typeface="ＭＳ Ｐゴシック" charset="-128"/>
              </a:rPr>
              <a:t>to</a:t>
            </a:r>
            <a:r>
              <a:rPr lang="tr-TR" altLang="en-US" dirty="0">
                <a:ea typeface="ＭＳ Ｐゴシック" charset="-128"/>
              </a:rPr>
              <a:t> </a:t>
            </a:r>
            <a:r>
              <a:rPr lang="tr-TR" altLang="en-US" dirty="0" err="1">
                <a:ea typeface="ＭＳ Ｐゴシック" charset="-128"/>
              </a:rPr>
              <a:t>the</a:t>
            </a:r>
            <a:r>
              <a:rPr lang="tr-TR" altLang="en-US" dirty="0">
                <a:ea typeface="ＭＳ Ｐゴシック" charset="-128"/>
              </a:rPr>
              <a:t> </a:t>
            </a:r>
            <a:r>
              <a:rPr lang="tr-TR" altLang="en-US" b="1" dirty="0" err="1">
                <a:ea typeface="ＭＳ Ｐゴシック" charset="-128"/>
              </a:rPr>
              <a:t>local</a:t>
            </a:r>
            <a:r>
              <a:rPr lang="tr-TR" altLang="en-US" b="1" dirty="0">
                <a:ea typeface="ＭＳ Ｐゴシック" charset="-128"/>
              </a:rPr>
              <a:t> </a:t>
            </a:r>
            <a:r>
              <a:rPr lang="tr-TR" altLang="en-US" b="1" dirty="0" err="1">
                <a:ea typeface="ＭＳ Ｐゴシック" charset="-128"/>
              </a:rPr>
              <a:t>variables</a:t>
            </a:r>
            <a:r>
              <a:rPr lang="tr-TR" altLang="en-US" b="1" dirty="0">
                <a:ea typeface="ＭＳ Ｐゴシック" charset="-128"/>
              </a:rPr>
              <a:t> </a:t>
            </a:r>
            <a:r>
              <a:rPr lang="tr-TR" altLang="en-US" b="1" dirty="0" err="1">
                <a:ea typeface="ＭＳ Ｐゴシック" charset="-128"/>
              </a:rPr>
              <a:t>defined</a:t>
            </a:r>
            <a:r>
              <a:rPr lang="tr-TR" altLang="en-US" b="1" dirty="0">
                <a:ea typeface="ＭＳ Ｐゴシック" charset="-128"/>
              </a:rPr>
              <a:t> </a:t>
            </a:r>
            <a:r>
              <a:rPr lang="tr-TR" altLang="en-US" b="1" dirty="0" err="1">
                <a:ea typeface="ＭＳ Ｐゴシック" charset="-128"/>
              </a:rPr>
              <a:t>within</a:t>
            </a:r>
            <a:r>
              <a:rPr lang="tr-TR" altLang="en-US" b="1" dirty="0">
                <a:ea typeface="ＭＳ Ｐゴシック" charset="-128"/>
              </a:rPr>
              <a:t> </a:t>
            </a:r>
            <a:r>
              <a:rPr lang="tr-TR" altLang="en-US" b="1" dirty="0" err="1">
                <a:ea typeface="ＭＳ Ｐゴシック" charset="-128"/>
              </a:rPr>
              <a:t>the</a:t>
            </a:r>
            <a:r>
              <a:rPr lang="tr-TR" altLang="en-US" b="1" dirty="0">
                <a:ea typeface="ＭＳ Ｐゴシック" charset="-128"/>
              </a:rPr>
              <a:t> </a:t>
            </a:r>
            <a:r>
              <a:rPr lang="tr-TR" altLang="en-US" b="1" dirty="0" err="1">
                <a:ea typeface="ＭＳ Ｐゴシック" charset="-128"/>
              </a:rPr>
              <a:t>procedure</a:t>
            </a:r>
            <a:r>
              <a:rPr lang="tr-TR" altLang="en-US" dirty="0">
                <a:ea typeface="ＭＳ Ｐゴシック" charset="-128"/>
              </a:rPr>
              <a:t>. </a:t>
            </a:r>
            <a:endParaRPr lang="en-US" altLang="en-US" dirty="0">
              <a:ea typeface="ＭＳ Ｐゴシック" charset="-128"/>
            </a:endParaRPr>
          </a:p>
          <a:p>
            <a:pPr lvl="1" eaLnBrk="1">
              <a:lnSpc>
                <a:spcPct val="110000"/>
              </a:lnSpc>
            </a:pPr>
            <a:r>
              <a:rPr lang="tr-TR" altLang="en-US" b="1" dirty="0">
                <a:ea typeface="ＭＳ Ｐゴシック" charset="-128"/>
              </a:rPr>
              <a:t>Domain </a:t>
            </a:r>
            <a:r>
              <a:rPr lang="tr-TR" altLang="en-US" b="1" dirty="0" err="1">
                <a:ea typeface="ＭＳ Ｐゴシック" charset="-128"/>
              </a:rPr>
              <a:t>switching</a:t>
            </a:r>
            <a:r>
              <a:rPr lang="tr-TR" altLang="en-US" b="1" dirty="0">
                <a:ea typeface="ＭＳ Ｐゴシック" charset="-128"/>
              </a:rPr>
              <a:t> </a:t>
            </a:r>
            <a:r>
              <a:rPr lang="tr-TR" altLang="en-US" dirty="0" err="1">
                <a:ea typeface="ＭＳ Ｐゴシック" charset="-128"/>
              </a:rPr>
              <a:t>occurs</a:t>
            </a:r>
            <a:r>
              <a:rPr lang="tr-TR" altLang="en-US" dirty="0">
                <a:ea typeface="ＭＳ Ｐゴシック" charset="-128"/>
              </a:rPr>
              <a:t> </a:t>
            </a:r>
            <a:r>
              <a:rPr lang="tr-TR" altLang="en-US" b="1" dirty="0" err="1">
                <a:ea typeface="ＭＳ Ｐゴシック" charset="-128"/>
              </a:rPr>
              <a:t>when</a:t>
            </a:r>
            <a:r>
              <a:rPr lang="tr-TR" altLang="en-US" b="1" dirty="0">
                <a:ea typeface="ＭＳ Ｐゴシック" charset="-128"/>
              </a:rPr>
              <a:t> a </a:t>
            </a:r>
            <a:r>
              <a:rPr lang="tr-TR" altLang="en-US" b="1" dirty="0" err="1">
                <a:ea typeface="ＭＳ Ｐゴシック" charset="-128"/>
              </a:rPr>
              <a:t>procedure</a:t>
            </a:r>
            <a:r>
              <a:rPr lang="tr-TR" altLang="en-US" b="1" dirty="0">
                <a:ea typeface="ＭＳ Ｐゴシック" charset="-128"/>
              </a:rPr>
              <a:t> </a:t>
            </a:r>
            <a:r>
              <a:rPr lang="tr-TR" altLang="en-US" b="1" dirty="0" err="1">
                <a:ea typeface="ＭＳ Ｐゴシック" charset="-128"/>
              </a:rPr>
              <a:t>call</a:t>
            </a:r>
            <a:r>
              <a:rPr lang="tr-TR" altLang="en-US" b="1" dirty="0">
                <a:ea typeface="ＭＳ Ｐゴシック" charset="-128"/>
              </a:rPr>
              <a:t> is </a:t>
            </a:r>
            <a:r>
              <a:rPr lang="tr-TR" altLang="en-US" b="1" dirty="0" err="1">
                <a:ea typeface="ＭＳ Ｐゴシック" charset="-128"/>
              </a:rPr>
              <a:t>made</a:t>
            </a:r>
            <a:endParaRPr lang="en-US" altLang="en-US" b="1" dirty="0">
              <a:ea typeface="ＭＳ Ｐゴシック" charset="-128"/>
            </a:endParaRPr>
          </a:p>
          <a:p>
            <a:pPr lvl="2" eaLnBrk="1">
              <a:lnSpc>
                <a:spcPct val="110000"/>
              </a:lnSpc>
            </a:pPr>
            <a:r>
              <a:rPr lang="en-US" altLang="en-US" dirty="0">
                <a:ea typeface="ＭＳ Ｐゴシック" charset="-128"/>
              </a:rPr>
              <a:t>As an example, user and kernel modes define a dual domain system where the processes that run in kernel mode have the right to execute privileged instructions.</a:t>
            </a:r>
          </a:p>
          <a:p>
            <a:pPr lvl="2" eaLnBrk="1">
              <a:lnSpc>
                <a:spcPct val="110000"/>
              </a:lnSpc>
            </a:pPr>
            <a:r>
              <a:rPr lang="en-US" altLang="en-US" dirty="0">
                <a:ea typeface="ＭＳ Ｐゴシック" charset="-128"/>
              </a:rPr>
              <a:t>But we also need to protect users from each other!</a:t>
            </a:r>
            <a:endParaRPr lang="tr-TR" altLang="en-US" dirty="0">
              <a:ea typeface="ＭＳ Ｐゴシック" charset="-128"/>
            </a:endParaRPr>
          </a:p>
        </p:txBody>
      </p:sp>
    </p:spTree>
    <p:extLst>
      <p:ext uri="{BB962C8B-B14F-4D97-AF65-F5344CB8AC3E}">
        <p14:creationId xmlns:p14="http://schemas.microsoft.com/office/powerpoint/2010/main" val="159450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Domain Implementation  (UNIX)</a:t>
            </a:r>
          </a:p>
        </p:txBody>
      </p:sp>
      <p:sp>
        <p:nvSpPr>
          <p:cNvPr id="34818" name="Rectangle 3"/>
          <p:cNvSpPr>
            <a:spLocks noGrp="1" noChangeArrowheads="1"/>
          </p:cNvSpPr>
          <p:nvPr>
            <p:ph idx="1"/>
          </p:nvPr>
        </p:nvSpPr>
        <p:spPr>
          <a:xfrm>
            <a:off x="437529" y="1501436"/>
            <a:ext cx="8705040" cy="6073587"/>
          </a:xfrm>
        </p:spPr>
        <p:txBody>
          <a:bodyPr lIns="90000" tIns="46800" rIns="90000" bIns="46800">
            <a:spAutoFit/>
          </a:bodyPr>
          <a:lstStyle/>
          <a:p>
            <a:pPr marL="263525" indent="-158750"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 domain is associated with the user through </a:t>
            </a:r>
            <a:r>
              <a:rPr lang="en-GB" altLang="en-US" i="1" dirty="0" err="1">
                <a:solidFill>
                  <a:srgbClr val="0000FF"/>
                </a:solidFill>
              </a:rPr>
              <a:t>uid</a:t>
            </a:r>
            <a:r>
              <a:rPr lang="en-GB" altLang="en-US" dirty="0"/>
              <a:t> (user id) and </a:t>
            </a:r>
            <a:r>
              <a:rPr lang="en-GB" altLang="en-US" i="1" dirty="0" err="1">
                <a:solidFill>
                  <a:srgbClr val="0000FF"/>
                </a:solidFill>
              </a:rPr>
              <a:t>guid</a:t>
            </a:r>
            <a:r>
              <a:rPr lang="en-GB" altLang="en-US" dirty="0"/>
              <a:t> (group id)</a:t>
            </a:r>
          </a:p>
          <a:p>
            <a:pPr marL="731838" lvl="1" indent="-161925"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Switching domain =  changing user identification temporarily</a:t>
            </a:r>
          </a:p>
          <a:p>
            <a:pPr marL="263525" indent="-158750"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Domain switch accomplished via file system. </a:t>
            </a:r>
          </a:p>
          <a:p>
            <a:pPr marL="731838" lvl="1" indent="-161925"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Each file is associated with </a:t>
            </a: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An owner identification</a:t>
            </a: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a domain bit (known as the </a:t>
            </a:r>
            <a:r>
              <a:rPr lang="en-GB" altLang="en-US" b="1" dirty="0" err="1">
                <a:solidFill>
                  <a:srgbClr val="3B3EFF"/>
                </a:solidFill>
                <a:ea typeface="ＭＳ Ｐゴシック" charset="-128"/>
              </a:rPr>
              <a:t>setuid</a:t>
            </a:r>
            <a:r>
              <a:rPr lang="en-GB" altLang="en-US" b="1" dirty="0">
                <a:solidFill>
                  <a:srgbClr val="3B3EFF"/>
                </a:solidFill>
                <a:ea typeface="ＭＳ Ｐゴシック" charset="-128"/>
              </a:rPr>
              <a:t> bit</a:t>
            </a:r>
            <a:r>
              <a:rPr lang="en-GB" altLang="en-US" dirty="0">
                <a:ea typeface="ＭＳ Ｐゴシック" charset="-128"/>
              </a:rPr>
              <a:t>).</a:t>
            </a:r>
          </a:p>
          <a:p>
            <a:pPr marL="263525" indent="-158750"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Consider the case where user (with </a:t>
            </a:r>
            <a:r>
              <a:rPr lang="en-GB" altLang="en-US" i="1" dirty="0"/>
              <a:t>user-id</a:t>
            </a:r>
            <a:r>
              <a:rPr lang="en-GB" altLang="en-US" dirty="0"/>
              <a:t> = </a:t>
            </a:r>
            <a:r>
              <a:rPr lang="en-GB" altLang="en-US" i="1" dirty="0"/>
              <a:t>A</a:t>
            </a:r>
            <a:r>
              <a:rPr lang="en-GB" altLang="en-US" dirty="0"/>
              <a:t>) starts executing a file owned by </a:t>
            </a:r>
            <a:r>
              <a:rPr lang="en-GB" altLang="en-US" i="1" dirty="0"/>
              <a:t>B</a:t>
            </a:r>
            <a:r>
              <a:rPr lang="en-GB" altLang="en-US" dirty="0"/>
              <a:t>.</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When the </a:t>
            </a:r>
            <a:r>
              <a:rPr lang="en-GB" altLang="en-US" dirty="0" err="1">
                <a:ea typeface="ＭＳ Ｐゴシック" charset="-128"/>
              </a:rPr>
              <a:t>setuid</a:t>
            </a:r>
            <a:r>
              <a:rPr lang="en-GB" altLang="en-US" dirty="0">
                <a:ea typeface="ＭＳ Ｐゴシック" charset="-128"/>
              </a:rPr>
              <a:t> bit is </a:t>
            </a:r>
            <a:r>
              <a:rPr lang="en-GB" altLang="en-US" i="1" dirty="0">
                <a:ea typeface="ＭＳ Ｐゴシック" charset="-128"/>
              </a:rPr>
              <a:t>off</a:t>
            </a:r>
            <a:endParaRPr lang="en-GB" altLang="en-US" dirty="0">
              <a:ea typeface="ＭＳ Ｐゴシック" charset="-128"/>
            </a:endParaRP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the </a:t>
            </a:r>
            <a:r>
              <a:rPr lang="en-GB" altLang="en-US" i="0" dirty="0">
                <a:ea typeface="ＭＳ Ｐゴシック" charset="-128"/>
              </a:rPr>
              <a:t>user-id</a:t>
            </a:r>
            <a:r>
              <a:rPr lang="en-GB" altLang="en-US" dirty="0">
                <a:ea typeface="ＭＳ Ｐゴシック" charset="-128"/>
              </a:rPr>
              <a:t> of the process is set to </a:t>
            </a:r>
            <a:r>
              <a:rPr lang="en-GB" altLang="en-US" i="0" dirty="0">
                <a:ea typeface="ＭＳ Ｐゴシック" charset="-128"/>
              </a:rPr>
              <a:t>A</a:t>
            </a:r>
            <a:r>
              <a:rPr lang="en-GB" altLang="en-US" dirty="0">
                <a:ea typeface="ＭＳ Ｐゴシック" charset="-128"/>
              </a:rPr>
              <a:t>. </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When the </a:t>
            </a:r>
            <a:r>
              <a:rPr lang="en-GB" altLang="en-US" dirty="0" err="1">
                <a:ea typeface="ＭＳ Ｐゴシック" charset="-128"/>
              </a:rPr>
              <a:t>setuid</a:t>
            </a:r>
            <a:r>
              <a:rPr lang="en-GB" altLang="en-US" dirty="0">
                <a:ea typeface="ＭＳ Ｐゴシック" charset="-128"/>
              </a:rPr>
              <a:t> bit is </a:t>
            </a:r>
            <a:r>
              <a:rPr lang="en-GB" altLang="en-US" i="1" dirty="0">
                <a:ea typeface="ＭＳ Ｐゴシック" charset="-128"/>
              </a:rPr>
              <a:t>on,</a:t>
            </a:r>
            <a:r>
              <a:rPr lang="en-GB" altLang="en-US" dirty="0">
                <a:ea typeface="ＭＳ Ｐゴシック" charset="-128"/>
              </a:rPr>
              <a:t> </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the </a:t>
            </a:r>
            <a:r>
              <a:rPr lang="en-GB" altLang="en-US" i="0" dirty="0">
                <a:ea typeface="ＭＳ Ｐゴシック" charset="-128"/>
              </a:rPr>
              <a:t>user-id</a:t>
            </a:r>
            <a:r>
              <a:rPr lang="en-GB" altLang="en-US" dirty="0">
                <a:ea typeface="ＭＳ Ｐゴシック" charset="-128"/>
              </a:rPr>
              <a:t> of the process is set to </a:t>
            </a:r>
            <a:r>
              <a:rPr lang="en-GB" altLang="en-US" i="0" dirty="0">
                <a:ea typeface="ＭＳ Ｐゴシック" charset="-128"/>
              </a:rPr>
              <a:t>B</a:t>
            </a:r>
            <a:r>
              <a:rPr lang="en-GB" altLang="en-US" dirty="0">
                <a:ea typeface="ＭＳ Ｐゴシック" charset="-128"/>
              </a:rPr>
              <a:t>. </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ea typeface="ＭＳ Ｐゴシック" charset="-128"/>
            </a:endParaRPr>
          </a:p>
        </p:txBody>
      </p:sp>
    </p:spTree>
    <p:extLst>
      <p:ext uri="{BB962C8B-B14F-4D97-AF65-F5344CB8AC3E}">
        <p14:creationId xmlns:p14="http://schemas.microsoft.com/office/powerpoint/2010/main" val="1471275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a:r>
              <a:rPr lang="en-US" altLang="en-US" dirty="0" err="1"/>
              <a:t>s</a:t>
            </a:r>
            <a:r>
              <a:rPr lang="en-US" altLang="en-US" dirty="0" err="1" smtClean="0"/>
              <a:t>etuid</a:t>
            </a:r>
            <a:r>
              <a:rPr lang="en-US" altLang="en-US" dirty="0" smtClean="0"/>
              <a:t> bit – how </a:t>
            </a:r>
            <a:r>
              <a:rPr lang="en-US" altLang="en-US" dirty="0" err="1" smtClean="0"/>
              <a:t>passwd</a:t>
            </a:r>
            <a:r>
              <a:rPr lang="en-US" altLang="en-US" dirty="0" smtClean="0"/>
              <a:t> works </a:t>
            </a:r>
            <a:endParaRPr lang="en-US" altLang="en-US" dirty="0"/>
          </a:p>
        </p:txBody>
      </p:sp>
      <p:sp>
        <p:nvSpPr>
          <p:cNvPr id="36866" name="Rectangle 3"/>
          <p:cNvSpPr>
            <a:spLocks noGrp="1" noChangeArrowheads="1"/>
          </p:cNvSpPr>
          <p:nvPr>
            <p:ph idx="1"/>
          </p:nvPr>
        </p:nvSpPr>
        <p:spPr/>
        <p:txBody>
          <a:bodyPr/>
          <a:lstStyle/>
          <a:p>
            <a:pPr marL="282575" indent="-177800" eaLnBrk="1">
              <a:lnSpc>
                <a:spcPct val="100000"/>
              </a:lnSpc>
              <a:buFont typeface="StarSymbol" charset="0"/>
              <a:buChar char="●"/>
            </a:pPr>
            <a:r>
              <a:rPr lang="en-US" altLang="en-US" dirty="0"/>
              <a:t>How does the </a:t>
            </a:r>
            <a:r>
              <a:rPr lang="en-US" altLang="en-US" i="1" dirty="0" err="1">
                <a:solidFill>
                  <a:srgbClr val="0000FF"/>
                </a:solidFill>
              </a:rPr>
              <a:t>passwd</a:t>
            </a:r>
            <a:r>
              <a:rPr lang="en-US" altLang="en-US" i="1" dirty="0">
                <a:solidFill>
                  <a:srgbClr val="0000FF"/>
                </a:solidFill>
              </a:rPr>
              <a:t> </a:t>
            </a:r>
            <a:r>
              <a:rPr lang="en-US" altLang="en-US" dirty="0"/>
              <a:t>program work</a:t>
            </a:r>
          </a:p>
          <a:p>
            <a:pPr marL="750888" lvl="1" indent="-180975" eaLnBrk="1">
              <a:lnSpc>
                <a:spcPct val="100000"/>
              </a:lnSpc>
            </a:pPr>
            <a:r>
              <a:rPr lang="en-US" altLang="en-US" dirty="0">
                <a:ea typeface="ＭＳ Ｐゴシック" charset="-128"/>
              </a:rPr>
              <a:t>When executed by the user, the process runs in the user’s domain</a:t>
            </a:r>
          </a:p>
          <a:p>
            <a:pPr marL="1254125" lvl="2" eaLnBrk="1">
              <a:lnSpc>
                <a:spcPct val="100000"/>
              </a:lnSpc>
            </a:pPr>
            <a:r>
              <a:rPr lang="en-US" altLang="en-US" dirty="0">
                <a:ea typeface="ＭＳ Ｐゴシック" charset="-128"/>
              </a:rPr>
              <a:t>Cannot modify the /</a:t>
            </a:r>
            <a:r>
              <a:rPr lang="en-US" altLang="en-US" dirty="0" err="1">
                <a:ea typeface="ＭＳ Ｐゴシック" charset="-128"/>
              </a:rPr>
              <a:t>etc</a:t>
            </a:r>
            <a:r>
              <a:rPr lang="en-US" altLang="en-US" dirty="0">
                <a:ea typeface="ＭＳ Ｐゴシック" charset="-128"/>
              </a:rPr>
              <a:t>/</a:t>
            </a:r>
            <a:r>
              <a:rPr lang="en-US" altLang="en-US" dirty="0" err="1">
                <a:ea typeface="ＭＳ Ｐゴシック" charset="-128"/>
              </a:rPr>
              <a:t>passwd</a:t>
            </a:r>
            <a:r>
              <a:rPr lang="en-US" altLang="en-US" dirty="0">
                <a:ea typeface="ＭＳ Ｐゴシック" charset="-128"/>
              </a:rPr>
              <a:t> file!</a:t>
            </a:r>
          </a:p>
          <a:p>
            <a:pPr marL="750888" lvl="1" indent="-180975" eaLnBrk="1">
              <a:lnSpc>
                <a:spcPct val="100000"/>
              </a:lnSpc>
            </a:pPr>
            <a:r>
              <a:rPr lang="en-US" altLang="en-US" b="1" dirty="0">
                <a:ea typeface="ＭＳ Ｐゴシック" charset="-128"/>
              </a:rPr>
              <a:t>Solution</a:t>
            </a:r>
            <a:r>
              <a:rPr lang="en-US" altLang="en-US" dirty="0">
                <a:ea typeface="ＭＳ Ｐゴシック" charset="-128"/>
              </a:rPr>
              <a:t>: </a:t>
            </a:r>
            <a:r>
              <a:rPr lang="en-US" altLang="en-US" i="1" dirty="0" err="1">
                <a:ea typeface="ＭＳ Ｐゴシック" charset="-128"/>
              </a:rPr>
              <a:t>passwd</a:t>
            </a:r>
            <a:r>
              <a:rPr lang="en-US" altLang="en-US" dirty="0">
                <a:ea typeface="ＭＳ Ｐゴシック" charset="-128"/>
              </a:rPr>
              <a:t> program has its</a:t>
            </a:r>
            <a:r>
              <a:rPr lang="en-US" altLang="en-US" i="1" dirty="0">
                <a:ea typeface="ＭＳ Ｐゴシック" charset="-128"/>
              </a:rPr>
              <a:t> </a:t>
            </a:r>
            <a:r>
              <a:rPr lang="en-US" altLang="en-US" i="1" dirty="0" err="1">
                <a:ea typeface="ＭＳ Ｐゴシック" charset="-128"/>
              </a:rPr>
              <a:t>setuid</a:t>
            </a:r>
            <a:r>
              <a:rPr lang="en-US" altLang="en-US" i="1" dirty="0">
                <a:ea typeface="ＭＳ Ｐゴシック" charset="-128"/>
              </a:rPr>
              <a:t> </a:t>
            </a:r>
            <a:r>
              <a:rPr lang="en-US" altLang="en-US" dirty="0">
                <a:ea typeface="ＭＳ Ｐゴシック" charset="-128"/>
              </a:rPr>
              <a:t>bit set, that allows it to run with root access</a:t>
            </a:r>
          </a:p>
          <a:p>
            <a:pPr marL="1254125" lvl="2" eaLnBrk="1">
              <a:lnSpc>
                <a:spcPct val="100000"/>
              </a:lnSpc>
            </a:pPr>
            <a:r>
              <a:rPr lang="en-US" altLang="en-US" dirty="0">
                <a:ea typeface="ＭＳ Ｐゴシック" charset="-128"/>
              </a:rPr>
              <a:t>Modify /</a:t>
            </a:r>
            <a:r>
              <a:rPr lang="en-US" altLang="en-US" dirty="0" err="1">
                <a:ea typeface="ＭＳ Ｐゴシック" charset="-128"/>
              </a:rPr>
              <a:t>etc</a:t>
            </a:r>
            <a:r>
              <a:rPr lang="en-US" altLang="en-US" dirty="0">
                <a:ea typeface="ＭＳ Ｐゴシック" charset="-128"/>
              </a:rPr>
              <a:t>/</a:t>
            </a:r>
            <a:r>
              <a:rPr lang="en-US" altLang="en-US" dirty="0" err="1">
                <a:ea typeface="ＭＳ Ｐゴシック" charset="-128"/>
              </a:rPr>
              <a:t>passwd</a:t>
            </a:r>
            <a:r>
              <a:rPr lang="en-US" altLang="en-US" dirty="0">
                <a:ea typeface="ＭＳ Ｐゴシック" charset="-128"/>
              </a:rPr>
              <a:t> file </a:t>
            </a:r>
          </a:p>
        </p:txBody>
      </p:sp>
    </p:spTree>
    <p:extLst>
      <p:ext uri="{BB962C8B-B14F-4D97-AF65-F5344CB8AC3E}">
        <p14:creationId xmlns:p14="http://schemas.microsoft.com/office/powerpoint/2010/main" val="84767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Model of Protection: Access Matrix</a:t>
            </a:r>
            <a:endParaRPr lang="en-US" dirty="0"/>
          </a:p>
        </p:txBody>
      </p:sp>
      <p:sp>
        <p:nvSpPr>
          <p:cNvPr id="3" name="Content Placeholder 2"/>
          <p:cNvSpPr>
            <a:spLocks noGrp="1"/>
          </p:cNvSpPr>
          <p:nvPr>
            <p:ph idx="1"/>
          </p:nvPr>
        </p:nvSpPr>
        <p:spPr/>
        <p:txBody>
          <a:bodyPr/>
          <a:lstStyle/>
          <a:p>
            <a:pPr marL="72072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t>View protection as a </a:t>
            </a:r>
            <a:r>
              <a:rPr lang="en-GB" altLang="en-US" sz="2800" dirty="0" smtClean="0"/>
              <a:t>matrix</a:t>
            </a:r>
            <a:endParaRPr lang="en-GB" altLang="en-US" sz="2800" dirty="0"/>
          </a:p>
          <a:p>
            <a:pPr marL="1161654" lvl="1"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t>Rows represent domains</a:t>
            </a:r>
          </a:p>
          <a:p>
            <a:pPr marL="1161654" lvl="1"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t>Columns represent objects</a:t>
            </a:r>
          </a:p>
          <a:p>
            <a:pPr marL="72072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solidFill>
                  <a:srgbClr val="0000FF"/>
                </a:solidFill>
              </a:rPr>
              <a:t>Access(</a:t>
            </a:r>
            <a:r>
              <a:rPr lang="en-GB" altLang="en-US" sz="2800" dirty="0" err="1">
                <a:solidFill>
                  <a:srgbClr val="0000FF"/>
                </a:solidFill>
              </a:rPr>
              <a:t>i</a:t>
            </a:r>
            <a:r>
              <a:rPr lang="en-GB" altLang="en-US" sz="2800" dirty="0">
                <a:solidFill>
                  <a:srgbClr val="0000FF"/>
                </a:solidFill>
              </a:rPr>
              <a:t>, j)</a:t>
            </a:r>
            <a:r>
              <a:rPr lang="en-GB" altLang="en-US" sz="2800" dirty="0"/>
              <a:t> is the set of operations that </a:t>
            </a:r>
            <a:endParaRPr lang="en-GB" altLang="en-US" sz="2800" dirty="0" smtClean="0"/>
          </a:p>
          <a:p>
            <a:pPr marL="1161654" lvl="1"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t>a </a:t>
            </a:r>
            <a:r>
              <a:rPr lang="en-GB" altLang="en-US" sz="2400" dirty="0"/>
              <a:t>process executing in </a:t>
            </a:r>
            <a:r>
              <a:rPr lang="en-GB" altLang="en-US" sz="2400" dirty="0" err="1">
                <a:solidFill>
                  <a:srgbClr val="0000FF"/>
                </a:solidFill>
              </a:rPr>
              <a:t>Domain</a:t>
            </a:r>
            <a:r>
              <a:rPr lang="en-GB" altLang="en-US" sz="2400" baseline="-25000" dirty="0" err="1">
                <a:solidFill>
                  <a:srgbClr val="0000FF"/>
                </a:solidFill>
              </a:rPr>
              <a:t>i</a:t>
            </a:r>
            <a:r>
              <a:rPr lang="en-GB" altLang="en-US" sz="2400" dirty="0">
                <a:solidFill>
                  <a:srgbClr val="0000FF"/>
                </a:solidFill>
              </a:rPr>
              <a:t> </a:t>
            </a:r>
            <a:r>
              <a:rPr lang="en-GB" altLang="en-US" sz="2400" dirty="0"/>
              <a:t>can invoke on </a:t>
            </a:r>
            <a:r>
              <a:rPr lang="en-GB" altLang="en-US" sz="2400" dirty="0" err="1">
                <a:solidFill>
                  <a:srgbClr val="0000FF"/>
                </a:solidFill>
              </a:rPr>
              <a:t>Object</a:t>
            </a:r>
            <a:r>
              <a:rPr lang="en-GB" altLang="en-US" sz="2400" baseline="-25000" dirty="0" err="1">
                <a:solidFill>
                  <a:srgbClr val="0000FF"/>
                </a:solidFill>
              </a:rPr>
              <a:t>j</a:t>
            </a:r>
            <a:endParaRPr lang="en-GB" altLang="en-US" sz="2400" baseline="-25000" dirty="0">
              <a:solidFill>
                <a:srgbClr val="0000FF"/>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8544939"/>
              </p:ext>
            </p:extLst>
          </p:nvPr>
        </p:nvGraphicFramePr>
        <p:xfrm>
          <a:off x="723900" y="4023978"/>
          <a:ext cx="8789500" cy="3139440"/>
        </p:xfrm>
        <a:graphic>
          <a:graphicData uri="http://schemas.openxmlformats.org/drawingml/2006/table">
            <a:tbl>
              <a:tblPr>
                <a:tableStyleId>{5C22544A-7EE6-4342-B048-85BDC9FD1C3A}</a:tableStyleId>
              </a:tblPr>
              <a:tblGrid>
                <a:gridCol w="1143000"/>
                <a:gridCol w="1760245"/>
                <a:gridCol w="1962085"/>
                <a:gridCol w="1962085"/>
                <a:gridCol w="1962085"/>
              </a:tblGrid>
              <a:tr h="370840">
                <a:tc>
                  <a:txBody>
                    <a:bodyPr/>
                    <a:lstStyle/>
                    <a:p>
                      <a:pPr algn="ct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smtClean="0">
                          <a:latin typeface="Calibri"/>
                          <a:cs typeface="Calibri"/>
                        </a:rPr>
                        <a:t>O1</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smtClean="0">
                          <a:latin typeface="Calibri"/>
                          <a:cs typeface="Calibri"/>
                        </a:rPr>
                        <a:t>O2</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smtClean="0">
                          <a:latin typeface="Calibri"/>
                          <a:cs typeface="Calibri"/>
                        </a:rPr>
                        <a:t>O3</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smtClean="0">
                          <a:latin typeface="Calibri"/>
                          <a:cs typeface="Calibri"/>
                        </a:rPr>
                        <a:t>O5</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r>
              <a:tr h="370840">
                <a:tc>
                  <a:txBody>
                    <a:bodyPr/>
                    <a:lstStyle/>
                    <a:p>
                      <a:r>
                        <a:rPr lang="en-US" b="1" dirty="0" smtClean="0">
                          <a:latin typeface="Calibri"/>
                          <a:cs typeface="Calibri"/>
                        </a:rPr>
                        <a:t>D1</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r>
                        <a:rPr lang="en-US" sz="1400" b="1" dirty="0" smtClean="0">
                          <a:latin typeface="Calibri"/>
                          <a:cs typeface="Calibri"/>
                        </a:rPr>
                        <a:t>read, write, execute,</a:t>
                      </a:r>
                      <a:br>
                        <a:rPr lang="en-US" sz="1400" b="1" dirty="0" smtClean="0">
                          <a:latin typeface="Calibri"/>
                          <a:cs typeface="Calibri"/>
                        </a:rPr>
                      </a:br>
                      <a:r>
                        <a:rPr lang="en-US" sz="1400" b="1" dirty="0" smtClean="0">
                          <a:latin typeface="Calibri"/>
                          <a:cs typeface="Calibri"/>
                        </a:rPr>
                        <a:t>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write</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D2</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r>
                        <a:rPr lang="en-US" sz="1400" b="1" dirty="0" smtClean="0">
                          <a:latin typeface="Calibri"/>
                          <a:cs typeface="Calibri"/>
                        </a:rPr>
                        <a:t>read, </a:t>
                      </a:r>
                      <a:r>
                        <a:rPr lang="en-US" sz="1400" b="1" dirty="0" smtClean="0">
                          <a:latin typeface="Calibri"/>
                          <a:cs typeface="Calibri"/>
                        </a:rPr>
                        <a:t>execute, switch(obi)</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a:t>
                      </a:r>
                      <a:r>
                        <a:rPr lang="en-US" sz="1400" b="1" dirty="0" smtClean="0">
                          <a:latin typeface="Calibri"/>
                          <a:cs typeface="Calibri"/>
                        </a:rPr>
                        <a:t>write, 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D3</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write, access</a:t>
                      </a:r>
                      <a:r>
                        <a:rPr lang="en-US" sz="1400" b="1" dirty="0" smtClean="0">
                          <a:latin typeface="Calibri"/>
                          <a:cs typeface="Calibri"/>
                        </a:rPr>
                        <a:t>, 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D4</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 owner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D5</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access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D6</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access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0983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93589" y="967172"/>
            <a:ext cx="8369755" cy="353046"/>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t>Access Matrix -  dynamic protection</a:t>
            </a:r>
            <a:endParaRPr lang="en-GB" altLang="en-US" dirty="0"/>
          </a:p>
        </p:txBody>
      </p:sp>
      <p:sp>
        <p:nvSpPr>
          <p:cNvPr id="43010" name="Rectangle 3"/>
          <p:cNvSpPr>
            <a:spLocks noGrp="1" noChangeArrowheads="1"/>
          </p:cNvSpPr>
          <p:nvPr>
            <p:ph idx="1"/>
          </p:nvPr>
        </p:nvSpPr>
        <p:spPr>
          <a:xfrm>
            <a:off x="437529" y="1501436"/>
            <a:ext cx="8705040" cy="3141502"/>
          </a:xfrm>
        </p:spPr>
        <p:txBody>
          <a:bodyPr lIns="90000" tIns="46800" rIns="90000" bIns="46800">
            <a:spAutoFit/>
          </a:bodyPr>
          <a:lstStyle/>
          <a:p>
            <a:pPr marL="263525" indent="-158750" eaLnBrk="1">
              <a:lnSpc>
                <a:spcPct val="100000"/>
              </a:lnSpc>
              <a:spcBef>
                <a:spcPts val="788"/>
              </a:spcBef>
              <a:spcAft>
                <a:spcPct val="0"/>
              </a:spcAft>
              <a:buFont typeface="StarSymbol" charset="0"/>
              <a:buChar char="●"/>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Can </a:t>
            </a:r>
            <a:r>
              <a:rPr lang="en-GB" altLang="en-US" dirty="0"/>
              <a:t>be expanded to dynamic protection.</a:t>
            </a:r>
          </a:p>
          <a:p>
            <a:pPr marL="731838" lvl="1" indent="-161925"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Operations to add</a:t>
            </a:r>
            <a:r>
              <a:rPr lang="en-GB" altLang="en-US" dirty="0" smtClean="0">
                <a:ea typeface="ＭＳ Ｐゴシック" charset="-128"/>
              </a:rPr>
              <a:t>, </a:t>
            </a:r>
            <a:r>
              <a:rPr lang="en-GB" altLang="en-US" dirty="0">
                <a:ea typeface="ＭＳ Ｐゴシック" charset="-128"/>
              </a:rPr>
              <a:t>delete </a:t>
            </a:r>
            <a:r>
              <a:rPr lang="en-GB" altLang="en-US" dirty="0" smtClean="0">
                <a:ea typeface="ＭＳ Ｐゴシック" charset="-128"/>
              </a:rPr>
              <a:t>access </a:t>
            </a:r>
            <a:r>
              <a:rPr lang="en-GB" altLang="en-US" dirty="0">
                <a:ea typeface="ＭＳ Ｐゴシック" charset="-128"/>
              </a:rPr>
              <a:t>rights.</a:t>
            </a:r>
          </a:p>
          <a:p>
            <a:pPr marL="731838" lvl="1" indent="-161925"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Special access rights:</a:t>
            </a: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i="0" dirty="0">
                <a:ea typeface="ＭＳ Ｐゴシック" charset="-128"/>
              </a:rPr>
              <a:t>owner of O</a:t>
            </a:r>
            <a:r>
              <a:rPr lang="en-GB" altLang="en-US" i="0" baseline="-25000" dirty="0">
                <a:ea typeface="ＭＳ Ｐゴシック" charset="-128"/>
              </a:rPr>
              <a:t>i</a:t>
            </a: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i="0" dirty="0">
                <a:ea typeface="ＭＳ Ｐゴシック" charset="-128"/>
              </a:rPr>
              <a:t>copy op from </a:t>
            </a:r>
            <a:r>
              <a:rPr lang="en-GB" altLang="en-US" i="0" dirty="0" err="1" smtClean="0">
                <a:ea typeface="ＭＳ Ｐゴシック" charset="-128"/>
              </a:rPr>
              <a:t>O</a:t>
            </a:r>
            <a:r>
              <a:rPr lang="en-GB" altLang="en-US" i="0" baseline="-25000" dirty="0" err="1" smtClean="0">
                <a:ea typeface="ＭＳ Ｐゴシック" charset="-128"/>
              </a:rPr>
              <a:t>i</a:t>
            </a:r>
            <a:r>
              <a:rPr lang="en-GB" altLang="en-US" baseline="-25000" dirty="0">
                <a:ea typeface="ＭＳ Ｐゴシック" charset="-128"/>
              </a:rPr>
              <a:t> </a:t>
            </a:r>
            <a:r>
              <a:rPr lang="en-GB" altLang="en-US" i="0" dirty="0" smtClean="0">
                <a:ea typeface="ＭＳ Ｐゴシック" charset="-128"/>
              </a:rPr>
              <a:t>to </a:t>
            </a:r>
            <a:r>
              <a:rPr lang="en-GB" altLang="en-US" i="0" dirty="0" err="1">
                <a:ea typeface="ＭＳ Ｐゴシック" charset="-128"/>
              </a:rPr>
              <a:t>O</a:t>
            </a:r>
            <a:r>
              <a:rPr lang="en-GB" altLang="en-US" i="0" baseline="-25000" dirty="0" err="1">
                <a:ea typeface="ＭＳ Ｐゴシック" charset="-128"/>
              </a:rPr>
              <a:t>j</a:t>
            </a:r>
            <a:endParaRPr lang="en-GB" altLang="en-US" i="0" baseline="-25000" dirty="0">
              <a:ea typeface="ＭＳ Ｐゴシック" charset="-128"/>
            </a:endParaRP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i="0" dirty="0">
                <a:ea typeface="ＭＳ Ｐゴシック" charset="-128"/>
              </a:rPr>
              <a:t>control – D</a:t>
            </a:r>
            <a:r>
              <a:rPr lang="en-GB" altLang="en-US" i="0" baseline="-25000" dirty="0">
                <a:ea typeface="ＭＳ Ｐゴシック" charset="-128"/>
              </a:rPr>
              <a:t>i</a:t>
            </a:r>
            <a:r>
              <a:rPr lang="en-GB" altLang="en-US" i="0" dirty="0">
                <a:ea typeface="ＭＳ Ｐゴシック" charset="-128"/>
              </a:rPr>
              <a:t> can </a:t>
            </a:r>
            <a:r>
              <a:rPr lang="en-GB" altLang="en-US" i="0" dirty="0" smtClean="0">
                <a:ea typeface="ＭＳ Ｐゴシック" charset="-128"/>
              </a:rPr>
              <a:t>modify  </a:t>
            </a:r>
            <a:r>
              <a:rPr lang="en-GB" altLang="en-US" i="0" dirty="0" err="1">
                <a:ea typeface="ＭＳ Ｐゴシック" charset="-128"/>
              </a:rPr>
              <a:t>D</a:t>
            </a:r>
            <a:r>
              <a:rPr lang="en-GB" altLang="en-US" i="0" baseline="-25000" dirty="0" err="1">
                <a:ea typeface="ＭＳ Ｐゴシック" charset="-128"/>
              </a:rPr>
              <a:t>j</a:t>
            </a:r>
            <a:r>
              <a:rPr lang="en-GB" altLang="en-US" i="0" dirty="0">
                <a:ea typeface="ＭＳ Ｐゴシック" charset="-128"/>
              </a:rPr>
              <a:t> access rights</a:t>
            </a:r>
          </a:p>
          <a:p>
            <a:pPr marL="1235075" lvl="2" indent="-173038" eaLnBrk="1">
              <a:lnSpc>
                <a:spcPct val="100000"/>
              </a:lnSpc>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i="0" dirty="0" smtClean="0">
                <a:ea typeface="ＭＳ Ｐゴシック" charset="-128"/>
              </a:rPr>
              <a:t>switch </a:t>
            </a:r>
            <a:r>
              <a:rPr lang="en-GB" altLang="en-US" i="0" dirty="0">
                <a:ea typeface="ＭＳ Ｐゴシック" charset="-128"/>
              </a:rPr>
              <a:t>– switch from domain D</a:t>
            </a:r>
            <a:r>
              <a:rPr lang="en-GB" altLang="en-US" i="0" baseline="-25000" dirty="0">
                <a:ea typeface="ＭＳ Ｐゴシック" charset="-128"/>
              </a:rPr>
              <a:t>i</a:t>
            </a:r>
            <a:r>
              <a:rPr lang="en-GB" altLang="en-US" i="0" dirty="0">
                <a:ea typeface="ＭＳ Ｐゴシック" charset="-128"/>
              </a:rPr>
              <a:t> to </a:t>
            </a:r>
            <a:r>
              <a:rPr lang="en-GB" altLang="en-US" i="0" dirty="0" err="1">
                <a:ea typeface="ＭＳ Ｐゴシック" charset="-128"/>
              </a:rPr>
              <a:t>D</a:t>
            </a:r>
            <a:r>
              <a:rPr lang="en-GB" altLang="en-US" i="0" baseline="-25000" dirty="0" err="1">
                <a:ea typeface="ＭＳ Ｐゴシック" charset="-128"/>
              </a:rPr>
              <a:t>j</a:t>
            </a:r>
            <a:endParaRPr lang="en-GB" altLang="en-US" i="0" baseline="-25000" dirty="0">
              <a:ea typeface="ＭＳ Ｐゴシック" charset="-128"/>
            </a:endParaRPr>
          </a:p>
        </p:txBody>
      </p:sp>
    </p:spTree>
    <p:extLst>
      <p:ext uri="{BB962C8B-B14F-4D97-AF65-F5344CB8AC3E}">
        <p14:creationId xmlns:p14="http://schemas.microsoft.com/office/powerpoint/2010/main" val="21003745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Unix </a:t>
            </a:r>
            <a:r>
              <a:rPr lang="en-US" dirty="0" err="1" smtClean="0"/>
              <a:t>ls</a:t>
            </a:r>
            <a:r>
              <a:rPr lang="en-US" dirty="0" smtClean="0"/>
              <a:t> -l output and content of /</a:t>
            </a:r>
            <a:r>
              <a:rPr lang="en-US" dirty="0" err="1" smtClean="0"/>
              <a:t>etc</a:t>
            </a:r>
            <a:r>
              <a:rPr lang="en-US" dirty="0" smtClean="0"/>
              <a:t>/group</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Access matrix:</a:t>
            </a:r>
            <a:endParaRPr lang="en-US" dirty="0"/>
          </a:p>
        </p:txBody>
      </p:sp>
      <p:sp>
        <p:nvSpPr>
          <p:cNvPr id="5" name="TextBox 4"/>
          <p:cNvSpPr txBox="1"/>
          <p:nvPr/>
        </p:nvSpPr>
        <p:spPr>
          <a:xfrm>
            <a:off x="698358" y="2098336"/>
            <a:ext cx="4478848" cy="1477328"/>
          </a:xfrm>
          <a:prstGeom prst="rect">
            <a:avLst/>
          </a:prstGeom>
          <a:solidFill>
            <a:srgbClr val="FEFFDE"/>
          </a:solidFill>
          <a:ln>
            <a:solidFill>
              <a:srgbClr val="000000"/>
            </a:solidFill>
          </a:ln>
        </p:spPr>
        <p:txBody>
          <a:bodyPr wrap="none" rtlCol="0">
            <a:spAutoFit/>
          </a:bodyPr>
          <a:lstStyle/>
          <a:p>
            <a:r>
              <a:rPr lang="en-US" b="1" dirty="0">
                <a:latin typeface="Courier New"/>
                <a:cs typeface="Courier New"/>
              </a:rPr>
              <a:t>-</a:t>
            </a:r>
            <a:r>
              <a:rPr lang="en-US" b="1" dirty="0" err="1">
                <a:latin typeface="Courier New"/>
                <a:cs typeface="Courier New"/>
              </a:rPr>
              <a:t>rwsr</a:t>
            </a:r>
            <a:r>
              <a:rPr lang="en-US" b="1" dirty="0">
                <a:latin typeface="Courier New"/>
                <a:cs typeface="Courier New"/>
              </a:rPr>
              <a:t>-x--</a:t>
            </a:r>
            <a:r>
              <a:rPr lang="en-US" b="1" dirty="0" smtClean="0">
                <a:latin typeface="Courier New"/>
                <a:cs typeface="Courier New"/>
              </a:rPr>
              <a:t>-  obi </a:t>
            </a:r>
            <a:r>
              <a:rPr lang="en-US" b="1" dirty="0" err="1">
                <a:latin typeface="Courier New"/>
                <a:cs typeface="Courier New"/>
              </a:rPr>
              <a:t>jedi</a:t>
            </a: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useforce</a:t>
            </a:r>
            <a:r>
              <a:rPr lang="en-US" b="1" dirty="0">
                <a:latin typeface="Courier New"/>
                <a:cs typeface="Courier New"/>
              </a:rPr>
              <a:t/>
            </a:r>
            <a:br>
              <a:rPr lang="en-US" b="1" dirty="0">
                <a:latin typeface="Courier New"/>
                <a:cs typeface="Courier New"/>
              </a:rPr>
            </a:br>
            <a:r>
              <a:rPr lang="en-US" b="1" dirty="0">
                <a:latin typeface="Courier New"/>
                <a:cs typeface="Courier New"/>
              </a:rPr>
              <a:t>-</a:t>
            </a:r>
            <a:r>
              <a:rPr lang="en-US" b="1" dirty="0" err="1">
                <a:latin typeface="Courier New"/>
                <a:cs typeface="Courier New"/>
              </a:rPr>
              <a:t>rw</a:t>
            </a:r>
            <a:r>
              <a:rPr lang="en-US" b="1" dirty="0">
                <a:latin typeface="Courier New"/>
                <a:cs typeface="Courier New"/>
              </a:rPr>
              <a:t>-r----</a:t>
            </a:r>
            <a:r>
              <a:rPr lang="en-US" b="1" dirty="0" smtClean="0">
                <a:latin typeface="Courier New"/>
                <a:cs typeface="Courier New"/>
              </a:rPr>
              <a:t>-  </a:t>
            </a:r>
            <a:r>
              <a:rPr lang="en-US" b="1" dirty="0" err="1" smtClean="0">
                <a:latin typeface="Courier New"/>
                <a:cs typeface="Courier New"/>
              </a:rPr>
              <a:t>luke</a:t>
            </a:r>
            <a:r>
              <a:rPr lang="en-US" b="1" dirty="0" smtClean="0">
                <a:latin typeface="Courier New"/>
                <a:cs typeface="Courier New"/>
              </a:rPr>
              <a:t> </a:t>
            </a:r>
            <a:r>
              <a:rPr lang="en-US" b="1" dirty="0" err="1">
                <a:latin typeface="Courier New"/>
                <a:cs typeface="Courier New"/>
              </a:rPr>
              <a:t>jedi</a:t>
            </a:r>
            <a:r>
              <a:rPr lang="en-US" b="1" dirty="0">
                <a:latin typeface="Courier New"/>
                <a:cs typeface="Courier New"/>
              </a:rPr>
              <a:t> </a:t>
            </a:r>
            <a:r>
              <a:rPr lang="en-US" b="1" dirty="0" smtClean="0">
                <a:latin typeface="Courier New"/>
                <a:cs typeface="Courier New"/>
              </a:rPr>
              <a:t> 3po.man</a:t>
            </a:r>
            <a:r>
              <a:rPr lang="en-US" b="1" dirty="0">
                <a:latin typeface="Courier New"/>
                <a:cs typeface="Courier New"/>
              </a:rPr>
              <a:t/>
            </a:r>
            <a:br>
              <a:rPr lang="en-US" b="1" dirty="0">
                <a:latin typeface="Courier New"/>
                <a:cs typeface="Courier New"/>
              </a:rPr>
            </a:br>
            <a:r>
              <a:rPr lang="en-US" b="1" dirty="0" err="1" smtClean="0">
                <a:latin typeface="Courier New"/>
                <a:cs typeface="Courier New"/>
              </a:rPr>
              <a:t>drwx</a:t>
            </a:r>
            <a:r>
              <a:rPr lang="en-US" b="1" dirty="0" smtClean="0">
                <a:latin typeface="Courier New"/>
                <a:cs typeface="Courier New"/>
              </a:rPr>
              <a:t>--x--x  </a:t>
            </a:r>
            <a:r>
              <a:rPr lang="en-US" b="1" dirty="0" err="1" smtClean="0">
                <a:latin typeface="Courier New"/>
                <a:cs typeface="Courier New"/>
              </a:rPr>
              <a:t>darth</a:t>
            </a:r>
            <a:r>
              <a:rPr lang="en-US" b="1" dirty="0" smtClean="0">
                <a:latin typeface="Courier New"/>
                <a:cs typeface="Courier New"/>
              </a:rPr>
              <a:t> </a:t>
            </a:r>
            <a:r>
              <a:rPr lang="en-US" b="1" dirty="0" err="1">
                <a:latin typeface="Courier New"/>
                <a:cs typeface="Courier New"/>
              </a:rPr>
              <a:t>sith</a:t>
            </a:r>
            <a:r>
              <a:rPr lang="en-US" b="1" dirty="0">
                <a:latin typeface="Courier New"/>
                <a:cs typeface="Courier New"/>
              </a:rPr>
              <a:t> </a:t>
            </a:r>
            <a:r>
              <a:rPr lang="en-US" b="1" dirty="0" err="1">
                <a:latin typeface="Courier New"/>
                <a:cs typeface="Courier New"/>
              </a:rPr>
              <a:t>ds.plan</a:t>
            </a:r>
            <a:r>
              <a:rPr lang="en-US" b="1" dirty="0">
                <a:latin typeface="Courier New"/>
                <a:cs typeface="Courier New"/>
              </a:rPr>
              <a:t/>
            </a:r>
            <a:br>
              <a:rPr lang="en-US" b="1" dirty="0">
                <a:latin typeface="Courier New"/>
                <a:cs typeface="Courier New"/>
              </a:rPr>
            </a:br>
            <a:r>
              <a:rPr lang="en-US" b="1" dirty="0">
                <a:latin typeface="Courier New"/>
                <a:cs typeface="Courier New"/>
              </a:rPr>
              <a:t>-</a:t>
            </a:r>
            <a:r>
              <a:rPr lang="en-US" b="1" dirty="0" err="1" smtClean="0">
                <a:latin typeface="Courier New"/>
                <a:cs typeface="Courier New"/>
              </a:rPr>
              <a:t>rw</a:t>
            </a:r>
            <a:r>
              <a:rPr lang="en-US" b="1" dirty="0" smtClean="0">
                <a:latin typeface="Courier New"/>
                <a:cs typeface="Courier New"/>
              </a:rPr>
              <a:t>-</a:t>
            </a:r>
            <a:r>
              <a:rPr lang="en-US" b="1" dirty="0" err="1" smtClean="0">
                <a:latin typeface="Courier New"/>
                <a:cs typeface="Courier New"/>
              </a:rPr>
              <a:t>rw</a:t>
            </a:r>
            <a:r>
              <a:rPr lang="en-US" b="1" dirty="0" smtClean="0">
                <a:latin typeface="Courier New"/>
                <a:cs typeface="Courier New"/>
              </a:rPr>
              <a:t>-</a:t>
            </a:r>
            <a:r>
              <a:rPr lang="en-US" b="1" dirty="0">
                <a:latin typeface="Courier New"/>
                <a:cs typeface="Courier New"/>
              </a:rPr>
              <a:t>r-</a:t>
            </a:r>
            <a:r>
              <a:rPr lang="en-US" b="1" dirty="0" smtClean="0">
                <a:latin typeface="Courier New"/>
                <a:cs typeface="Courier New"/>
              </a:rPr>
              <a:t>-  </a:t>
            </a:r>
            <a:r>
              <a:rPr lang="en-US" b="1" dirty="0" err="1" smtClean="0">
                <a:latin typeface="Courier New"/>
                <a:cs typeface="Courier New"/>
              </a:rPr>
              <a:t>han</a:t>
            </a:r>
            <a:r>
              <a:rPr lang="en-US" b="1" dirty="0" smtClean="0">
                <a:latin typeface="Courier New"/>
                <a:cs typeface="Courier New"/>
              </a:rPr>
              <a:t> </a:t>
            </a:r>
            <a:r>
              <a:rPr lang="en-US" b="1" dirty="0">
                <a:latin typeface="Courier New"/>
                <a:cs typeface="Courier New"/>
              </a:rPr>
              <a:t>free </a:t>
            </a:r>
            <a:r>
              <a:rPr lang="en-US" b="1" dirty="0" smtClean="0">
                <a:latin typeface="Courier New"/>
                <a:cs typeface="Courier New"/>
              </a:rPr>
              <a:t>  </a:t>
            </a:r>
            <a:r>
              <a:rPr lang="en-US" b="1" dirty="0" err="1" smtClean="0">
                <a:latin typeface="Courier New"/>
                <a:cs typeface="Courier New"/>
              </a:rPr>
              <a:t>mf.jpeg</a:t>
            </a:r>
            <a:endParaRPr lang="en-US" b="1" dirty="0">
              <a:latin typeface="Courier New"/>
              <a:cs typeface="Courier New"/>
            </a:endParaRPr>
          </a:p>
          <a:p>
            <a:endParaRPr lang="en-US" sz="1800" b="1" dirty="0" smtClean="0">
              <a:latin typeface="Courier New"/>
              <a:cs typeface="Courier New"/>
            </a:endParaRPr>
          </a:p>
        </p:txBody>
      </p:sp>
      <p:sp>
        <p:nvSpPr>
          <p:cNvPr id="7" name="TextBox 6"/>
          <p:cNvSpPr txBox="1"/>
          <p:nvPr/>
        </p:nvSpPr>
        <p:spPr>
          <a:xfrm>
            <a:off x="5356331" y="2123736"/>
            <a:ext cx="3647716" cy="1477328"/>
          </a:xfrm>
          <a:prstGeom prst="rect">
            <a:avLst/>
          </a:prstGeom>
          <a:solidFill>
            <a:srgbClr val="FEFFDE"/>
          </a:solidFill>
          <a:ln>
            <a:solidFill>
              <a:srgbClr val="000000"/>
            </a:solidFill>
          </a:ln>
        </p:spPr>
        <p:txBody>
          <a:bodyPr wrap="none" rtlCol="0">
            <a:spAutoFit/>
          </a:bodyPr>
          <a:lstStyle/>
          <a:p>
            <a:r>
              <a:rPr lang="en-US" b="1" dirty="0" err="1" smtClean="0">
                <a:latin typeface="Courier New"/>
                <a:cs typeface="Courier New"/>
              </a:rPr>
              <a:t>jedi:x:yoda,obi,luke</a:t>
            </a:r>
            <a:r>
              <a:rPr lang="en-US" b="1" dirty="0" smtClean="0">
                <a:latin typeface="Courier New"/>
                <a:cs typeface="Courier New"/>
              </a:rPr>
              <a:t/>
            </a:r>
            <a:br>
              <a:rPr lang="en-US" b="1" dirty="0" smtClean="0">
                <a:latin typeface="Courier New"/>
                <a:cs typeface="Courier New"/>
              </a:rPr>
            </a:br>
            <a:r>
              <a:rPr lang="en-US" b="1" dirty="0" err="1" smtClean="0">
                <a:latin typeface="Courier New"/>
                <a:cs typeface="Courier New"/>
              </a:rPr>
              <a:t>sith:x:emperor,vader,doku</a:t>
            </a:r>
            <a:r>
              <a:rPr lang="en-US" b="1" dirty="0" smtClean="0">
                <a:latin typeface="Courier New"/>
                <a:cs typeface="Courier New"/>
              </a:rPr>
              <a:t/>
            </a:r>
            <a:br>
              <a:rPr lang="en-US" b="1" dirty="0" smtClean="0">
                <a:latin typeface="Courier New"/>
                <a:cs typeface="Courier New"/>
              </a:rPr>
            </a:br>
            <a:r>
              <a:rPr lang="en-US" b="1" dirty="0" err="1" smtClean="0">
                <a:latin typeface="Courier New"/>
                <a:cs typeface="Courier New"/>
              </a:rPr>
              <a:t>free:x:han,lea,obi,luke</a:t>
            </a:r>
            <a:r>
              <a:rPr lang="en-US" b="1" dirty="0" smtClean="0">
                <a:latin typeface="Courier New"/>
                <a:cs typeface="Courier New"/>
              </a:rPr>
              <a:t> </a:t>
            </a:r>
            <a:br>
              <a:rPr lang="en-US" b="1" dirty="0" smtClean="0">
                <a:latin typeface="Courier New"/>
                <a:cs typeface="Courier New"/>
              </a:rPr>
            </a:br>
            <a:r>
              <a:rPr lang="en-US" b="1" dirty="0" smtClean="0">
                <a:latin typeface="Courier New"/>
                <a:cs typeface="Courier New"/>
              </a:rPr>
              <a:t>robot:x:r2d3,3po</a:t>
            </a:r>
            <a:endParaRPr lang="en-US" b="1" dirty="0">
              <a:latin typeface="Courier New"/>
              <a:cs typeface="Courier New"/>
            </a:endParaRPr>
          </a:p>
          <a:p>
            <a:endParaRPr lang="en-US" sz="1800" b="1" dirty="0" smtClean="0">
              <a:latin typeface="Courier New"/>
              <a:cs typeface="Courier New"/>
            </a:endParaRPr>
          </a:p>
        </p:txBody>
      </p:sp>
      <p:graphicFrame>
        <p:nvGraphicFramePr>
          <p:cNvPr id="8" name="Table 7"/>
          <p:cNvGraphicFramePr>
            <a:graphicFrameLocks noGrp="1"/>
          </p:cNvGraphicFramePr>
          <p:nvPr>
            <p:extLst>
              <p:ext uri="{D42A27DB-BD31-4B8C-83A1-F6EECF244321}">
                <p14:modId xmlns:p14="http://schemas.microsoft.com/office/powerpoint/2010/main" val="392145790"/>
              </p:ext>
            </p:extLst>
          </p:nvPr>
        </p:nvGraphicFramePr>
        <p:xfrm>
          <a:off x="698358" y="4092398"/>
          <a:ext cx="8303702" cy="3139440"/>
        </p:xfrm>
        <a:graphic>
          <a:graphicData uri="http://schemas.openxmlformats.org/drawingml/2006/table">
            <a:tbl>
              <a:tblPr>
                <a:tableStyleId>{5C22544A-7EE6-4342-B048-85BDC9FD1C3A}</a:tableStyleId>
              </a:tblPr>
              <a:tblGrid>
                <a:gridCol w="889142"/>
                <a:gridCol w="1853640"/>
                <a:gridCol w="1853640"/>
                <a:gridCol w="1853640"/>
                <a:gridCol w="1853640"/>
              </a:tblGrid>
              <a:tr h="370840">
                <a:tc>
                  <a:txBody>
                    <a:bodyPr/>
                    <a:lstStyle/>
                    <a:p>
                      <a:pPr algn="ct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err="1" smtClean="0">
                          <a:latin typeface="Calibri"/>
                          <a:cs typeface="Calibri"/>
                        </a:rPr>
                        <a:t>useforce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smtClean="0">
                          <a:latin typeface="Calibri"/>
                          <a:cs typeface="Calibri"/>
                        </a:rPr>
                        <a:t>3po.man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err="1" smtClean="0">
                          <a:latin typeface="Calibri"/>
                          <a:cs typeface="Calibri"/>
                        </a:rPr>
                        <a:t>ds.plan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pPr algn="ctr"/>
                      <a:r>
                        <a:rPr lang="en-US" b="1" dirty="0" err="1" smtClean="0">
                          <a:latin typeface="Calibri"/>
                          <a:cs typeface="Calibri"/>
                        </a:rPr>
                        <a:t>mf.jpeg</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r>
              <a:tr h="370840">
                <a:tc>
                  <a:txBody>
                    <a:bodyPr/>
                    <a:lstStyle/>
                    <a:p>
                      <a:r>
                        <a:rPr lang="en-US" b="1" dirty="0" smtClean="0">
                          <a:latin typeface="Calibri"/>
                          <a:cs typeface="Calibri"/>
                        </a:rPr>
                        <a:t>obi</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r>
                        <a:rPr lang="en-US" sz="1400" b="1" dirty="0" smtClean="0">
                          <a:latin typeface="Calibri"/>
                          <a:cs typeface="Calibri"/>
                        </a:rPr>
                        <a:t>read, write, execute,</a:t>
                      </a:r>
                      <a:br>
                        <a:rPr lang="en-US" sz="1400" b="1" dirty="0" smtClean="0">
                          <a:latin typeface="Calibri"/>
                          <a:cs typeface="Calibri"/>
                        </a:rPr>
                      </a:br>
                      <a:r>
                        <a:rPr lang="en-US" sz="1400" b="1" dirty="0" smtClean="0">
                          <a:latin typeface="Calibri"/>
                          <a:cs typeface="Calibri"/>
                        </a:rPr>
                        <a:t>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write</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err="1" smtClean="0">
                          <a:latin typeface="Calibri"/>
                          <a:cs typeface="Calibri"/>
                        </a:rPr>
                        <a:t>luke</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r>
                        <a:rPr lang="en-US" sz="1400" b="1" dirty="0" smtClean="0">
                          <a:latin typeface="Calibri"/>
                          <a:cs typeface="Calibri"/>
                        </a:rPr>
                        <a:t>read, execute, switch(obi)</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write, 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err="1" smtClean="0">
                          <a:latin typeface="Calibri"/>
                          <a:cs typeface="Calibri"/>
                        </a:rPr>
                        <a:t>darth</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Read, write, access, owner</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err="1" smtClean="0">
                          <a:latin typeface="Calibri"/>
                          <a:cs typeface="Calibri"/>
                        </a:rPr>
                        <a:t>han</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latin typeface="Calibri"/>
                          <a:cs typeface="Calibri"/>
                        </a:rPr>
                        <a:t>access</a:t>
                      </a:r>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 owner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Lea</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access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 write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b="1" dirty="0" smtClean="0">
                          <a:latin typeface="Calibri"/>
                          <a:cs typeface="Calibri"/>
                        </a:rPr>
                        <a:t>r2d2</a:t>
                      </a:r>
                      <a:endParaRPr lang="en-US"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6C7FF"/>
                    </a:solid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b="1" dirty="0">
                        <a:latin typeface="Calibri"/>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access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007838" rtl="0" eaLnBrk="1" fontAlgn="auto" latinLnBrk="0" hangingPunct="1">
                        <a:lnSpc>
                          <a:spcPct val="100000"/>
                        </a:lnSpc>
                        <a:spcBef>
                          <a:spcPts val="0"/>
                        </a:spcBef>
                        <a:spcAft>
                          <a:spcPts val="0"/>
                        </a:spcAft>
                        <a:buClrTx/>
                        <a:buSzTx/>
                        <a:buFontTx/>
                        <a:buNone/>
                        <a:tabLst/>
                        <a:defRPr/>
                      </a:pPr>
                      <a:r>
                        <a:rPr lang="en-US" sz="1400" b="1" dirty="0" smtClean="0">
                          <a:latin typeface="Calibri"/>
                          <a:cs typeface="Calibri"/>
                        </a:rPr>
                        <a:t>read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5799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79438" y="268288"/>
            <a:ext cx="8564562" cy="246062"/>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dirty="0"/>
              <a:t>Switching between domains</a:t>
            </a:r>
          </a:p>
        </p:txBody>
      </p:sp>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l="1506" t="22990" r="1077" b="22990"/>
          <a:stretch>
            <a:fillRect/>
          </a:stretch>
        </p:blipFill>
        <p:spPr bwMode="auto">
          <a:xfrm>
            <a:off x="936625" y="900113"/>
            <a:ext cx="7932738" cy="329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60">
                <a:solidFill>
                  <a:srgbClr val="000000"/>
                </a:solidFill>
                <a:miter lim="800000"/>
                <a:headEnd/>
                <a:tailEnd/>
              </a14:hiddenLine>
            </a:ext>
          </a:extLst>
        </p:spPr>
      </p:pic>
      <p:sp>
        <p:nvSpPr>
          <p:cNvPr id="45059" name="Rectangle 5"/>
          <p:cNvSpPr>
            <a:spLocks noChangeArrowheads="1"/>
          </p:cNvSpPr>
          <p:nvPr/>
        </p:nvSpPr>
        <p:spPr bwMode="auto">
          <a:xfrm>
            <a:off x="360363" y="4427538"/>
            <a:ext cx="9350375" cy="266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marL="263525" indent="-158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2pPr>
            <a:lvl3pPr marL="1235075" indent="-173038">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9pPr>
          </a:lstStyle>
          <a:p>
            <a:pPr lvl="1">
              <a:lnSpc>
                <a:spcPct val="100000"/>
              </a:lnSpc>
              <a:spcBef>
                <a:spcPts val="788"/>
              </a:spcBef>
              <a:buClr>
                <a:srgbClr val="993333"/>
              </a:buClr>
              <a:buFont typeface="StarSymbol" charset="0"/>
              <a:buChar char="●"/>
            </a:pPr>
            <a:r>
              <a:rPr lang="en-GB" altLang="en-US" sz="1800" i="1" dirty="0">
                <a:solidFill>
                  <a:srgbClr val="2300DC"/>
                </a:solidFill>
                <a:latin typeface="Arial" charset="0"/>
              </a:rPr>
              <a:t>A process executing in D</a:t>
            </a:r>
            <a:r>
              <a:rPr lang="en-GB" altLang="en-US" sz="1800" i="1" baseline="-25000" dirty="0">
                <a:solidFill>
                  <a:srgbClr val="2300DC"/>
                </a:solidFill>
                <a:latin typeface="Arial" charset="0"/>
              </a:rPr>
              <a:t>2</a:t>
            </a:r>
            <a:r>
              <a:rPr lang="en-GB" altLang="en-US" sz="1800" i="1" dirty="0">
                <a:solidFill>
                  <a:srgbClr val="2300DC"/>
                </a:solidFill>
                <a:latin typeface="Arial" charset="0"/>
              </a:rPr>
              <a:t> can switch to domain D</a:t>
            </a:r>
            <a:r>
              <a:rPr lang="en-GB" altLang="en-US" sz="1800" i="1" baseline="-25000" dirty="0">
                <a:solidFill>
                  <a:srgbClr val="2300DC"/>
                </a:solidFill>
                <a:latin typeface="Arial" charset="0"/>
              </a:rPr>
              <a:t>3</a:t>
            </a:r>
            <a:r>
              <a:rPr lang="en-GB" altLang="en-US" sz="1800" i="1" dirty="0">
                <a:solidFill>
                  <a:srgbClr val="2300DC"/>
                </a:solidFill>
                <a:latin typeface="Arial" charset="0"/>
              </a:rPr>
              <a:t> or D</a:t>
            </a:r>
            <a:r>
              <a:rPr lang="en-GB" altLang="en-US" sz="1800" i="1" baseline="-25000" dirty="0">
                <a:solidFill>
                  <a:srgbClr val="2300DC"/>
                </a:solidFill>
                <a:latin typeface="Arial" charset="0"/>
              </a:rPr>
              <a:t>4</a:t>
            </a:r>
            <a:endParaRPr lang="en-GB" altLang="en-US" sz="1800" i="1" dirty="0">
              <a:solidFill>
                <a:srgbClr val="2300DC"/>
              </a:solidFill>
              <a:latin typeface="Arial" charset="0"/>
            </a:endParaRPr>
          </a:p>
          <a:p>
            <a:pPr lvl="1">
              <a:lnSpc>
                <a:spcPct val="100000"/>
              </a:lnSpc>
              <a:spcBef>
                <a:spcPts val="788"/>
              </a:spcBef>
              <a:buClr>
                <a:srgbClr val="993333"/>
              </a:buClr>
              <a:buFont typeface="StarSymbol" charset="0"/>
              <a:buChar char="●"/>
            </a:pPr>
            <a:r>
              <a:rPr lang="en-GB" altLang="en-US" sz="1800" i="1" dirty="0">
                <a:solidFill>
                  <a:srgbClr val="2300DC"/>
                </a:solidFill>
                <a:latin typeface="Arial" charset="0"/>
              </a:rPr>
              <a:t>A process executing in D</a:t>
            </a:r>
            <a:r>
              <a:rPr lang="en-GB" altLang="en-US" sz="1800" i="1" baseline="-25000" dirty="0">
                <a:solidFill>
                  <a:srgbClr val="2300DC"/>
                </a:solidFill>
                <a:latin typeface="Arial" charset="0"/>
              </a:rPr>
              <a:t>4</a:t>
            </a:r>
            <a:r>
              <a:rPr lang="en-GB" altLang="en-US" sz="1800" i="1" dirty="0">
                <a:solidFill>
                  <a:srgbClr val="2300DC"/>
                </a:solidFill>
                <a:latin typeface="Arial" charset="0"/>
              </a:rPr>
              <a:t> can switch to </a:t>
            </a:r>
            <a:r>
              <a:rPr lang="en-GB" altLang="en-US" sz="1800" i="1" dirty="0" smtClean="0">
                <a:solidFill>
                  <a:srgbClr val="2300DC"/>
                </a:solidFill>
                <a:latin typeface="Arial" charset="0"/>
              </a:rPr>
              <a:t>D</a:t>
            </a:r>
            <a:r>
              <a:rPr lang="en-GB" altLang="en-US" sz="1800" i="1" baseline="-25000" dirty="0" smtClean="0">
                <a:solidFill>
                  <a:srgbClr val="2300DC"/>
                </a:solidFill>
                <a:latin typeface="Arial" charset="0"/>
              </a:rPr>
              <a:t>1</a:t>
            </a:r>
            <a:endParaRPr lang="en-GB" altLang="en-US" sz="1800" i="1" baseline="-25000" dirty="0">
              <a:solidFill>
                <a:srgbClr val="2300DC"/>
              </a:solidFill>
              <a:latin typeface="Arial" charset="0"/>
            </a:endParaRPr>
          </a:p>
          <a:p>
            <a:pPr marL="447675" indent="-342900" eaLnBrk="1">
              <a:lnSpc>
                <a:spcPct val="100000"/>
              </a:lnSpc>
              <a:spcBef>
                <a:spcPts val="2313"/>
              </a:spcBef>
              <a:spcAft>
                <a:spcPts val="575"/>
              </a:spcAft>
              <a:buClr>
                <a:srgbClr val="993333"/>
              </a:buClr>
              <a:buSzPct val="100000"/>
              <a:buFont typeface="Wingdings" charset="2"/>
              <a:buChar char="§"/>
            </a:pPr>
            <a:r>
              <a:rPr lang="en-GB" altLang="en-US" b="1" dirty="0" smtClean="0">
                <a:solidFill>
                  <a:srgbClr val="000000"/>
                </a:solidFill>
                <a:latin typeface="Calibri"/>
                <a:cs typeface="Calibri"/>
              </a:rPr>
              <a:t>Linux </a:t>
            </a:r>
            <a:r>
              <a:rPr lang="en-GB" altLang="en-US" b="1" dirty="0" err="1" smtClean="0">
                <a:solidFill>
                  <a:srgbClr val="800000"/>
                </a:solidFill>
                <a:latin typeface="Calibri"/>
                <a:cs typeface="Calibri"/>
              </a:rPr>
              <a:t>sudo</a:t>
            </a:r>
            <a:r>
              <a:rPr lang="en-GB" altLang="en-US" b="1" dirty="0" smtClean="0">
                <a:solidFill>
                  <a:srgbClr val="800000"/>
                </a:solidFill>
                <a:latin typeface="Calibri"/>
                <a:cs typeface="Calibri"/>
              </a:rPr>
              <a:t> </a:t>
            </a:r>
            <a:r>
              <a:rPr lang="en-GB" altLang="en-US" b="1" dirty="0" smtClean="0">
                <a:solidFill>
                  <a:srgbClr val="000000"/>
                </a:solidFill>
                <a:latin typeface="Calibri"/>
                <a:cs typeface="Calibri"/>
              </a:rPr>
              <a:t>implements a domain switch controlled in /</a:t>
            </a:r>
            <a:r>
              <a:rPr lang="en-GB" altLang="en-US" b="1" dirty="0" err="1" smtClean="0">
                <a:solidFill>
                  <a:srgbClr val="000000"/>
                </a:solidFill>
                <a:latin typeface="Calibri"/>
                <a:cs typeface="Calibri"/>
              </a:rPr>
              <a:t>etc</a:t>
            </a:r>
            <a:r>
              <a:rPr lang="en-GB" altLang="en-US" b="1" dirty="0" smtClean="0">
                <a:solidFill>
                  <a:srgbClr val="000000"/>
                </a:solidFill>
                <a:latin typeface="Calibri"/>
                <a:cs typeface="Calibri"/>
              </a:rPr>
              <a:t>/</a:t>
            </a:r>
            <a:r>
              <a:rPr lang="en-GB" altLang="en-US" b="1" dirty="0" err="1" smtClean="0">
                <a:solidFill>
                  <a:srgbClr val="000000"/>
                </a:solidFill>
                <a:latin typeface="Calibri"/>
                <a:cs typeface="Calibri"/>
              </a:rPr>
              <a:t>sudoers</a:t>
            </a:r>
            <a:endParaRPr lang="en-GB" altLang="en-US" b="1" dirty="0">
              <a:solidFill>
                <a:srgbClr val="000000"/>
              </a:solidFill>
              <a:latin typeface="Calibri"/>
              <a:cs typeface="Calibri"/>
            </a:endParaRPr>
          </a:p>
          <a:p>
            <a:pPr marL="447675" indent="-342900" eaLnBrk="1">
              <a:lnSpc>
                <a:spcPct val="100000"/>
              </a:lnSpc>
              <a:spcBef>
                <a:spcPts val="400"/>
              </a:spcBef>
              <a:spcAft>
                <a:spcPts val="400"/>
              </a:spcAft>
              <a:buClr>
                <a:srgbClr val="993333"/>
              </a:buClr>
              <a:buSzPct val="100000"/>
              <a:buFont typeface="Wingdings" charset="2"/>
              <a:buChar char="§"/>
            </a:pPr>
            <a:r>
              <a:rPr lang="en-GB" altLang="en-US" b="1" dirty="0" smtClean="0">
                <a:solidFill>
                  <a:srgbClr val="000000"/>
                </a:solidFill>
                <a:latin typeface="Calibri"/>
                <a:cs typeface="Calibri"/>
              </a:rPr>
              <a:t>Allowing </a:t>
            </a:r>
            <a:r>
              <a:rPr lang="en-GB" altLang="en-US" b="1" dirty="0">
                <a:solidFill>
                  <a:srgbClr val="000000"/>
                </a:solidFill>
                <a:latin typeface="Calibri"/>
                <a:cs typeface="Calibri"/>
              </a:rPr>
              <a:t>controlled change to the contents of the access-matrix entries requires three additional operations: </a:t>
            </a:r>
            <a:r>
              <a:rPr lang="en-GB" altLang="en-US" b="1" dirty="0">
                <a:solidFill>
                  <a:srgbClr val="FF3300"/>
                </a:solidFill>
                <a:latin typeface="Calibri"/>
                <a:cs typeface="Calibri"/>
              </a:rPr>
              <a:t>copy , owner</a:t>
            </a:r>
            <a:r>
              <a:rPr lang="en-GB" altLang="en-US" b="1" dirty="0">
                <a:solidFill>
                  <a:srgbClr val="000000"/>
                </a:solidFill>
                <a:latin typeface="Calibri"/>
                <a:cs typeface="Calibri"/>
              </a:rPr>
              <a:t> , and </a:t>
            </a:r>
            <a:r>
              <a:rPr lang="en-GB" altLang="en-US" b="1" dirty="0">
                <a:solidFill>
                  <a:srgbClr val="FF3300"/>
                </a:solidFill>
                <a:latin typeface="Calibri"/>
                <a:cs typeface="Calibri"/>
              </a:rPr>
              <a:t>control</a:t>
            </a:r>
            <a:r>
              <a:rPr lang="en-GB" altLang="en-US" b="1" dirty="0">
                <a:solidFill>
                  <a:srgbClr val="000000"/>
                </a:solidFill>
                <a:latin typeface="Calibri"/>
                <a:cs typeface="Calibri"/>
              </a:rPr>
              <a:t> .</a:t>
            </a:r>
          </a:p>
        </p:txBody>
      </p:sp>
    </p:spTree>
    <p:extLst>
      <p:ext uri="{BB962C8B-B14F-4D97-AF65-F5344CB8AC3E}">
        <p14:creationId xmlns:p14="http://schemas.microsoft.com/office/powerpoint/2010/main" val="1172762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541338"/>
            <a:ext cx="8077200" cy="296862"/>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Access Matrix with </a:t>
            </a:r>
            <a:r>
              <a:rPr lang="en-GB" altLang="en-US" i="1"/>
              <a:t>Copy</a:t>
            </a:r>
            <a:r>
              <a:rPr lang="en-GB" altLang="en-US"/>
              <a:t> Rights</a:t>
            </a:r>
          </a:p>
        </p:txBody>
      </p:sp>
      <p:pic>
        <p:nvPicPr>
          <p:cNvPr id="47106" name="Picture 3"/>
          <p:cNvPicPr>
            <a:picLocks noChangeAspect="1" noChangeArrowheads="1"/>
          </p:cNvPicPr>
          <p:nvPr/>
        </p:nvPicPr>
        <p:blipFill>
          <a:blip r:embed="rId3">
            <a:extLst>
              <a:ext uri="{28A0092B-C50C-407E-A947-70E740481C1C}">
                <a14:useLocalDpi xmlns:a14="http://schemas.microsoft.com/office/drawing/2010/main" val="0"/>
              </a:ext>
            </a:extLst>
          </a:blip>
          <a:srcRect l="14998" t="609" r="14998" b="929"/>
          <a:stretch>
            <a:fillRect/>
          </a:stretch>
        </p:blipFill>
        <p:spPr bwMode="auto">
          <a:xfrm>
            <a:off x="863600" y="1258888"/>
            <a:ext cx="4002088" cy="422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60">
                <a:solidFill>
                  <a:srgbClr val="000000"/>
                </a:solidFill>
                <a:miter lim="800000"/>
                <a:headEnd/>
                <a:tailEnd/>
              </a14:hiddenLine>
            </a:ext>
          </a:extLst>
        </p:spPr>
      </p:pic>
      <p:sp>
        <p:nvSpPr>
          <p:cNvPr id="47107" name="Rectangle 4"/>
          <p:cNvSpPr>
            <a:spLocks noChangeArrowheads="1"/>
          </p:cNvSpPr>
          <p:nvPr/>
        </p:nvSpPr>
        <p:spPr bwMode="auto">
          <a:xfrm>
            <a:off x="5040313" y="1187450"/>
            <a:ext cx="4597400" cy="3419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marL="263525" indent="-158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9pPr>
          </a:lstStyle>
          <a:p>
            <a:pPr marL="447675" indent="-342900" eaLnBrk="1">
              <a:lnSpc>
                <a:spcPct val="100000"/>
              </a:lnSpc>
              <a:spcBef>
                <a:spcPts val="2313"/>
              </a:spcBef>
              <a:spcAft>
                <a:spcPts val="575"/>
              </a:spcAft>
              <a:buClr>
                <a:srgbClr val="993333"/>
              </a:buClr>
              <a:buSzPct val="100000"/>
              <a:buFont typeface="Wingdings" charset="2"/>
              <a:buChar char="§"/>
            </a:pPr>
            <a:r>
              <a:rPr lang="en-GB" altLang="en-US" b="1" dirty="0">
                <a:solidFill>
                  <a:srgbClr val="000000"/>
                </a:solidFill>
                <a:latin typeface="Calibri"/>
                <a:cs typeface="Calibri"/>
              </a:rPr>
              <a:t>The ability to</a:t>
            </a:r>
            <a:r>
              <a:rPr lang="en-GB" altLang="en-US" b="1" dirty="0">
                <a:solidFill>
                  <a:srgbClr val="FF3300"/>
                </a:solidFill>
                <a:latin typeface="Calibri"/>
                <a:cs typeface="Calibri"/>
              </a:rPr>
              <a:t> copy</a:t>
            </a:r>
            <a:r>
              <a:rPr lang="en-GB" altLang="en-US" b="1" dirty="0">
                <a:solidFill>
                  <a:srgbClr val="000000"/>
                </a:solidFill>
                <a:latin typeface="Calibri"/>
                <a:cs typeface="Calibri"/>
              </a:rPr>
              <a:t> an access right from one domain (or row) of the access matrix to another is denoted by an asterisk (*) appended to the access right.</a:t>
            </a:r>
          </a:p>
          <a:p>
            <a:pPr marL="447675" indent="-342900" eaLnBrk="1">
              <a:lnSpc>
                <a:spcPct val="100000"/>
              </a:lnSpc>
              <a:spcBef>
                <a:spcPts val="2313"/>
              </a:spcBef>
              <a:spcAft>
                <a:spcPts val="575"/>
              </a:spcAft>
              <a:buClr>
                <a:srgbClr val="993333"/>
              </a:buClr>
              <a:buSzPct val="100000"/>
              <a:buFont typeface="Wingdings" charset="2"/>
              <a:buChar char="§"/>
            </a:pPr>
            <a:r>
              <a:rPr lang="en-GB" altLang="en-US" b="1" dirty="0">
                <a:solidFill>
                  <a:srgbClr val="000000"/>
                </a:solidFill>
                <a:latin typeface="Calibri"/>
                <a:cs typeface="Calibri"/>
              </a:rPr>
              <a:t>A process in D</a:t>
            </a:r>
            <a:r>
              <a:rPr lang="en-GB" altLang="en-US" b="1" baseline="-25000" dirty="0">
                <a:solidFill>
                  <a:srgbClr val="000000"/>
                </a:solidFill>
                <a:latin typeface="Calibri"/>
                <a:cs typeface="Calibri"/>
              </a:rPr>
              <a:t>2</a:t>
            </a:r>
            <a:r>
              <a:rPr lang="en-GB" altLang="en-US" b="1" dirty="0">
                <a:solidFill>
                  <a:srgbClr val="000000"/>
                </a:solidFill>
                <a:latin typeface="Calibri"/>
                <a:cs typeface="Calibri"/>
              </a:rPr>
              <a:t> can copy the read operation into any entry </a:t>
            </a:r>
            <a:r>
              <a:rPr lang="en-GB" altLang="en-US" b="1" dirty="0" smtClean="0">
                <a:solidFill>
                  <a:srgbClr val="000000"/>
                </a:solidFill>
                <a:latin typeface="Calibri"/>
                <a:cs typeface="Calibri"/>
              </a:rPr>
              <a:t>associated </a:t>
            </a:r>
            <a:r>
              <a:rPr lang="en-GB" altLang="en-US" b="1" dirty="0">
                <a:solidFill>
                  <a:srgbClr val="000000"/>
                </a:solidFill>
                <a:latin typeface="Calibri"/>
                <a:cs typeface="Calibri"/>
              </a:rPr>
              <a:t>with file </a:t>
            </a:r>
            <a:r>
              <a:rPr lang="en-GB" altLang="en-US" b="1" dirty="0" smtClean="0">
                <a:solidFill>
                  <a:srgbClr val="000000"/>
                </a:solidFill>
                <a:latin typeface="Calibri"/>
                <a:cs typeface="Calibri"/>
              </a:rPr>
              <a:t>F</a:t>
            </a:r>
            <a:r>
              <a:rPr lang="en-GB" altLang="en-US" b="1" baseline="-25000" dirty="0" smtClean="0">
                <a:solidFill>
                  <a:srgbClr val="000000"/>
                </a:solidFill>
                <a:latin typeface="Calibri"/>
                <a:cs typeface="Calibri"/>
              </a:rPr>
              <a:t>2</a:t>
            </a:r>
          </a:p>
        </p:txBody>
      </p:sp>
      <p:sp>
        <p:nvSpPr>
          <p:cNvPr id="2" name="TextBox 1"/>
          <p:cNvSpPr txBox="1"/>
          <p:nvPr/>
        </p:nvSpPr>
        <p:spPr>
          <a:xfrm>
            <a:off x="732868" y="5304380"/>
            <a:ext cx="9016253" cy="1877437"/>
          </a:xfrm>
          <a:prstGeom prst="rect">
            <a:avLst/>
          </a:prstGeom>
          <a:noFill/>
        </p:spPr>
        <p:txBody>
          <a:bodyPr wrap="square" rtlCol="0">
            <a:spAutoFit/>
          </a:bodyPr>
          <a:lstStyle/>
          <a:p>
            <a:pPr marL="342900" indent="-342900">
              <a:buClr>
                <a:srgbClr val="800000"/>
              </a:buClr>
              <a:buFont typeface="Wingdings" charset="2"/>
              <a:buChar char="§"/>
            </a:pPr>
            <a:r>
              <a:rPr lang="en-GB" altLang="en-US" sz="2400" b="1" dirty="0">
                <a:solidFill>
                  <a:srgbClr val="000000"/>
                </a:solidFill>
                <a:latin typeface="Calibri"/>
                <a:cs typeface="Calibri"/>
              </a:rPr>
              <a:t>Example:</a:t>
            </a:r>
            <a:br>
              <a:rPr lang="en-GB" altLang="en-US" sz="2400" b="1" dirty="0">
                <a:solidFill>
                  <a:srgbClr val="000000"/>
                </a:solidFill>
                <a:latin typeface="Calibri"/>
                <a:cs typeface="Calibri"/>
              </a:rPr>
            </a:br>
            <a:r>
              <a:rPr lang="en-GB" altLang="en-US" sz="2400" b="1" dirty="0">
                <a:solidFill>
                  <a:srgbClr val="000000"/>
                </a:solidFill>
                <a:latin typeface="Calibri"/>
                <a:cs typeface="Calibri"/>
              </a:rPr>
              <a:t>SQL GRANT with “GRANT OPTION”:</a:t>
            </a:r>
            <a:br>
              <a:rPr lang="en-GB" altLang="en-US" sz="2400" b="1" dirty="0">
                <a:solidFill>
                  <a:srgbClr val="000000"/>
                </a:solidFill>
                <a:latin typeface="Calibri"/>
                <a:cs typeface="Calibri"/>
              </a:rPr>
            </a:br>
            <a:r>
              <a:rPr lang="en-GB" altLang="en-US" sz="2400" b="1" dirty="0" smtClean="0">
                <a:solidFill>
                  <a:srgbClr val="000000"/>
                </a:solidFill>
                <a:latin typeface="Calibri"/>
                <a:cs typeface="Calibri"/>
              </a:rPr>
              <a:t/>
            </a:r>
            <a:br>
              <a:rPr lang="en-GB" altLang="en-US" sz="2400" b="1" dirty="0" smtClean="0">
                <a:solidFill>
                  <a:srgbClr val="000000"/>
                </a:solidFill>
                <a:latin typeface="Calibri"/>
                <a:cs typeface="Calibri"/>
              </a:rPr>
            </a:br>
            <a:r>
              <a:rPr lang="en-GB" altLang="en-US" sz="2000" dirty="0" smtClean="0">
                <a:solidFill>
                  <a:srgbClr val="000000"/>
                </a:solidFill>
                <a:latin typeface="Courier New"/>
                <a:cs typeface="Courier New"/>
              </a:rPr>
              <a:t>GRANT </a:t>
            </a:r>
            <a:r>
              <a:rPr lang="en-GB" altLang="en-US" sz="2000" dirty="0">
                <a:solidFill>
                  <a:srgbClr val="000000"/>
                </a:solidFill>
                <a:latin typeface="Courier New"/>
                <a:cs typeface="Courier New"/>
              </a:rPr>
              <a:t>INSERT,DELETE ON TABLE </a:t>
            </a:r>
            <a:r>
              <a:rPr lang="en-GB" altLang="en-US" sz="2000" dirty="0" err="1">
                <a:solidFill>
                  <a:srgbClr val="000000"/>
                </a:solidFill>
                <a:latin typeface="Courier New"/>
                <a:cs typeface="Courier New"/>
              </a:rPr>
              <a:t>mytable</a:t>
            </a:r>
            <a:r>
              <a:rPr lang="en-GB" altLang="en-US" sz="2000" dirty="0">
                <a:solidFill>
                  <a:srgbClr val="000000"/>
                </a:solidFill>
                <a:latin typeface="Courier New"/>
                <a:cs typeface="Courier New"/>
              </a:rPr>
              <a:t> WITH </a:t>
            </a:r>
            <a:r>
              <a:rPr lang="en-GB" altLang="en-US" sz="2000" dirty="0" smtClean="0">
                <a:solidFill>
                  <a:srgbClr val="000000"/>
                </a:solidFill>
                <a:latin typeface="Courier New"/>
                <a:cs typeface="Courier New"/>
              </a:rPr>
              <a:t>GRANT OPTION</a:t>
            </a:r>
            <a:r>
              <a:rPr lang="en-GB" altLang="en-US" sz="2000" dirty="0">
                <a:solidFill>
                  <a:srgbClr val="000000"/>
                </a:solidFill>
                <a:latin typeface="Courier New"/>
                <a:cs typeface="Courier New"/>
              </a:rPr>
              <a:t>;</a:t>
            </a:r>
          </a:p>
          <a:p>
            <a:pPr marL="342900" indent="-342900">
              <a:buClr>
                <a:srgbClr val="800000"/>
              </a:buClr>
              <a:buFont typeface="Wingdings" charset="2"/>
              <a:buChar char="§"/>
            </a:pPr>
            <a:endParaRPr lang="en-US" sz="2400" b="1" dirty="0" smtClean="0">
              <a:latin typeface="Calibri" pitchFamily="34" charset="0"/>
            </a:endParaRPr>
          </a:p>
        </p:txBody>
      </p:sp>
    </p:spTree>
    <p:extLst>
      <p:ext uri="{BB962C8B-B14F-4D97-AF65-F5344CB8AC3E}">
        <p14:creationId xmlns:p14="http://schemas.microsoft.com/office/powerpoint/2010/main" val="392667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541338"/>
            <a:ext cx="8077200" cy="296862"/>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Access Matrix with </a:t>
            </a:r>
            <a:r>
              <a:rPr lang="en-GB" altLang="en-US" i="1"/>
              <a:t>Copy</a:t>
            </a:r>
            <a:r>
              <a:rPr lang="en-GB" altLang="en-US"/>
              <a:t> Rights</a:t>
            </a:r>
          </a:p>
        </p:txBody>
      </p:sp>
      <p:pic>
        <p:nvPicPr>
          <p:cNvPr id="49154" name="Picture 3"/>
          <p:cNvPicPr>
            <a:picLocks noChangeAspect="1" noChangeArrowheads="1"/>
          </p:cNvPicPr>
          <p:nvPr/>
        </p:nvPicPr>
        <p:blipFill>
          <a:blip r:embed="rId3">
            <a:extLst>
              <a:ext uri="{28A0092B-C50C-407E-A947-70E740481C1C}">
                <a14:useLocalDpi xmlns:a14="http://schemas.microsoft.com/office/drawing/2010/main" val="0"/>
              </a:ext>
            </a:extLst>
          </a:blip>
          <a:srcRect l="14998" t="609" r="14998" b="929"/>
          <a:stretch>
            <a:fillRect/>
          </a:stretch>
        </p:blipFill>
        <p:spPr bwMode="auto">
          <a:xfrm>
            <a:off x="863600" y="1258888"/>
            <a:ext cx="4002088" cy="422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60">
                <a:solidFill>
                  <a:srgbClr val="000000"/>
                </a:solidFill>
                <a:miter lim="800000"/>
                <a:headEnd/>
                <a:tailEnd/>
              </a14:hiddenLine>
            </a:ext>
          </a:extLst>
        </p:spPr>
      </p:pic>
      <p:sp>
        <p:nvSpPr>
          <p:cNvPr id="49155" name="Rectangle 4"/>
          <p:cNvSpPr>
            <a:spLocks noChangeArrowheads="1"/>
          </p:cNvSpPr>
          <p:nvPr/>
        </p:nvSpPr>
        <p:spPr bwMode="auto">
          <a:xfrm>
            <a:off x="4464050" y="1258888"/>
            <a:ext cx="5329238" cy="329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marL="342900" indent="-3429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1pPr>
            <a:lvl2pPr marL="731838" indent="-161925">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2pPr>
            <a:lvl3pPr marL="1235075" indent="-173038">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9pPr>
          </a:lstStyle>
          <a:p>
            <a:pPr lvl="1" eaLnBrk="1">
              <a:lnSpc>
                <a:spcPct val="100000"/>
              </a:lnSpc>
              <a:spcAft>
                <a:spcPts val="575"/>
              </a:spcAft>
              <a:buClr>
                <a:srgbClr val="993333"/>
              </a:buClr>
              <a:buSzPct val="100000"/>
              <a:buFont typeface="StarSymbol" charset="0"/>
              <a:buChar char="●"/>
            </a:pPr>
            <a:r>
              <a:rPr lang="en-GB" altLang="en-US" sz="1800" b="1" dirty="0">
                <a:solidFill>
                  <a:srgbClr val="000000"/>
                </a:solidFill>
                <a:latin typeface="Calibri"/>
                <a:cs typeface="Calibri"/>
              </a:rPr>
              <a:t>Two possible variants:</a:t>
            </a:r>
          </a:p>
          <a:p>
            <a:pPr lvl="2" eaLnBrk="1">
              <a:lnSpc>
                <a:spcPct val="100000"/>
              </a:lnSpc>
              <a:spcAft>
                <a:spcPts val="575"/>
              </a:spcAft>
              <a:buClr>
                <a:srgbClr val="993333"/>
              </a:buClr>
              <a:buSzPct val="100000"/>
              <a:buFont typeface="StarSymbol" charset="0"/>
              <a:buChar char="●"/>
            </a:pPr>
            <a:r>
              <a:rPr lang="en-GB" altLang="en-US" sz="1800" i="1" dirty="0">
                <a:solidFill>
                  <a:srgbClr val="2300DC"/>
                </a:solidFill>
                <a:latin typeface="Calibri"/>
                <a:cs typeface="Calibri"/>
              </a:rPr>
              <a:t>A right is copied from access (</a:t>
            </a:r>
            <a:r>
              <a:rPr lang="en-GB" altLang="en-US" sz="1800" i="1" dirty="0" err="1">
                <a:solidFill>
                  <a:srgbClr val="2300DC"/>
                </a:solidFill>
                <a:latin typeface="Calibri"/>
                <a:cs typeface="Calibri"/>
              </a:rPr>
              <a:t>I,j</a:t>
            </a:r>
            <a:r>
              <a:rPr lang="en-GB" altLang="en-US" sz="1800" i="1" dirty="0">
                <a:solidFill>
                  <a:srgbClr val="2300DC"/>
                </a:solidFill>
                <a:latin typeface="Calibri"/>
                <a:cs typeface="Calibri"/>
              </a:rPr>
              <a:t>) to access (</a:t>
            </a:r>
            <a:r>
              <a:rPr lang="en-GB" altLang="en-US" sz="1800" i="1" dirty="0" err="1">
                <a:solidFill>
                  <a:srgbClr val="2300DC"/>
                </a:solidFill>
                <a:latin typeface="Calibri"/>
                <a:cs typeface="Calibri"/>
              </a:rPr>
              <a:t>k,j</a:t>
            </a:r>
            <a:r>
              <a:rPr lang="en-GB" altLang="en-US" sz="1800" i="1" dirty="0">
                <a:solidFill>
                  <a:srgbClr val="2300DC"/>
                </a:solidFill>
                <a:latin typeface="Calibri"/>
                <a:cs typeface="Calibri"/>
              </a:rPr>
              <a:t>); it is then removed from access (</a:t>
            </a:r>
            <a:r>
              <a:rPr lang="en-GB" altLang="en-US" sz="1800" i="1" dirty="0" err="1">
                <a:solidFill>
                  <a:srgbClr val="2300DC"/>
                </a:solidFill>
                <a:latin typeface="Calibri"/>
                <a:cs typeface="Calibri"/>
              </a:rPr>
              <a:t>i,j</a:t>
            </a:r>
            <a:r>
              <a:rPr lang="en-GB" altLang="en-US" sz="1800" i="1" dirty="0">
                <a:solidFill>
                  <a:srgbClr val="2300DC"/>
                </a:solidFill>
                <a:latin typeface="Calibri"/>
                <a:cs typeface="Calibri"/>
              </a:rPr>
              <a:t>); this action is a </a:t>
            </a:r>
            <a:r>
              <a:rPr lang="en-GB" altLang="en-US" sz="1800" dirty="0">
                <a:solidFill>
                  <a:srgbClr val="FF3300"/>
                </a:solidFill>
                <a:latin typeface="Calibri"/>
                <a:cs typeface="Calibri"/>
              </a:rPr>
              <a:t>transfer</a:t>
            </a:r>
            <a:r>
              <a:rPr lang="en-GB" altLang="en-US" sz="1800" i="1" dirty="0">
                <a:solidFill>
                  <a:srgbClr val="FF3300"/>
                </a:solidFill>
                <a:latin typeface="Calibri"/>
                <a:cs typeface="Calibri"/>
              </a:rPr>
              <a:t> of a right</a:t>
            </a:r>
            <a:r>
              <a:rPr lang="en-GB" altLang="en-US" sz="1800" i="1" dirty="0">
                <a:solidFill>
                  <a:srgbClr val="2300DC"/>
                </a:solidFill>
                <a:latin typeface="Calibri"/>
                <a:cs typeface="Calibri"/>
              </a:rPr>
              <a:t>, rather than a copy.</a:t>
            </a:r>
          </a:p>
          <a:p>
            <a:pPr lvl="2" eaLnBrk="1">
              <a:lnSpc>
                <a:spcPct val="100000"/>
              </a:lnSpc>
              <a:spcAft>
                <a:spcPts val="575"/>
              </a:spcAft>
              <a:buClr>
                <a:srgbClr val="993333"/>
              </a:buClr>
              <a:buSzPct val="100000"/>
              <a:buFont typeface="StarSymbol" charset="0"/>
              <a:buChar char="●"/>
            </a:pPr>
            <a:r>
              <a:rPr lang="en-GB" altLang="en-US" sz="1800" i="1" dirty="0">
                <a:solidFill>
                  <a:srgbClr val="FF3300"/>
                </a:solidFill>
                <a:latin typeface="Calibri"/>
                <a:cs typeface="Calibri"/>
              </a:rPr>
              <a:t>Propagation of the</a:t>
            </a:r>
            <a:r>
              <a:rPr lang="en-GB" altLang="en-US" sz="1800" i="1" dirty="0">
                <a:solidFill>
                  <a:srgbClr val="2300DC"/>
                </a:solidFill>
                <a:latin typeface="Calibri"/>
                <a:cs typeface="Calibri"/>
              </a:rPr>
              <a:t> </a:t>
            </a:r>
            <a:r>
              <a:rPr lang="en-GB" altLang="en-US" sz="1800" dirty="0">
                <a:solidFill>
                  <a:srgbClr val="FF3300"/>
                </a:solidFill>
                <a:latin typeface="Calibri"/>
                <a:cs typeface="Calibri"/>
              </a:rPr>
              <a:t>copy</a:t>
            </a:r>
            <a:r>
              <a:rPr lang="en-GB" altLang="en-US" sz="1800" i="1" dirty="0">
                <a:solidFill>
                  <a:srgbClr val="FF3300"/>
                </a:solidFill>
                <a:latin typeface="Calibri"/>
                <a:cs typeface="Calibri"/>
              </a:rPr>
              <a:t> right may be limited</a:t>
            </a:r>
            <a:r>
              <a:rPr lang="en-GB" altLang="en-US" sz="1800" i="1" dirty="0">
                <a:solidFill>
                  <a:srgbClr val="2300DC"/>
                </a:solidFill>
                <a:latin typeface="Calibri"/>
                <a:cs typeface="Calibri"/>
              </a:rPr>
              <a:t>. That is, when the right  R* is copied from access (</a:t>
            </a:r>
            <a:r>
              <a:rPr lang="en-GB" altLang="en-US" sz="1800" i="1" dirty="0" err="1">
                <a:solidFill>
                  <a:srgbClr val="2300DC"/>
                </a:solidFill>
                <a:latin typeface="Calibri"/>
                <a:cs typeface="Calibri"/>
              </a:rPr>
              <a:t>i,j</a:t>
            </a:r>
            <a:r>
              <a:rPr lang="en-GB" altLang="en-US" sz="1800" i="1" dirty="0">
                <a:solidFill>
                  <a:srgbClr val="2300DC"/>
                </a:solidFill>
                <a:latin typeface="Calibri"/>
                <a:cs typeface="Calibri"/>
              </a:rPr>
              <a:t>) to access (</a:t>
            </a:r>
            <a:r>
              <a:rPr lang="en-GB" altLang="en-US" sz="1800" i="1" dirty="0" err="1">
                <a:solidFill>
                  <a:srgbClr val="2300DC"/>
                </a:solidFill>
                <a:latin typeface="Calibri"/>
                <a:cs typeface="Calibri"/>
              </a:rPr>
              <a:t>k,j</a:t>
            </a:r>
            <a:r>
              <a:rPr lang="en-GB" altLang="en-US" sz="1800" i="1" dirty="0">
                <a:solidFill>
                  <a:srgbClr val="2300DC"/>
                </a:solidFill>
                <a:latin typeface="Calibri"/>
                <a:cs typeface="Calibri"/>
              </a:rPr>
              <a:t>), only the right R (not R*) is created. A process executing in domain  cannot further copy the right R.</a:t>
            </a:r>
          </a:p>
        </p:txBody>
      </p:sp>
    </p:spTree>
    <p:extLst>
      <p:ext uri="{BB962C8B-B14F-4D97-AF65-F5344CB8AC3E}">
        <p14:creationId xmlns:p14="http://schemas.microsoft.com/office/powerpoint/2010/main" val="549633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spAutoFit/>
          </a:bodyPr>
          <a:lstStyle/>
          <a:p>
            <a:pPr eaLnBrk="1">
              <a:lnSpc>
                <a:spcPct val="39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Protection and Security</a:t>
            </a:r>
          </a:p>
        </p:txBody>
      </p:sp>
      <p:sp>
        <p:nvSpPr>
          <p:cNvPr id="18434" name="Rectangle 3"/>
          <p:cNvSpPr>
            <a:spLocks noGrp="1" noChangeArrowheads="1"/>
          </p:cNvSpPr>
          <p:nvPr>
            <p:ph idx="1"/>
          </p:nvPr>
        </p:nvSpPr>
        <p:spPr>
          <a:xfrm>
            <a:off x="393589" y="1372873"/>
            <a:ext cx="4058271" cy="2491333"/>
          </a:xfrm>
        </p:spPr>
        <p:txBody>
          <a:bodyPr wrap="square">
            <a:spAutoFit/>
          </a:bodyPr>
          <a:lstStyle/>
          <a:p>
            <a:pPr marL="263525" inden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solidFill>
                  <a:srgbClr val="0000FF"/>
                </a:solidFill>
              </a:rPr>
              <a:t>Security</a:t>
            </a:r>
            <a:r>
              <a:rPr lang="en-GB" altLang="en-US" sz="2400" dirty="0">
                <a:solidFill>
                  <a:srgbClr val="0000FF"/>
                </a:solidFill>
              </a:rPr>
              <a:t>:</a:t>
            </a:r>
            <a:r>
              <a:rPr lang="en-GB" altLang="en-US" sz="2400" dirty="0"/>
              <a:t> </a:t>
            </a:r>
            <a:r>
              <a:rPr lang="en-GB" altLang="en-US" sz="2400" dirty="0" smtClean="0"/>
              <a:t> </a:t>
            </a:r>
            <a:r>
              <a:rPr lang="en-GB" altLang="en-US" sz="2400" b="0" dirty="0" smtClean="0"/>
              <a:t>P</a:t>
            </a:r>
            <a:r>
              <a:rPr lang="en-GB" altLang="ja-JP" sz="2400" b="0" dirty="0" smtClean="0"/>
              <a:t>reventing </a:t>
            </a:r>
            <a:r>
              <a:rPr lang="en-GB" altLang="ja-JP" sz="2400" b="0" dirty="0"/>
              <a:t>the access from </a:t>
            </a:r>
            <a:r>
              <a:rPr lang="en-GB" altLang="ja-JP" sz="2400" b="0" dirty="0">
                <a:solidFill>
                  <a:srgbClr val="FF3300"/>
                </a:solidFill>
              </a:rPr>
              <a:t>external</a:t>
            </a:r>
            <a:r>
              <a:rPr lang="en-GB" altLang="ja-JP" sz="2400" b="0" dirty="0"/>
              <a:t> </a:t>
            </a:r>
            <a:r>
              <a:rPr lang="en-GB" altLang="ja-JP" sz="2400" b="0" dirty="0" smtClean="0">
                <a:solidFill>
                  <a:srgbClr val="FF0000"/>
                </a:solidFill>
              </a:rPr>
              <a:t>agents</a:t>
            </a:r>
            <a:r>
              <a:rPr lang="en-GB" altLang="ja-JP" sz="2400" b="0" dirty="0" smtClean="0"/>
              <a:t>.</a:t>
            </a:r>
          </a:p>
          <a:p>
            <a:pPr marL="704454" lvl="1" inden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b="0" dirty="0" smtClean="0"/>
              <a:t>To </a:t>
            </a:r>
            <a:r>
              <a:rPr lang="en-GB" altLang="en-US" sz="2000" b="0" dirty="0"/>
              <a:t>authenticate the system users to protect the integrity of the information stored in the </a:t>
            </a:r>
            <a:r>
              <a:rPr lang="en-GB" altLang="en-US" sz="2000" b="0" dirty="0" smtClean="0"/>
              <a:t>system.</a:t>
            </a:r>
            <a:endParaRPr lang="en-GB" altLang="en-US" sz="2000" b="0" dirty="0"/>
          </a:p>
          <a:p>
            <a:pPr marL="731838" lvl="1" indent="457200" eaLnBrk="1">
              <a:lnSpc>
                <a:spcPct val="77000"/>
              </a:lnSpc>
              <a:buFont typeface="StarSymbol" charset="0"/>
              <a:buNone/>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a:ea typeface="ＭＳ Ｐゴシック" charset="-128"/>
              </a:rPr>
              <a:t> </a:t>
            </a:r>
          </a:p>
        </p:txBody>
      </p:sp>
      <p:cxnSp>
        <p:nvCxnSpPr>
          <p:cNvPr id="18444" name="Straight Arrow Connector 17"/>
          <p:cNvCxnSpPr>
            <a:cxnSpLocks noChangeShapeType="1"/>
          </p:cNvCxnSpPr>
          <p:nvPr/>
        </p:nvCxnSpPr>
        <p:spPr bwMode="auto">
          <a:xfrm>
            <a:off x="2422724" y="3333750"/>
            <a:ext cx="813457" cy="1651769"/>
          </a:xfrm>
          <a:prstGeom prst="straightConnector1">
            <a:avLst/>
          </a:prstGeom>
          <a:noFill/>
          <a:ln w="31750">
            <a:solidFill>
              <a:srgbClr val="3B3EFF"/>
            </a:solidFill>
            <a:round/>
            <a:headEnd/>
            <a:tailEnd type="stealth" w="lg" len="lg"/>
          </a:ln>
          <a:extLst>
            <a:ext uri="{909E8E84-426E-40dd-AFC4-6F175D3DCCD1}">
              <a14:hiddenFill xmlns="" xmlns:a14="http://schemas.microsoft.com/office/drawing/2010/main">
                <a:noFill/>
              </a14:hiddenFill>
            </a:ext>
          </a:extLst>
        </p:spPr>
      </p:cxnSp>
      <p:grpSp>
        <p:nvGrpSpPr>
          <p:cNvPr id="2" name="Group 1"/>
          <p:cNvGrpSpPr/>
          <p:nvPr/>
        </p:nvGrpSpPr>
        <p:grpSpPr>
          <a:xfrm>
            <a:off x="931508" y="4936296"/>
            <a:ext cx="8448959" cy="1198417"/>
            <a:chOff x="544513" y="4008438"/>
            <a:chExt cx="7056438" cy="3307476"/>
          </a:xfrm>
        </p:grpSpPr>
        <p:sp>
          <p:nvSpPr>
            <p:cNvPr id="18439" name="Rectangle 9"/>
            <p:cNvSpPr>
              <a:spLocks noChangeArrowheads="1"/>
            </p:cNvSpPr>
            <p:nvPr/>
          </p:nvSpPr>
          <p:spPr bwMode="auto">
            <a:xfrm>
              <a:off x="2906713" y="4008438"/>
              <a:ext cx="4694238" cy="3307476"/>
            </a:xfrm>
            <a:prstGeom prst="rect">
              <a:avLst/>
            </a:prstGeom>
            <a:solidFill>
              <a:srgbClr val="3B3EFF">
                <a:alpha val="23000"/>
              </a:srgbClr>
            </a:solidFill>
            <a:ln w="9525">
              <a:solidFill>
                <a:schemeClr val="tx1"/>
              </a:solidFill>
              <a:round/>
              <a:headEnd/>
              <a:tailEnd/>
            </a:ln>
            <a:effectLst>
              <a:outerShdw blurRad="50800" dist="38100" dir="2700000" algn="tl" rotWithShape="0">
                <a:prstClr val="black">
                  <a:alpha val="40000"/>
                </a:prstClr>
              </a:outerShdw>
              <a:softEdge rad="31750"/>
            </a:effectLst>
            <a:scene3d>
              <a:camera prst="orthographicFront">
                <a:rot lat="21599983" lon="0" rev="0"/>
              </a:camera>
              <a:lightRig rig="flood" dir="t"/>
            </a:scene3d>
            <a:sp3d extrusionH="127000" contourW="12700" prstMaterial="matte">
              <a:bevelT/>
              <a:bevelB/>
              <a:contourClr>
                <a:srgbClr val="B6C7FF"/>
              </a:contourClr>
            </a:sp3d>
          </p:spPr>
          <p:txBody>
            <a:bodyPr/>
            <a:lstStyle>
              <a:lvl1pPr>
                <a:lnSpc>
                  <a:spcPct val="87000"/>
                </a:lnSpc>
                <a:buClr>
                  <a:srgbClr val="000000"/>
                </a:buClr>
                <a:buSzPct val="45000"/>
                <a:buFont typeface="StarSymbol" charset="0"/>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9pPr>
            </a:lstStyle>
            <a:p>
              <a:pPr eaLnBrk="1"/>
              <a:endParaRPr lang="en-US" altLang="en-US"/>
            </a:p>
          </p:txBody>
        </p:sp>
        <p:sp>
          <p:nvSpPr>
            <p:cNvPr id="18435" name="Rounded Rectangle 3"/>
            <p:cNvSpPr>
              <a:spLocks noChangeArrowheads="1"/>
            </p:cNvSpPr>
            <p:nvPr/>
          </p:nvSpPr>
          <p:spPr bwMode="auto">
            <a:xfrm>
              <a:off x="3135313" y="4237038"/>
              <a:ext cx="1981200" cy="2819400"/>
            </a:xfrm>
            <a:prstGeom prst="roundRect">
              <a:avLst>
                <a:gd name="adj" fmla="val 16667"/>
              </a:avLst>
            </a:prstGeom>
            <a:solidFill>
              <a:srgbClr val="FFC000">
                <a:alpha val="53000"/>
              </a:srgbClr>
            </a:solidFill>
            <a:ln w="9525">
              <a:solidFill>
                <a:schemeClr val="tx1"/>
              </a:solidFill>
              <a:round/>
              <a:headEnd/>
              <a:tailEnd/>
            </a:ln>
            <a:effectLst>
              <a:outerShdw blurRad="50800" dist="38100" dir="2700000" algn="tl" rotWithShape="0">
                <a:prstClr val="black">
                  <a:alpha val="40000"/>
                </a:prstClr>
              </a:outerShdw>
            </a:effectLst>
          </p:spPr>
          <p:txBody>
            <a:bodyPr/>
            <a:lstStyle>
              <a:lvl1pPr>
                <a:lnSpc>
                  <a:spcPct val="87000"/>
                </a:lnSpc>
                <a:buClr>
                  <a:srgbClr val="000000"/>
                </a:buClr>
                <a:buSzPct val="45000"/>
                <a:buFont typeface="StarSymbol" charset="0"/>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9pPr>
            </a:lstStyle>
            <a:p>
              <a:pPr eaLnBrk="1"/>
              <a:endParaRPr lang="en-US" altLang="en-US"/>
            </a:p>
          </p:txBody>
        </p:sp>
        <p:pic>
          <p:nvPicPr>
            <p:cNvPr id="1844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4770438"/>
              <a:ext cx="1747837" cy="182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441" name="Straight Connector 13"/>
            <p:cNvCxnSpPr>
              <a:cxnSpLocks noChangeShapeType="1"/>
            </p:cNvCxnSpPr>
            <p:nvPr/>
          </p:nvCxnSpPr>
          <p:spPr bwMode="auto">
            <a:xfrm rot="5400000">
              <a:off x="3744913" y="5645945"/>
              <a:ext cx="2971800" cy="1587"/>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cxnSp>
        <p:cxnSp>
          <p:nvCxnSpPr>
            <p:cNvPr id="18442" name="Straight Connector 14"/>
            <p:cNvCxnSpPr>
              <a:cxnSpLocks noChangeShapeType="1"/>
            </p:cNvCxnSpPr>
            <p:nvPr/>
          </p:nvCxnSpPr>
          <p:spPr bwMode="auto">
            <a:xfrm rot="5400000">
              <a:off x="1040607" y="5645944"/>
              <a:ext cx="2971800" cy="1587"/>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cxnSp>
        <p:sp>
          <p:nvSpPr>
            <p:cNvPr id="14" name="Rounded Rectangle 3"/>
            <p:cNvSpPr>
              <a:spLocks noChangeArrowheads="1"/>
            </p:cNvSpPr>
            <p:nvPr/>
          </p:nvSpPr>
          <p:spPr bwMode="auto">
            <a:xfrm>
              <a:off x="5345113" y="4272756"/>
              <a:ext cx="1981200" cy="2819400"/>
            </a:xfrm>
            <a:prstGeom prst="roundRect">
              <a:avLst>
                <a:gd name="adj" fmla="val 16667"/>
              </a:avLst>
            </a:prstGeom>
            <a:solidFill>
              <a:srgbClr val="FFC000">
                <a:alpha val="53000"/>
              </a:srgbClr>
            </a:solidFill>
            <a:ln w="9525">
              <a:solidFill>
                <a:schemeClr val="tx1"/>
              </a:solidFill>
              <a:round/>
              <a:headEnd/>
              <a:tailEnd/>
            </a:ln>
            <a:effectLst>
              <a:outerShdw blurRad="50800" dist="38100" dir="2700000" algn="tl" rotWithShape="0">
                <a:prstClr val="black">
                  <a:alpha val="40000"/>
                </a:prstClr>
              </a:outerShdw>
            </a:effectLst>
          </p:spPr>
          <p:txBody>
            <a:bodyPr/>
            <a:lstStyle>
              <a:lvl1pPr>
                <a:lnSpc>
                  <a:spcPct val="87000"/>
                </a:lnSpc>
                <a:buClr>
                  <a:srgbClr val="000000"/>
                </a:buClr>
                <a:buSzPct val="45000"/>
                <a:buFont typeface="StarSymbol" charset="0"/>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9pPr>
            </a:lstStyle>
            <a:p>
              <a:pPr eaLnBrk="1"/>
              <a:endParaRPr lang="en-US" altLang="en-US"/>
            </a:p>
          </p:txBody>
        </p:sp>
      </p:grpSp>
      <p:sp>
        <p:nvSpPr>
          <p:cNvPr id="3" name="Rectangle 2"/>
          <p:cNvSpPr/>
          <p:nvPr/>
        </p:nvSpPr>
        <p:spPr>
          <a:xfrm>
            <a:off x="614883" y="6428413"/>
            <a:ext cx="7927165" cy="954107"/>
          </a:xfrm>
          <a:prstGeom prst="rect">
            <a:avLst/>
          </a:prstGeom>
        </p:spPr>
        <p:txBody>
          <a:bodyPr wrap="square">
            <a:spAutoFit/>
          </a:bodyPr>
          <a:lstStyle/>
          <a:p>
            <a:pPr marL="263525" algn="ctr">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800" dirty="0">
                <a:latin typeface="Calibri" charset="0"/>
                <a:ea typeface="Calibri" charset="0"/>
                <a:cs typeface="Calibri" charset="0"/>
              </a:rPr>
              <a:t>Protection and security are </a:t>
            </a:r>
            <a:r>
              <a:rPr lang="en-GB" altLang="en-US" sz="2800" dirty="0" smtClean="0">
                <a:latin typeface="Calibri" charset="0"/>
                <a:ea typeface="Calibri" charset="0"/>
                <a:cs typeface="Calibri" charset="0"/>
              </a:rPr>
              <a:t>related </a:t>
            </a:r>
            <a:r>
              <a:rPr lang="en-GB" altLang="en-US" sz="2800" dirty="0">
                <a:latin typeface="Calibri" charset="0"/>
                <a:ea typeface="Calibri" charset="0"/>
                <a:cs typeface="Calibri" charset="0"/>
              </a:rPr>
              <a:t>but different concepts of </a:t>
            </a:r>
            <a:r>
              <a:rPr lang="en-GB" altLang="en-US" sz="2800" dirty="0" smtClean="0">
                <a:latin typeface="Calibri" charset="0"/>
                <a:ea typeface="Calibri" charset="0"/>
                <a:cs typeface="Calibri" charset="0"/>
              </a:rPr>
              <a:t>OS’s</a:t>
            </a:r>
            <a:r>
              <a:rPr lang="en-GB" altLang="en-US" sz="2800" dirty="0">
                <a:latin typeface="Calibri" charset="0"/>
                <a:ea typeface="Calibri" charset="0"/>
                <a:cs typeface="Calibri" charset="0"/>
              </a:rPr>
              <a:t>.</a:t>
            </a:r>
            <a:endParaRPr lang="en-GB" altLang="en-US" sz="2800" dirty="0">
              <a:latin typeface="Calibri" charset="0"/>
              <a:ea typeface="Calibri" charset="0"/>
              <a:cs typeface="Calibri" charset="0"/>
            </a:endParaRPr>
          </a:p>
        </p:txBody>
      </p:sp>
      <p:sp>
        <p:nvSpPr>
          <p:cNvPr id="19" name="Rectangle 3"/>
          <p:cNvSpPr txBox="1">
            <a:spLocks noChangeArrowheads="1"/>
          </p:cNvSpPr>
          <p:nvPr/>
        </p:nvSpPr>
        <p:spPr bwMode="auto">
          <a:xfrm>
            <a:off x="5412843" y="1332209"/>
            <a:ext cx="4058271" cy="2871757"/>
          </a:xfrm>
          <a:prstGeom prst="rect">
            <a:avLst/>
          </a:prstGeom>
          <a:no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263525" indent="0" defTabSz="91440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kern="0" dirty="0">
                <a:solidFill>
                  <a:srgbClr val="0000FF"/>
                </a:solidFill>
              </a:rPr>
              <a:t>Protection</a:t>
            </a:r>
            <a:r>
              <a:rPr lang="en-GB" altLang="en-US" sz="2400" kern="0" dirty="0"/>
              <a:t>:  </a:t>
            </a:r>
            <a:r>
              <a:rPr lang="en-GB" altLang="en-US" sz="2400" b="0" kern="0" dirty="0"/>
              <a:t>Preventing the access of  </a:t>
            </a:r>
            <a:r>
              <a:rPr lang="en-GB" altLang="en-US" sz="2400" b="0" kern="0" dirty="0">
                <a:solidFill>
                  <a:srgbClr val="FF0000"/>
                </a:solidFill>
              </a:rPr>
              <a:t>internal users </a:t>
            </a:r>
            <a:r>
              <a:rPr lang="en-GB" altLang="en-US" sz="2400" b="0" kern="0" dirty="0"/>
              <a:t>from accessing resources that they are not allowed to.</a:t>
            </a:r>
          </a:p>
          <a:p>
            <a:pPr marL="704454" lvl="1" indent="0" defTabSz="91440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kern="0" dirty="0"/>
              <a:t>To control the access of programs, processes or users to the resources provided within a computer system. </a:t>
            </a:r>
          </a:p>
        </p:txBody>
      </p:sp>
      <p:cxnSp>
        <p:nvCxnSpPr>
          <p:cNvPr id="22" name="Straight Arrow Connector 17"/>
          <p:cNvCxnSpPr>
            <a:cxnSpLocks noChangeShapeType="1"/>
          </p:cNvCxnSpPr>
          <p:nvPr/>
        </p:nvCxnSpPr>
        <p:spPr bwMode="auto">
          <a:xfrm>
            <a:off x="5810250" y="2876550"/>
            <a:ext cx="595499" cy="2059746"/>
          </a:xfrm>
          <a:prstGeom prst="straightConnector1">
            <a:avLst/>
          </a:prstGeom>
          <a:noFill/>
          <a:ln w="31750">
            <a:solidFill>
              <a:srgbClr val="3B3EFF"/>
            </a:solidFill>
            <a:round/>
            <a:headEnd/>
            <a:tailEnd type="stealth" w="lg" len="lg"/>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134799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541338"/>
            <a:ext cx="8077200" cy="296862"/>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Access Matrix With </a:t>
            </a:r>
            <a:r>
              <a:rPr lang="en-GB" altLang="en-US" i="1"/>
              <a:t>Owner</a:t>
            </a:r>
            <a:r>
              <a:rPr lang="en-GB" altLang="en-US"/>
              <a:t> Rights</a:t>
            </a:r>
          </a:p>
        </p:txBody>
      </p:sp>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l="21690" t="1378" r="21690" b="1378"/>
          <a:stretch>
            <a:fillRect/>
          </a:stretch>
        </p:blipFill>
        <p:spPr bwMode="auto">
          <a:xfrm>
            <a:off x="360363" y="1187450"/>
            <a:ext cx="4041775"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60">
                <a:solidFill>
                  <a:srgbClr val="000000"/>
                </a:solidFill>
                <a:miter lim="800000"/>
                <a:headEnd/>
                <a:tailEnd/>
              </a14:hiddenLine>
            </a:ext>
          </a:extLst>
        </p:spPr>
      </p:pic>
      <p:sp>
        <p:nvSpPr>
          <p:cNvPr id="51203" name="Rectangle 4"/>
          <p:cNvSpPr>
            <a:spLocks noChangeArrowheads="1"/>
          </p:cNvSpPr>
          <p:nvPr/>
        </p:nvSpPr>
        <p:spPr bwMode="auto">
          <a:xfrm>
            <a:off x="5040313" y="1187450"/>
            <a:ext cx="5040312" cy="268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marL="263525" indent="-158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9pPr>
          </a:lstStyle>
          <a:p>
            <a:pPr marL="447675" indent="-342900" eaLnBrk="1">
              <a:lnSpc>
                <a:spcPct val="100000"/>
              </a:lnSpc>
              <a:spcBef>
                <a:spcPts val="2313"/>
              </a:spcBef>
              <a:spcAft>
                <a:spcPts val="575"/>
              </a:spcAft>
              <a:buClr>
                <a:srgbClr val="993333"/>
              </a:buClr>
              <a:buSzPct val="100000"/>
              <a:buFont typeface="Wingdings" charset="2"/>
              <a:buChar char="§"/>
            </a:pPr>
            <a:r>
              <a:rPr lang="en-GB" altLang="en-US" b="1" dirty="0">
                <a:solidFill>
                  <a:srgbClr val="660066"/>
                </a:solidFill>
                <a:latin typeface="Calibri"/>
                <a:cs typeface="Calibri"/>
              </a:rPr>
              <a:t>Owner </a:t>
            </a:r>
            <a:r>
              <a:rPr lang="en-GB" altLang="en-US" b="1" dirty="0">
                <a:solidFill>
                  <a:srgbClr val="000000"/>
                </a:solidFill>
                <a:latin typeface="Calibri"/>
                <a:cs typeface="Calibri"/>
              </a:rPr>
              <a:t>rights should allow the addition of new rights and removal of some rights</a:t>
            </a:r>
            <a:r>
              <a:rPr lang="en-GB" altLang="en-US" b="1" dirty="0" smtClean="0">
                <a:solidFill>
                  <a:srgbClr val="000000"/>
                </a:solidFill>
                <a:latin typeface="Calibri"/>
                <a:cs typeface="Calibri"/>
              </a:rPr>
              <a:t>.</a:t>
            </a:r>
          </a:p>
          <a:p>
            <a:pPr marL="447675" indent="-342900" eaLnBrk="1">
              <a:lnSpc>
                <a:spcPct val="100000"/>
              </a:lnSpc>
              <a:spcBef>
                <a:spcPts val="2313"/>
              </a:spcBef>
              <a:spcAft>
                <a:spcPts val="575"/>
              </a:spcAft>
              <a:buClr>
                <a:srgbClr val="993333"/>
              </a:buClr>
              <a:buSzPct val="100000"/>
              <a:buFont typeface="Wingdings" charset="2"/>
              <a:buChar char="§"/>
            </a:pPr>
            <a:r>
              <a:rPr lang="en-GB" altLang="en-US" b="1" dirty="0" smtClean="0">
                <a:solidFill>
                  <a:srgbClr val="000000"/>
                </a:solidFill>
                <a:latin typeface="Calibri"/>
                <a:cs typeface="Calibri"/>
              </a:rPr>
              <a:t>Unix implements</a:t>
            </a:r>
            <a:br>
              <a:rPr lang="en-GB" altLang="en-US" b="1" dirty="0" smtClean="0">
                <a:solidFill>
                  <a:srgbClr val="000000"/>
                </a:solidFill>
                <a:latin typeface="Calibri"/>
                <a:cs typeface="Calibri"/>
              </a:rPr>
            </a:br>
            <a:r>
              <a:rPr lang="en-GB" altLang="en-US" b="1" dirty="0" err="1" smtClean="0">
                <a:solidFill>
                  <a:srgbClr val="000000"/>
                </a:solidFill>
                <a:latin typeface="Calibri"/>
                <a:cs typeface="Calibri"/>
              </a:rPr>
              <a:t>chmod</a:t>
            </a:r>
            <a:r>
              <a:rPr lang="en-GB" altLang="en-US" b="1" dirty="0" smtClean="0">
                <a:solidFill>
                  <a:srgbClr val="000000"/>
                </a:solidFill>
                <a:latin typeface="Calibri"/>
                <a:cs typeface="Calibri"/>
              </a:rPr>
              <a:t>() system call to update access matrix by owner.</a:t>
            </a:r>
            <a:endParaRPr lang="en-GB" altLang="en-US" b="1" dirty="0">
              <a:solidFill>
                <a:srgbClr val="000000"/>
              </a:solidFill>
              <a:latin typeface="Calibri"/>
              <a:cs typeface="Calibri"/>
            </a:endParaRPr>
          </a:p>
        </p:txBody>
      </p:sp>
    </p:spTree>
    <p:extLst>
      <p:ext uri="{BB962C8B-B14F-4D97-AF65-F5344CB8AC3E}">
        <p14:creationId xmlns:p14="http://schemas.microsoft.com/office/powerpoint/2010/main" val="14835992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47700" y="346075"/>
            <a:ext cx="8077200" cy="492125"/>
          </a:xfrm>
        </p:spPr>
        <p:txBody>
          <a:bodyPr lIns="90000" tIns="46800" rIns="90000" bIns="46800" anchor="b">
            <a:spAutoFit/>
          </a:bodyPr>
          <a:lstStyle/>
          <a:p>
            <a:pPr eaLnBrk="1">
              <a:lnSpc>
                <a:spcPct val="8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Access Matrix With </a:t>
            </a:r>
            <a:r>
              <a:rPr lang="en-GB" altLang="en-US" i="1"/>
              <a:t>Control </a:t>
            </a:r>
            <a:r>
              <a:rPr lang="en-GB" altLang="en-US"/>
              <a:t>Rights</a:t>
            </a:r>
          </a:p>
        </p:txBody>
      </p:sp>
      <p:pic>
        <p:nvPicPr>
          <p:cNvPr id="53250" name="Picture 3"/>
          <p:cNvPicPr>
            <a:picLocks noChangeAspect="1" noChangeArrowheads="1"/>
          </p:cNvPicPr>
          <p:nvPr/>
        </p:nvPicPr>
        <p:blipFill>
          <a:blip r:embed="rId3">
            <a:extLst>
              <a:ext uri="{28A0092B-C50C-407E-A947-70E740481C1C}">
                <a14:useLocalDpi xmlns:a14="http://schemas.microsoft.com/office/drawing/2010/main" val="0"/>
              </a:ext>
            </a:extLst>
          </a:blip>
          <a:srcRect l="992" t="22783" r="996" b="22537"/>
          <a:stretch>
            <a:fillRect/>
          </a:stretch>
        </p:blipFill>
        <p:spPr bwMode="auto">
          <a:xfrm>
            <a:off x="1079500" y="900113"/>
            <a:ext cx="751205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60">
                <a:solidFill>
                  <a:srgbClr val="000000"/>
                </a:solidFill>
                <a:miter lim="800000"/>
                <a:headEnd/>
                <a:tailEnd/>
              </a14:hiddenLine>
            </a:ext>
          </a:extLst>
        </p:spPr>
      </p:pic>
      <p:sp>
        <p:nvSpPr>
          <p:cNvPr id="53251" name="Rectangle 4"/>
          <p:cNvSpPr>
            <a:spLocks noChangeArrowheads="1"/>
          </p:cNvSpPr>
          <p:nvPr/>
        </p:nvSpPr>
        <p:spPr bwMode="auto">
          <a:xfrm>
            <a:off x="229631" y="4153924"/>
            <a:ext cx="9350375" cy="3233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marL="342900" indent="-3429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1pPr>
            <a:lvl2pPr marL="731838" indent="-161925">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2pPr>
            <a:lvl3pPr marL="1235075" indent="-173038">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Bitstream Vera Serif" charset="0"/>
                <a:ea typeface="ＭＳ Ｐゴシック" charset="-128"/>
              </a:defRPr>
            </a:lvl9pPr>
          </a:lstStyle>
          <a:p>
            <a:pPr marL="912813" lvl="1" indent="-342900" eaLnBrk="1">
              <a:lnSpc>
                <a:spcPct val="100000"/>
              </a:lnSpc>
              <a:spcAft>
                <a:spcPts val="575"/>
              </a:spcAft>
              <a:buClr>
                <a:srgbClr val="993333"/>
              </a:buClr>
              <a:buSzPct val="100000"/>
              <a:buFont typeface="Wingdings" charset="2"/>
              <a:buChar char="§"/>
            </a:pPr>
            <a:r>
              <a:rPr lang="en-GB" altLang="en-US" sz="2000" b="1" dirty="0" smtClean="0">
                <a:solidFill>
                  <a:srgbClr val="000000"/>
                </a:solidFill>
                <a:latin typeface="Calibri"/>
                <a:cs typeface="Calibri"/>
              </a:rPr>
              <a:t>D</a:t>
            </a:r>
            <a:r>
              <a:rPr lang="en-GB" altLang="en-US" sz="2000" b="1" baseline="-25000" dirty="0" smtClean="0">
                <a:solidFill>
                  <a:srgbClr val="000000"/>
                </a:solidFill>
                <a:latin typeface="Calibri"/>
                <a:cs typeface="Calibri"/>
              </a:rPr>
              <a:t>2</a:t>
            </a:r>
            <a:r>
              <a:rPr lang="en-GB" altLang="en-US" sz="2000" b="1" dirty="0" smtClean="0">
                <a:solidFill>
                  <a:srgbClr val="000000"/>
                </a:solidFill>
                <a:latin typeface="Calibri"/>
                <a:cs typeface="Calibri"/>
              </a:rPr>
              <a:t> can modify D</a:t>
            </a:r>
            <a:r>
              <a:rPr lang="en-GB" altLang="en-US" sz="2000" b="1" baseline="-25000" dirty="0" smtClean="0">
                <a:solidFill>
                  <a:srgbClr val="000000"/>
                </a:solidFill>
                <a:latin typeface="Calibri"/>
                <a:cs typeface="Calibri"/>
              </a:rPr>
              <a:t>4</a:t>
            </a:r>
            <a:r>
              <a:rPr lang="en-GB" altLang="en-US" sz="2000" b="1" dirty="0" smtClean="0">
                <a:solidFill>
                  <a:srgbClr val="000000"/>
                </a:solidFill>
                <a:latin typeface="Calibri"/>
                <a:cs typeface="Calibri"/>
              </a:rPr>
              <a:t> row. </a:t>
            </a:r>
          </a:p>
          <a:p>
            <a:pPr marL="912813" lvl="1" indent="-342900" eaLnBrk="1">
              <a:lnSpc>
                <a:spcPct val="100000"/>
              </a:lnSpc>
              <a:spcAft>
                <a:spcPts val="575"/>
              </a:spcAft>
              <a:buClr>
                <a:srgbClr val="993333"/>
              </a:buClr>
              <a:buSzPct val="100000"/>
              <a:buFont typeface="Wingdings" charset="2"/>
              <a:buChar char="§"/>
            </a:pPr>
            <a:r>
              <a:rPr lang="en-GB" altLang="en-US" sz="2000" b="1" dirty="0" smtClean="0">
                <a:solidFill>
                  <a:srgbClr val="000000"/>
                </a:solidFill>
                <a:latin typeface="Calibri"/>
                <a:cs typeface="Calibri"/>
              </a:rPr>
              <a:t>For example: Unix </a:t>
            </a:r>
            <a:r>
              <a:rPr lang="en-GB" altLang="en-US" sz="2000" b="1" dirty="0" smtClean="0">
                <a:solidFill>
                  <a:srgbClr val="800000"/>
                </a:solidFill>
                <a:latin typeface="Calibri"/>
                <a:cs typeface="Calibri"/>
              </a:rPr>
              <a:t>root</a:t>
            </a:r>
            <a:r>
              <a:rPr lang="en-GB" altLang="en-US" sz="2000" b="1" dirty="0" smtClean="0">
                <a:solidFill>
                  <a:srgbClr val="000000"/>
                </a:solidFill>
                <a:latin typeface="Calibri"/>
                <a:cs typeface="Calibri"/>
              </a:rPr>
              <a:t> has control right on all other domains</a:t>
            </a:r>
          </a:p>
          <a:p>
            <a:pPr marL="912813" lvl="1" indent="-342900" eaLnBrk="1">
              <a:lnSpc>
                <a:spcPct val="100000"/>
              </a:lnSpc>
              <a:spcAft>
                <a:spcPts val="575"/>
              </a:spcAft>
              <a:buClr>
                <a:srgbClr val="993333"/>
              </a:buClr>
              <a:buSzPct val="100000"/>
              <a:buFont typeface="Wingdings" charset="2"/>
              <a:buChar char="§"/>
            </a:pPr>
            <a:r>
              <a:rPr lang="en-GB" altLang="en-US" sz="2000" b="1" dirty="0" smtClean="0">
                <a:solidFill>
                  <a:srgbClr val="000000"/>
                </a:solidFill>
                <a:latin typeface="Calibri"/>
                <a:cs typeface="Calibri"/>
              </a:rPr>
              <a:t>The </a:t>
            </a:r>
            <a:r>
              <a:rPr lang="en-GB" altLang="en-US" sz="2000" b="1" i="1" dirty="0">
                <a:solidFill>
                  <a:srgbClr val="800000"/>
                </a:solidFill>
                <a:latin typeface="Calibri"/>
                <a:cs typeface="Calibri"/>
              </a:rPr>
              <a:t>copy</a:t>
            </a:r>
            <a:r>
              <a:rPr lang="en-GB" altLang="en-US" sz="2000" b="1" dirty="0">
                <a:solidFill>
                  <a:srgbClr val="800000"/>
                </a:solidFill>
                <a:latin typeface="Calibri"/>
                <a:cs typeface="Calibri"/>
              </a:rPr>
              <a:t> </a:t>
            </a:r>
            <a:r>
              <a:rPr lang="en-GB" altLang="en-US" sz="2000" b="1" dirty="0">
                <a:solidFill>
                  <a:srgbClr val="000000"/>
                </a:solidFill>
                <a:latin typeface="Calibri"/>
                <a:cs typeface="Calibri"/>
              </a:rPr>
              <a:t>and </a:t>
            </a:r>
            <a:r>
              <a:rPr lang="en-GB" altLang="en-US" sz="2000" b="1" i="1" dirty="0">
                <a:solidFill>
                  <a:srgbClr val="800000"/>
                </a:solidFill>
                <a:latin typeface="Calibri"/>
                <a:cs typeface="Calibri"/>
              </a:rPr>
              <a:t>owner</a:t>
            </a:r>
            <a:r>
              <a:rPr lang="en-GB" altLang="en-US" sz="2000" b="1" dirty="0">
                <a:solidFill>
                  <a:srgbClr val="800000"/>
                </a:solidFill>
                <a:latin typeface="Calibri"/>
                <a:cs typeface="Calibri"/>
              </a:rPr>
              <a:t> </a:t>
            </a:r>
            <a:r>
              <a:rPr lang="en-GB" altLang="en-US" sz="2000" b="1" dirty="0">
                <a:solidFill>
                  <a:srgbClr val="000000"/>
                </a:solidFill>
                <a:latin typeface="Calibri"/>
                <a:cs typeface="Calibri"/>
              </a:rPr>
              <a:t>rights provide us with a mechanism to limit the propagation of access rights. </a:t>
            </a:r>
          </a:p>
          <a:p>
            <a:pPr marL="1404937" lvl="2" indent="-342900" eaLnBrk="1">
              <a:lnSpc>
                <a:spcPct val="100000"/>
              </a:lnSpc>
              <a:spcAft>
                <a:spcPts val="575"/>
              </a:spcAft>
              <a:buClr>
                <a:srgbClr val="993333"/>
              </a:buClr>
              <a:buSzPct val="100000"/>
              <a:buFont typeface="Wingdings" charset="2"/>
              <a:buChar char="§"/>
            </a:pPr>
            <a:r>
              <a:rPr lang="en-GB" altLang="en-US" sz="2000" b="1" i="1" dirty="0">
                <a:solidFill>
                  <a:srgbClr val="2300DC"/>
                </a:solidFill>
                <a:latin typeface="Calibri"/>
                <a:cs typeface="Calibri"/>
              </a:rPr>
              <a:t>However, they do not give us the appropriate tools for preventing the propagation (or disclosure) of information</a:t>
            </a:r>
          </a:p>
          <a:p>
            <a:pPr marL="912813" lvl="1" indent="-342900" eaLnBrk="1">
              <a:lnSpc>
                <a:spcPct val="100000"/>
              </a:lnSpc>
              <a:spcAft>
                <a:spcPts val="575"/>
              </a:spcAft>
              <a:buClr>
                <a:srgbClr val="993333"/>
              </a:buClr>
              <a:buSzPct val="100000"/>
              <a:buFont typeface="Wingdings" charset="2"/>
              <a:buChar char="§"/>
            </a:pPr>
            <a:r>
              <a:rPr lang="en-GB" altLang="en-US" sz="2000" b="1" dirty="0">
                <a:solidFill>
                  <a:srgbClr val="000000"/>
                </a:solidFill>
                <a:latin typeface="Calibri"/>
                <a:cs typeface="Calibri"/>
              </a:rPr>
              <a:t>The problem of guaranteeing that no information initially held in an object can migrate outside of its execution environment is called </a:t>
            </a:r>
          </a:p>
          <a:p>
            <a:pPr marL="1404937" lvl="2" indent="-342900" eaLnBrk="1">
              <a:lnSpc>
                <a:spcPct val="100000"/>
              </a:lnSpc>
              <a:spcAft>
                <a:spcPts val="575"/>
              </a:spcAft>
              <a:buClr>
                <a:srgbClr val="993333"/>
              </a:buClr>
              <a:buSzPct val="100000"/>
              <a:buFont typeface="Wingdings" charset="2"/>
              <a:buChar char="§"/>
            </a:pPr>
            <a:r>
              <a:rPr lang="en-GB" altLang="en-US" sz="2000" b="1" i="1" dirty="0">
                <a:solidFill>
                  <a:srgbClr val="2300DC"/>
                </a:solidFill>
                <a:latin typeface="Calibri"/>
                <a:cs typeface="Calibri"/>
              </a:rPr>
              <a:t>the confinement problem.</a:t>
            </a:r>
          </a:p>
        </p:txBody>
      </p:sp>
    </p:spTree>
    <p:extLst>
      <p:ext uri="{BB962C8B-B14F-4D97-AF65-F5344CB8AC3E}">
        <p14:creationId xmlns:p14="http://schemas.microsoft.com/office/powerpoint/2010/main" val="950929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a:r>
              <a:rPr lang="en-US" altLang="en-US"/>
              <a:t>Implementation of Access Matrix</a:t>
            </a:r>
            <a:endParaRPr lang="tr-TR" altLang="en-US"/>
          </a:p>
        </p:txBody>
      </p:sp>
      <p:sp>
        <p:nvSpPr>
          <p:cNvPr id="55298" name="Rectangle 3"/>
          <p:cNvSpPr>
            <a:spLocks noGrp="1" noChangeArrowheads="1"/>
          </p:cNvSpPr>
          <p:nvPr>
            <p:ph type="body" idx="1"/>
          </p:nvPr>
        </p:nvSpPr>
        <p:spPr/>
        <p:txBody>
          <a:bodyPr/>
          <a:lstStyle/>
          <a:p>
            <a:pPr eaLnBrk="1">
              <a:lnSpc>
                <a:spcPct val="100000"/>
              </a:lnSpc>
            </a:pPr>
            <a:r>
              <a:rPr lang="en-US" altLang="en-US" dirty="0"/>
              <a:t>How </a:t>
            </a:r>
            <a:r>
              <a:rPr lang="tr-TR" altLang="en-US" dirty="0"/>
              <a:t>can </a:t>
            </a:r>
            <a:r>
              <a:rPr lang="tr-TR" altLang="en-US" dirty="0" err="1"/>
              <a:t>the</a:t>
            </a:r>
            <a:r>
              <a:rPr lang="tr-TR" altLang="en-US" dirty="0"/>
              <a:t> </a:t>
            </a:r>
            <a:r>
              <a:rPr lang="tr-TR" altLang="en-US" dirty="0" err="1"/>
              <a:t>access</a:t>
            </a:r>
            <a:r>
              <a:rPr lang="tr-TR" altLang="en-US" dirty="0"/>
              <a:t> </a:t>
            </a:r>
            <a:r>
              <a:rPr lang="tr-TR" altLang="en-US" dirty="0" err="1"/>
              <a:t>matrix</a:t>
            </a:r>
            <a:r>
              <a:rPr lang="tr-TR" altLang="en-US" dirty="0"/>
              <a:t> be </a:t>
            </a:r>
            <a:r>
              <a:rPr lang="tr-TR" altLang="en-US" dirty="0" err="1"/>
              <a:t>implemented</a:t>
            </a:r>
            <a:r>
              <a:rPr lang="tr-TR" altLang="en-US" dirty="0"/>
              <a:t> </a:t>
            </a:r>
            <a:r>
              <a:rPr lang="tr-TR" altLang="en-US" dirty="0" err="1"/>
              <a:t>effectively</a:t>
            </a:r>
            <a:r>
              <a:rPr lang="tr-TR" altLang="en-US" dirty="0"/>
              <a:t>? </a:t>
            </a:r>
            <a:endParaRPr lang="en-US" altLang="en-US" dirty="0"/>
          </a:p>
          <a:p>
            <a:pPr eaLnBrk="1">
              <a:lnSpc>
                <a:spcPct val="100000"/>
              </a:lnSpc>
            </a:pPr>
            <a:r>
              <a:rPr lang="tr-TR" altLang="en-US" dirty="0" err="1"/>
              <a:t>T</a:t>
            </a:r>
            <a:r>
              <a:rPr lang="tr-TR" altLang="en-US" dirty="0" err="1" smtClean="0"/>
              <a:t>he</a:t>
            </a:r>
            <a:r>
              <a:rPr lang="tr-TR" altLang="en-US" dirty="0" smtClean="0"/>
              <a:t> </a:t>
            </a:r>
            <a:r>
              <a:rPr lang="tr-TR" altLang="en-US" dirty="0" err="1"/>
              <a:t>matrix</a:t>
            </a:r>
            <a:r>
              <a:rPr lang="tr-TR" altLang="en-US" dirty="0"/>
              <a:t> </a:t>
            </a:r>
            <a:r>
              <a:rPr lang="tr-TR" altLang="en-US" dirty="0" err="1"/>
              <a:t>will</a:t>
            </a:r>
            <a:r>
              <a:rPr lang="tr-TR" altLang="en-US" dirty="0"/>
              <a:t> be </a:t>
            </a:r>
            <a:r>
              <a:rPr lang="tr-TR" altLang="en-US" dirty="0" err="1"/>
              <a:t>sparse</a:t>
            </a:r>
            <a:r>
              <a:rPr lang="tr-TR" altLang="en-US" dirty="0"/>
              <a:t>; </a:t>
            </a:r>
            <a:r>
              <a:rPr lang="tr-TR" altLang="en-US" dirty="0" err="1"/>
              <a:t>that</a:t>
            </a:r>
            <a:r>
              <a:rPr lang="tr-TR" altLang="en-US" dirty="0"/>
              <a:t> is, </a:t>
            </a:r>
            <a:r>
              <a:rPr lang="tr-TR" altLang="en-US" dirty="0" err="1"/>
              <a:t>most</a:t>
            </a:r>
            <a:r>
              <a:rPr lang="tr-TR" altLang="en-US" dirty="0"/>
              <a:t> of </a:t>
            </a:r>
            <a:r>
              <a:rPr lang="tr-TR" altLang="en-US" dirty="0" err="1"/>
              <a:t>the</a:t>
            </a:r>
            <a:r>
              <a:rPr lang="tr-TR" altLang="en-US" dirty="0"/>
              <a:t> </a:t>
            </a:r>
            <a:r>
              <a:rPr lang="tr-TR" altLang="en-US" dirty="0" err="1"/>
              <a:t>entries</a:t>
            </a:r>
            <a:r>
              <a:rPr lang="tr-TR" altLang="en-US" dirty="0"/>
              <a:t> </a:t>
            </a:r>
            <a:r>
              <a:rPr lang="tr-TR" altLang="en-US" dirty="0" err="1"/>
              <a:t>will</a:t>
            </a:r>
            <a:r>
              <a:rPr lang="tr-TR" altLang="en-US" dirty="0"/>
              <a:t> be </a:t>
            </a:r>
            <a:r>
              <a:rPr lang="tr-TR" altLang="en-US" dirty="0" err="1"/>
              <a:t>empty</a:t>
            </a:r>
            <a:r>
              <a:rPr lang="tr-TR" altLang="en-US" dirty="0"/>
              <a:t>.</a:t>
            </a:r>
            <a:endParaRPr lang="en-US" altLang="en-US" dirty="0"/>
          </a:p>
          <a:p>
            <a:pPr lvl="1"/>
            <a:r>
              <a:rPr lang="en-US" altLang="en-US" sz="2400" b="1" dirty="0" smtClean="0">
                <a:solidFill>
                  <a:srgbClr val="3B3EFF"/>
                </a:solidFill>
                <a:ea typeface="ＭＳ Ｐゴシック" charset="-128"/>
              </a:rPr>
              <a:t>Global </a:t>
            </a:r>
            <a:r>
              <a:rPr lang="en-US" altLang="en-US" sz="2400" b="1" dirty="0">
                <a:solidFill>
                  <a:srgbClr val="3B3EFF"/>
                </a:solidFill>
                <a:ea typeface="ＭＳ Ｐゴシック" charset="-128"/>
              </a:rPr>
              <a:t>table</a:t>
            </a:r>
          </a:p>
          <a:p>
            <a:pPr lvl="1"/>
            <a:r>
              <a:rPr lang="en-US" altLang="en-US" sz="2400" b="1" dirty="0">
                <a:solidFill>
                  <a:srgbClr val="3B3EFF"/>
                </a:solidFill>
                <a:ea typeface="ＭＳ Ｐゴシック" charset="-128"/>
              </a:rPr>
              <a:t>Access lists for Objects</a:t>
            </a:r>
          </a:p>
          <a:p>
            <a:pPr lvl="1"/>
            <a:r>
              <a:rPr lang="en-US" altLang="en-US" sz="2400" b="1" dirty="0">
                <a:solidFill>
                  <a:srgbClr val="3B3EFF"/>
                </a:solidFill>
                <a:ea typeface="ＭＳ Ｐゴシック" charset="-128"/>
              </a:rPr>
              <a:t>Capability lists for Domains</a:t>
            </a:r>
          </a:p>
          <a:p>
            <a:pPr lvl="1"/>
            <a:r>
              <a:rPr lang="en-US" altLang="en-US" sz="2400" b="1" dirty="0">
                <a:solidFill>
                  <a:srgbClr val="3B3EFF"/>
                </a:solidFill>
                <a:ea typeface="ＭＳ Ｐゴシック" charset="-128"/>
              </a:rPr>
              <a:t>A Lock-Key Mechanism</a:t>
            </a:r>
            <a:endParaRPr lang="tr-TR" altLang="en-US" sz="2400" b="1" dirty="0">
              <a:solidFill>
                <a:srgbClr val="3B3EFF"/>
              </a:solidFill>
              <a:ea typeface="ＭＳ Ｐゴシック" charset="-128"/>
            </a:endParaRPr>
          </a:p>
          <a:p>
            <a:pPr eaLnBrk="1">
              <a:lnSpc>
                <a:spcPct val="100000"/>
              </a:lnSpc>
            </a:pPr>
            <a:endParaRPr lang="tr-TR" altLang="en-US" dirty="0"/>
          </a:p>
        </p:txBody>
      </p:sp>
    </p:spTree>
    <p:extLst>
      <p:ext uri="{BB962C8B-B14F-4D97-AF65-F5344CB8AC3E}">
        <p14:creationId xmlns:p14="http://schemas.microsoft.com/office/powerpoint/2010/main" val="199581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a:r>
              <a:rPr lang="en-US" altLang="en-US" dirty="0"/>
              <a:t>Global </a:t>
            </a:r>
            <a:r>
              <a:rPr lang="en-US" altLang="en-US" dirty="0" smtClean="0"/>
              <a:t>Table </a:t>
            </a:r>
            <a:endParaRPr lang="tr-TR" altLang="en-US" dirty="0"/>
          </a:p>
        </p:txBody>
      </p:sp>
      <p:sp>
        <p:nvSpPr>
          <p:cNvPr id="57346" name="Rectangle 3"/>
          <p:cNvSpPr>
            <a:spLocks noGrp="1" noChangeArrowheads="1"/>
          </p:cNvSpPr>
          <p:nvPr>
            <p:ph idx="1"/>
          </p:nvPr>
        </p:nvSpPr>
        <p:spPr>
          <a:xfrm>
            <a:off x="437529" y="1501436"/>
            <a:ext cx="8705040" cy="2746714"/>
          </a:xfrm>
        </p:spPr>
        <p:txBody>
          <a:bodyPr/>
          <a:lstStyle/>
          <a:p>
            <a:r>
              <a:rPr lang="en-US" altLang="en-US" dirty="0" smtClean="0">
                <a:ea typeface="ＭＳ Ｐゴシック" charset="-128"/>
              </a:rPr>
              <a:t>A </a:t>
            </a:r>
            <a:r>
              <a:rPr lang="en-US" altLang="en-US" dirty="0">
                <a:ea typeface="ＭＳ Ｐゴシック" charset="-128"/>
              </a:rPr>
              <a:t>global table consisting of</a:t>
            </a:r>
          </a:p>
          <a:p>
            <a:pPr lvl="1"/>
            <a:r>
              <a:rPr lang="tr-TR" altLang="en-US" dirty="0">
                <a:ea typeface="ＭＳ Ｐゴシック" charset="-128"/>
              </a:rPr>
              <a:t>&lt;domain, </a:t>
            </a:r>
            <a:r>
              <a:rPr lang="tr-TR" altLang="en-US" dirty="0" err="1">
                <a:ea typeface="ＭＳ Ｐゴシック" charset="-128"/>
              </a:rPr>
              <a:t>object</a:t>
            </a:r>
            <a:r>
              <a:rPr lang="tr-TR" altLang="en-US" dirty="0">
                <a:ea typeface="ＭＳ Ｐゴシック" charset="-128"/>
              </a:rPr>
              <a:t>, </a:t>
            </a:r>
            <a:r>
              <a:rPr lang="tr-TR" altLang="en-US" dirty="0" err="1">
                <a:ea typeface="ＭＳ Ｐゴシック" charset="-128"/>
              </a:rPr>
              <a:t>rights</a:t>
            </a:r>
            <a:r>
              <a:rPr lang="tr-TR" altLang="en-US" dirty="0">
                <a:ea typeface="ＭＳ Ｐゴシック" charset="-128"/>
              </a:rPr>
              <a:t>-set&gt;</a:t>
            </a:r>
            <a:r>
              <a:rPr lang="en-US" altLang="en-US" dirty="0">
                <a:ea typeface="ＭＳ Ｐゴシック" charset="-128"/>
              </a:rPr>
              <a:t> triples</a:t>
            </a:r>
          </a:p>
          <a:p>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1094515869"/>
              </p:ext>
            </p:extLst>
          </p:nvPr>
        </p:nvGraphicFramePr>
        <p:xfrm>
          <a:off x="762000" y="4633578"/>
          <a:ext cx="8858250" cy="2377440"/>
        </p:xfrm>
        <a:graphic>
          <a:graphicData uri="http://schemas.openxmlformats.org/drawingml/2006/table">
            <a:tbl>
              <a:tblPr>
                <a:tableStyleId>{69C7853C-536D-4A76-A0AE-DD22124D55A5}</a:tableStyleId>
              </a:tblPr>
              <a:tblGrid>
                <a:gridCol w="1596081"/>
                <a:gridCol w="2458000"/>
                <a:gridCol w="4804169"/>
              </a:tblGrid>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O1</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execute,</a:t>
                      </a:r>
                      <a:r>
                        <a:rPr lang="en-US" sz="2000" baseline="0" dirty="0" smtClean="0">
                          <a:latin typeface="Calibri" charset="0"/>
                          <a:ea typeface="Calibri" charset="0"/>
                          <a:cs typeface="Calibri" charset="0"/>
                        </a:rPr>
                        <a:t> </a:t>
                      </a:r>
                      <a:r>
                        <a:rPr lang="en-US" sz="2000" dirty="0" smtClean="0">
                          <a:latin typeface="Calibri" charset="0"/>
                          <a:ea typeface="Calibri" charset="0"/>
                          <a:cs typeface="Calibri" charset="0"/>
                        </a:rPr>
                        <a:t>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O2</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a:t>
                      </a:r>
                      <a:r>
                        <a:rPr lang="en-US" sz="2000" dirty="0" smtClean="0">
                          <a:latin typeface="Calibri" charset="0"/>
                          <a:ea typeface="Calibri" charset="0"/>
                          <a:cs typeface="Calibri" charset="0"/>
                        </a:rPr>
                        <a:t>write</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is-IS" dirty="0" smtClean="0">
                          <a:latin typeface="Calibri" charset="0"/>
                          <a:ea typeface="Calibri" charset="0"/>
                          <a:cs typeface="Calibri" charset="0"/>
                        </a:rPr>
                        <a:t>…</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is-IS" sz="2000" dirty="0" smtClean="0">
                          <a:latin typeface="Calibri" charset="0"/>
                          <a:ea typeface="Calibri" charset="0"/>
                          <a:cs typeface="Calibri" charset="0"/>
                        </a:rPr>
                        <a:t>…</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O1</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execute, switch(obi)</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O2</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is-IS" dirty="0" smtClean="0">
                          <a:latin typeface="Calibri" charset="0"/>
                          <a:ea typeface="Calibri" charset="0"/>
                          <a:cs typeface="Calibri" charset="0"/>
                        </a:rPr>
                        <a:t>…</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is-IS" sz="2000" dirty="0" smtClean="0">
                          <a:latin typeface="Calibri" charset="0"/>
                          <a:ea typeface="Calibri" charset="0"/>
                          <a:cs typeface="Calibri" charset="0"/>
                        </a:rPr>
                        <a:t>….</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spTree>
    <p:extLst>
      <p:ext uri="{BB962C8B-B14F-4D97-AF65-F5344CB8AC3E}">
        <p14:creationId xmlns:p14="http://schemas.microsoft.com/office/powerpoint/2010/main" val="38678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a:r>
              <a:rPr lang="en-US" altLang="en-US" dirty="0"/>
              <a:t>Global </a:t>
            </a:r>
            <a:r>
              <a:rPr lang="en-US" altLang="en-US" dirty="0" smtClean="0"/>
              <a:t>Table – pros and cons</a:t>
            </a:r>
            <a:endParaRPr lang="tr-TR" altLang="en-US" dirty="0"/>
          </a:p>
        </p:txBody>
      </p:sp>
      <p:sp>
        <p:nvSpPr>
          <p:cNvPr id="57346" name="Rectangle 3"/>
          <p:cNvSpPr>
            <a:spLocks noGrp="1" noChangeArrowheads="1"/>
          </p:cNvSpPr>
          <p:nvPr>
            <p:ph idx="1"/>
          </p:nvPr>
        </p:nvSpPr>
        <p:spPr>
          <a:xfrm>
            <a:off x="437529" y="1501436"/>
            <a:ext cx="8705040" cy="2746714"/>
          </a:xfrm>
        </p:spPr>
        <p:txBody>
          <a:bodyPr/>
          <a:lstStyle/>
          <a:p>
            <a:r>
              <a:rPr lang="en-US" altLang="en-US" dirty="0" smtClean="0">
                <a:ea typeface="ＭＳ Ｐゴシック" charset="-128"/>
              </a:rPr>
              <a:t>Simplest </a:t>
            </a:r>
            <a:r>
              <a:rPr lang="en-US" altLang="en-US" dirty="0">
                <a:ea typeface="ＭＳ Ｐゴシック" charset="-128"/>
              </a:rPr>
              <a:t>implementation</a:t>
            </a:r>
          </a:p>
          <a:p>
            <a:r>
              <a:rPr lang="en-US" altLang="en-US" dirty="0">
                <a:ea typeface="ＭＳ Ｐゴシック" charset="-128"/>
              </a:rPr>
              <a:t>The table is usually large and cannot be kept in memory</a:t>
            </a:r>
          </a:p>
          <a:p>
            <a:r>
              <a:rPr lang="en-US" altLang="en-US" dirty="0">
                <a:ea typeface="ＭＳ Ｐゴシック" charset="-128"/>
              </a:rPr>
              <a:t>Does not take into account special groupings of objects or domains </a:t>
            </a:r>
          </a:p>
          <a:p>
            <a:pPr lvl="1"/>
            <a:r>
              <a:rPr lang="en-US" altLang="en-US" dirty="0">
                <a:ea typeface="ＭＳ Ｐゴシック" charset="-128"/>
              </a:rPr>
              <a:t>If everyone can read a particular object, it must have a separate entry in every domain</a:t>
            </a:r>
            <a:endParaRPr lang="tr-TR" altLang="en-US" dirty="0">
              <a:ea typeface="ＭＳ Ｐゴシック"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950961543"/>
              </p:ext>
            </p:extLst>
          </p:nvPr>
        </p:nvGraphicFramePr>
        <p:xfrm>
          <a:off x="762000" y="4633578"/>
          <a:ext cx="8858250" cy="2377440"/>
        </p:xfrm>
        <a:graphic>
          <a:graphicData uri="http://schemas.openxmlformats.org/drawingml/2006/table">
            <a:tbl>
              <a:tblPr>
                <a:tableStyleId>{69C7853C-536D-4A76-A0AE-DD22124D55A5}</a:tableStyleId>
              </a:tblPr>
              <a:tblGrid>
                <a:gridCol w="1596081"/>
                <a:gridCol w="2458000"/>
                <a:gridCol w="4804169"/>
              </a:tblGrid>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O1</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execute,</a:t>
                      </a:r>
                      <a:r>
                        <a:rPr lang="en-US" sz="2000" baseline="0" dirty="0" smtClean="0">
                          <a:latin typeface="Calibri" charset="0"/>
                          <a:ea typeface="Calibri" charset="0"/>
                          <a:cs typeface="Calibri" charset="0"/>
                        </a:rPr>
                        <a:t> </a:t>
                      </a:r>
                      <a:r>
                        <a:rPr lang="en-US" sz="2000" dirty="0" smtClean="0">
                          <a:latin typeface="Calibri" charset="0"/>
                          <a:ea typeface="Calibri" charset="0"/>
                          <a:cs typeface="Calibri" charset="0"/>
                        </a:rPr>
                        <a:t>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O2</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a:t>
                      </a:r>
                      <a:r>
                        <a:rPr lang="en-US" sz="2000" dirty="0" smtClean="0">
                          <a:latin typeface="Calibri" charset="0"/>
                          <a:ea typeface="Calibri" charset="0"/>
                          <a:cs typeface="Calibri" charset="0"/>
                        </a:rPr>
                        <a:t>write</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is-IS" dirty="0" smtClean="0">
                          <a:latin typeface="Calibri" charset="0"/>
                          <a:ea typeface="Calibri" charset="0"/>
                          <a:cs typeface="Calibri" charset="0"/>
                        </a:rPr>
                        <a:t>…</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is-IS" sz="2000" dirty="0" smtClean="0">
                          <a:latin typeface="Calibri" charset="0"/>
                          <a:ea typeface="Calibri" charset="0"/>
                          <a:cs typeface="Calibri" charset="0"/>
                        </a:rPr>
                        <a:t>…</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O1</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execute, switch(obi)</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en-US" dirty="0" smtClean="0">
                          <a:latin typeface="Calibri" charset="0"/>
                          <a:ea typeface="Calibri" charset="0"/>
                          <a:cs typeface="Calibri" charset="0"/>
                        </a:rPr>
                        <a:t>O2</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pPr algn="ctr"/>
                      <a:r>
                        <a:rPr lang="is-IS" dirty="0" smtClean="0">
                          <a:latin typeface="Calibri" charset="0"/>
                          <a:ea typeface="Calibri" charset="0"/>
                          <a:cs typeface="Calibri" charset="0"/>
                        </a:rPr>
                        <a:t>…</a:t>
                      </a:r>
                      <a:endParaRPr lang="en-US" b="1" dirty="0">
                        <a:latin typeface="Calibri" charset="0"/>
                        <a:ea typeface="Calibri" charset="0"/>
                        <a:cs typeface="Calibri"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is-IS" sz="2000" dirty="0" smtClean="0">
                          <a:latin typeface="Calibri" charset="0"/>
                          <a:ea typeface="Calibri" charset="0"/>
                          <a:cs typeface="Calibri" charset="0"/>
                        </a:rPr>
                        <a:t>….</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spTree>
    <p:extLst>
      <p:ext uri="{BB962C8B-B14F-4D97-AF65-F5344CB8AC3E}">
        <p14:creationId xmlns:p14="http://schemas.microsoft.com/office/powerpoint/2010/main" val="113401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Lists for Objects</a:t>
            </a:r>
            <a:endParaRPr lang="en-US" dirty="0"/>
          </a:p>
        </p:txBody>
      </p:sp>
      <p:sp>
        <p:nvSpPr>
          <p:cNvPr id="3" name="Content Placeholder 2"/>
          <p:cNvSpPr>
            <a:spLocks noGrp="1"/>
          </p:cNvSpPr>
          <p:nvPr>
            <p:ph idx="1"/>
          </p:nvPr>
        </p:nvSpPr>
        <p:spPr>
          <a:xfrm>
            <a:off x="437529" y="1501436"/>
            <a:ext cx="8705040" cy="2175214"/>
          </a:xfrm>
        </p:spPr>
        <p:txBody>
          <a:bodyPr>
            <a:normAutofit fontScale="92500" lnSpcReduction="20000"/>
          </a:bodyPr>
          <a:lstStyle/>
          <a:p>
            <a:pPr indent="176213">
              <a:lnSpc>
                <a:spcPct val="120000"/>
              </a:lnSpc>
            </a:pPr>
            <a:r>
              <a:rPr lang="en-US" altLang="en-US" sz="2800" dirty="0"/>
              <a:t>F</a:t>
            </a:r>
            <a:r>
              <a:rPr lang="en-US" altLang="en-US" sz="2800" dirty="0" smtClean="0"/>
              <a:t>or </a:t>
            </a:r>
            <a:r>
              <a:rPr lang="en-US" altLang="en-US" sz="2800" dirty="0"/>
              <a:t>each object </a:t>
            </a:r>
            <a:r>
              <a:rPr lang="en-US" altLang="en-US" sz="2800" dirty="0" smtClean="0"/>
              <a:t>store </a:t>
            </a:r>
            <a:r>
              <a:rPr lang="en-US" altLang="en-US" sz="2800" dirty="0" smtClean="0">
                <a:solidFill>
                  <a:srgbClr val="0000FF"/>
                </a:solidFill>
              </a:rPr>
              <a:t>&lt;domain</a:t>
            </a:r>
            <a:r>
              <a:rPr lang="en-US" altLang="en-US" sz="2800" dirty="0">
                <a:solidFill>
                  <a:srgbClr val="0000FF"/>
                </a:solidFill>
              </a:rPr>
              <a:t>, rights-set&gt;,</a:t>
            </a:r>
            <a:r>
              <a:rPr lang="en-US" altLang="en-US" sz="2800" dirty="0"/>
              <a:t> which define all domains with a nonempty set of access rights for that object.</a:t>
            </a:r>
          </a:p>
          <a:p>
            <a:pPr lvl="1" indent="176213">
              <a:lnSpc>
                <a:spcPct val="120000"/>
              </a:lnSpc>
            </a:pPr>
            <a:r>
              <a:rPr lang="en-US" altLang="en-US" sz="2400" dirty="0" smtClean="0"/>
              <a:t>can </a:t>
            </a:r>
            <a:r>
              <a:rPr lang="en-US" altLang="en-US" sz="2400" dirty="0"/>
              <a:t>be extended easily to define a list plus a default set of access rights.</a:t>
            </a:r>
            <a:endParaRPr lang="tr-TR" altLang="en-US" sz="2400" dirty="0"/>
          </a:p>
          <a:p>
            <a:pPr>
              <a:lnSpc>
                <a:spcPct val="120000"/>
              </a:lnSpc>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07104849"/>
              </p:ext>
            </p:extLst>
          </p:nvPr>
        </p:nvGraphicFramePr>
        <p:xfrm>
          <a:off x="3143250" y="4081128"/>
          <a:ext cx="6400250" cy="792480"/>
        </p:xfrm>
        <a:graphic>
          <a:graphicData uri="http://schemas.openxmlformats.org/drawingml/2006/table">
            <a:tbl>
              <a:tblPr>
                <a:tableStyleId>{69C7853C-536D-4A76-A0AE-DD22124D55A5}</a:tableStyleId>
              </a:tblPr>
              <a:tblGrid>
                <a:gridCol w="1596081"/>
                <a:gridCol w="4804169"/>
              </a:tblGrid>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execute,</a:t>
                      </a:r>
                      <a:r>
                        <a:rPr lang="en-US" sz="2000" baseline="0" dirty="0" smtClean="0">
                          <a:latin typeface="Calibri" charset="0"/>
                          <a:ea typeface="Calibri" charset="0"/>
                          <a:cs typeface="Calibri" charset="0"/>
                        </a:rPr>
                        <a:t> </a:t>
                      </a:r>
                      <a:r>
                        <a:rPr lang="en-US" sz="2000" dirty="0" smtClean="0">
                          <a:latin typeface="Calibri" charset="0"/>
                          <a:ea typeface="Calibri" charset="0"/>
                          <a:cs typeface="Calibri" charset="0"/>
                        </a:rPr>
                        <a:t>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execute, switch(obi)</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4722527"/>
              </p:ext>
            </p:extLst>
          </p:nvPr>
        </p:nvGraphicFramePr>
        <p:xfrm>
          <a:off x="3143250" y="5658468"/>
          <a:ext cx="6400250" cy="792480"/>
        </p:xfrm>
        <a:graphic>
          <a:graphicData uri="http://schemas.openxmlformats.org/drawingml/2006/table">
            <a:tbl>
              <a:tblPr>
                <a:tableStyleId>{69C7853C-536D-4A76-A0AE-DD22124D55A5}</a:tableStyleId>
              </a:tblPr>
              <a:tblGrid>
                <a:gridCol w="1596081"/>
                <a:gridCol w="4804169"/>
              </a:tblGrid>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2000" dirty="0" smtClean="0">
                          <a:latin typeface="Calibri" charset="0"/>
                          <a:ea typeface="Calibri" charset="0"/>
                          <a:cs typeface="Calibri" charset="0"/>
                        </a:rPr>
                        <a:t>read, </a:t>
                      </a:r>
                      <a:r>
                        <a:rPr lang="en-US" sz="2000" dirty="0" smtClean="0">
                          <a:latin typeface="Calibri" charset="0"/>
                          <a:ea typeface="Calibri" charset="0"/>
                          <a:cs typeface="Calibri" charset="0"/>
                        </a:rPr>
                        <a:t>write</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2000" dirty="0" smtClean="0">
                          <a:latin typeface="Calibri" charset="0"/>
                          <a:ea typeface="Calibri" charset="0"/>
                          <a:cs typeface="Calibri" charset="0"/>
                        </a:rPr>
                        <a:t>read, write, 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8352998"/>
              </p:ext>
            </p:extLst>
          </p:nvPr>
        </p:nvGraphicFramePr>
        <p:xfrm>
          <a:off x="1508448" y="4081128"/>
          <a:ext cx="1596081" cy="396240"/>
        </p:xfrm>
        <a:graphic>
          <a:graphicData uri="http://schemas.openxmlformats.org/drawingml/2006/table">
            <a:tbl>
              <a:tblPr>
                <a:tableStyleId>{69C7853C-536D-4A76-A0AE-DD22124D55A5}</a:tableStyleId>
              </a:tblPr>
              <a:tblGrid>
                <a:gridCol w="1596081"/>
              </a:tblGrid>
              <a:tr h="370840">
                <a:tc>
                  <a:txBody>
                    <a:bodyPr/>
                    <a:lstStyle/>
                    <a:p>
                      <a:pPr algn="ctr"/>
                      <a:r>
                        <a:rPr lang="en-US" dirty="0" smtClean="0">
                          <a:latin typeface="Calibri" charset="0"/>
                          <a:ea typeface="Calibri" charset="0"/>
                          <a:cs typeface="Calibri" charset="0"/>
                        </a:rPr>
                        <a:t>Object1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62044403"/>
              </p:ext>
            </p:extLst>
          </p:nvPr>
        </p:nvGraphicFramePr>
        <p:xfrm>
          <a:off x="1508447" y="5643846"/>
          <a:ext cx="1596081" cy="396240"/>
        </p:xfrm>
        <a:graphic>
          <a:graphicData uri="http://schemas.openxmlformats.org/drawingml/2006/table">
            <a:tbl>
              <a:tblPr>
                <a:tableStyleId>{69C7853C-536D-4A76-A0AE-DD22124D55A5}</a:tableStyleId>
              </a:tblPr>
              <a:tblGrid>
                <a:gridCol w="1596081"/>
              </a:tblGrid>
              <a:tr h="370840">
                <a:tc>
                  <a:txBody>
                    <a:bodyPr/>
                    <a:lstStyle/>
                    <a:p>
                      <a:pPr algn="ctr"/>
                      <a:r>
                        <a:rPr lang="en-US" dirty="0" smtClean="0">
                          <a:latin typeface="Calibri" charset="0"/>
                          <a:ea typeface="Calibri" charset="0"/>
                          <a:cs typeface="Calibri" charset="0"/>
                        </a:rPr>
                        <a:t>Object2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1302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 Lists for </a:t>
            </a:r>
            <a:r>
              <a:rPr lang="en-US" altLang="en-US" dirty="0" smtClean="0"/>
              <a:t>Objects -  example</a:t>
            </a:r>
            <a:endParaRPr lang="en-US" dirty="0"/>
          </a:p>
        </p:txBody>
      </p:sp>
      <p:sp>
        <p:nvSpPr>
          <p:cNvPr id="3" name="Content Placeholder 2"/>
          <p:cNvSpPr>
            <a:spLocks noGrp="1"/>
          </p:cNvSpPr>
          <p:nvPr>
            <p:ph idx="1"/>
          </p:nvPr>
        </p:nvSpPr>
        <p:spPr>
          <a:xfrm>
            <a:off x="437529" y="1501436"/>
            <a:ext cx="8705040" cy="2175214"/>
          </a:xfrm>
        </p:spPr>
        <p:txBody>
          <a:bodyPr>
            <a:normAutofit fontScale="92500" lnSpcReduction="20000"/>
          </a:bodyPr>
          <a:lstStyle/>
          <a:p>
            <a:pPr indent="176213">
              <a:lnSpc>
                <a:spcPct val="120000"/>
              </a:lnSpc>
            </a:pPr>
            <a:r>
              <a:rPr lang="en-US" altLang="en-US" sz="2800" dirty="0"/>
              <a:t>F</a:t>
            </a:r>
            <a:r>
              <a:rPr lang="en-US" altLang="en-US" sz="2800" dirty="0" smtClean="0"/>
              <a:t>or </a:t>
            </a:r>
            <a:r>
              <a:rPr lang="en-US" altLang="en-US" sz="2800" dirty="0"/>
              <a:t>each object </a:t>
            </a:r>
            <a:r>
              <a:rPr lang="en-US" altLang="en-US" sz="2800" dirty="0" smtClean="0"/>
              <a:t>store </a:t>
            </a:r>
            <a:r>
              <a:rPr lang="en-US" altLang="en-US" sz="2800" dirty="0" smtClean="0">
                <a:solidFill>
                  <a:srgbClr val="0000FF"/>
                </a:solidFill>
              </a:rPr>
              <a:t>&lt;domain</a:t>
            </a:r>
            <a:r>
              <a:rPr lang="en-US" altLang="en-US" sz="2800" dirty="0">
                <a:solidFill>
                  <a:srgbClr val="0000FF"/>
                </a:solidFill>
              </a:rPr>
              <a:t>, rights-set&gt;,</a:t>
            </a:r>
            <a:r>
              <a:rPr lang="en-US" altLang="en-US" sz="2800" dirty="0"/>
              <a:t> which define all domains with a nonempty set of access rights for that object.</a:t>
            </a:r>
          </a:p>
          <a:p>
            <a:pPr lvl="1" indent="176213">
              <a:lnSpc>
                <a:spcPct val="120000"/>
              </a:lnSpc>
            </a:pPr>
            <a:r>
              <a:rPr lang="en-US" altLang="en-US" sz="2400" dirty="0" smtClean="0"/>
              <a:t>can </a:t>
            </a:r>
            <a:r>
              <a:rPr lang="en-US" altLang="en-US" sz="2400" dirty="0"/>
              <a:t>be extended easily to define a list plus a default set of access rights.</a:t>
            </a:r>
            <a:endParaRPr lang="tr-TR" altLang="en-US" sz="2400" dirty="0"/>
          </a:p>
          <a:p>
            <a:pPr>
              <a:lnSpc>
                <a:spcPct val="120000"/>
              </a:lnSpc>
            </a:pPr>
            <a:endParaRPr lang="en-US" dirty="0"/>
          </a:p>
        </p:txBody>
      </p:sp>
      <p:pic>
        <p:nvPicPr>
          <p:cNvPr id="9" name="Picture 4" descr="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3648318"/>
            <a:ext cx="5837237" cy="259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6350486"/>
            <a:ext cx="5849937" cy="119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972300" y="4038600"/>
            <a:ext cx="2759089" cy="1015663"/>
          </a:xfrm>
          <a:prstGeom prst="rect">
            <a:avLst/>
          </a:prstGeom>
          <a:noFill/>
        </p:spPr>
        <p:txBody>
          <a:bodyPr wrap="none" rtlCol="0">
            <a:spAutoFit/>
          </a:bodyPr>
          <a:lstStyle/>
          <a:p>
            <a:r>
              <a:rPr lang="en-US" sz="2000" dirty="0" smtClean="0">
                <a:latin typeface="Calibri" pitchFamily="34" charset="0"/>
              </a:rPr>
              <a:t>Domain: User = {A,B,C}</a:t>
            </a:r>
          </a:p>
          <a:p>
            <a:r>
              <a:rPr lang="en-US" sz="2000" dirty="0" smtClean="0">
                <a:latin typeface="Calibri" pitchFamily="34" charset="0"/>
              </a:rPr>
              <a:t>Object: File = {F1, F2, F3}</a:t>
            </a:r>
          </a:p>
          <a:p>
            <a:r>
              <a:rPr lang="en-US" sz="2000" dirty="0" smtClean="0">
                <a:latin typeface="Calibri" pitchFamily="34" charset="0"/>
              </a:rPr>
              <a:t>Rights: {R, W, X}</a:t>
            </a:r>
            <a:endParaRPr lang="en-US" sz="2000" dirty="0" smtClean="0">
              <a:latin typeface="Calibri" pitchFamily="34" charset="0"/>
            </a:endParaRPr>
          </a:p>
        </p:txBody>
      </p:sp>
    </p:spTree>
    <p:extLst>
      <p:ext uri="{BB962C8B-B14F-4D97-AF65-F5344CB8AC3E}">
        <p14:creationId xmlns:p14="http://schemas.microsoft.com/office/powerpoint/2010/main" val="1879921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a:r>
              <a:rPr lang="en-US" altLang="en-US"/>
              <a:t>Capability Lists for Domains</a:t>
            </a:r>
            <a:endParaRPr lang="tr-TR" altLang="en-US"/>
          </a:p>
        </p:txBody>
      </p:sp>
      <p:sp>
        <p:nvSpPr>
          <p:cNvPr id="61442" name="Rectangle 3"/>
          <p:cNvSpPr>
            <a:spLocks noGrp="1" noChangeArrowheads="1"/>
          </p:cNvSpPr>
          <p:nvPr>
            <p:ph type="body" idx="1"/>
          </p:nvPr>
        </p:nvSpPr>
        <p:spPr/>
        <p:txBody>
          <a:bodyPr/>
          <a:lstStyle/>
          <a:p>
            <a:pPr eaLnBrk="1">
              <a:lnSpc>
                <a:spcPct val="100000"/>
              </a:lnSpc>
            </a:pPr>
            <a:r>
              <a:rPr lang="en-US" altLang="en-US" dirty="0"/>
              <a:t>A </a:t>
            </a:r>
            <a:r>
              <a:rPr lang="en-US" altLang="en-US" dirty="0">
                <a:solidFill>
                  <a:srgbClr val="FF3300"/>
                </a:solidFill>
              </a:rPr>
              <a:t>capability list</a:t>
            </a:r>
            <a:r>
              <a:rPr lang="en-US" altLang="en-US" dirty="0"/>
              <a:t> for a domain is a list of objects together with the operations allowed on those objects. </a:t>
            </a:r>
          </a:p>
          <a:p>
            <a:pPr lvl="2" eaLnBrk="1">
              <a:lnSpc>
                <a:spcPct val="100000"/>
              </a:lnSpc>
            </a:pPr>
            <a:r>
              <a:rPr lang="en-US" altLang="en-US" dirty="0" smtClean="0">
                <a:ea typeface="ＭＳ Ｐゴシック" charset="-128"/>
              </a:rPr>
              <a:t>The capability list is associated </a:t>
            </a:r>
            <a:r>
              <a:rPr lang="en-US" altLang="en-US" dirty="0">
                <a:ea typeface="ＭＳ Ｐゴシック" charset="-128"/>
              </a:rPr>
              <a:t>with a domain, </a:t>
            </a:r>
            <a:r>
              <a:rPr lang="en-US" altLang="en-US" dirty="0" smtClean="0">
                <a:ea typeface="ＭＳ Ｐゴシック" charset="-128"/>
              </a:rPr>
              <a:t>but it is </a:t>
            </a:r>
            <a:r>
              <a:rPr lang="en-US" altLang="en-US" dirty="0">
                <a:ea typeface="ＭＳ Ｐゴシック" charset="-128"/>
              </a:rPr>
              <a:t>never directly accessible to a process executing in that domain. </a:t>
            </a:r>
          </a:p>
          <a:p>
            <a:pPr lvl="2" eaLnBrk="1">
              <a:lnSpc>
                <a:spcPct val="100000"/>
              </a:lnSpc>
            </a:pPr>
            <a:r>
              <a:rPr lang="en-US" altLang="en-US" dirty="0">
                <a:ea typeface="ＭＳ Ｐゴシック" charset="-128"/>
              </a:rPr>
              <a:t>Rather, the capability list is itself a protected object, maintained by the operating system and accessed by the user only indirectly. </a:t>
            </a:r>
            <a:endParaRPr lang="tr-TR" altLang="en-US" dirty="0">
              <a:ea typeface="ＭＳ Ｐゴシック"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41139763"/>
              </p:ext>
            </p:extLst>
          </p:nvPr>
        </p:nvGraphicFramePr>
        <p:xfrm>
          <a:off x="2467713" y="4686992"/>
          <a:ext cx="6400250" cy="792480"/>
        </p:xfrm>
        <a:graphic>
          <a:graphicData uri="http://schemas.openxmlformats.org/drawingml/2006/table">
            <a:tbl>
              <a:tblPr>
                <a:tableStyleId>{69C7853C-536D-4A76-A0AE-DD22124D55A5}</a:tableStyleId>
              </a:tblPr>
              <a:tblGrid>
                <a:gridCol w="1596081"/>
                <a:gridCol w="4804169"/>
              </a:tblGrid>
              <a:tr h="370840">
                <a:tc>
                  <a:txBody>
                    <a:bodyPr/>
                    <a:lstStyle/>
                    <a:p>
                      <a:pPr algn="ctr"/>
                      <a:r>
                        <a:rPr lang="en-US" dirty="0" smtClean="0">
                          <a:latin typeface="Calibri" charset="0"/>
                          <a:ea typeface="Calibri" charset="0"/>
                          <a:cs typeface="Calibri" charset="0"/>
                        </a:rPr>
                        <a:t>O1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write, execute,</a:t>
                      </a:r>
                      <a:r>
                        <a:rPr lang="en-US" sz="2000" baseline="0" dirty="0" smtClean="0">
                          <a:latin typeface="Calibri" charset="0"/>
                          <a:ea typeface="Calibri" charset="0"/>
                          <a:cs typeface="Calibri" charset="0"/>
                        </a:rPr>
                        <a:t> </a:t>
                      </a:r>
                      <a:r>
                        <a:rPr lang="en-US" sz="2000" dirty="0" smtClean="0">
                          <a:latin typeface="Calibri" charset="0"/>
                          <a:ea typeface="Calibri" charset="0"/>
                          <a:cs typeface="Calibri" charset="0"/>
                        </a:rPr>
                        <a:t>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r h="370840">
                <a:tc>
                  <a:txBody>
                    <a:bodyPr/>
                    <a:lstStyle/>
                    <a:p>
                      <a:pPr algn="ctr"/>
                      <a:r>
                        <a:rPr lang="en-US" dirty="0" smtClean="0">
                          <a:latin typeface="Calibri" charset="0"/>
                          <a:ea typeface="Calibri" charset="0"/>
                          <a:cs typeface="Calibri" charset="0"/>
                        </a:rPr>
                        <a:t>O2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c>
                  <a:txBody>
                    <a:bodyPr/>
                    <a:lstStyle/>
                    <a:p>
                      <a:r>
                        <a:rPr lang="en-US" sz="2000" dirty="0" smtClean="0">
                          <a:latin typeface="Calibri" charset="0"/>
                          <a:ea typeface="Calibri" charset="0"/>
                          <a:cs typeface="Calibri" charset="0"/>
                        </a:rPr>
                        <a:t>read, execute, switch(obi)</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5868776"/>
              </p:ext>
            </p:extLst>
          </p:nvPr>
        </p:nvGraphicFramePr>
        <p:xfrm>
          <a:off x="832911" y="4686992"/>
          <a:ext cx="1596081" cy="396240"/>
        </p:xfrm>
        <a:graphic>
          <a:graphicData uri="http://schemas.openxmlformats.org/drawingml/2006/table">
            <a:tbl>
              <a:tblPr>
                <a:tableStyleId>{69C7853C-536D-4A76-A0AE-DD22124D55A5}</a:tableStyleId>
              </a:tblPr>
              <a:tblGrid>
                <a:gridCol w="1596081"/>
              </a:tblGrid>
              <a:tr h="370840">
                <a:tc>
                  <a:txBody>
                    <a:bodyPr/>
                    <a:lstStyle/>
                    <a:p>
                      <a:pPr algn="ctr"/>
                      <a:r>
                        <a:rPr lang="en-US" dirty="0" smtClean="0">
                          <a:latin typeface="Calibri" charset="0"/>
                          <a:ea typeface="Calibri" charset="0"/>
                          <a:cs typeface="Calibri" charset="0"/>
                        </a:rPr>
                        <a:t>Domain1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7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2513082"/>
              </p:ext>
            </p:extLst>
          </p:nvPr>
        </p:nvGraphicFramePr>
        <p:xfrm>
          <a:off x="2506435" y="6047338"/>
          <a:ext cx="6400250" cy="792480"/>
        </p:xfrm>
        <a:graphic>
          <a:graphicData uri="http://schemas.openxmlformats.org/drawingml/2006/table">
            <a:tbl>
              <a:tblPr>
                <a:tableStyleId>{69C7853C-536D-4A76-A0AE-DD22124D55A5}</a:tableStyleId>
              </a:tblPr>
              <a:tblGrid>
                <a:gridCol w="1596081"/>
                <a:gridCol w="4804169"/>
              </a:tblGrid>
              <a:tr h="370840">
                <a:tc>
                  <a:txBody>
                    <a:bodyPr/>
                    <a:lstStyle/>
                    <a:p>
                      <a:pPr algn="ctr"/>
                      <a:r>
                        <a:rPr lang="en-US" dirty="0" smtClean="0">
                          <a:latin typeface="Calibri" charset="0"/>
                          <a:ea typeface="Calibri" charset="0"/>
                          <a:cs typeface="Calibri" charset="0"/>
                        </a:rPr>
                        <a:t>D1</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2000" dirty="0" smtClean="0">
                          <a:latin typeface="Calibri" charset="0"/>
                          <a:ea typeface="Calibri" charset="0"/>
                          <a:cs typeface="Calibri" charset="0"/>
                        </a:rPr>
                        <a:t>read, </a:t>
                      </a:r>
                      <a:r>
                        <a:rPr lang="en-US" sz="2000" dirty="0" smtClean="0">
                          <a:latin typeface="Calibri" charset="0"/>
                          <a:ea typeface="Calibri" charset="0"/>
                          <a:cs typeface="Calibri" charset="0"/>
                        </a:rPr>
                        <a:t>write</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ctr"/>
                      <a:r>
                        <a:rPr lang="en-US" dirty="0" smtClean="0">
                          <a:latin typeface="Calibri" charset="0"/>
                          <a:ea typeface="Calibri" charset="0"/>
                          <a:cs typeface="Calibri" charset="0"/>
                        </a:rPr>
                        <a:t>D2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2000" dirty="0" smtClean="0">
                          <a:latin typeface="Calibri" charset="0"/>
                          <a:ea typeface="Calibri" charset="0"/>
                          <a:cs typeface="Calibri" charset="0"/>
                        </a:rPr>
                        <a:t>read, write, owner</a:t>
                      </a:r>
                      <a:endParaRPr lang="en-US" sz="2000" b="1" dirty="0">
                        <a:latin typeface="Calibri" charset="0"/>
                        <a:ea typeface="Calibri" charset="0"/>
                        <a:cs typeface="Calibri"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70397319"/>
              </p:ext>
            </p:extLst>
          </p:nvPr>
        </p:nvGraphicFramePr>
        <p:xfrm>
          <a:off x="871632" y="6032716"/>
          <a:ext cx="1596081" cy="396240"/>
        </p:xfrm>
        <a:graphic>
          <a:graphicData uri="http://schemas.openxmlformats.org/drawingml/2006/table">
            <a:tbl>
              <a:tblPr>
                <a:tableStyleId>{69C7853C-536D-4A76-A0AE-DD22124D55A5}</a:tableStyleId>
              </a:tblPr>
              <a:tblGrid>
                <a:gridCol w="1596081"/>
              </a:tblGrid>
              <a:tr h="370840">
                <a:tc>
                  <a:txBody>
                    <a:bodyPr/>
                    <a:lstStyle/>
                    <a:p>
                      <a:pPr algn="ctr"/>
                      <a:r>
                        <a:rPr lang="en-US" dirty="0" smtClean="0">
                          <a:latin typeface="Calibri" charset="0"/>
                          <a:ea typeface="Calibri" charset="0"/>
                          <a:cs typeface="Calibri" charset="0"/>
                        </a:rPr>
                        <a:t>Domain2</a:t>
                      </a:r>
                      <a:endParaRPr lang="en-US" b="1" dirty="0">
                        <a:latin typeface="Calibri" charset="0"/>
                        <a:ea typeface="Calibri" charset="0"/>
                        <a:cs typeface="Calibri"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62631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a:r>
              <a:rPr lang="en-US" altLang="en-US" dirty="0"/>
              <a:t>Capability Lists for </a:t>
            </a:r>
            <a:r>
              <a:rPr lang="en-US" altLang="en-US" dirty="0" smtClean="0"/>
              <a:t>Domains -  example</a:t>
            </a:r>
            <a:endParaRPr lang="tr-TR" altLang="en-US" dirty="0"/>
          </a:p>
        </p:txBody>
      </p:sp>
      <p:sp>
        <p:nvSpPr>
          <p:cNvPr id="61442" name="Rectangle 3"/>
          <p:cNvSpPr>
            <a:spLocks noGrp="1" noChangeArrowheads="1"/>
          </p:cNvSpPr>
          <p:nvPr>
            <p:ph type="body" idx="1"/>
          </p:nvPr>
        </p:nvSpPr>
        <p:spPr/>
        <p:txBody>
          <a:bodyPr/>
          <a:lstStyle/>
          <a:p>
            <a:pPr eaLnBrk="1">
              <a:lnSpc>
                <a:spcPct val="100000"/>
              </a:lnSpc>
            </a:pPr>
            <a:r>
              <a:rPr lang="en-US" altLang="en-US" dirty="0"/>
              <a:t>A </a:t>
            </a:r>
            <a:r>
              <a:rPr lang="en-US" altLang="en-US" dirty="0">
                <a:solidFill>
                  <a:srgbClr val="FF3300"/>
                </a:solidFill>
              </a:rPr>
              <a:t>capability list</a:t>
            </a:r>
            <a:r>
              <a:rPr lang="en-US" altLang="en-US" dirty="0"/>
              <a:t> for a domain is a list of objects together with the operations allowed on those objects. </a:t>
            </a:r>
          </a:p>
          <a:p>
            <a:pPr lvl="2" eaLnBrk="1">
              <a:lnSpc>
                <a:spcPct val="100000"/>
              </a:lnSpc>
            </a:pPr>
            <a:r>
              <a:rPr lang="en-US" altLang="en-US" dirty="0">
                <a:ea typeface="ＭＳ Ｐゴシック" charset="-128"/>
              </a:rPr>
              <a:t>The capability list is associated with a domain, but it is never directly accessible to a process executing in that domain. </a:t>
            </a:r>
          </a:p>
          <a:p>
            <a:pPr lvl="2" eaLnBrk="1">
              <a:lnSpc>
                <a:spcPct val="100000"/>
              </a:lnSpc>
            </a:pPr>
            <a:r>
              <a:rPr lang="en-US" altLang="en-US" dirty="0">
                <a:ea typeface="ＭＳ Ｐゴシック" charset="-128"/>
              </a:rPr>
              <a:t>Rather, the capability list is itself a protected object, maintained by the operating system and accessed by the user only indirectly. </a:t>
            </a:r>
            <a:endParaRPr lang="tr-TR" altLang="en-US" dirty="0">
              <a:ea typeface="ＭＳ Ｐゴシック" charset="-128"/>
            </a:endParaRPr>
          </a:p>
        </p:txBody>
      </p:sp>
      <p:pic>
        <p:nvPicPr>
          <p:cNvPr id="61443" name="Picture 4" descr="9-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89" y="4655004"/>
            <a:ext cx="5970587" cy="264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792685" y="4655004"/>
            <a:ext cx="2759089" cy="1015663"/>
          </a:xfrm>
          <a:prstGeom prst="rect">
            <a:avLst/>
          </a:prstGeom>
          <a:noFill/>
        </p:spPr>
        <p:txBody>
          <a:bodyPr wrap="none" rtlCol="0">
            <a:spAutoFit/>
          </a:bodyPr>
          <a:lstStyle/>
          <a:p>
            <a:r>
              <a:rPr lang="en-US" sz="2000" dirty="0" smtClean="0">
                <a:latin typeface="Calibri" pitchFamily="34" charset="0"/>
              </a:rPr>
              <a:t>Domain: User = {A,B,C}</a:t>
            </a:r>
          </a:p>
          <a:p>
            <a:r>
              <a:rPr lang="en-US" sz="2000" dirty="0" smtClean="0">
                <a:latin typeface="Calibri" pitchFamily="34" charset="0"/>
              </a:rPr>
              <a:t>Object: File = {F1, F2, F3}</a:t>
            </a:r>
          </a:p>
          <a:p>
            <a:r>
              <a:rPr lang="en-US" sz="2000" dirty="0" smtClean="0">
                <a:latin typeface="Calibri" pitchFamily="34" charset="0"/>
              </a:rPr>
              <a:t>Rights: {R, W, X}</a:t>
            </a:r>
            <a:endParaRPr lang="en-US" sz="2000" dirty="0" smtClean="0">
              <a:latin typeface="Calibri" pitchFamily="34" charset="0"/>
            </a:endParaRPr>
          </a:p>
        </p:txBody>
      </p:sp>
    </p:spTree>
    <p:extLst>
      <p:ext uri="{BB962C8B-B14F-4D97-AF65-F5344CB8AC3E}">
        <p14:creationId xmlns:p14="http://schemas.microsoft.com/office/powerpoint/2010/main" val="51057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a:r>
              <a:rPr lang="en-US" altLang="en-US"/>
              <a:t>Lock-Key Mechanism</a:t>
            </a:r>
            <a:endParaRPr lang="tr-TR" altLang="en-US"/>
          </a:p>
        </p:txBody>
      </p:sp>
      <p:sp>
        <p:nvSpPr>
          <p:cNvPr id="63490" name="Rectangle 3"/>
          <p:cNvSpPr>
            <a:spLocks noGrp="1" noChangeArrowheads="1"/>
          </p:cNvSpPr>
          <p:nvPr>
            <p:ph idx="1"/>
          </p:nvPr>
        </p:nvSpPr>
        <p:spPr/>
        <p:txBody>
          <a:bodyPr/>
          <a:lstStyle/>
          <a:p>
            <a:pPr eaLnBrk="1">
              <a:lnSpc>
                <a:spcPct val="100000"/>
              </a:lnSpc>
            </a:pPr>
            <a:r>
              <a:rPr lang="en-US" altLang="en-US" dirty="0"/>
              <a:t>The lock–key scheme is a compromise between access lists and capability lists. </a:t>
            </a:r>
          </a:p>
          <a:p>
            <a:pPr lvl="2" eaLnBrk="1">
              <a:lnSpc>
                <a:spcPct val="100000"/>
              </a:lnSpc>
            </a:pPr>
            <a:r>
              <a:rPr lang="en-US" altLang="en-US" dirty="0">
                <a:ea typeface="ＭＳ Ｐゴシック" charset="-128"/>
              </a:rPr>
              <a:t>Each object has a list of unique bit patterns, called</a:t>
            </a:r>
            <a:r>
              <a:rPr lang="en-US" altLang="en-US" dirty="0">
                <a:solidFill>
                  <a:srgbClr val="FF3300"/>
                </a:solidFill>
                <a:ea typeface="ＭＳ Ｐゴシック" charset="-128"/>
              </a:rPr>
              <a:t> locks</a:t>
            </a:r>
            <a:r>
              <a:rPr lang="en-US" altLang="en-US" dirty="0">
                <a:ea typeface="ＭＳ Ｐゴシック" charset="-128"/>
              </a:rPr>
              <a:t>. </a:t>
            </a:r>
          </a:p>
          <a:p>
            <a:pPr lvl="2" eaLnBrk="1">
              <a:lnSpc>
                <a:spcPct val="100000"/>
              </a:lnSpc>
            </a:pPr>
            <a:r>
              <a:rPr lang="en-US" altLang="en-US" dirty="0">
                <a:ea typeface="ＭＳ Ｐゴシック" charset="-128"/>
              </a:rPr>
              <a:t>Similarly, each domain has a list of unique bit patterns, called </a:t>
            </a:r>
            <a:r>
              <a:rPr lang="en-US" altLang="en-US" dirty="0">
                <a:solidFill>
                  <a:srgbClr val="FF3300"/>
                </a:solidFill>
                <a:ea typeface="ＭＳ Ｐゴシック" charset="-128"/>
              </a:rPr>
              <a:t>keys</a:t>
            </a:r>
            <a:r>
              <a:rPr lang="en-US" altLang="en-US" dirty="0">
                <a:ea typeface="ＭＳ Ｐゴシック" charset="-128"/>
              </a:rPr>
              <a:t>. </a:t>
            </a:r>
          </a:p>
          <a:p>
            <a:pPr lvl="2" eaLnBrk="1">
              <a:lnSpc>
                <a:spcPct val="100000"/>
              </a:lnSpc>
            </a:pPr>
            <a:r>
              <a:rPr lang="en-US" altLang="en-US" dirty="0">
                <a:ea typeface="ＭＳ Ｐゴシック" charset="-128"/>
              </a:rPr>
              <a:t>A process executing in a domain can access an object only if that domain has a key that matches one of the locks of the object.</a:t>
            </a:r>
          </a:p>
          <a:p>
            <a:pPr lvl="2" eaLnBrk="1">
              <a:lnSpc>
                <a:spcPct val="100000"/>
              </a:lnSpc>
            </a:pPr>
            <a:endParaRPr lang="en-US" altLang="en-US" dirty="0">
              <a:ea typeface="ＭＳ Ｐゴシック" charset="-128"/>
            </a:endParaRPr>
          </a:p>
          <a:p>
            <a:pPr eaLnBrk="1">
              <a:lnSpc>
                <a:spcPct val="100000"/>
              </a:lnSpc>
            </a:pPr>
            <a:r>
              <a:rPr lang="en-US" altLang="en-US" dirty="0"/>
              <a:t>The list of keys for a domain must be managed by the OS on behalf of the domain. </a:t>
            </a:r>
            <a:endParaRPr lang="en-US" altLang="en-US" dirty="0" smtClean="0"/>
          </a:p>
          <a:p>
            <a:pPr eaLnBrk="1">
              <a:lnSpc>
                <a:spcPct val="100000"/>
              </a:lnSpc>
            </a:pPr>
            <a:r>
              <a:rPr lang="en-US" altLang="en-US" dirty="0" smtClean="0"/>
              <a:t>Users </a:t>
            </a:r>
            <a:r>
              <a:rPr lang="en-US" altLang="en-US" dirty="0"/>
              <a:t>are not allowed to examine or modify the list of keys (or locks) directly.</a:t>
            </a:r>
            <a:endParaRPr lang="tr-TR" altLang="en-US" dirty="0"/>
          </a:p>
        </p:txBody>
      </p:sp>
    </p:spTree>
    <p:extLst>
      <p:ext uri="{BB962C8B-B14F-4D97-AF65-F5344CB8AC3E}">
        <p14:creationId xmlns:p14="http://schemas.microsoft.com/office/powerpoint/2010/main" val="159271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Goals of Protection</a:t>
            </a:r>
          </a:p>
        </p:txBody>
      </p:sp>
      <p:sp>
        <p:nvSpPr>
          <p:cNvPr id="20482" name="Rectangle 3"/>
          <p:cNvSpPr>
            <a:spLocks noGrp="1" noChangeArrowheads="1"/>
          </p:cNvSpPr>
          <p:nvPr>
            <p:ph idx="1"/>
          </p:nvPr>
        </p:nvSpPr>
        <p:spPr>
          <a:xfrm>
            <a:off x="437529" y="1501436"/>
            <a:ext cx="8705040" cy="5388271"/>
          </a:xfrm>
        </p:spPr>
        <p:txBody>
          <a:bodyPr lIns="90000" tIns="46800" rIns="90000" bIns="46800">
            <a:spAutoFit/>
          </a:bodyPr>
          <a:lstStyle/>
          <a:p>
            <a:pPr marL="263525" indent="-158750"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Protection problem stems from multiprogramming </a:t>
            </a:r>
            <a:r>
              <a:rPr lang="en-GB" altLang="en-US" dirty="0"/>
              <a:t>OS</a:t>
            </a:r>
            <a:r>
              <a:rPr lang="ja-JP" altLang="en-GB" dirty="0"/>
              <a:t>’</a:t>
            </a:r>
            <a:r>
              <a:rPr lang="en-GB" altLang="ja-JP" dirty="0" smtClean="0"/>
              <a:t>s</a:t>
            </a:r>
          </a:p>
          <a:p>
            <a:pPr marL="704454" lvl="1" indent="-15875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ja-JP" dirty="0" smtClean="0"/>
              <a:t> untrustworthy </a:t>
            </a:r>
            <a:r>
              <a:rPr lang="en-GB" altLang="ja-JP" dirty="0"/>
              <a:t>users can safely share common resources, such as memory, </a:t>
            </a:r>
            <a:r>
              <a:rPr lang="en-GB" altLang="ja-JP" dirty="0" smtClean="0"/>
              <a:t>files.</a:t>
            </a:r>
            <a:endParaRPr lang="en-GB" altLang="en-US" dirty="0"/>
          </a:p>
          <a:p>
            <a:pPr marL="263525" indent="-158750"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Protection</a:t>
            </a:r>
          </a:p>
          <a:p>
            <a:pPr marL="731838" lvl="1" indent="-161925"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Prevent violation of access restriction by a user</a:t>
            </a:r>
          </a:p>
          <a:p>
            <a:pPr marL="731838" lvl="1" indent="-161925"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Distinguish between authorized and unauthorized usage</a:t>
            </a:r>
          </a:p>
          <a:p>
            <a:pPr marL="731838" lvl="1" indent="-161925"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Provide a mechanism for the enforcement of the policies governing resource use</a:t>
            </a:r>
          </a:p>
          <a:p>
            <a:pPr marL="1235075" lvl="2" indent="-173038"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Some are fixed during the design of the system</a:t>
            </a:r>
          </a:p>
          <a:p>
            <a:pPr marL="1235075" lvl="2" indent="-173038"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Some are set by the management of the system</a:t>
            </a:r>
          </a:p>
          <a:p>
            <a:pPr marL="1235075" lvl="2" indent="-173038"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Others are defined by the users of the system</a:t>
            </a:r>
          </a:p>
          <a:p>
            <a:pPr marL="263525" indent="-158750" eaLnBrk="1">
              <a:spcBef>
                <a:spcPts val="788"/>
              </a:spcBef>
              <a:spcAft>
                <a:spcPct val="0"/>
              </a:spcAft>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extLst>
      <p:ext uri="{BB962C8B-B14F-4D97-AF65-F5344CB8AC3E}">
        <p14:creationId xmlns:p14="http://schemas.microsoft.com/office/powerpoint/2010/main" val="10395420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normAutofit fontScale="90000"/>
          </a:bodyPr>
          <a:lstStyle/>
          <a:p>
            <a:pPr eaLnBrk="1"/>
            <a:r>
              <a:rPr lang="en-US" altLang="en-US" dirty="0" smtClean="0"/>
              <a:t>Access lists vs. Capability lists vs. Lock-key</a:t>
            </a:r>
            <a:endParaRPr lang="tr-TR" altLang="en-US" dirty="0"/>
          </a:p>
        </p:txBody>
      </p:sp>
      <p:sp>
        <p:nvSpPr>
          <p:cNvPr id="65538" name="Rectangle 3"/>
          <p:cNvSpPr>
            <a:spLocks noGrp="1" noChangeArrowheads="1"/>
          </p:cNvSpPr>
          <p:nvPr>
            <p:ph idx="1"/>
          </p:nvPr>
        </p:nvSpPr>
        <p:spPr/>
        <p:txBody>
          <a:bodyPr/>
          <a:lstStyle/>
          <a:p>
            <a:pPr eaLnBrk="1">
              <a:lnSpc>
                <a:spcPct val="100000"/>
              </a:lnSpc>
            </a:pPr>
            <a:r>
              <a:rPr lang="en-US" altLang="en-US" dirty="0"/>
              <a:t>Access lists correspond directly to the needs of the users. </a:t>
            </a:r>
          </a:p>
          <a:p>
            <a:pPr lvl="2" eaLnBrk="1">
              <a:lnSpc>
                <a:spcPct val="100000"/>
              </a:lnSpc>
            </a:pPr>
            <a:r>
              <a:rPr lang="en-US" altLang="en-US" dirty="0">
                <a:ea typeface="ＭＳ Ｐゴシック" charset="-128"/>
              </a:rPr>
              <a:t>When a user creates an object, she can specify which domains can access the object, as well as the operations allowed. </a:t>
            </a:r>
          </a:p>
          <a:p>
            <a:pPr eaLnBrk="1">
              <a:lnSpc>
                <a:spcPct val="100000"/>
              </a:lnSpc>
            </a:pPr>
            <a:r>
              <a:rPr lang="en-US" altLang="en-US" dirty="0"/>
              <a:t>Capability lists do not correspond directly to the needs of the users; they are useful, however, for localizing information for a given process. </a:t>
            </a:r>
          </a:p>
          <a:p>
            <a:pPr lvl="2" eaLnBrk="1">
              <a:lnSpc>
                <a:spcPct val="100000"/>
              </a:lnSpc>
            </a:pPr>
            <a:r>
              <a:rPr lang="en-US" altLang="en-US" dirty="0">
                <a:ea typeface="ＭＳ Ｐゴシック" charset="-128"/>
              </a:rPr>
              <a:t>The process attempting access must present a capability for that access.</a:t>
            </a:r>
          </a:p>
          <a:p>
            <a:pPr eaLnBrk="1">
              <a:lnSpc>
                <a:spcPct val="100000"/>
              </a:lnSpc>
            </a:pPr>
            <a:r>
              <a:rPr lang="en-US" altLang="en-US" dirty="0"/>
              <a:t>The lock–key mechanism is a compromise between these two schemes. </a:t>
            </a:r>
          </a:p>
          <a:p>
            <a:pPr lvl="2" eaLnBrk="1">
              <a:lnSpc>
                <a:spcPct val="100000"/>
              </a:lnSpc>
            </a:pPr>
            <a:r>
              <a:rPr lang="en-US" altLang="en-US" dirty="0">
                <a:ea typeface="ＭＳ Ｐゴシック" charset="-128"/>
              </a:rPr>
              <a:t>The mechanism can be both effective and flexible, depending on the length of the keys. </a:t>
            </a:r>
          </a:p>
          <a:p>
            <a:pPr lvl="2" eaLnBrk="1">
              <a:lnSpc>
                <a:spcPct val="100000"/>
              </a:lnSpc>
            </a:pPr>
            <a:r>
              <a:rPr lang="en-US" altLang="en-US" dirty="0">
                <a:ea typeface="ＭＳ Ｐゴシック" charset="-128"/>
              </a:rPr>
              <a:t>The keys can be passed freely from domain to domain. </a:t>
            </a:r>
          </a:p>
          <a:p>
            <a:pPr eaLnBrk="1">
              <a:lnSpc>
                <a:spcPct val="100000"/>
              </a:lnSpc>
            </a:pPr>
            <a:endParaRPr lang="tr-TR" altLang="en-US" dirty="0"/>
          </a:p>
        </p:txBody>
      </p:sp>
    </p:spTree>
    <p:extLst>
      <p:ext uri="{BB962C8B-B14F-4D97-AF65-F5344CB8AC3E}">
        <p14:creationId xmlns:p14="http://schemas.microsoft.com/office/powerpoint/2010/main" val="1786711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Content Placeholder 2"/>
          <p:cNvSpPr>
            <a:spLocks noGrp="1"/>
          </p:cNvSpPr>
          <p:nvPr>
            <p:ph idx="1"/>
          </p:nvPr>
        </p:nvSpPr>
        <p:spPr/>
        <p:txBody>
          <a:bodyPr/>
          <a:lstStyle/>
          <a:p>
            <a:r>
              <a:rPr lang="en-US" dirty="0" smtClean="0"/>
              <a:t>Crucial part of OS security. </a:t>
            </a:r>
          </a:p>
          <a:p>
            <a:r>
              <a:rPr lang="en-US" dirty="0" smtClean="0"/>
              <a:t>If a request is really done by a </a:t>
            </a:r>
            <a:br>
              <a:rPr lang="en-US" dirty="0" smtClean="0"/>
            </a:br>
            <a:r>
              <a:rPr lang="en-US" dirty="0" smtClean="0"/>
              <a:t>user/host that it claims.</a:t>
            </a:r>
          </a:p>
          <a:p>
            <a:r>
              <a:rPr lang="en-US" dirty="0" smtClean="0"/>
              <a:t>Host authentication:</a:t>
            </a:r>
            <a:br>
              <a:rPr lang="en-US" dirty="0" smtClean="0"/>
            </a:br>
            <a:r>
              <a:rPr lang="en-US" dirty="0" smtClean="0"/>
              <a:t>Mostly relates to network requests.</a:t>
            </a:r>
            <a:br>
              <a:rPr lang="en-US" dirty="0" smtClean="0"/>
            </a:br>
            <a:r>
              <a:rPr lang="en-US" dirty="0" smtClean="0"/>
              <a:t>Out of scope for this course.</a:t>
            </a:r>
          </a:p>
          <a:p>
            <a:r>
              <a:rPr lang="en-US" dirty="0" smtClean="0"/>
              <a:t>User authentication: done when user starts a session or asks a privileged operation.</a:t>
            </a:r>
          </a:p>
          <a:p>
            <a:r>
              <a:rPr lang="en-US" dirty="0" smtClean="0"/>
              <a:t>Authentication factors:</a:t>
            </a:r>
          </a:p>
          <a:p>
            <a:pPr lvl="1"/>
            <a:r>
              <a:rPr lang="en-US" dirty="0" smtClean="0"/>
              <a:t>Something (only) you know (password, pin code, TCKN?)</a:t>
            </a:r>
          </a:p>
          <a:p>
            <a:pPr lvl="1"/>
            <a:r>
              <a:rPr lang="en-US" dirty="0" smtClean="0"/>
              <a:t>Something you have (id card, credit card, cell phone, smart card)</a:t>
            </a:r>
          </a:p>
          <a:p>
            <a:pPr lvl="1"/>
            <a:r>
              <a:rPr lang="en-US" dirty="0" smtClean="0"/>
              <a:t>Something you are (finger, retina, blood, DNA sample</a:t>
            </a:r>
            <a:r>
              <a:rPr lang="is-IS" dirty="0" smtClean="0"/>
              <a:t>…</a:t>
            </a:r>
            <a:r>
              <a:rPr lang="en-US" dirty="0" smtClean="0"/>
              <a:t>)</a:t>
            </a:r>
          </a:p>
        </p:txBody>
      </p:sp>
      <p:grpSp>
        <p:nvGrpSpPr>
          <p:cNvPr id="6" name="Group 5"/>
          <p:cNvGrpSpPr/>
          <p:nvPr/>
        </p:nvGrpSpPr>
        <p:grpSpPr>
          <a:xfrm>
            <a:off x="5987944" y="1501436"/>
            <a:ext cx="3766110" cy="2349500"/>
            <a:chOff x="6314515" y="1501436"/>
            <a:chExt cx="3766110" cy="2349500"/>
          </a:xfrm>
        </p:grpSpPr>
        <p:pic>
          <p:nvPicPr>
            <p:cNvPr id="4" name="Picture 3" descr="authentic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515" y="1501436"/>
              <a:ext cx="3766110" cy="2349500"/>
            </a:xfrm>
            <a:prstGeom prst="rect">
              <a:avLst/>
            </a:prstGeom>
          </p:spPr>
        </p:pic>
        <p:sp>
          <p:nvSpPr>
            <p:cNvPr id="5" name="Rectangle 4"/>
            <p:cNvSpPr/>
            <p:nvPr/>
          </p:nvSpPr>
          <p:spPr bwMode="auto">
            <a:xfrm>
              <a:off x="8483600" y="2032000"/>
              <a:ext cx="177800" cy="190500"/>
            </a:xfrm>
            <a:prstGeom prst="rect">
              <a:avLst/>
            </a:prstGeom>
            <a:solidFill>
              <a:schemeClr val="tx1">
                <a:alpha val="86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grpSp>
    </p:spTree>
    <p:extLst>
      <p:ext uri="{BB962C8B-B14F-4D97-AF65-F5344CB8AC3E}">
        <p14:creationId xmlns:p14="http://schemas.microsoft.com/office/powerpoint/2010/main" val="1189385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Authentication</a:t>
            </a:r>
            <a:endParaRPr lang="en-US" dirty="0"/>
          </a:p>
        </p:txBody>
      </p:sp>
      <p:sp>
        <p:nvSpPr>
          <p:cNvPr id="3" name="Content Placeholder 2"/>
          <p:cNvSpPr>
            <a:spLocks noGrp="1"/>
          </p:cNvSpPr>
          <p:nvPr>
            <p:ph idx="1"/>
          </p:nvPr>
        </p:nvSpPr>
        <p:spPr>
          <a:xfrm>
            <a:off x="437530" y="1501436"/>
            <a:ext cx="5876986" cy="2745596"/>
          </a:xfrm>
        </p:spPr>
        <p:txBody>
          <a:bodyPr>
            <a:normAutofit fontScale="85000" lnSpcReduction="20000"/>
          </a:bodyPr>
          <a:lstStyle/>
          <a:p>
            <a:pPr>
              <a:lnSpc>
                <a:spcPct val="120000"/>
              </a:lnSpc>
            </a:pPr>
            <a:r>
              <a:rPr lang="en-US" dirty="0" smtClean="0"/>
              <a:t>Relies</a:t>
            </a:r>
            <a:r>
              <a:rPr lang="en-US" baseline="0" dirty="0" smtClean="0"/>
              <a:t> on only user knows a common passphrase.</a:t>
            </a:r>
          </a:p>
          <a:p>
            <a:pPr>
              <a:lnSpc>
                <a:spcPct val="120000"/>
              </a:lnSpc>
            </a:pPr>
            <a:r>
              <a:rPr lang="en-US" dirty="0" smtClean="0"/>
              <a:t>User password is compared against the information stored on system. </a:t>
            </a:r>
            <a:endParaRPr lang="en-US" dirty="0" smtClean="0"/>
          </a:p>
          <a:p>
            <a:pPr lvl="1">
              <a:lnSpc>
                <a:spcPct val="120000"/>
              </a:lnSpc>
            </a:pPr>
            <a:r>
              <a:rPr lang="en-US" dirty="0" smtClean="0"/>
              <a:t>A </a:t>
            </a:r>
            <a:r>
              <a:rPr lang="en-US" dirty="0" smtClean="0"/>
              <a:t>match results in success.</a:t>
            </a:r>
          </a:p>
          <a:p>
            <a:pPr>
              <a:lnSpc>
                <a:spcPct val="120000"/>
              </a:lnSpc>
            </a:pPr>
            <a:r>
              <a:rPr lang="en-US" dirty="0" smtClean="0"/>
              <a:t>Password is the critical part of security. </a:t>
            </a:r>
            <a:endParaRPr lang="en-US" dirty="0" smtClean="0"/>
          </a:p>
          <a:p>
            <a:pPr lvl="1">
              <a:lnSpc>
                <a:spcPct val="120000"/>
              </a:lnSpc>
            </a:pPr>
            <a:r>
              <a:rPr lang="en-US" dirty="0" smtClean="0"/>
              <a:t>Protecting </a:t>
            </a:r>
            <a:r>
              <a:rPr lang="en-US" dirty="0" smtClean="0"/>
              <a:t>password database is crucial</a:t>
            </a:r>
            <a:r>
              <a:rPr lang="en-US" dirty="0" smtClean="0"/>
              <a:t>.</a:t>
            </a:r>
            <a:endParaRPr lang="en-US" dirty="0" smtClean="0"/>
          </a:p>
        </p:txBody>
      </p:sp>
      <p:grpSp>
        <p:nvGrpSpPr>
          <p:cNvPr id="4" name="Group 3"/>
          <p:cNvGrpSpPr/>
          <p:nvPr/>
        </p:nvGrpSpPr>
        <p:grpSpPr>
          <a:xfrm>
            <a:off x="6099296" y="1608875"/>
            <a:ext cx="3766110" cy="2349500"/>
            <a:chOff x="6314515" y="1501436"/>
            <a:chExt cx="3766110" cy="2349500"/>
          </a:xfrm>
        </p:grpSpPr>
        <p:pic>
          <p:nvPicPr>
            <p:cNvPr id="5" name="Picture 4" descr="authentic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515" y="1501436"/>
              <a:ext cx="3766110" cy="2349500"/>
            </a:xfrm>
            <a:prstGeom prst="rect">
              <a:avLst/>
            </a:prstGeom>
          </p:spPr>
        </p:pic>
        <p:sp>
          <p:nvSpPr>
            <p:cNvPr id="6" name="Rectangle 5"/>
            <p:cNvSpPr/>
            <p:nvPr/>
          </p:nvSpPr>
          <p:spPr bwMode="auto">
            <a:xfrm>
              <a:off x="8483600" y="2032000"/>
              <a:ext cx="177800" cy="190500"/>
            </a:xfrm>
            <a:prstGeom prst="rect">
              <a:avLst/>
            </a:prstGeom>
            <a:solidFill>
              <a:schemeClr val="tx1">
                <a:alpha val="86000"/>
              </a:schemeClr>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grpSp>
      <p:sp>
        <p:nvSpPr>
          <p:cNvPr id="7" name="Content Placeholder 2"/>
          <p:cNvSpPr txBox="1">
            <a:spLocks/>
          </p:cNvSpPr>
          <p:nvPr/>
        </p:nvSpPr>
        <p:spPr bwMode="auto">
          <a:xfrm>
            <a:off x="393589" y="4247032"/>
            <a:ext cx="9256597" cy="3309051"/>
          </a:xfrm>
          <a:prstGeom prst="rect">
            <a:avLst/>
          </a:prstGeom>
          <a:noFill/>
          <a:ln w="9525">
            <a:noFill/>
            <a:miter lim="800000"/>
            <a:headEnd/>
            <a:tailEnd/>
          </a:ln>
        </p:spPr>
        <p:txBody>
          <a:bodyPr vert="horz" wrap="square" lIns="100783" tIns="50392" rIns="100783" bIns="50392" numCol="1" anchor="t" anchorCtr="0" compatLnSpc="1">
            <a:prstTxWarp prst="textNoShape">
              <a:avLst/>
            </a:prstTxWarp>
            <a:normAutofit fontScale="85000" lnSpcReduction="20000"/>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a:lnSpc>
                <a:spcPct val="120000"/>
              </a:lnSpc>
            </a:pPr>
            <a:r>
              <a:rPr lang="en-US" dirty="0"/>
              <a:t>Bad idea: storing passwords in plain.</a:t>
            </a:r>
          </a:p>
          <a:p>
            <a:pPr lvl="1">
              <a:lnSpc>
                <a:spcPct val="120000"/>
              </a:lnSpc>
            </a:pPr>
            <a:r>
              <a:rPr lang="en-US" dirty="0"/>
              <a:t>If protection of password database is compromised security of system collapses.</a:t>
            </a:r>
          </a:p>
          <a:p>
            <a:pPr lvl="1">
              <a:lnSpc>
                <a:spcPct val="120000"/>
              </a:lnSpc>
            </a:pPr>
            <a:r>
              <a:rPr lang="en-US" dirty="0"/>
              <a:t>Privileged users can see content. Use it for other </a:t>
            </a:r>
            <a:r>
              <a:rPr lang="en-US" dirty="0" smtClean="0"/>
              <a:t>systems</a:t>
            </a:r>
            <a:endParaRPr lang="en-US" kern="0" dirty="0" smtClean="0"/>
          </a:p>
          <a:p>
            <a:pPr defTabSz="914400">
              <a:lnSpc>
                <a:spcPct val="120000"/>
              </a:lnSpc>
            </a:pPr>
            <a:r>
              <a:rPr lang="en-US" kern="0" dirty="0" smtClean="0"/>
              <a:t>Solution use cryptography.</a:t>
            </a:r>
          </a:p>
          <a:p>
            <a:pPr defTabSz="914400">
              <a:lnSpc>
                <a:spcPct val="120000"/>
              </a:lnSpc>
            </a:pPr>
            <a:r>
              <a:rPr lang="en-US" kern="0" dirty="0" smtClean="0"/>
              <a:t>Hash/digest functions: map a string of bytes into a fixed string where:</a:t>
            </a:r>
          </a:p>
          <a:p>
            <a:pPr lvl="1" defTabSz="914400">
              <a:lnSpc>
                <a:spcPct val="120000"/>
              </a:lnSpc>
            </a:pPr>
            <a:r>
              <a:rPr lang="en-US" kern="0" dirty="0" smtClean="0"/>
              <a:t>Given the result, original string cannot be computed</a:t>
            </a:r>
          </a:p>
          <a:p>
            <a:pPr lvl="1" defTabSz="914400">
              <a:lnSpc>
                <a:spcPct val="120000"/>
              </a:lnSpc>
            </a:pPr>
            <a:r>
              <a:rPr lang="en-US" kern="0" dirty="0" smtClean="0"/>
              <a:t>Small change in input string ends up extensive changes in result, no correlation can be found.</a:t>
            </a:r>
          </a:p>
          <a:p>
            <a:pPr lvl="1" defTabSz="914400">
              <a:lnSpc>
                <a:spcPct val="120000"/>
              </a:lnSpc>
            </a:pPr>
            <a:r>
              <a:rPr lang="en-US" kern="0" dirty="0" smtClean="0"/>
              <a:t>Having two input strings result in same has value is extremely unlikely.</a:t>
            </a:r>
            <a:endParaRPr lang="en-US" kern="0" dirty="0" smtClean="0"/>
          </a:p>
        </p:txBody>
      </p:sp>
    </p:spTree>
    <p:extLst>
      <p:ext uri="{BB962C8B-B14F-4D97-AF65-F5344CB8AC3E}">
        <p14:creationId xmlns:p14="http://schemas.microsoft.com/office/powerpoint/2010/main" val="366995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a:t>
            </a:r>
            <a:r>
              <a:rPr lang="en-US" baseline="0" dirty="0" smtClean="0"/>
              <a:t> Authentication</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User passwords are stored in database as crypto hashed values.</a:t>
            </a:r>
          </a:p>
          <a:p>
            <a:pPr>
              <a:lnSpc>
                <a:spcPct val="120000"/>
              </a:lnSpc>
            </a:pPr>
            <a:r>
              <a:rPr lang="en-US" dirty="0" smtClean="0"/>
              <a:t>With </a:t>
            </a:r>
            <a:r>
              <a:rPr lang="en-US" dirty="0" err="1" smtClean="0"/>
              <a:t>cryptohash</a:t>
            </a:r>
            <a:r>
              <a:rPr lang="en-US" dirty="0" smtClean="0"/>
              <a:t>() function, authentication becomes:</a:t>
            </a:r>
          </a:p>
          <a:p>
            <a:pPr lvl="1">
              <a:lnSpc>
                <a:spcPct val="120000"/>
              </a:lnSpc>
            </a:pPr>
            <a:r>
              <a:rPr lang="en-US" dirty="0" smtClean="0"/>
              <a:t>Input “</a:t>
            </a:r>
            <a:r>
              <a:rPr lang="en-US" dirty="0" err="1" smtClean="0"/>
              <a:t>uname</a:t>
            </a:r>
            <a:r>
              <a:rPr lang="en-US" dirty="0" smtClean="0"/>
              <a:t>” and plain password “</a:t>
            </a:r>
            <a:r>
              <a:rPr lang="en-US" dirty="0" err="1" smtClean="0"/>
              <a:t>ppass</a:t>
            </a:r>
            <a:r>
              <a:rPr lang="en-US" dirty="0" smtClean="0"/>
              <a:t>” from user</a:t>
            </a:r>
          </a:p>
          <a:p>
            <a:pPr lvl="1">
              <a:lnSpc>
                <a:spcPct val="120000"/>
              </a:lnSpc>
            </a:pPr>
            <a:r>
              <a:rPr lang="en-US" dirty="0" smtClean="0"/>
              <a:t>Calculate </a:t>
            </a:r>
            <a:r>
              <a:rPr lang="en-US" dirty="0" err="1" smtClean="0"/>
              <a:t>cpass</a:t>
            </a:r>
            <a:r>
              <a:rPr lang="en-US" dirty="0" smtClean="0"/>
              <a:t> = </a:t>
            </a:r>
            <a:r>
              <a:rPr lang="en-US" dirty="0" err="1" smtClean="0"/>
              <a:t>cryptohash</a:t>
            </a:r>
            <a:r>
              <a:rPr lang="en-US" dirty="0" smtClean="0"/>
              <a:t>(</a:t>
            </a:r>
            <a:r>
              <a:rPr lang="en-US" dirty="0" err="1" smtClean="0"/>
              <a:t>ppass</a:t>
            </a:r>
            <a:r>
              <a:rPr lang="en-US" dirty="0" smtClean="0"/>
              <a:t>)</a:t>
            </a:r>
          </a:p>
          <a:p>
            <a:pPr lvl="1">
              <a:lnSpc>
                <a:spcPct val="120000"/>
              </a:lnSpc>
            </a:pPr>
            <a:r>
              <a:rPr lang="en-US" dirty="0" smtClean="0"/>
              <a:t>Check password database for an entry username==</a:t>
            </a:r>
            <a:r>
              <a:rPr lang="en-US" dirty="0" err="1" smtClean="0"/>
              <a:t>uname</a:t>
            </a:r>
            <a:r>
              <a:rPr lang="en-US" dirty="0" smtClean="0"/>
              <a:t> and password == </a:t>
            </a:r>
            <a:r>
              <a:rPr lang="en-US" dirty="0" err="1" smtClean="0"/>
              <a:t>cpass</a:t>
            </a:r>
            <a:endParaRPr lang="en-US" dirty="0" smtClean="0"/>
          </a:p>
          <a:p>
            <a:pPr>
              <a:lnSpc>
                <a:spcPct val="120000"/>
              </a:lnSpc>
            </a:pPr>
            <a:r>
              <a:rPr lang="en-US" dirty="0" smtClean="0"/>
              <a:t>No </a:t>
            </a:r>
            <a:r>
              <a:rPr lang="en-US" dirty="0" err="1" smtClean="0"/>
              <a:t>cryptohash</a:t>
            </a:r>
            <a:r>
              <a:rPr lang="en-US" dirty="0" smtClean="0"/>
              <a:t>’(</a:t>
            </a:r>
            <a:r>
              <a:rPr lang="en-US" dirty="0" err="1" smtClean="0"/>
              <a:t>cpass</a:t>
            </a:r>
            <a:r>
              <a:rPr lang="en-US" dirty="0" smtClean="0"/>
              <a:t>) function giving </a:t>
            </a:r>
            <a:r>
              <a:rPr lang="en-US" dirty="0" err="1" smtClean="0"/>
              <a:t>ppass</a:t>
            </a:r>
            <a:r>
              <a:rPr lang="en-US" dirty="0" smtClean="0"/>
              <a:t> is defined.</a:t>
            </a:r>
          </a:p>
          <a:p>
            <a:pPr>
              <a:lnSpc>
                <a:spcPct val="120000"/>
              </a:lnSpc>
            </a:pPr>
            <a:r>
              <a:rPr lang="en-US" dirty="0" smtClean="0"/>
              <a:t>POSIX define crypt(key, salt) functions for password test:</a:t>
            </a:r>
            <a:br>
              <a:rPr lang="en-US" dirty="0" smtClean="0"/>
            </a:br>
            <a:r>
              <a:rPr lang="en-US" sz="1800" b="0" dirty="0" err="1" smtClean="0">
                <a:latin typeface="Courier New"/>
                <a:cs typeface="Courier New"/>
              </a:rPr>
              <a:t>strcmp</a:t>
            </a:r>
            <a:r>
              <a:rPr lang="en-US" sz="1800" b="0" dirty="0" smtClean="0">
                <a:latin typeface="Courier New"/>
                <a:cs typeface="Courier New"/>
              </a:rPr>
              <a:t>(crypt(</a:t>
            </a:r>
            <a:r>
              <a:rPr lang="en-US" sz="1800" b="0" dirty="0" err="1" smtClean="0">
                <a:latin typeface="Courier New"/>
                <a:cs typeface="Courier New"/>
              </a:rPr>
              <a:t>ppass</a:t>
            </a:r>
            <a:r>
              <a:rPr lang="en-US" sz="1800" b="0" dirty="0" smtClean="0">
                <a:latin typeface="Courier New"/>
                <a:cs typeface="Courier New"/>
              </a:rPr>
              <a:t>, </a:t>
            </a:r>
            <a:r>
              <a:rPr lang="en-US" sz="1800" b="0" dirty="0" err="1" smtClean="0">
                <a:latin typeface="Courier New"/>
                <a:cs typeface="Courier New"/>
              </a:rPr>
              <a:t>cpass</a:t>
            </a:r>
            <a:r>
              <a:rPr lang="en-US" sz="1800" b="0" dirty="0" smtClean="0">
                <a:latin typeface="Courier New"/>
                <a:cs typeface="Courier New"/>
              </a:rPr>
              <a:t>), </a:t>
            </a:r>
            <a:r>
              <a:rPr lang="en-US" sz="1800" b="0" dirty="0" err="1" smtClean="0">
                <a:latin typeface="Courier New"/>
                <a:cs typeface="Courier New"/>
              </a:rPr>
              <a:t>cpass</a:t>
            </a:r>
            <a:r>
              <a:rPr lang="en-US" sz="1800" b="0" dirty="0" smtClean="0">
                <a:latin typeface="Courier New"/>
                <a:cs typeface="Courier New"/>
              </a:rPr>
              <a:t>) == 0</a:t>
            </a:r>
            <a:endParaRPr lang="en-US" sz="1800" b="0" dirty="0">
              <a:latin typeface="Courier New"/>
              <a:cs typeface="Courier New"/>
            </a:endParaRPr>
          </a:p>
          <a:p>
            <a:pPr>
              <a:lnSpc>
                <a:spcPct val="120000"/>
              </a:lnSpc>
            </a:pPr>
            <a:r>
              <a:rPr lang="en-US" sz="1900" b="0" dirty="0" smtClean="0">
                <a:latin typeface="Courier New"/>
                <a:cs typeface="Courier New"/>
              </a:rPr>
              <a:t>/</a:t>
            </a:r>
            <a:r>
              <a:rPr lang="en-US" sz="1900" b="0" dirty="0" err="1" smtClean="0">
                <a:latin typeface="Courier New"/>
                <a:cs typeface="Courier New"/>
              </a:rPr>
              <a:t>etc</a:t>
            </a:r>
            <a:r>
              <a:rPr lang="en-US" sz="1900" b="0" dirty="0" smtClean="0">
                <a:latin typeface="Courier New"/>
                <a:cs typeface="Courier New"/>
              </a:rPr>
              <a:t>/shadow</a:t>
            </a:r>
            <a:r>
              <a:rPr lang="en-US" dirty="0" smtClean="0"/>
              <a:t> is used as password store in a standalone Unix/Linux system</a:t>
            </a:r>
          </a:p>
          <a:p>
            <a:pPr>
              <a:lnSpc>
                <a:spcPct val="120000"/>
              </a:lnSpc>
            </a:pPr>
            <a:r>
              <a:rPr lang="en-US" dirty="0" smtClean="0"/>
              <a:t>Not a perfect solution, vulnerable to:</a:t>
            </a:r>
          </a:p>
          <a:p>
            <a:pPr lvl="1">
              <a:lnSpc>
                <a:spcPct val="120000"/>
              </a:lnSpc>
            </a:pPr>
            <a:r>
              <a:rPr lang="en-US" dirty="0" smtClean="0"/>
              <a:t>Dictionary attacks: Test all possible passwords from a dictionary</a:t>
            </a:r>
          </a:p>
          <a:p>
            <a:pPr lvl="1">
              <a:lnSpc>
                <a:spcPct val="120000"/>
              </a:lnSpc>
            </a:pPr>
            <a:r>
              <a:rPr lang="en-US" dirty="0" smtClean="0"/>
              <a:t>Social engineering attacks: Learn information from user, birthday, team he is supporting etc.</a:t>
            </a:r>
          </a:p>
          <a:p>
            <a:pPr lvl="1">
              <a:lnSpc>
                <a:spcPct val="120000"/>
              </a:lnSpc>
            </a:pPr>
            <a:r>
              <a:rPr lang="en-US" dirty="0" smtClean="0"/>
              <a:t>Key-loggers intercepting user input and reporting to third parties.</a:t>
            </a:r>
          </a:p>
        </p:txBody>
      </p:sp>
    </p:spTree>
    <p:extLst>
      <p:ext uri="{BB962C8B-B14F-4D97-AF65-F5344CB8AC3E}">
        <p14:creationId xmlns:p14="http://schemas.microsoft.com/office/powerpoint/2010/main" val="424269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a:r>
              <a:rPr lang="en-US" altLang="en-US"/>
              <a:t>Encrypted Passwords</a:t>
            </a:r>
          </a:p>
        </p:txBody>
      </p:sp>
      <p:sp>
        <p:nvSpPr>
          <p:cNvPr id="79874" name="Rectangle 3"/>
          <p:cNvSpPr>
            <a:spLocks noGrp="1" noChangeArrowheads="1"/>
          </p:cNvSpPr>
          <p:nvPr>
            <p:ph idx="1"/>
          </p:nvPr>
        </p:nvSpPr>
        <p:spPr/>
        <p:txBody>
          <a:bodyPr/>
          <a:lstStyle/>
          <a:p>
            <a:pPr marL="282575" indent="-177800" eaLnBrk="1">
              <a:lnSpc>
                <a:spcPct val="100000"/>
              </a:lnSpc>
            </a:pPr>
            <a:r>
              <a:rPr lang="en-US" altLang="en-US" dirty="0"/>
              <a:t>How can the system store a password securely yet allow its use for authentication when the user presents her password? </a:t>
            </a:r>
          </a:p>
          <a:p>
            <a:pPr marL="750888" lvl="1" indent="-180975" eaLnBrk="1">
              <a:lnSpc>
                <a:spcPct val="100000"/>
              </a:lnSpc>
            </a:pPr>
            <a:r>
              <a:rPr lang="en-US" altLang="en-US" dirty="0">
                <a:ea typeface="ＭＳ Ｐゴシック" charset="-128"/>
              </a:rPr>
              <a:t>Keep a list of </a:t>
            </a:r>
            <a:r>
              <a:rPr lang="en-US" altLang="en-US" i="1" dirty="0" err="1">
                <a:ea typeface="ＭＳ Ｐゴシック" charset="-128"/>
              </a:rPr>
              <a:t>user:encrypted_password</a:t>
            </a:r>
            <a:r>
              <a:rPr lang="en-US" altLang="en-US" dirty="0">
                <a:ea typeface="ＭＳ Ｐゴシック" charset="-128"/>
              </a:rPr>
              <a:t> pairs</a:t>
            </a:r>
          </a:p>
          <a:p>
            <a:pPr marL="1254125" lvl="2" eaLnBrk="1">
              <a:lnSpc>
                <a:spcPct val="100000"/>
              </a:lnSpc>
            </a:pPr>
            <a:r>
              <a:rPr lang="en-US" altLang="en-US" dirty="0">
                <a:ea typeface="ＭＳ Ｐゴシック" charset="-128"/>
              </a:rPr>
              <a:t>Used to be visible </a:t>
            </a:r>
          </a:p>
          <a:p>
            <a:pPr marL="750888" lvl="1" indent="-180975" eaLnBrk="1">
              <a:lnSpc>
                <a:spcPct val="100000"/>
              </a:lnSpc>
            </a:pPr>
            <a:r>
              <a:rPr lang="en-US" altLang="en-US" dirty="0">
                <a:ea typeface="ＭＳ Ｐゴシック" charset="-128"/>
              </a:rPr>
              <a:t>There is a function that encrypts passwords</a:t>
            </a:r>
          </a:p>
          <a:p>
            <a:pPr marL="1254125" lvl="2" eaLnBrk="1">
              <a:lnSpc>
                <a:spcPct val="100000"/>
              </a:lnSpc>
            </a:pPr>
            <a:r>
              <a:rPr lang="en-US" altLang="en-US" dirty="0">
                <a:ea typeface="ＭＳ Ｐゴシック" charset="-128"/>
              </a:rPr>
              <a:t>Not even the root can see your passwords</a:t>
            </a:r>
          </a:p>
          <a:p>
            <a:pPr marL="750888" lvl="1" indent="-180975" eaLnBrk="1">
              <a:lnSpc>
                <a:spcPct val="100000"/>
              </a:lnSpc>
            </a:pPr>
            <a:r>
              <a:rPr lang="en-US" altLang="en-US" dirty="0">
                <a:ea typeface="ＭＳ Ｐゴシック" charset="-128"/>
              </a:rPr>
              <a:t>But open to cracking through guessing:</a:t>
            </a:r>
          </a:p>
          <a:p>
            <a:pPr marL="1254125" lvl="2" eaLnBrk="1">
              <a:lnSpc>
                <a:spcPct val="100000"/>
              </a:lnSpc>
            </a:pPr>
            <a:r>
              <a:rPr lang="en-US" altLang="en-US" dirty="0">
                <a:ea typeface="ＭＳ Ｐゴシック" charset="-128"/>
              </a:rPr>
              <a:t>Get the password file,</a:t>
            </a:r>
          </a:p>
          <a:p>
            <a:pPr marL="1254125" lvl="2" eaLnBrk="1">
              <a:lnSpc>
                <a:spcPct val="100000"/>
              </a:lnSpc>
            </a:pPr>
            <a:r>
              <a:rPr lang="en-US" altLang="en-US" dirty="0">
                <a:ea typeface="ＭＳ Ｐゴシック" charset="-128"/>
              </a:rPr>
              <a:t>Guess passwords using different combinations</a:t>
            </a:r>
          </a:p>
          <a:p>
            <a:pPr marL="1254125" lvl="2" eaLnBrk="1">
              <a:lnSpc>
                <a:spcPct val="100000"/>
              </a:lnSpc>
            </a:pPr>
            <a:r>
              <a:rPr lang="en-US" altLang="en-US" dirty="0">
                <a:ea typeface="ＭＳ Ｐゴシック" charset="-128"/>
              </a:rPr>
              <a:t>Find the matches</a:t>
            </a:r>
          </a:p>
        </p:txBody>
      </p:sp>
      <p:sp>
        <p:nvSpPr>
          <p:cNvPr id="79875" name="Rectangle 4"/>
          <p:cNvSpPr>
            <a:spLocks noChangeArrowheads="1"/>
          </p:cNvSpPr>
          <p:nvPr/>
        </p:nvSpPr>
        <p:spPr bwMode="auto">
          <a:xfrm>
            <a:off x="936625" y="6116638"/>
            <a:ext cx="7842250"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lnSpc>
                <a:spcPct val="87000"/>
              </a:lnSpc>
              <a:buClr>
                <a:srgbClr val="000000"/>
              </a:buClr>
              <a:buSzPct val="45000"/>
              <a:buFont typeface="StarSymbol" charset="0"/>
              <a:defRPr sz="2400">
                <a:solidFill>
                  <a:schemeClr val="bg1"/>
                </a:solidFill>
                <a:latin typeface="Bitstream Vera Serif" charset="0"/>
                <a:ea typeface="ＭＳ Ｐゴシック" charset="-128"/>
              </a:defRPr>
            </a:lvl1pPr>
            <a:lvl2pPr marL="742950" indent="-285750">
              <a:lnSpc>
                <a:spcPct val="87000"/>
              </a:lnSpc>
              <a:buClr>
                <a:srgbClr val="000000"/>
              </a:buClr>
              <a:buSzPct val="45000"/>
              <a:buFont typeface="StarSymbol" charset="0"/>
              <a:defRPr sz="2400">
                <a:solidFill>
                  <a:schemeClr val="bg1"/>
                </a:solidFill>
                <a:latin typeface="Bitstream Vera Serif" charset="0"/>
                <a:ea typeface="ＭＳ Ｐゴシック" charset="-128"/>
              </a:defRPr>
            </a:lvl2pPr>
            <a:lvl3pPr marL="11430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3pPr>
            <a:lvl4pPr marL="16002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4pPr>
            <a:lvl5pPr marL="2057400" indent="-228600">
              <a:lnSpc>
                <a:spcPct val="87000"/>
              </a:lnSpc>
              <a:buClr>
                <a:srgbClr val="000000"/>
              </a:buClr>
              <a:buSzPct val="45000"/>
              <a:buFont typeface="StarSymbol" charset="0"/>
              <a:defRPr sz="2400">
                <a:solidFill>
                  <a:schemeClr val="bg1"/>
                </a:solidFill>
                <a:latin typeface="Bitstream Vera Serif" charset="0"/>
                <a:ea typeface="ＭＳ Ｐゴシック" charset="-128"/>
              </a:defRPr>
            </a:lvl5pPr>
            <a:lvl6pPr marL="25146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6pPr>
            <a:lvl7pPr marL="29718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7pPr>
            <a:lvl8pPr marL="34290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8pPr>
            <a:lvl9pPr marL="3886200" indent="-228600" defTabSz="457200" eaLnBrk="0" fontAlgn="base" hangingPunct="0">
              <a:lnSpc>
                <a:spcPct val="87000"/>
              </a:lnSpc>
              <a:spcBef>
                <a:spcPct val="0"/>
              </a:spcBef>
              <a:spcAft>
                <a:spcPct val="0"/>
              </a:spcAft>
              <a:buClr>
                <a:srgbClr val="000000"/>
              </a:buClr>
              <a:buSzPct val="45000"/>
              <a:buFont typeface="StarSymbol" charset="0"/>
              <a:defRPr sz="2400">
                <a:solidFill>
                  <a:schemeClr val="bg1"/>
                </a:solidFill>
                <a:latin typeface="Bitstream Vera Serif" charset="0"/>
                <a:ea typeface="ＭＳ Ｐゴシック" charset="-128"/>
              </a:defRPr>
            </a:lvl9pPr>
          </a:lstStyle>
          <a:p>
            <a:pPr eaLnBrk="1"/>
            <a:r>
              <a:rPr lang="en-GB" altLang="en-US" sz="1400" b="1">
                <a:solidFill>
                  <a:schemeClr val="tx1"/>
                </a:solidFill>
                <a:latin typeface="Courier New" charset="0"/>
              </a:rPr>
              <a:t>A sample line from /etc/passwd</a:t>
            </a:r>
          </a:p>
          <a:p>
            <a:pPr eaLnBrk="1"/>
            <a:endParaRPr lang="en-GB" altLang="en-US" sz="1400" b="1">
              <a:solidFill>
                <a:schemeClr val="tx1"/>
              </a:solidFill>
              <a:latin typeface="Courier New" charset="0"/>
            </a:endParaRPr>
          </a:p>
          <a:p>
            <a:pPr eaLnBrk="1"/>
            <a:r>
              <a:rPr lang="en-GB" altLang="en-US" sz="1400" b="1">
                <a:solidFill>
                  <a:schemeClr val="tx1"/>
                </a:solidFill>
                <a:latin typeface="Courier New" charset="0"/>
              </a:rPr>
              <a:t>owner:Ejrt3EJUnh5Ms:510:102:Some free text:/home/subdir/owner:/bin/bash </a:t>
            </a:r>
          </a:p>
        </p:txBody>
      </p:sp>
    </p:spTree>
    <p:extLst>
      <p:ext uri="{BB962C8B-B14F-4D97-AF65-F5344CB8AC3E}">
        <p14:creationId xmlns:p14="http://schemas.microsoft.com/office/powerpoint/2010/main" val="856733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Time </a:t>
            </a:r>
            <a:r>
              <a:rPr lang="en-US" dirty="0" smtClean="0"/>
              <a:t>Passwords (OTP)</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Major problem in password authentication is its lifetime. </a:t>
            </a:r>
            <a:endParaRPr lang="en-US" dirty="0" smtClean="0"/>
          </a:p>
          <a:p>
            <a:pPr lvl="1">
              <a:lnSpc>
                <a:spcPct val="110000"/>
              </a:lnSpc>
            </a:pPr>
            <a:r>
              <a:rPr lang="en-US" dirty="0" smtClean="0"/>
              <a:t>A </a:t>
            </a:r>
            <a:r>
              <a:rPr lang="en-US" dirty="0" smtClean="0"/>
              <a:t>user can use same password for year. </a:t>
            </a:r>
            <a:endParaRPr lang="en-US" dirty="0" smtClean="0"/>
          </a:p>
          <a:p>
            <a:pPr lvl="1">
              <a:lnSpc>
                <a:spcPct val="110000"/>
              </a:lnSpc>
            </a:pPr>
            <a:r>
              <a:rPr lang="en-US" dirty="0" smtClean="0"/>
              <a:t>Frequent </a:t>
            </a:r>
            <a:r>
              <a:rPr lang="en-US" dirty="0" smtClean="0"/>
              <a:t>changes of password/pin code is required.</a:t>
            </a:r>
          </a:p>
          <a:p>
            <a:pPr>
              <a:lnSpc>
                <a:spcPct val="110000"/>
              </a:lnSpc>
            </a:pPr>
            <a:r>
              <a:rPr lang="en-US" dirty="0" smtClean="0"/>
              <a:t>OTP uses cryptography to generate dynamic passwords as user is authenticated or by time.</a:t>
            </a:r>
          </a:p>
          <a:p>
            <a:pPr>
              <a:lnSpc>
                <a:spcPct val="110000"/>
              </a:lnSpc>
            </a:pPr>
            <a:r>
              <a:rPr lang="en-US" dirty="0" smtClean="0"/>
              <a:t>Sequence based:</a:t>
            </a:r>
            <a:br>
              <a:rPr lang="en-US" dirty="0" smtClean="0"/>
            </a:br>
            <a:r>
              <a:rPr lang="en-US" dirty="0" err="1" smtClean="0">
                <a:latin typeface="Courier" charset="0"/>
                <a:ea typeface="Courier" charset="0"/>
                <a:cs typeface="Courier" charset="0"/>
              </a:rPr>
              <a:t>OTP</a:t>
            </a:r>
            <a:r>
              <a:rPr lang="en-US" baseline="-25000" dirty="0" err="1" smtClean="0">
                <a:latin typeface="Courier" charset="0"/>
                <a:ea typeface="Courier" charset="0"/>
                <a:cs typeface="Courier" charset="0"/>
              </a:rPr>
              <a:t>t</a:t>
            </a:r>
            <a:r>
              <a:rPr lang="en-US" dirty="0" smtClean="0">
                <a:latin typeface="Courier" charset="0"/>
                <a:ea typeface="Courier" charset="0"/>
                <a:cs typeface="Courier" charset="0"/>
              </a:rPr>
              <a:t> = </a:t>
            </a:r>
            <a:r>
              <a:rPr lang="en-US" dirty="0" err="1" smtClean="0">
                <a:latin typeface="Courier" charset="0"/>
                <a:ea typeface="Courier" charset="0"/>
                <a:cs typeface="Courier" charset="0"/>
              </a:rPr>
              <a:t>otpgen</a:t>
            </a:r>
            <a:r>
              <a:rPr lang="en-US" dirty="0" smtClean="0">
                <a:latin typeface="Courier" charset="0"/>
                <a:ea typeface="Courier" charset="0"/>
                <a:cs typeface="Courier" charset="0"/>
              </a:rPr>
              <a:t>(secret, OPT</a:t>
            </a:r>
            <a:r>
              <a:rPr lang="en-US" baseline="-25000" dirty="0" smtClean="0">
                <a:latin typeface="Courier" charset="0"/>
                <a:ea typeface="Courier" charset="0"/>
                <a:cs typeface="Courier" charset="0"/>
              </a:rPr>
              <a:t>t-1</a:t>
            </a:r>
            <a:r>
              <a:rPr lang="en-US" dirty="0" smtClean="0">
                <a:latin typeface="Courier" charset="0"/>
                <a:ea typeface="Courier" charset="0"/>
                <a:cs typeface="Courier" charset="0"/>
              </a:rPr>
              <a:t>)</a:t>
            </a:r>
          </a:p>
          <a:p>
            <a:pPr>
              <a:lnSpc>
                <a:spcPct val="110000"/>
              </a:lnSpc>
            </a:pPr>
            <a:r>
              <a:rPr lang="en-US" dirty="0" smtClean="0"/>
              <a:t>Time based:</a:t>
            </a:r>
            <a:br>
              <a:rPr lang="en-US" dirty="0" smtClean="0"/>
            </a:br>
            <a:r>
              <a:rPr lang="en-US" dirty="0" err="1">
                <a:latin typeface="Courier" charset="0"/>
                <a:ea typeface="Courier" charset="0"/>
                <a:cs typeface="Courier" charset="0"/>
              </a:rPr>
              <a:t>OTP</a:t>
            </a:r>
            <a:r>
              <a:rPr lang="en-US" baseline="-25000" dirty="0" err="1">
                <a:latin typeface="Courier" charset="0"/>
                <a:ea typeface="Courier" charset="0"/>
                <a:cs typeface="Courier" charset="0"/>
              </a:rPr>
              <a:t>t</a:t>
            </a:r>
            <a:r>
              <a:rPr lang="en-US" dirty="0">
                <a:latin typeface="Courier" charset="0"/>
                <a:ea typeface="Courier" charset="0"/>
                <a:cs typeface="Courier" charset="0"/>
              </a:rPr>
              <a:t> = </a:t>
            </a:r>
            <a:r>
              <a:rPr lang="en-US" dirty="0" err="1" smtClean="0">
                <a:latin typeface="Courier" charset="0"/>
                <a:ea typeface="Courier" charset="0"/>
                <a:cs typeface="Courier" charset="0"/>
              </a:rPr>
              <a:t>otpgen</a:t>
            </a:r>
            <a:r>
              <a:rPr lang="en-US" dirty="0">
                <a:latin typeface="Courier" charset="0"/>
                <a:ea typeface="Courier" charset="0"/>
                <a:cs typeface="Courier" charset="0"/>
              </a:rPr>
              <a:t>(secret, </a:t>
            </a:r>
            <a:r>
              <a:rPr lang="en-US" dirty="0" smtClean="0">
                <a:latin typeface="Courier" charset="0"/>
                <a:ea typeface="Courier" charset="0"/>
                <a:cs typeface="Courier" charset="0"/>
              </a:rPr>
              <a:t>time of day)</a:t>
            </a:r>
          </a:p>
          <a:p>
            <a:pPr>
              <a:lnSpc>
                <a:spcPct val="110000"/>
              </a:lnSpc>
            </a:pPr>
            <a:r>
              <a:rPr lang="en-US" dirty="0" smtClean="0"/>
              <a:t>User cannot compute </a:t>
            </a:r>
            <a:r>
              <a:rPr lang="en-US" dirty="0" err="1" smtClean="0">
                <a:latin typeface="Courier" charset="0"/>
                <a:ea typeface="Courier" charset="0"/>
                <a:cs typeface="Courier" charset="0"/>
              </a:rPr>
              <a:t>otpgen</a:t>
            </a:r>
            <a:r>
              <a:rPr lang="en-US" dirty="0" smtClean="0"/>
              <a:t> so either it is </a:t>
            </a:r>
            <a:r>
              <a:rPr lang="en-US" dirty="0" err="1" smtClean="0"/>
              <a:t>precomputed</a:t>
            </a:r>
            <a:r>
              <a:rPr lang="en-US" dirty="0" smtClean="0"/>
              <a:t> or s/he is given a device to generate </a:t>
            </a:r>
            <a:r>
              <a:rPr lang="en-US" dirty="0" smtClean="0"/>
              <a:t>OTP’s </a:t>
            </a:r>
            <a:r>
              <a:rPr lang="en-US" dirty="0" smtClean="0"/>
              <a:t>as needed:</a:t>
            </a:r>
          </a:p>
          <a:p>
            <a:pPr lvl="1">
              <a:lnSpc>
                <a:spcPct val="110000"/>
              </a:lnSpc>
            </a:pPr>
            <a:r>
              <a:rPr lang="en-US" dirty="0" smtClean="0"/>
              <a:t>OTP token devices / cell phone applications</a:t>
            </a:r>
          </a:p>
          <a:p>
            <a:pPr>
              <a:lnSpc>
                <a:spcPct val="110000"/>
              </a:lnSpc>
            </a:pPr>
            <a:r>
              <a:rPr lang="en-US" dirty="0" smtClean="0"/>
              <a:t>OTPs turn into “something you have” factor authentication </a:t>
            </a:r>
          </a:p>
        </p:txBody>
      </p:sp>
    </p:spTree>
    <p:extLst>
      <p:ext uri="{BB962C8B-B14F-4D97-AF65-F5344CB8AC3E}">
        <p14:creationId xmlns:p14="http://schemas.microsoft.com/office/powerpoint/2010/main" val="89719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a:t>
            </a:r>
            <a:r>
              <a:rPr lang="en-US" baseline="0" dirty="0" smtClean="0"/>
              <a:t> Party Authentication</a:t>
            </a:r>
            <a:endParaRPr lang="en-US" dirty="0"/>
          </a:p>
        </p:txBody>
      </p:sp>
      <p:sp>
        <p:nvSpPr>
          <p:cNvPr id="3" name="Content Placeholder 2"/>
          <p:cNvSpPr>
            <a:spLocks noGrp="1"/>
          </p:cNvSpPr>
          <p:nvPr>
            <p:ph idx="1"/>
          </p:nvPr>
        </p:nvSpPr>
        <p:spPr/>
        <p:txBody>
          <a:bodyPr/>
          <a:lstStyle/>
          <a:p>
            <a:r>
              <a:rPr lang="en-US" dirty="0" smtClean="0"/>
              <a:t>As implementing password or OTP based authentication per target system gets complicated, authentication may need to be centralized.</a:t>
            </a:r>
          </a:p>
          <a:p>
            <a:r>
              <a:rPr lang="en-US" dirty="0" smtClean="0"/>
              <a:t>User asking for authentication is sent to authentication services on network. </a:t>
            </a:r>
            <a:endParaRPr lang="en-US" dirty="0" smtClean="0"/>
          </a:p>
          <a:p>
            <a:r>
              <a:rPr lang="en-US" dirty="0" smtClean="0"/>
              <a:t>User </a:t>
            </a:r>
            <a:r>
              <a:rPr lang="en-US" dirty="0" smtClean="0"/>
              <a:t>authenticates him/herself in server, gets a ticket. </a:t>
            </a:r>
            <a:endParaRPr lang="en-US" dirty="0" smtClean="0"/>
          </a:p>
          <a:p>
            <a:r>
              <a:rPr lang="en-US" dirty="0" smtClean="0"/>
              <a:t>Ticket </a:t>
            </a:r>
            <a:r>
              <a:rPr lang="en-US" dirty="0" smtClean="0"/>
              <a:t>is given back to the original system to finish authentication. </a:t>
            </a:r>
            <a:endParaRPr lang="en-US" dirty="0" smtClean="0"/>
          </a:p>
          <a:p>
            <a:r>
              <a:rPr lang="en-US" dirty="0" smtClean="0"/>
              <a:t>Cryptography </a:t>
            </a:r>
            <a:r>
              <a:rPr lang="en-US" dirty="0" smtClean="0"/>
              <a:t>makes sure ticket is coming from the trusted service.</a:t>
            </a:r>
          </a:p>
          <a:p>
            <a:r>
              <a:rPr lang="en-US" dirty="0" smtClean="0"/>
              <a:t>Protocols and services exists like </a:t>
            </a:r>
            <a:r>
              <a:rPr lang="en-US" dirty="0" err="1" smtClean="0"/>
              <a:t>kerberos</a:t>
            </a:r>
            <a:r>
              <a:rPr lang="en-US" dirty="0" smtClean="0"/>
              <a:t>, </a:t>
            </a:r>
            <a:r>
              <a:rPr lang="en-US" dirty="0" err="1" smtClean="0"/>
              <a:t>Openid</a:t>
            </a:r>
            <a:r>
              <a:rPr lang="en-US" dirty="0" smtClean="0"/>
              <a:t>, </a:t>
            </a:r>
            <a:r>
              <a:rPr lang="en-US" dirty="0" err="1" smtClean="0"/>
              <a:t>Oauth</a:t>
            </a:r>
            <a:endParaRPr lang="en-US" dirty="0" smtClean="0"/>
          </a:p>
        </p:txBody>
      </p:sp>
    </p:spTree>
    <p:extLst>
      <p:ext uri="{BB962C8B-B14F-4D97-AF65-F5344CB8AC3E}">
        <p14:creationId xmlns:p14="http://schemas.microsoft.com/office/powerpoint/2010/main" val="2801828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Multi-factor Authentication</a:t>
            </a:r>
            <a:endParaRPr lang="en-US" dirty="0"/>
          </a:p>
        </p:txBody>
      </p:sp>
      <p:sp>
        <p:nvSpPr>
          <p:cNvPr id="3" name="Content Placeholder 2"/>
          <p:cNvSpPr>
            <a:spLocks noGrp="1"/>
          </p:cNvSpPr>
          <p:nvPr>
            <p:ph idx="1"/>
          </p:nvPr>
        </p:nvSpPr>
        <p:spPr/>
        <p:txBody>
          <a:bodyPr/>
          <a:lstStyle/>
          <a:p>
            <a:r>
              <a:rPr lang="en-US" dirty="0" smtClean="0"/>
              <a:t>High security systems and software requires at least two factor in authentication:</a:t>
            </a:r>
          </a:p>
          <a:p>
            <a:pPr lvl="1"/>
            <a:r>
              <a:rPr lang="en-US" dirty="0" smtClean="0"/>
              <a:t>password + mobile SMS</a:t>
            </a:r>
          </a:p>
          <a:p>
            <a:pPr lvl="1"/>
            <a:r>
              <a:rPr lang="en-US" dirty="0" smtClean="0"/>
              <a:t>Credit card + pin code</a:t>
            </a:r>
          </a:p>
          <a:p>
            <a:pPr lvl="1"/>
            <a:r>
              <a:rPr lang="en-US" dirty="0" smtClean="0"/>
              <a:t>Retina scan + id card</a:t>
            </a:r>
          </a:p>
          <a:p>
            <a:r>
              <a:rPr lang="en-US" dirty="0" smtClean="0"/>
              <a:t>Something you have and something you are requires hardware devices to implement</a:t>
            </a:r>
          </a:p>
          <a:p>
            <a:pPr lvl="1"/>
            <a:r>
              <a:rPr lang="en-US" dirty="0" smtClean="0"/>
              <a:t>Fingerprint scanners</a:t>
            </a:r>
          </a:p>
          <a:p>
            <a:pPr lvl="1"/>
            <a:r>
              <a:rPr lang="en-US" dirty="0" smtClean="0"/>
              <a:t>Retina scanners</a:t>
            </a:r>
          </a:p>
          <a:p>
            <a:pPr lvl="1"/>
            <a:r>
              <a:rPr lang="en-US" dirty="0" smtClean="0"/>
              <a:t>Smart cards + readers</a:t>
            </a:r>
          </a:p>
          <a:p>
            <a:pPr lvl="1"/>
            <a:r>
              <a:rPr lang="en-US" dirty="0" smtClean="0"/>
              <a:t>Mobile phones</a:t>
            </a:r>
          </a:p>
          <a:p>
            <a:pPr lvl="1"/>
            <a:r>
              <a:rPr lang="en-US" dirty="0" smtClean="0"/>
              <a:t>SIM cards </a:t>
            </a:r>
          </a:p>
        </p:txBody>
      </p:sp>
    </p:spTree>
    <p:extLst>
      <p:ext uri="{BB962C8B-B14F-4D97-AF65-F5344CB8AC3E}">
        <p14:creationId xmlns:p14="http://schemas.microsoft.com/office/powerpoint/2010/main" val="356838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of Cryptography in OS</a:t>
            </a:r>
            <a:endParaRPr lang="en-US" dirty="0"/>
          </a:p>
        </p:txBody>
      </p:sp>
      <p:sp>
        <p:nvSpPr>
          <p:cNvPr id="3" name="Content Placeholder 2"/>
          <p:cNvSpPr>
            <a:spLocks noGrp="1"/>
          </p:cNvSpPr>
          <p:nvPr>
            <p:ph idx="1"/>
          </p:nvPr>
        </p:nvSpPr>
        <p:spPr/>
        <p:txBody>
          <a:bodyPr/>
          <a:lstStyle/>
          <a:p>
            <a:r>
              <a:rPr lang="en-US" dirty="0" smtClean="0"/>
              <a:t>Cryptographic hash functions/digests: </a:t>
            </a:r>
          </a:p>
          <a:p>
            <a:pPr lvl="1"/>
            <a:r>
              <a:rPr lang="en-US" dirty="0" smtClean="0"/>
              <a:t>Integrity of data. If a file (i.e. a system binary) has changed in system. For example a virus. </a:t>
            </a:r>
          </a:p>
          <a:p>
            <a:pPr lvl="1"/>
            <a:r>
              <a:rPr lang="en-US" dirty="0" smtClean="0"/>
              <a:t>Software package authentication.</a:t>
            </a:r>
          </a:p>
          <a:p>
            <a:r>
              <a:rPr lang="en-US" dirty="0"/>
              <a:t>Symmetric cryptography:</a:t>
            </a:r>
          </a:p>
          <a:p>
            <a:pPr lvl="1"/>
            <a:r>
              <a:rPr lang="en-US" dirty="0" smtClean="0"/>
              <a:t>Data privacy.</a:t>
            </a:r>
          </a:p>
          <a:p>
            <a:pPr lvl="1"/>
            <a:r>
              <a:rPr lang="en-US" dirty="0" smtClean="0"/>
              <a:t>Encrypted content (disk, files, messages)</a:t>
            </a:r>
          </a:p>
          <a:p>
            <a:r>
              <a:rPr lang="en-US" dirty="0" smtClean="0"/>
              <a:t>Public key cryptography:</a:t>
            </a:r>
          </a:p>
          <a:p>
            <a:pPr lvl="1"/>
            <a:r>
              <a:rPr lang="en-US" dirty="0" smtClean="0"/>
              <a:t>Integrity of data (message signing and verification)</a:t>
            </a:r>
          </a:p>
          <a:p>
            <a:pPr lvl="1"/>
            <a:r>
              <a:rPr lang="en-US" dirty="0" smtClean="0"/>
              <a:t>Authentication (electronic certificates)</a:t>
            </a:r>
          </a:p>
          <a:p>
            <a:pPr lvl="1"/>
            <a:r>
              <a:rPr lang="en-US" dirty="0" smtClean="0"/>
              <a:t>Encryption (encryption without shared key)</a:t>
            </a:r>
          </a:p>
          <a:p>
            <a:pPr lvl="1"/>
            <a:r>
              <a:rPr lang="en-US" dirty="0" smtClean="0"/>
              <a:t>Key exchange</a:t>
            </a:r>
          </a:p>
        </p:txBody>
      </p:sp>
    </p:spTree>
    <p:extLst>
      <p:ext uri="{BB962C8B-B14F-4D97-AF65-F5344CB8AC3E}">
        <p14:creationId xmlns:p14="http://schemas.microsoft.com/office/powerpoint/2010/main" val="617640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tLang="en-US"/>
              <a:t>Sandboxing</a:t>
            </a:r>
          </a:p>
        </p:txBody>
      </p:sp>
      <p:sp>
        <p:nvSpPr>
          <p:cNvPr id="155650" name="Content Placeholder 2"/>
          <p:cNvSpPr>
            <a:spLocks noGrp="1"/>
          </p:cNvSpPr>
          <p:nvPr>
            <p:ph sz="half" idx="1"/>
          </p:nvPr>
        </p:nvSpPr>
        <p:spPr/>
        <p:txBody>
          <a:bodyPr>
            <a:normAutofit fontScale="62500" lnSpcReduction="20000"/>
          </a:bodyPr>
          <a:lstStyle/>
          <a:p>
            <a:pPr indent="0">
              <a:lnSpc>
                <a:spcPct val="100000"/>
              </a:lnSpc>
            </a:pPr>
            <a:r>
              <a:rPr lang="en-US" altLang="en-US" dirty="0"/>
              <a:t>A sandbox is a security mechanism for separating running programs. It is often used to execute untested code, or untrusted programs from unverified third-parties, suppliers, untrusted users and untrusted websites.</a:t>
            </a:r>
          </a:p>
          <a:p>
            <a:pPr indent="0">
              <a:lnSpc>
                <a:spcPct val="100000"/>
              </a:lnSpc>
            </a:pPr>
            <a:r>
              <a:rPr lang="en-US" altLang="en-US" dirty="0"/>
              <a:t>The sandbox typically provides a tightly controlled set of resources for guest programs to run in, such as scratch space on disk and memory. Network access, the ability to inspect the host system or read from input devices are usually disallowed or heavily restricted. In this sense, sandboxes are a specific example of virtualization.</a:t>
            </a:r>
          </a:p>
          <a:p>
            <a:pPr indent="0">
              <a:lnSpc>
                <a:spcPct val="100000"/>
              </a:lnSpc>
            </a:pPr>
            <a:endParaRPr lang="en-US" altLang="en-US" dirty="0"/>
          </a:p>
        </p:txBody>
      </p:sp>
      <p:pic>
        <p:nvPicPr>
          <p:cNvPr id="155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1187450"/>
            <a:ext cx="3430587"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Principles of Protection</a:t>
            </a:r>
          </a:p>
        </p:txBody>
      </p:sp>
      <p:sp>
        <p:nvSpPr>
          <p:cNvPr id="22530" name="Rectangle 3"/>
          <p:cNvSpPr>
            <a:spLocks noGrp="1" noChangeArrowheads="1"/>
          </p:cNvSpPr>
          <p:nvPr>
            <p:ph idx="1"/>
          </p:nvPr>
        </p:nvSpPr>
        <p:spPr>
          <a:xfrm>
            <a:off x="437529" y="1501436"/>
            <a:ext cx="8705040" cy="5222072"/>
          </a:xfrm>
        </p:spPr>
        <p:txBody>
          <a:bodyPr lIns="90000" tIns="46800" rIns="90000" bIns="46800">
            <a:spAutoFit/>
          </a:bodyPr>
          <a:lstStyle/>
          <a:p>
            <a:pPr marL="56197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Guiding </a:t>
            </a:r>
            <a:r>
              <a:rPr lang="en-GB" altLang="en-US" dirty="0"/>
              <a:t>principle – principle of least privilege</a:t>
            </a:r>
          </a:p>
          <a:p>
            <a:pPr marL="794145" lvl="1" indent="-173038">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Programs, users and systems should be given just enough privileges to perform their </a:t>
            </a:r>
            <a:r>
              <a:rPr lang="en-GB" altLang="en-US" dirty="0" smtClean="0">
                <a:ea typeface="ＭＳ Ｐゴシック" charset="-128"/>
              </a:rPr>
              <a:t>tasks</a:t>
            </a:r>
          </a:p>
          <a:p>
            <a:pPr marL="794145" lvl="1" indent="-173038">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ea typeface="ＭＳ Ｐゴシック" charset="-128"/>
            </a:endParaRPr>
          </a:p>
          <a:p>
            <a:r>
              <a:rPr lang="en-GB" b="0" dirty="0" smtClean="0"/>
              <a:t>Ask:</a:t>
            </a:r>
          </a:p>
          <a:p>
            <a:pPr lvl="1"/>
            <a:r>
              <a:rPr lang="en-GB" b="0" dirty="0" smtClean="0"/>
              <a:t>What </a:t>
            </a:r>
            <a:r>
              <a:rPr lang="en-GB" b="0" dirty="0"/>
              <a:t>is the lowest set of privileges allowable for this user’s tasks?</a:t>
            </a:r>
          </a:p>
          <a:p>
            <a:pPr lvl="1"/>
            <a:r>
              <a:rPr lang="en-GB" b="0" dirty="0"/>
              <a:t>How long are the privileges required</a:t>
            </a:r>
            <a:r>
              <a:rPr lang="en-GB" b="0" dirty="0" smtClean="0"/>
              <a:t>?</a:t>
            </a:r>
          </a:p>
          <a:p>
            <a:endParaRPr lang="en-GB" b="0" dirty="0"/>
          </a:p>
          <a:p>
            <a:r>
              <a:rPr lang="en-GB" b="0" dirty="0" smtClean="0"/>
              <a:t>If </a:t>
            </a:r>
            <a:r>
              <a:rPr lang="en-GB" b="0" dirty="0"/>
              <a:t>you hire a gardener, </a:t>
            </a:r>
            <a:endParaRPr lang="en-GB" b="0" dirty="0"/>
          </a:p>
          <a:p>
            <a:pPr lvl="1"/>
            <a:r>
              <a:rPr lang="en-GB" b="0" dirty="0" smtClean="0"/>
              <a:t>grant </a:t>
            </a:r>
            <a:r>
              <a:rPr lang="en-GB" b="0" dirty="0"/>
              <a:t>them access to your yard – not your </a:t>
            </a:r>
            <a:r>
              <a:rPr lang="en-GB" b="0" dirty="0" smtClean="0"/>
              <a:t>bedroom. </a:t>
            </a:r>
          </a:p>
          <a:p>
            <a:pPr lvl="1"/>
            <a:r>
              <a:rPr lang="en-GB" b="0" dirty="0" smtClean="0"/>
              <a:t>grant </a:t>
            </a:r>
            <a:r>
              <a:rPr lang="en-GB" b="0" dirty="0"/>
              <a:t>them access for the time they’re </a:t>
            </a:r>
            <a:r>
              <a:rPr lang="en-GB" b="0" dirty="0" smtClean="0"/>
              <a:t>working</a:t>
            </a:r>
            <a:endParaRPr lang="en-GB" altLang="en-US" dirty="0">
              <a:ea typeface="ＭＳ Ｐゴシック" charset="-128"/>
            </a:endParaRPr>
          </a:p>
          <a:p>
            <a:pPr marL="731838" lvl="1" indent="-161925" eaLnBrk="1">
              <a:lnSpc>
                <a:spcPct val="100000"/>
              </a:lnSpc>
              <a:spcBef>
                <a:spcPts val="788"/>
              </a:spcBef>
              <a:spcAft>
                <a:spcPct val="0"/>
              </a:spcAft>
              <a:buClr>
                <a:srgbClr val="CC6600"/>
              </a:buClr>
              <a:buSzPct val="80000"/>
              <a:buFont typeface="Monotype Sorts" charset="2"/>
              <a:buNone/>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ea typeface="ＭＳ Ｐゴシック" charset="-128"/>
            </a:endParaRPr>
          </a:p>
        </p:txBody>
      </p:sp>
    </p:spTree>
    <p:extLst>
      <p:ext uri="{BB962C8B-B14F-4D97-AF65-F5344CB8AC3E}">
        <p14:creationId xmlns:p14="http://schemas.microsoft.com/office/powerpoint/2010/main" val="1510765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Sandboxing</a:t>
            </a:r>
            <a:endParaRPr lang="en-US" dirty="0"/>
          </a:p>
        </p:txBody>
      </p:sp>
      <p:sp>
        <p:nvSpPr>
          <p:cNvPr id="3" name="Content Placeholder 2"/>
          <p:cNvSpPr>
            <a:spLocks noGrp="1"/>
          </p:cNvSpPr>
          <p:nvPr>
            <p:ph sz="half" idx="1"/>
          </p:nvPr>
        </p:nvSpPr>
        <p:spPr>
          <a:xfrm>
            <a:off x="703545" y="1501436"/>
            <a:ext cx="5256384" cy="5480764"/>
          </a:xfrm>
        </p:spPr>
        <p:txBody>
          <a:bodyPr>
            <a:normAutofit fontScale="77500" lnSpcReduction="20000"/>
          </a:bodyPr>
          <a:lstStyle/>
          <a:p>
            <a:r>
              <a:rPr lang="en-US" dirty="0"/>
              <a:t>A sandbox is a security mechanism for separating running </a:t>
            </a:r>
            <a:r>
              <a:rPr lang="en-US" dirty="0" smtClean="0"/>
              <a:t>programs.</a:t>
            </a:r>
          </a:p>
          <a:p>
            <a:r>
              <a:rPr lang="en-US" dirty="0" smtClean="0"/>
              <a:t>often </a:t>
            </a:r>
            <a:r>
              <a:rPr lang="en-US" dirty="0"/>
              <a:t>used to </a:t>
            </a:r>
            <a:r>
              <a:rPr lang="en-US" dirty="0" smtClean="0"/>
              <a:t>execute untested code, or </a:t>
            </a:r>
            <a:r>
              <a:rPr lang="en-US" dirty="0"/>
              <a:t>untrusted </a:t>
            </a:r>
            <a:r>
              <a:rPr lang="en-US" dirty="0" smtClean="0"/>
              <a:t>programs.</a:t>
            </a:r>
            <a:endParaRPr lang="en-US" dirty="0"/>
          </a:p>
          <a:p>
            <a:r>
              <a:rPr lang="en-US" dirty="0"/>
              <a:t>T</a:t>
            </a:r>
            <a:r>
              <a:rPr lang="en-US" dirty="0" smtClean="0"/>
              <a:t>ypically </a:t>
            </a:r>
            <a:r>
              <a:rPr lang="en-US" dirty="0"/>
              <a:t>provides a tightly controlled set of resources for guest programs to run in, such as scratch space on disk and memory. </a:t>
            </a:r>
            <a:endParaRPr lang="en-US" dirty="0" smtClean="0"/>
          </a:p>
          <a:p>
            <a:r>
              <a:rPr lang="en-US" dirty="0" smtClean="0"/>
              <a:t>Network </a:t>
            </a:r>
            <a:r>
              <a:rPr lang="en-US" dirty="0"/>
              <a:t>access, the ability to inspect the host system or read from input devices are usually disallowed or heavily restricted. </a:t>
            </a:r>
            <a:endParaRPr lang="en-US" dirty="0" smtClean="0"/>
          </a:p>
          <a:p>
            <a:r>
              <a:rPr lang="en-US" dirty="0" smtClean="0"/>
              <a:t>In </a:t>
            </a:r>
            <a:r>
              <a:rPr lang="en-US" dirty="0"/>
              <a:t>this sense, sandboxes are a specific example of virtualization.</a:t>
            </a:r>
          </a:p>
          <a:p>
            <a:endParaRPr lang="en-US" dirty="0"/>
          </a:p>
          <a:p>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1668480"/>
            <a:ext cx="3430587"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32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tLang="en-US"/>
              <a:t>Sandboxing examples</a:t>
            </a:r>
          </a:p>
        </p:txBody>
      </p:sp>
      <p:sp>
        <p:nvSpPr>
          <p:cNvPr id="3" name="Content Placeholder 2"/>
          <p:cNvSpPr>
            <a:spLocks noGrp="1"/>
          </p:cNvSpPr>
          <p:nvPr>
            <p:ph sz="half" idx="1"/>
          </p:nvPr>
        </p:nvSpPr>
        <p:spPr>
          <a:xfrm>
            <a:off x="703545" y="1501436"/>
            <a:ext cx="5680926" cy="2531721"/>
          </a:xfrm>
        </p:spPr>
        <p:txBody>
          <a:bodyPr>
            <a:normAutofit fontScale="70000" lnSpcReduction="20000"/>
          </a:bodyPr>
          <a:lstStyle/>
          <a:p>
            <a:pPr marL="736600" indent="-457200">
              <a:lnSpc>
                <a:spcPct val="100000"/>
              </a:lnSpc>
              <a:buSzPct val="100000"/>
              <a:buFont typeface="Wingdings" charset="2"/>
              <a:buChar char="§"/>
              <a:defRPr/>
            </a:pPr>
            <a:r>
              <a:rPr lang="en-US" dirty="0" smtClean="0"/>
              <a:t>Applets are self-contained programs that run in a virtual machine or scripting language interpreter</a:t>
            </a:r>
            <a:endParaRPr lang="en-US" dirty="0"/>
          </a:p>
          <a:p>
            <a:pPr marL="736600" indent="-457200">
              <a:lnSpc>
                <a:spcPct val="100000"/>
              </a:lnSpc>
              <a:buSzPct val="100000"/>
              <a:buFont typeface="Wingdings" charset="2"/>
              <a:buChar char="§"/>
              <a:defRPr/>
            </a:pPr>
            <a:r>
              <a:rPr lang="en-US" dirty="0" smtClean="0"/>
              <a:t>A jail is a set of resource limits imposed on programs by the operating system kernel. </a:t>
            </a:r>
            <a:r>
              <a:rPr lang="en-US" dirty="0" smtClean="0"/>
              <a:t> </a:t>
            </a:r>
          </a:p>
          <a:p>
            <a:pPr marL="1177529" lvl="1" indent="-457200">
              <a:buFont typeface="Wingdings" charset="2"/>
              <a:buChar char="§"/>
              <a:defRPr/>
            </a:pPr>
            <a:r>
              <a:rPr lang="en-US" dirty="0" smtClean="0"/>
              <a:t>include </a:t>
            </a:r>
            <a:r>
              <a:rPr lang="en-US" dirty="0" smtClean="0"/>
              <a:t>I/O bandwidth caps, disk quotas, network-access restrictions and a restricted </a:t>
            </a:r>
            <a:r>
              <a:rPr lang="en-US" dirty="0" err="1" smtClean="0"/>
              <a:t>filesystem</a:t>
            </a:r>
            <a:r>
              <a:rPr lang="en-US" dirty="0" smtClean="0"/>
              <a:t> namespace </a:t>
            </a:r>
          </a:p>
        </p:txBody>
      </p:sp>
      <p:pic>
        <p:nvPicPr>
          <p:cNvPr id="1566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0132" y="1501436"/>
            <a:ext cx="3063875" cy="229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sz="half" idx="1"/>
          </p:nvPr>
        </p:nvSpPr>
        <p:spPr>
          <a:xfrm>
            <a:off x="939319" y="4157805"/>
            <a:ext cx="8172024" cy="2531721"/>
          </a:xfrm>
        </p:spPr>
        <p:txBody>
          <a:bodyPr>
            <a:normAutofit/>
          </a:bodyPr>
          <a:lstStyle/>
          <a:p>
            <a:pPr marL="457200" indent="-457200">
              <a:buFont typeface="Arial" charset="0"/>
              <a:buChar char="•"/>
            </a:pPr>
            <a:r>
              <a:rPr lang="en-US" sz="2400" dirty="0">
                <a:latin typeface="Calibri" charset="0"/>
                <a:ea typeface="Calibri" charset="0"/>
                <a:cs typeface="Calibri" charset="0"/>
              </a:rPr>
              <a:t>Virtual machines emulate a complete host computer, on which a conventional operating system may boot and run as on actual hardware. </a:t>
            </a:r>
          </a:p>
          <a:p>
            <a:pPr marL="457200" indent="-457200">
              <a:buFont typeface="Arial" charset="0"/>
              <a:buChar char="•"/>
            </a:pPr>
            <a:r>
              <a:rPr lang="en-US" sz="2400" dirty="0">
                <a:latin typeface="Calibri" charset="0"/>
                <a:ea typeface="Calibri" charset="0"/>
                <a:cs typeface="Calibri" charset="0"/>
              </a:rPr>
              <a:t>Applications for iOS and Android are sandboxed. </a:t>
            </a:r>
          </a:p>
          <a:p>
            <a:pPr marL="914068" lvl="1" indent="-457200">
              <a:buFont typeface="Arial" charset="0"/>
              <a:buChar char="•"/>
            </a:pPr>
            <a:r>
              <a:rPr lang="en-US" sz="2400" dirty="0">
                <a:latin typeface="Calibri" charset="0"/>
                <a:ea typeface="Calibri" charset="0"/>
                <a:cs typeface="Calibri" charset="0"/>
              </a:rPr>
              <a:t>Only able to access files inside their own respective storage areas, and cannot change system settings.</a:t>
            </a: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1455751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defTabSz="914400" eaLnBrk="1"/>
            <a:r>
              <a:rPr lang="en-US" altLang="en-US" dirty="0" smtClean="0"/>
              <a:t>Code Signing and Mobile Code</a:t>
            </a:r>
            <a:endParaRPr lang="en-US" altLang="en-US" dirty="0"/>
          </a:p>
        </p:txBody>
      </p:sp>
      <p:sp>
        <p:nvSpPr>
          <p:cNvPr id="157698" name="Rectangle 3"/>
          <p:cNvSpPr>
            <a:spLocks noGrp="1" noChangeArrowheads="1"/>
          </p:cNvSpPr>
          <p:nvPr>
            <p:ph type="body" idx="1"/>
          </p:nvPr>
        </p:nvSpPr>
        <p:spPr>
          <a:xfrm>
            <a:off x="168275" y="6034088"/>
            <a:ext cx="9696450" cy="822325"/>
          </a:xfrm>
        </p:spPr>
        <p:txBody>
          <a:bodyPr/>
          <a:lstStyle/>
          <a:p>
            <a:pPr marL="342900" indent="-342900" algn="ctr" defTabSz="914400" eaLnBrk="1"/>
            <a:r>
              <a:rPr lang="en-US" altLang="en-US"/>
              <a:t>How code signing works</a:t>
            </a:r>
          </a:p>
        </p:txBody>
      </p:sp>
      <p:pic>
        <p:nvPicPr>
          <p:cNvPr id="157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673225"/>
            <a:ext cx="8904288" cy="383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7745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Domain of Protection</a:t>
            </a:r>
          </a:p>
        </p:txBody>
      </p:sp>
      <p:sp>
        <p:nvSpPr>
          <p:cNvPr id="24578" name="Rectangle 3"/>
          <p:cNvSpPr>
            <a:spLocks noGrp="1" noChangeArrowheads="1"/>
          </p:cNvSpPr>
          <p:nvPr>
            <p:ph idx="1"/>
          </p:nvPr>
        </p:nvSpPr>
        <p:spPr>
          <a:xfrm>
            <a:off x="437529" y="1501436"/>
            <a:ext cx="8705040" cy="5643084"/>
          </a:xfrm>
        </p:spPr>
        <p:txBody>
          <a:bodyPr lIns="90000" tIns="46800" rIns="90000" bIns="46800">
            <a:spAutoFit/>
          </a:bodyPr>
          <a:lstStyle/>
          <a:p>
            <a:pPr marL="56197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Operating system consists of a collection of objects, hardware or software</a:t>
            </a:r>
          </a:p>
          <a:p>
            <a:pPr marL="912813" lvl="1" indent="-34290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ea typeface="ＭＳ Ｐゴシック" charset="-128"/>
              </a:rPr>
              <a:t>Files, directories, hardware, ..</a:t>
            </a:r>
          </a:p>
          <a:p>
            <a:pPr marL="1404937" lvl="2" indent="-342900">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ea typeface="ＭＳ Ｐゴシック" charset="-128"/>
              </a:rPr>
              <a:t>A file can be readable but not writable..</a:t>
            </a:r>
            <a:endParaRPr lang="en-GB" altLang="en-US" dirty="0">
              <a:ea typeface="ＭＳ Ｐゴシック" charset="-128"/>
            </a:endParaRPr>
          </a:p>
          <a:p>
            <a:pPr marL="56197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Each object has a unique name and can be accessed through a well-defined set of operations.</a:t>
            </a:r>
          </a:p>
          <a:p>
            <a:pPr marL="1404937" lvl="2" indent="-3429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A CPU can only be executed on</a:t>
            </a:r>
          </a:p>
          <a:p>
            <a:pPr marL="1404937" lvl="2" indent="-3429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Memory can be read or written</a:t>
            </a:r>
          </a:p>
          <a:p>
            <a:pPr marL="1404937" lvl="2" indent="-3429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CD-ROM can only be read</a:t>
            </a:r>
          </a:p>
          <a:p>
            <a:pPr marL="561975" indent="-457200">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Protection problem - ensure that each object is accessed correctly and only by those processes that are allowed to do so.</a:t>
            </a:r>
          </a:p>
          <a:p>
            <a:pPr marL="561975" indent="-457200">
              <a:lnSpc>
                <a:spcPct val="76000"/>
              </a:lnSpc>
              <a:spcBef>
                <a:spcPts val="788"/>
              </a:spcBef>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extLst>
      <p:ext uri="{BB962C8B-B14F-4D97-AF65-F5344CB8AC3E}">
        <p14:creationId xmlns:p14="http://schemas.microsoft.com/office/powerpoint/2010/main" val="1784823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Domain Structure</a:t>
            </a:r>
            <a:endParaRPr lang="en-US" dirty="0"/>
          </a:p>
        </p:txBody>
      </p:sp>
      <p:sp>
        <p:nvSpPr>
          <p:cNvPr id="3" name="Content Placeholder 2"/>
          <p:cNvSpPr>
            <a:spLocks noGrp="1"/>
          </p:cNvSpPr>
          <p:nvPr>
            <p:ph idx="1"/>
          </p:nvPr>
        </p:nvSpPr>
        <p:spPr/>
        <p:txBody>
          <a:bodyPr/>
          <a:lstStyle/>
          <a:p>
            <a:r>
              <a:rPr lang="en-GB" dirty="0"/>
              <a:t>A protection </a:t>
            </a:r>
            <a:r>
              <a:rPr lang="en-GB" dirty="0" smtClean="0">
                <a:solidFill>
                  <a:srgbClr val="3B3EFF"/>
                </a:solidFill>
              </a:rPr>
              <a:t>domain </a:t>
            </a:r>
            <a:r>
              <a:rPr lang="en-GB" dirty="0" smtClean="0"/>
              <a:t>specifies </a:t>
            </a:r>
            <a:r>
              <a:rPr lang="en-GB" dirty="0"/>
              <a:t>the resources that the process may access.</a:t>
            </a:r>
          </a:p>
          <a:p>
            <a:r>
              <a:rPr lang="en-GB" dirty="0" smtClean="0"/>
              <a:t>Each </a:t>
            </a:r>
            <a:r>
              <a:rPr lang="en-GB" dirty="0"/>
              <a:t>domain defines </a:t>
            </a:r>
            <a:endParaRPr lang="en-GB" dirty="0" smtClean="0"/>
          </a:p>
          <a:p>
            <a:pPr lvl="1"/>
            <a:r>
              <a:rPr lang="en-GB" dirty="0" smtClean="0"/>
              <a:t>a </a:t>
            </a:r>
            <a:r>
              <a:rPr lang="en-GB" dirty="0"/>
              <a:t>set of objects and </a:t>
            </a:r>
            <a:endParaRPr lang="en-GB" dirty="0" smtClean="0"/>
          </a:p>
          <a:p>
            <a:pPr lvl="1"/>
            <a:r>
              <a:rPr lang="en-GB" dirty="0" smtClean="0"/>
              <a:t>the </a:t>
            </a:r>
            <a:r>
              <a:rPr lang="en-GB" dirty="0"/>
              <a:t>types of operations that may be invoked on each object.</a:t>
            </a:r>
          </a:p>
          <a:p>
            <a:endParaRPr lang="en-GB" dirty="0" smtClean="0"/>
          </a:p>
          <a:p>
            <a:pPr marL="0" indent="0">
              <a:buNone/>
            </a:pPr>
            <a:r>
              <a:rPr lang="en-GB" dirty="0">
                <a:solidFill>
                  <a:schemeClr val="accent2"/>
                </a:solidFill>
              </a:rPr>
              <a:t>Domain</a:t>
            </a:r>
            <a:r>
              <a:rPr lang="en-GB" dirty="0"/>
              <a:t> = </a:t>
            </a:r>
            <a:r>
              <a:rPr lang="en-GB" dirty="0" smtClean="0"/>
              <a:t>{set </a:t>
            </a:r>
            <a:r>
              <a:rPr lang="en-GB" dirty="0"/>
              <a:t>of </a:t>
            </a:r>
            <a:r>
              <a:rPr lang="en-GB" dirty="0" smtClean="0">
                <a:solidFill>
                  <a:srgbClr val="C00000"/>
                </a:solidFill>
              </a:rPr>
              <a:t>access-rights</a:t>
            </a:r>
            <a:r>
              <a:rPr lang="en-GB" dirty="0" smtClean="0"/>
              <a:t>} </a:t>
            </a:r>
          </a:p>
          <a:p>
            <a:pPr marL="0" indent="0">
              <a:buNone/>
            </a:pPr>
            <a:r>
              <a:rPr lang="en-GB" dirty="0" smtClean="0">
                <a:solidFill>
                  <a:srgbClr val="C00000"/>
                </a:solidFill>
              </a:rPr>
              <a:t>	        access-right</a:t>
            </a:r>
            <a:r>
              <a:rPr lang="en-GB" dirty="0" smtClean="0"/>
              <a:t> </a:t>
            </a:r>
            <a:r>
              <a:rPr lang="en-GB" dirty="0"/>
              <a:t>= &lt;</a:t>
            </a:r>
            <a:r>
              <a:rPr lang="en-GB" dirty="0">
                <a:solidFill>
                  <a:srgbClr val="7030A0"/>
                </a:solidFill>
              </a:rPr>
              <a:t>object-name</a:t>
            </a:r>
            <a:r>
              <a:rPr lang="en-GB" dirty="0"/>
              <a:t>, </a:t>
            </a:r>
            <a:r>
              <a:rPr lang="en-GB" dirty="0" smtClean="0"/>
              <a:t>set of </a:t>
            </a:r>
            <a:r>
              <a:rPr lang="en-GB" dirty="0" smtClean="0">
                <a:solidFill>
                  <a:srgbClr val="00B050"/>
                </a:solidFill>
              </a:rPr>
              <a:t>rights</a:t>
            </a:r>
            <a:r>
              <a:rPr lang="en-GB" dirty="0" smtClean="0"/>
              <a:t>&gt;</a:t>
            </a:r>
          </a:p>
          <a:p>
            <a:pPr marL="0" indent="0">
              <a:buNone/>
            </a:pPr>
            <a:r>
              <a:rPr lang="en-GB" dirty="0" smtClean="0">
                <a:solidFill>
                  <a:srgbClr val="00B050"/>
                </a:solidFill>
              </a:rPr>
              <a:t>				right</a:t>
            </a:r>
            <a:r>
              <a:rPr lang="en-GB" dirty="0" smtClean="0"/>
              <a:t> </a:t>
            </a:r>
            <a:r>
              <a:rPr lang="en-GB" dirty="0"/>
              <a:t>=  read, write, execute …</a:t>
            </a:r>
          </a:p>
          <a:p>
            <a:pPr marL="0" indent="0">
              <a:buNone/>
            </a:pPr>
            <a:r>
              <a:rPr lang="en-GB" dirty="0"/>
              <a:t/>
            </a:r>
            <a:br>
              <a:rPr lang="en-GB" dirty="0"/>
            </a:br>
            <a:endParaRPr lang="en-GB" dirty="0"/>
          </a:p>
          <a:p>
            <a:endParaRPr lang="en-US" dirty="0"/>
          </a:p>
        </p:txBody>
      </p:sp>
    </p:spTree>
    <p:extLst>
      <p:ext uri="{BB962C8B-B14F-4D97-AF65-F5344CB8AC3E}">
        <p14:creationId xmlns:p14="http://schemas.microsoft.com/office/powerpoint/2010/main" val="9301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structure</a:t>
            </a:r>
            <a:endParaRPr lang="en-US" dirty="0"/>
          </a:p>
        </p:txBody>
      </p:sp>
      <p:sp>
        <p:nvSpPr>
          <p:cNvPr id="3" name="Content Placeholder 2"/>
          <p:cNvSpPr>
            <a:spLocks noGrp="1"/>
          </p:cNvSpPr>
          <p:nvPr>
            <p:ph idx="1"/>
          </p:nvPr>
        </p:nvSpPr>
        <p:spPr>
          <a:xfrm>
            <a:off x="2152029" y="1539536"/>
            <a:ext cx="6325221" cy="1942272"/>
          </a:xfrm>
          <a:solidFill>
            <a:srgbClr val="FF0000">
              <a:alpha val="18000"/>
            </a:srgbClr>
          </a:solidFill>
        </p:spPr>
        <p:txBody>
          <a:bodyPr wrap="square">
            <a:spAutoFit/>
          </a:bodyPr>
          <a:lstStyle/>
          <a:p>
            <a:pPr marL="0" indent="0">
              <a:buNone/>
            </a:pPr>
            <a:r>
              <a:rPr lang="en-US" dirty="0" smtClean="0"/>
              <a:t>Domain1 </a:t>
            </a:r>
            <a:r>
              <a:rPr lang="en-US" dirty="0"/>
              <a:t>= { &lt;file-A, {read, </a:t>
            </a:r>
            <a:r>
              <a:rPr lang="en-US" dirty="0" smtClean="0"/>
              <a:t>write, execute}&gt;,</a:t>
            </a:r>
          </a:p>
          <a:p>
            <a:pPr marL="0" indent="0">
              <a:buNone/>
            </a:pPr>
            <a:r>
              <a:rPr lang="en-US" dirty="0" smtClean="0"/>
              <a:t>		&lt;</a:t>
            </a:r>
            <a:r>
              <a:rPr lang="en-US" dirty="0"/>
              <a:t>file-B, {read, execute</a:t>
            </a:r>
            <a:r>
              <a:rPr lang="en-US" dirty="0" smtClean="0"/>
              <a:t>}&gt;,</a:t>
            </a:r>
            <a:endParaRPr lang="en-US" dirty="0"/>
          </a:p>
          <a:p>
            <a:pPr marL="0" indent="0">
              <a:buNone/>
            </a:pPr>
            <a:r>
              <a:rPr lang="en-US" dirty="0"/>
              <a:t>		&lt;</a:t>
            </a:r>
            <a:r>
              <a:rPr lang="en-US" dirty="0" smtClean="0"/>
              <a:t>page-2, </a:t>
            </a:r>
            <a:r>
              <a:rPr lang="en-US" dirty="0"/>
              <a:t>{</a:t>
            </a:r>
            <a:r>
              <a:rPr lang="en-US" dirty="0" smtClean="0"/>
              <a:t>read}&gt;,</a:t>
            </a:r>
            <a:endParaRPr lang="en-US" dirty="0"/>
          </a:p>
          <a:p>
            <a:pPr marL="0" indent="0">
              <a:buNone/>
            </a:pPr>
            <a:r>
              <a:rPr lang="en-US" dirty="0"/>
              <a:t>		&lt; </a:t>
            </a:r>
            <a:r>
              <a:rPr lang="en-US" dirty="0" smtClean="0"/>
              <a:t>printer-1, </a:t>
            </a:r>
            <a:r>
              <a:rPr lang="en-US" dirty="0"/>
              <a:t>{print</a:t>
            </a:r>
            <a:r>
              <a:rPr lang="en-US" dirty="0" smtClean="0"/>
              <a:t>}&gt;}</a:t>
            </a:r>
            <a:endParaRPr lang="en-US" dirty="0"/>
          </a:p>
        </p:txBody>
      </p:sp>
      <p:sp>
        <p:nvSpPr>
          <p:cNvPr id="4" name="Content Placeholder 2"/>
          <p:cNvSpPr txBox="1">
            <a:spLocks/>
          </p:cNvSpPr>
          <p:nvPr/>
        </p:nvSpPr>
        <p:spPr bwMode="auto">
          <a:xfrm>
            <a:off x="2152029" y="3663026"/>
            <a:ext cx="6325221" cy="1942272"/>
          </a:xfrm>
          <a:prstGeom prst="rect">
            <a:avLst/>
          </a:prstGeom>
          <a:solidFill>
            <a:srgbClr val="FFFF00">
              <a:alpha val="40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Domain2 = { &lt;file-A, {read, write}&gt;,</a:t>
            </a:r>
          </a:p>
          <a:p>
            <a:pPr marL="0" indent="0" defTabSz="914400">
              <a:buFont typeface="Wingdings 2" pitchFamily="18" charset="2"/>
              <a:buNone/>
            </a:pPr>
            <a:r>
              <a:rPr lang="en-US" kern="0" dirty="0" smtClean="0"/>
              <a:t>		&lt;file-B, {read, execute}&gt;,</a:t>
            </a:r>
          </a:p>
          <a:p>
            <a:pPr marL="0" indent="0" defTabSz="914400">
              <a:buFont typeface="Wingdings 2" pitchFamily="18" charset="2"/>
              <a:buNone/>
            </a:pPr>
            <a:r>
              <a:rPr lang="en-US" kern="0" dirty="0" smtClean="0"/>
              <a:t>		&lt;page-1, {read, execute}&gt;,</a:t>
            </a:r>
          </a:p>
          <a:p>
            <a:pPr marL="0" indent="0" defTabSz="914400">
              <a:buFont typeface="Wingdings 2" pitchFamily="18" charset="2"/>
              <a:buNone/>
            </a:pPr>
            <a:r>
              <a:rPr lang="en-US" kern="0" dirty="0" smtClean="0"/>
              <a:t>		&lt; printer-1, {print}&gt;}</a:t>
            </a:r>
          </a:p>
        </p:txBody>
      </p:sp>
      <p:sp>
        <p:nvSpPr>
          <p:cNvPr id="5" name="Content Placeholder 2"/>
          <p:cNvSpPr txBox="1">
            <a:spLocks/>
          </p:cNvSpPr>
          <p:nvPr/>
        </p:nvSpPr>
        <p:spPr bwMode="auto">
          <a:xfrm>
            <a:off x="608979" y="5696692"/>
            <a:ext cx="9011271" cy="1942272"/>
          </a:xfrm>
          <a:prstGeom prst="rect">
            <a:avLst/>
          </a:prstGeom>
          <a:solidFill>
            <a:schemeClr val="bg1">
              <a:alpha val="40000"/>
            </a:schemeClr>
          </a:solidFill>
          <a:ln w="9525">
            <a:noFill/>
            <a:miter lim="800000"/>
            <a:headEnd/>
            <a:tailEnd/>
          </a:ln>
        </p:spPr>
        <p:txBody>
          <a:bodyPr vert="horz" wrap="square" lIns="100783" tIns="50392" rIns="100783" bIns="50392" numCol="1" anchor="t" anchorCtr="0" compatLnSpc="1">
            <a:prstTxWarp prst="textNoShape">
              <a:avLst/>
            </a:prstTxWarp>
            <a:norm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defTabSz="914400"/>
            <a:r>
              <a:rPr lang="en-US" kern="0" dirty="0" smtClean="0"/>
              <a:t>Domains need not be disjoint.</a:t>
            </a:r>
          </a:p>
          <a:p>
            <a:pPr defTabSz="914400"/>
            <a:r>
              <a:rPr lang="en-US" kern="0" dirty="0" smtClean="0"/>
              <a:t>Both P1 and P2 processes can print on printer-1.</a:t>
            </a:r>
          </a:p>
          <a:p>
            <a:pPr defTabSz="914400"/>
            <a:r>
              <a:rPr lang="en-US" kern="0" dirty="0" smtClean="0"/>
              <a:t>Only P1 can execute file-A.</a:t>
            </a:r>
          </a:p>
          <a:p>
            <a:pPr defTabSz="914400"/>
            <a:r>
              <a:rPr lang="en-US" kern="0" dirty="0" smtClean="0"/>
              <a:t>Only P2 can read page-1.</a:t>
            </a:r>
          </a:p>
        </p:txBody>
      </p:sp>
      <p:sp>
        <p:nvSpPr>
          <p:cNvPr id="6" name="Oval 5"/>
          <p:cNvSpPr/>
          <p:nvPr/>
        </p:nvSpPr>
        <p:spPr bwMode="auto">
          <a:xfrm>
            <a:off x="559469" y="2053472"/>
            <a:ext cx="990256" cy="914400"/>
          </a:xfrm>
          <a:prstGeom prst="ellipse">
            <a:avLst/>
          </a:prstGeom>
          <a:solidFill>
            <a:srgbClr val="B6C7FF"/>
          </a:solidFill>
          <a:ln w="25400" cap="flat" cmpd="sng" algn="ctr">
            <a:solidFill>
              <a:schemeClr val="tx1"/>
            </a:solidFill>
            <a:prstDash val="solid"/>
            <a:round/>
            <a:headEnd type="none" w="med" len="med"/>
            <a:tailEnd type="arrow" w="med" len="med"/>
          </a:ln>
          <a:effectLst/>
        </p:spPr>
        <p:txBody>
          <a:bodyPr rtlCol="0" anchor="ctr"/>
          <a:lstStyle/>
          <a:p>
            <a:pPr algn="ctr"/>
            <a:r>
              <a:rPr lang="en-US" sz="2800" smtClean="0">
                <a:latin typeface="Calibri" charset="0"/>
                <a:ea typeface="Calibri" charset="0"/>
                <a:cs typeface="Calibri" charset="0"/>
              </a:rPr>
              <a:t>P1</a:t>
            </a:r>
            <a:endParaRPr lang="en-US" sz="2800" dirty="0">
              <a:latin typeface="Calibri" charset="0"/>
              <a:ea typeface="Calibri" charset="0"/>
              <a:cs typeface="Calibri" charset="0"/>
            </a:endParaRPr>
          </a:p>
        </p:txBody>
      </p:sp>
      <p:sp>
        <p:nvSpPr>
          <p:cNvPr id="7" name="Oval 6"/>
          <p:cNvSpPr/>
          <p:nvPr/>
        </p:nvSpPr>
        <p:spPr bwMode="auto">
          <a:xfrm>
            <a:off x="559469" y="4176962"/>
            <a:ext cx="990256" cy="914400"/>
          </a:xfrm>
          <a:prstGeom prst="ellipse">
            <a:avLst/>
          </a:prstGeom>
          <a:solidFill>
            <a:srgbClr val="92D050"/>
          </a:solidFill>
          <a:ln w="25400" cap="flat" cmpd="sng" algn="ctr">
            <a:solidFill>
              <a:schemeClr val="tx1"/>
            </a:solidFill>
            <a:prstDash val="solid"/>
            <a:round/>
            <a:headEnd type="none" w="med" len="med"/>
            <a:tailEnd type="arrow" w="med" len="med"/>
          </a:ln>
          <a:effectLst/>
        </p:spPr>
        <p:txBody>
          <a:bodyPr rtlCol="0" anchor="ctr"/>
          <a:lstStyle/>
          <a:p>
            <a:pPr algn="ctr"/>
            <a:r>
              <a:rPr lang="en-US" sz="2800" smtClean="0">
                <a:latin typeface="Calibri" charset="0"/>
                <a:ea typeface="Calibri" charset="0"/>
                <a:cs typeface="Calibri" charset="0"/>
              </a:rPr>
              <a:t>P2</a:t>
            </a:r>
            <a:endParaRPr lang="en-US" sz="2800" dirty="0">
              <a:latin typeface="Calibri" charset="0"/>
              <a:ea typeface="Calibri" charset="0"/>
              <a:cs typeface="Calibri" charset="0"/>
            </a:endParaRPr>
          </a:p>
        </p:txBody>
      </p:sp>
      <p:cxnSp>
        <p:nvCxnSpPr>
          <p:cNvPr id="9" name="Straight Arrow Connector 8"/>
          <p:cNvCxnSpPr>
            <a:stCxn id="6" idx="6"/>
            <a:endCxn id="3" idx="1"/>
          </p:cNvCxnSpPr>
          <p:nvPr/>
        </p:nvCxnSpPr>
        <p:spPr bwMode="auto">
          <a:xfrm>
            <a:off x="1549725" y="2510672"/>
            <a:ext cx="602304" cy="0"/>
          </a:xfrm>
          <a:prstGeom prst="straightConnector1">
            <a:avLst/>
          </a:prstGeom>
          <a:noFill/>
          <a:ln w="63500" cap="flat" cmpd="sng" algn="ctr">
            <a:solidFill>
              <a:schemeClr val="tx1"/>
            </a:solidFill>
            <a:prstDash val="solid"/>
            <a:round/>
            <a:headEnd type="none" w="med" len="med"/>
            <a:tailEnd type="stealth" w="lg" len="lg"/>
          </a:ln>
          <a:effectLst/>
        </p:spPr>
      </p:cxnSp>
      <p:cxnSp>
        <p:nvCxnSpPr>
          <p:cNvPr id="13" name="Straight Arrow Connector 12"/>
          <p:cNvCxnSpPr/>
          <p:nvPr/>
        </p:nvCxnSpPr>
        <p:spPr bwMode="auto">
          <a:xfrm>
            <a:off x="1549725" y="4634162"/>
            <a:ext cx="602304" cy="0"/>
          </a:xfrm>
          <a:prstGeom prst="straightConnector1">
            <a:avLst/>
          </a:prstGeom>
          <a:noFill/>
          <a:ln w="635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176513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93589" y="967172"/>
            <a:ext cx="8369755" cy="353046"/>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Domain </a:t>
            </a:r>
            <a:r>
              <a:rPr lang="en-GB" altLang="en-US" dirty="0" smtClean="0"/>
              <a:t>Structure -  static/dynamic</a:t>
            </a:r>
            <a:endParaRPr lang="en-GB" altLang="en-US" dirty="0"/>
          </a:p>
        </p:txBody>
      </p:sp>
      <p:sp>
        <p:nvSpPr>
          <p:cNvPr id="30722" name="Rectangle 3"/>
          <p:cNvSpPr>
            <a:spLocks noGrp="1" noChangeArrowheads="1"/>
          </p:cNvSpPr>
          <p:nvPr>
            <p:ph idx="1"/>
          </p:nvPr>
        </p:nvSpPr>
        <p:spPr>
          <a:xfrm>
            <a:off x="437529" y="1501436"/>
            <a:ext cx="8705040" cy="2932214"/>
          </a:xfrm>
        </p:spPr>
        <p:txBody>
          <a:bodyPr lIns="90000" tIns="46800" rIns="90000" bIns="46800">
            <a:spAutoFit/>
          </a:bodyPr>
          <a:lstStyle/>
          <a:p>
            <a:pPr marL="263525" indent="-158750" eaLnBrk="1">
              <a:lnSpc>
                <a:spcPct val="100000"/>
              </a:lnSpc>
              <a:buFont typeface="StarSymbol" charset="0"/>
              <a:buChar char="●"/>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Associations between a process and a domain can be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Static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Fixed at the time of creation of the process</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May need to provide more rights than needed at the run time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Dynamic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A process can switch from one domain to another</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The content of the domain can also be changed </a:t>
            </a:r>
          </a:p>
        </p:txBody>
      </p:sp>
      <p:sp>
        <p:nvSpPr>
          <p:cNvPr id="5" name="Content Placeholder 2"/>
          <p:cNvSpPr txBox="1">
            <a:spLocks/>
          </p:cNvSpPr>
          <p:nvPr/>
        </p:nvSpPr>
        <p:spPr bwMode="auto">
          <a:xfrm>
            <a:off x="2152029" y="5006636"/>
            <a:ext cx="6325221" cy="982009"/>
          </a:xfrm>
          <a:prstGeom prst="rect">
            <a:avLst/>
          </a:prstGeom>
          <a:solidFill>
            <a:srgbClr val="FF0000">
              <a:alpha val="18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Domain1 = { &lt;file-A, {read, write, execute}&gt;,</a:t>
            </a:r>
          </a:p>
          <a:p>
            <a:pPr marL="0" indent="0" defTabSz="914400">
              <a:buFont typeface="Wingdings 2" pitchFamily="18" charset="2"/>
              <a:buNone/>
            </a:pPr>
            <a:r>
              <a:rPr lang="en-US" kern="0" dirty="0" smtClean="0"/>
              <a:t>		&lt; printer-1, {print}&gt;}</a:t>
            </a:r>
            <a:endParaRPr lang="en-US" kern="0" dirty="0"/>
          </a:p>
        </p:txBody>
      </p:sp>
      <p:sp>
        <p:nvSpPr>
          <p:cNvPr id="7" name="Oval 6"/>
          <p:cNvSpPr/>
          <p:nvPr/>
        </p:nvSpPr>
        <p:spPr bwMode="auto">
          <a:xfrm>
            <a:off x="559469" y="5025272"/>
            <a:ext cx="990256" cy="914400"/>
          </a:xfrm>
          <a:prstGeom prst="ellipse">
            <a:avLst/>
          </a:prstGeom>
          <a:solidFill>
            <a:srgbClr val="B6C7FF"/>
          </a:solidFill>
          <a:ln w="25400" cap="flat" cmpd="sng" algn="ctr">
            <a:solidFill>
              <a:schemeClr val="tx1"/>
            </a:solidFill>
            <a:prstDash val="solid"/>
            <a:round/>
            <a:headEnd type="none" w="med" len="med"/>
            <a:tailEnd type="arrow" w="med" len="med"/>
          </a:ln>
          <a:effectLst/>
        </p:spPr>
        <p:txBody>
          <a:bodyPr rtlCol="0" anchor="ctr"/>
          <a:lstStyle/>
          <a:p>
            <a:pPr algn="ctr"/>
            <a:r>
              <a:rPr lang="en-US" sz="2800" smtClean="0">
                <a:latin typeface="Calibri" charset="0"/>
                <a:ea typeface="Calibri" charset="0"/>
                <a:cs typeface="Calibri" charset="0"/>
              </a:rPr>
              <a:t>P1</a:t>
            </a:r>
            <a:endParaRPr lang="en-US" sz="2800" dirty="0">
              <a:latin typeface="Calibri" charset="0"/>
              <a:ea typeface="Calibri" charset="0"/>
              <a:cs typeface="Calibri" charset="0"/>
            </a:endParaRPr>
          </a:p>
        </p:txBody>
      </p:sp>
      <p:cxnSp>
        <p:nvCxnSpPr>
          <p:cNvPr id="19" name="Straight Arrow Connector 18"/>
          <p:cNvCxnSpPr/>
          <p:nvPr/>
        </p:nvCxnSpPr>
        <p:spPr bwMode="auto">
          <a:xfrm>
            <a:off x="1549725" y="5501522"/>
            <a:ext cx="602304" cy="0"/>
          </a:xfrm>
          <a:prstGeom prst="straightConnector1">
            <a:avLst/>
          </a:prstGeom>
          <a:noFill/>
          <a:ln w="635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2178783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93589" y="967172"/>
            <a:ext cx="8369755" cy="353046"/>
          </a:xfrm>
        </p:spPr>
        <p:txBody>
          <a:bodyPr lIns="90000" tIns="46800" rIns="90000" bIns="46800" anchor="b">
            <a:spAutoFit/>
          </a:bodyPr>
          <a:lstStyle/>
          <a:p>
            <a:pPr eaLnBrk="1">
              <a:lnSpc>
                <a:spcPct val="4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Domain </a:t>
            </a:r>
            <a:r>
              <a:rPr lang="en-GB" altLang="en-US" dirty="0" smtClean="0"/>
              <a:t>Structure -  static/dynamic</a:t>
            </a:r>
            <a:endParaRPr lang="en-GB" altLang="en-US" dirty="0"/>
          </a:p>
        </p:txBody>
      </p:sp>
      <p:sp>
        <p:nvSpPr>
          <p:cNvPr id="30722" name="Rectangle 3"/>
          <p:cNvSpPr>
            <a:spLocks noGrp="1" noChangeArrowheads="1"/>
          </p:cNvSpPr>
          <p:nvPr>
            <p:ph idx="1"/>
          </p:nvPr>
        </p:nvSpPr>
        <p:spPr>
          <a:xfrm>
            <a:off x="437529" y="1501436"/>
            <a:ext cx="8705040" cy="2525949"/>
          </a:xfrm>
        </p:spPr>
        <p:txBody>
          <a:bodyPr lIns="90000" tIns="46800" rIns="90000" bIns="46800">
            <a:spAutoFit/>
          </a:bodyPr>
          <a:lstStyle/>
          <a:p>
            <a:pPr marL="263525" indent="-158750" eaLnBrk="1">
              <a:lnSpc>
                <a:spcPct val="100000"/>
              </a:lnSpc>
              <a:buFont typeface="StarSymbol" charset="0"/>
              <a:buChar char="●"/>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Associations between a process and a domain can be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Static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Fixed at the time of creation of the process</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ea typeface="ＭＳ Ｐゴシック" charset="-128"/>
              </a:rPr>
              <a:t>May need to provide more rights than needed at the run time</a:t>
            </a:r>
          </a:p>
          <a:p>
            <a:pPr marL="731838" lvl="1" indent="-161925"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ea typeface="ＭＳ Ｐゴシック" charset="-128"/>
              </a:rPr>
              <a:t>Dynamic</a:t>
            </a:r>
          </a:p>
          <a:p>
            <a:pPr marL="1235075" lvl="2" indent="-173038" eaLnBrk="1">
              <a:lnSpc>
                <a:spcPct val="100000"/>
              </a:lnSpc>
              <a:tabLst>
                <a:tab pos="26352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dirty="0">
                <a:solidFill>
                  <a:srgbClr val="3B3EFF"/>
                </a:solidFill>
                <a:ea typeface="ＭＳ Ｐゴシック" charset="-128"/>
              </a:rPr>
              <a:t>A process can switch from one domain to </a:t>
            </a:r>
            <a:r>
              <a:rPr lang="en-GB" altLang="en-US" b="1" dirty="0" smtClean="0">
                <a:solidFill>
                  <a:srgbClr val="3B3EFF"/>
                </a:solidFill>
                <a:ea typeface="ＭＳ Ｐゴシック" charset="-128"/>
              </a:rPr>
              <a:t>another</a:t>
            </a:r>
            <a:endParaRPr lang="en-GB" altLang="en-US" b="1" dirty="0">
              <a:solidFill>
                <a:srgbClr val="3B3EFF"/>
              </a:solidFill>
              <a:ea typeface="ＭＳ Ｐゴシック" charset="-128"/>
            </a:endParaRPr>
          </a:p>
        </p:txBody>
      </p:sp>
      <p:sp>
        <p:nvSpPr>
          <p:cNvPr id="5" name="Content Placeholder 2"/>
          <p:cNvSpPr txBox="1">
            <a:spLocks/>
          </p:cNvSpPr>
          <p:nvPr/>
        </p:nvSpPr>
        <p:spPr bwMode="auto">
          <a:xfrm>
            <a:off x="2152029" y="5006636"/>
            <a:ext cx="6325221" cy="982009"/>
          </a:xfrm>
          <a:prstGeom prst="rect">
            <a:avLst/>
          </a:prstGeom>
          <a:solidFill>
            <a:srgbClr val="FF0000">
              <a:alpha val="18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Domain1 = { &lt;file-A, {read, write, execute}&gt;,</a:t>
            </a:r>
          </a:p>
          <a:p>
            <a:pPr marL="0" indent="0" defTabSz="914400">
              <a:buFont typeface="Wingdings 2" pitchFamily="18" charset="2"/>
              <a:buNone/>
            </a:pPr>
            <a:r>
              <a:rPr lang="en-US" kern="0" dirty="0" smtClean="0"/>
              <a:t>		&lt; printer-1, {print}&gt;}</a:t>
            </a:r>
            <a:endParaRPr lang="en-US" kern="0" dirty="0"/>
          </a:p>
        </p:txBody>
      </p:sp>
      <p:sp>
        <p:nvSpPr>
          <p:cNvPr id="6" name="Content Placeholder 2"/>
          <p:cNvSpPr txBox="1">
            <a:spLocks/>
          </p:cNvSpPr>
          <p:nvPr/>
        </p:nvSpPr>
        <p:spPr bwMode="auto">
          <a:xfrm>
            <a:off x="2152028" y="6158576"/>
            <a:ext cx="6325221" cy="1462141"/>
          </a:xfrm>
          <a:prstGeom prst="rect">
            <a:avLst/>
          </a:prstGeom>
          <a:solidFill>
            <a:srgbClr val="FFFF00">
              <a:alpha val="40000"/>
            </a:srgbClr>
          </a:solidFill>
          <a:ln w="9525">
            <a:noFill/>
            <a:miter lim="800000"/>
            <a:headEnd/>
            <a:tailEnd/>
          </a:ln>
        </p:spPr>
        <p:txBody>
          <a:bodyPr vert="horz" wrap="square" lIns="100783" tIns="50392" rIns="100783" bIns="50392" numCol="1" anchor="t" anchorCtr="0" compatLnSpc="1">
            <a:prstTxWarp prst="textNoShape">
              <a:avLst/>
            </a:prstTxWarp>
            <a:spAutoFit/>
          </a:bodyPr>
          <a:lstStyle>
            <a:lvl1pPr marL="377940" indent="-377940" algn="l" rtl="0" eaLnBrk="1" fontAlgn="base" hangingPunct="1">
              <a:spcBef>
                <a:spcPct val="20000"/>
              </a:spcBef>
              <a:spcAft>
                <a:spcPct val="0"/>
              </a:spcAft>
              <a:buClr>
                <a:srgbClr val="990000"/>
              </a:buClr>
              <a:buSzPct val="60000"/>
              <a:buFont typeface="Wingdings 2" pitchFamily="18" charset="2"/>
              <a:buChar char="¢"/>
              <a:defRPr sz="2600" b="1">
                <a:solidFill>
                  <a:schemeClr val="tx1"/>
                </a:solidFill>
                <a:latin typeface="Calibri" pitchFamily="34" charset="0"/>
                <a:ea typeface="+mn-ea"/>
                <a:cs typeface="+mn-cs"/>
              </a:defRPr>
            </a:lvl1pPr>
            <a:lvl2pPr marL="818869" indent="-314949" algn="l" rtl="0" eaLnBrk="1" fontAlgn="base" hangingPunct="1">
              <a:spcBef>
                <a:spcPct val="20000"/>
              </a:spcBef>
              <a:spcAft>
                <a:spcPct val="0"/>
              </a:spcAft>
              <a:buClr>
                <a:srgbClr val="990000"/>
              </a:buClr>
              <a:buSzPct val="110000"/>
              <a:buFont typeface="Wingdings" pitchFamily="2" charset="2"/>
              <a:buChar char="§"/>
              <a:defRPr sz="2200">
                <a:solidFill>
                  <a:schemeClr val="tx1"/>
                </a:solidFill>
                <a:latin typeface="Calibri" pitchFamily="34" charset="0"/>
              </a:defRPr>
            </a:lvl2pPr>
            <a:lvl3pPr marL="1259799" indent="-251960" algn="l" rtl="0" eaLnBrk="1" fontAlgn="base" hangingPunct="1">
              <a:spcBef>
                <a:spcPct val="20000"/>
              </a:spcBef>
              <a:spcAft>
                <a:spcPct val="0"/>
              </a:spcAft>
              <a:buSzPct val="80000"/>
              <a:buFont typeface="Wingdings" pitchFamily="2" charset="2"/>
              <a:buChar char="§"/>
              <a:defRPr sz="2200">
                <a:solidFill>
                  <a:schemeClr val="tx1"/>
                </a:solidFill>
                <a:latin typeface="Calibri" pitchFamily="34" charset="0"/>
              </a:defRPr>
            </a:lvl3pPr>
            <a:lvl4pPr marL="1763717" indent="-251960" algn="l" rtl="0" eaLnBrk="1" fontAlgn="base" hangingPunct="1">
              <a:spcBef>
                <a:spcPct val="20000"/>
              </a:spcBef>
              <a:spcAft>
                <a:spcPct val="0"/>
              </a:spcAft>
              <a:buChar char="–"/>
              <a:defRPr sz="2200">
                <a:solidFill>
                  <a:schemeClr val="tx1"/>
                </a:solidFill>
                <a:latin typeface="Calibri" pitchFamily="34" charset="0"/>
              </a:defRPr>
            </a:lvl4pPr>
            <a:lvl5pPr marL="2267637" indent="-251960" algn="l" rtl="0" eaLnBrk="1" fontAlgn="base" hangingPunct="1">
              <a:spcBef>
                <a:spcPct val="20000"/>
              </a:spcBef>
              <a:spcAft>
                <a:spcPct val="0"/>
              </a:spcAft>
              <a:buChar char="»"/>
              <a:defRPr sz="2200">
                <a:solidFill>
                  <a:schemeClr val="tx1"/>
                </a:solidFill>
                <a:latin typeface="Calibri" pitchFamily="34" charset="0"/>
              </a:defRPr>
            </a:lvl5pPr>
            <a:lvl6pPr marL="2771557" indent="-251960" algn="l" rtl="0" eaLnBrk="1" fontAlgn="base" hangingPunct="1">
              <a:spcBef>
                <a:spcPct val="20000"/>
              </a:spcBef>
              <a:spcAft>
                <a:spcPct val="0"/>
              </a:spcAft>
              <a:buChar char="»"/>
              <a:defRPr sz="2200">
                <a:solidFill>
                  <a:schemeClr val="tx1"/>
                </a:solidFill>
                <a:latin typeface="Arial" charset="0"/>
              </a:defRPr>
            </a:lvl6pPr>
            <a:lvl7pPr marL="3275476" indent="-251960" algn="l" rtl="0" eaLnBrk="1" fontAlgn="base" hangingPunct="1">
              <a:spcBef>
                <a:spcPct val="20000"/>
              </a:spcBef>
              <a:spcAft>
                <a:spcPct val="0"/>
              </a:spcAft>
              <a:buChar char="»"/>
              <a:defRPr sz="2200">
                <a:solidFill>
                  <a:schemeClr val="tx1"/>
                </a:solidFill>
                <a:latin typeface="Arial" charset="0"/>
              </a:defRPr>
            </a:lvl7pPr>
            <a:lvl8pPr marL="3779395" indent="-251960" algn="l" rtl="0" eaLnBrk="1" fontAlgn="base" hangingPunct="1">
              <a:spcBef>
                <a:spcPct val="20000"/>
              </a:spcBef>
              <a:spcAft>
                <a:spcPct val="0"/>
              </a:spcAft>
              <a:buChar char="»"/>
              <a:defRPr sz="2200">
                <a:solidFill>
                  <a:schemeClr val="tx1"/>
                </a:solidFill>
                <a:latin typeface="Arial" charset="0"/>
              </a:defRPr>
            </a:lvl8pPr>
            <a:lvl9pPr marL="4283314" indent="-251960" algn="l" rtl="0" eaLnBrk="1" fontAlgn="base" hangingPunct="1">
              <a:spcBef>
                <a:spcPct val="20000"/>
              </a:spcBef>
              <a:spcAft>
                <a:spcPct val="0"/>
              </a:spcAft>
              <a:buChar char="»"/>
              <a:defRPr sz="2200">
                <a:solidFill>
                  <a:schemeClr val="tx1"/>
                </a:solidFill>
                <a:latin typeface="Arial" charset="0"/>
              </a:defRPr>
            </a:lvl9pPr>
          </a:lstStyle>
          <a:p>
            <a:pPr marL="0" indent="0" defTabSz="914400">
              <a:buFont typeface="Wingdings 2" pitchFamily="18" charset="2"/>
              <a:buNone/>
            </a:pPr>
            <a:r>
              <a:rPr lang="en-US" kern="0" dirty="0" smtClean="0"/>
              <a:t>Domain2 = { &lt;file-A, {read, write}&gt;,</a:t>
            </a:r>
          </a:p>
          <a:p>
            <a:pPr marL="0" indent="0" defTabSz="914400">
              <a:buFont typeface="Wingdings 2" pitchFamily="18" charset="2"/>
              <a:buNone/>
            </a:pPr>
            <a:r>
              <a:rPr lang="en-US" kern="0" dirty="0" smtClean="0"/>
              <a:t>		&lt;file-B, {read, execute}&gt;,</a:t>
            </a:r>
          </a:p>
          <a:p>
            <a:pPr marL="0" indent="0" defTabSz="914400">
              <a:buFont typeface="Wingdings 2" pitchFamily="18" charset="2"/>
              <a:buNone/>
            </a:pPr>
            <a:r>
              <a:rPr lang="en-US" kern="0" dirty="0"/>
              <a:t>	</a:t>
            </a:r>
            <a:r>
              <a:rPr lang="en-US" kern="0" dirty="0" smtClean="0"/>
              <a:t>				}</a:t>
            </a:r>
          </a:p>
        </p:txBody>
      </p:sp>
      <p:sp>
        <p:nvSpPr>
          <p:cNvPr id="7" name="Oval 6"/>
          <p:cNvSpPr/>
          <p:nvPr/>
        </p:nvSpPr>
        <p:spPr bwMode="auto">
          <a:xfrm>
            <a:off x="559469" y="5025272"/>
            <a:ext cx="990256" cy="914400"/>
          </a:xfrm>
          <a:prstGeom prst="ellipse">
            <a:avLst/>
          </a:prstGeom>
          <a:solidFill>
            <a:srgbClr val="B6C7FF"/>
          </a:solidFill>
          <a:ln w="25400" cap="flat" cmpd="sng" algn="ctr">
            <a:solidFill>
              <a:schemeClr val="tx1"/>
            </a:solidFill>
            <a:prstDash val="solid"/>
            <a:round/>
            <a:headEnd type="none" w="med" len="med"/>
            <a:tailEnd type="arrow" w="med" len="med"/>
          </a:ln>
          <a:effectLst/>
        </p:spPr>
        <p:txBody>
          <a:bodyPr rtlCol="0" anchor="ctr"/>
          <a:lstStyle/>
          <a:p>
            <a:pPr algn="ctr"/>
            <a:r>
              <a:rPr lang="en-US" sz="2800" smtClean="0">
                <a:latin typeface="Calibri" charset="0"/>
                <a:ea typeface="Calibri" charset="0"/>
                <a:cs typeface="Calibri" charset="0"/>
              </a:rPr>
              <a:t>P1</a:t>
            </a:r>
            <a:endParaRPr lang="en-US" sz="2800" dirty="0">
              <a:latin typeface="Calibri" charset="0"/>
              <a:ea typeface="Calibri" charset="0"/>
              <a:cs typeface="Calibri" charset="0"/>
            </a:endParaRPr>
          </a:p>
        </p:txBody>
      </p:sp>
      <p:cxnSp>
        <p:nvCxnSpPr>
          <p:cNvPr id="19" name="Straight Arrow Connector 18"/>
          <p:cNvCxnSpPr/>
          <p:nvPr/>
        </p:nvCxnSpPr>
        <p:spPr bwMode="auto">
          <a:xfrm>
            <a:off x="1549725" y="5501522"/>
            <a:ext cx="602303" cy="1356478"/>
          </a:xfrm>
          <a:prstGeom prst="straightConnector1">
            <a:avLst/>
          </a:prstGeom>
          <a:noFill/>
          <a:ln w="63500" cap="flat" cmpd="sng" algn="ctr">
            <a:solidFill>
              <a:srgbClr val="3B3EFF"/>
            </a:solidFill>
            <a:prstDash val="solid"/>
            <a:round/>
            <a:headEnd type="none" w="med" len="med"/>
            <a:tailEnd type="stealth" w="lg" len="lg"/>
          </a:ln>
          <a:effectLst/>
        </p:spPr>
      </p:cxnSp>
    </p:spTree>
    <p:extLst>
      <p:ext uri="{BB962C8B-B14F-4D97-AF65-F5344CB8AC3E}">
        <p14:creationId xmlns:p14="http://schemas.microsoft.com/office/powerpoint/2010/main" val="5084873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ng334">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CEng334.thmx</Template>
  <TotalTime>3803</TotalTime>
  <Words>3067</Words>
  <Application>Microsoft Macintosh PowerPoint</Application>
  <PresentationFormat>Custom</PresentationFormat>
  <Paragraphs>489</Paragraphs>
  <Slides>42</Slides>
  <Notes>25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 Narrow</vt:lpstr>
      <vt:lpstr>Bitstream Vera Serif</vt:lpstr>
      <vt:lpstr>Calibri</vt:lpstr>
      <vt:lpstr>Courier</vt:lpstr>
      <vt:lpstr>Courier New</vt:lpstr>
      <vt:lpstr>Monotype Sorts</vt:lpstr>
      <vt:lpstr>ＭＳ Ｐゴシック</vt:lpstr>
      <vt:lpstr>StarSymbol</vt:lpstr>
      <vt:lpstr>Times New Roman</vt:lpstr>
      <vt:lpstr>Wingdings</vt:lpstr>
      <vt:lpstr>Wingdings 2</vt:lpstr>
      <vt:lpstr>Arial</vt:lpstr>
      <vt:lpstr>CEng334</vt:lpstr>
      <vt:lpstr>Protection and security</vt:lpstr>
      <vt:lpstr>Protection and Security</vt:lpstr>
      <vt:lpstr>Goals of Protection</vt:lpstr>
      <vt:lpstr>Principles of Protection</vt:lpstr>
      <vt:lpstr>Domain of Protection</vt:lpstr>
      <vt:lpstr>Domain Structure</vt:lpstr>
      <vt:lpstr>Domain structure</vt:lpstr>
      <vt:lpstr>Domain Structure -  static/dynamic</vt:lpstr>
      <vt:lpstr>Domain Structure -  static/dynamic</vt:lpstr>
      <vt:lpstr>Domain Structure -  static/dynamic</vt:lpstr>
      <vt:lpstr>Domain design</vt:lpstr>
      <vt:lpstr>Domain Implementation  (UNIX)</vt:lpstr>
      <vt:lpstr>setuid bit – how passwd works </vt:lpstr>
      <vt:lpstr>Model of Protection: Access Matrix</vt:lpstr>
      <vt:lpstr>Access Matrix -  dynamic protection</vt:lpstr>
      <vt:lpstr>Example:</vt:lpstr>
      <vt:lpstr>Switching between domains</vt:lpstr>
      <vt:lpstr>Access Matrix with Copy Rights</vt:lpstr>
      <vt:lpstr>Access Matrix with Copy Rights</vt:lpstr>
      <vt:lpstr>Access Matrix With Owner Rights</vt:lpstr>
      <vt:lpstr>Access Matrix With Control Rights</vt:lpstr>
      <vt:lpstr>Implementation of Access Matrix</vt:lpstr>
      <vt:lpstr>Global Table </vt:lpstr>
      <vt:lpstr>Global Table – pros and cons</vt:lpstr>
      <vt:lpstr>Access Lists for Objects</vt:lpstr>
      <vt:lpstr>Access Lists for Objects -  example</vt:lpstr>
      <vt:lpstr>Capability Lists for Domains</vt:lpstr>
      <vt:lpstr>Capability Lists for Domains -  example</vt:lpstr>
      <vt:lpstr>Lock-Key Mechanism</vt:lpstr>
      <vt:lpstr>Access lists vs. Capability lists vs. Lock-key</vt:lpstr>
      <vt:lpstr>Authentication</vt:lpstr>
      <vt:lpstr>Password Authentication</vt:lpstr>
      <vt:lpstr>Password Authentication</vt:lpstr>
      <vt:lpstr>Encrypted Passwords</vt:lpstr>
      <vt:lpstr>One Time Passwords (OTP)</vt:lpstr>
      <vt:lpstr>Third Party Authentication</vt:lpstr>
      <vt:lpstr>Multi-factor Authentication</vt:lpstr>
      <vt:lpstr>Other Uses of Cryptography in OS</vt:lpstr>
      <vt:lpstr>Sandboxing</vt:lpstr>
      <vt:lpstr>Sandboxing</vt:lpstr>
      <vt:lpstr>Sandboxing examples</vt:lpstr>
      <vt:lpstr>Code Signing and Mobile Code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Onur Sehitoglu</dc:creator>
  <dc:description/>
  <cp:lastModifiedBy>Microsoft Office User</cp:lastModifiedBy>
  <cp:revision>121</cp:revision>
  <cp:lastPrinted>2017-05-22T13:17:33Z</cp:lastPrinted>
  <dcterms:created xsi:type="dcterms:W3CDTF">2017-05-04T11:34:48Z</dcterms:created>
  <dcterms:modified xsi:type="dcterms:W3CDTF">2017-05-25T04:32:19Z</dcterms:modified>
  <dc:language>en-US</dc:language>
</cp:coreProperties>
</file>