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Lst>
  <p:notesMasterIdLst>
    <p:notesMasterId r:id="rId68"/>
  </p:notesMasterIdLst>
  <p:sldIdLst>
    <p:sldId id="256" r:id="rId3"/>
    <p:sldId id="1107" r:id="rId4"/>
    <p:sldId id="1103" r:id="rId5"/>
    <p:sldId id="1100" r:id="rId6"/>
    <p:sldId id="1101" r:id="rId7"/>
    <p:sldId id="974" r:id="rId8"/>
    <p:sldId id="1105" r:id="rId9"/>
    <p:sldId id="1102" r:id="rId10"/>
    <p:sldId id="1106" r:id="rId11"/>
    <p:sldId id="1079" r:id="rId12"/>
    <p:sldId id="972" r:id="rId13"/>
    <p:sldId id="976" r:id="rId14"/>
    <p:sldId id="977" r:id="rId15"/>
    <p:sldId id="1017" r:id="rId16"/>
    <p:sldId id="1021" r:id="rId17"/>
    <p:sldId id="1018" r:id="rId18"/>
    <p:sldId id="1026" r:id="rId19"/>
    <p:sldId id="1020" r:id="rId20"/>
    <p:sldId id="1025" r:id="rId21"/>
    <p:sldId id="1027" r:id="rId22"/>
    <p:sldId id="1029" r:id="rId23"/>
    <p:sldId id="1039" r:id="rId24"/>
    <p:sldId id="1028" r:id="rId25"/>
    <p:sldId id="1113" r:id="rId26"/>
    <p:sldId id="1114" r:id="rId27"/>
    <p:sldId id="1115" r:id="rId28"/>
    <p:sldId id="1116" r:id="rId29"/>
    <p:sldId id="933" r:id="rId30"/>
    <p:sldId id="741" r:id="rId31"/>
    <p:sldId id="752" r:id="rId32"/>
    <p:sldId id="733" r:id="rId33"/>
    <p:sldId id="787" r:id="rId34"/>
    <p:sldId id="742" r:id="rId35"/>
    <p:sldId id="743" r:id="rId36"/>
    <p:sldId id="734" r:id="rId37"/>
    <p:sldId id="1097" r:id="rId38"/>
    <p:sldId id="1098" r:id="rId39"/>
    <p:sldId id="736" r:id="rId40"/>
    <p:sldId id="739" r:id="rId41"/>
    <p:sldId id="738" r:id="rId42"/>
    <p:sldId id="934" r:id="rId43"/>
    <p:sldId id="737" r:id="rId44"/>
    <p:sldId id="740" r:id="rId45"/>
    <p:sldId id="730" r:id="rId46"/>
    <p:sldId id="731" r:id="rId47"/>
    <p:sldId id="732" r:id="rId48"/>
    <p:sldId id="735" r:id="rId49"/>
    <p:sldId id="744" r:id="rId50"/>
    <p:sldId id="745" r:id="rId51"/>
    <p:sldId id="746" r:id="rId52"/>
    <p:sldId id="747" r:id="rId53"/>
    <p:sldId id="1117" r:id="rId54"/>
    <p:sldId id="748" r:id="rId55"/>
    <p:sldId id="956" r:id="rId56"/>
    <p:sldId id="1069" r:id="rId57"/>
    <p:sldId id="1070" r:id="rId58"/>
    <p:sldId id="1064" r:id="rId59"/>
    <p:sldId id="1065" r:id="rId60"/>
    <p:sldId id="1066" r:id="rId61"/>
    <p:sldId id="1067" r:id="rId62"/>
    <p:sldId id="1068" r:id="rId63"/>
    <p:sldId id="1111" r:id="rId64"/>
    <p:sldId id="1112" r:id="rId65"/>
    <p:sldId id="1109" r:id="rId66"/>
    <p:sldId id="1110"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CDCD"/>
    <a:srgbClr val="0000FF"/>
    <a:srgbClr val="F9F9F9"/>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vertBarState="maximized">
    <p:restoredLeft sz="19174" autoAdjust="0"/>
    <p:restoredTop sz="94660"/>
  </p:normalViewPr>
  <p:slideViewPr>
    <p:cSldViewPr snapToGrid="0" snapToObjects="1">
      <p:cViewPr varScale="1">
        <p:scale>
          <a:sx n="69" d="100"/>
          <a:sy n="69" d="100"/>
        </p:scale>
        <p:origin x="-1182" y="-10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26FC4-F161-9B45-AFC3-FF50C859FF7D}" type="datetimeFigureOut">
              <a:rPr lang="en-US" smtClean="0"/>
              <a:pPr/>
              <a:t>5/17/2018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C0D41-1AA1-964D-88D9-39F1A360240F}" type="slidenum">
              <a:rPr lang="en-US" smtClean="0"/>
              <a:pPr/>
              <a:t>‹#›</a:t>
            </a:fld>
            <a:endParaRPr lang="en-US"/>
          </a:p>
        </p:txBody>
      </p:sp>
    </p:spTree>
    <p:extLst>
      <p:ext uri="{BB962C8B-B14F-4D97-AF65-F5344CB8AC3E}">
        <p14:creationId xmlns="" xmlns:p14="http://schemas.microsoft.com/office/powerpoint/2010/main" val="5386258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7geçe</a:t>
            </a:r>
            <a:endParaRPr lang="tr-TR" dirty="0"/>
          </a:p>
        </p:txBody>
      </p:sp>
      <p:sp>
        <p:nvSpPr>
          <p:cNvPr id="4" name="3 Slayt Numarası Yer Tutucusu"/>
          <p:cNvSpPr>
            <a:spLocks noGrp="1"/>
          </p:cNvSpPr>
          <p:nvPr>
            <p:ph type="sldNum" sz="quarter" idx="10"/>
          </p:nvPr>
        </p:nvSpPr>
        <p:spPr/>
        <p:txBody>
          <a:bodyPr/>
          <a:lstStyle/>
          <a:p>
            <a:fld id="{7BDC0D41-1AA1-964D-88D9-39F1A360240F}"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52E17392-9618-514E-B7EF-EE7C4014954D}" type="datetimeFigureOut">
              <a:rPr lang="en-US" smtClean="0"/>
              <a:pPr/>
              <a:t>5/17/2018</a:t>
            </a:fld>
            <a:endParaRPr lang="en-US"/>
          </a:p>
        </p:txBody>
      </p:sp>
      <p:sp>
        <p:nvSpPr>
          <p:cNvPr id="17" name="16 Altbilgi Yer Tutucusu"/>
          <p:cNvSpPr>
            <a:spLocks noGrp="1"/>
          </p:cNvSpPr>
          <p:nvPr>
            <p:ph type="ftr" sz="quarter" idx="11"/>
          </p:nvPr>
        </p:nvSpPr>
        <p:spPr>
          <a:xfrm>
            <a:off x="2898648" y="6355080"/>
            <a:ext cx="3474720" cy="365760"/>
          </a:xfrm>
        </p:spPr>
        <p:txBody>
          <a:bodyPr/>
          <a:lstStyle/>
          <a:p>
            <a:endParaRPr lang="en-US"/>
          </a:p>
        </p:txBody>
      </p:sp>
      <p:sp>
        <p:nvSpPr>
          <p:cNvPr id="29" name="28 Slayt Numarası Yer Tutucusu"/>
          <p:cNvSpPr>
            <a:spLocks noGrp="1"/>
          </p:cNvSpPr>
          <p:nvPr>
            <p:ph type="sldNum" sz="quarter" idx="12"/>
          </p:nvPr>
        </p:nvSpPr>
        <p:spPr>
          <a:xfrm>
            <a:off x="1216152" y="6355080"/>
            <a:ext cx="1219200" cy="365760"/>
          </a:xfrm>
        </p:spPr>
        <p:txBody>
          <a:bodyPr/>
          <a:lstStyle/>
          <a:p>
            <a:fld id="{9780DC49-8D76-104F-8598-E5B37BCC55C4}" type="slidenum">
              <a:rPr lang="en-US" smtClean="0"/>
              <a:pPr/>
              <a:t>‹#›</a:t>
            </a:fld>
            <a:endParaRPr lang="en-US"/>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5/17/2018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5/17/2018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52E17392-9618-514E-B7EF-EE7C4014954D}" type="datetimeFigureOut">
              <a:rPr lang="en-US" smtClean="0"/>
              <a:pPr/>
              <a:t>5/17/2018</a:t>
            </a:fld>
            <a:endParaRPr lang="en-US"/>
          </a:p>
        </p:txBody>
      </p:sp>
      <p:sp>
        <p:nvSpPr>
          <p:cNvPr id="19" name="18 Altbilgi Yer Tutucusu"/>
          <p:cNvSpPr>
            <a:spLocks noGrp="1"/>
          </p:cNvSpPr>
          <p:nvPr>
            <p:ph type="ftr" sz="quarter" idx="11"/>
          </p:nvPr>
        </p:nvSpPr>
        <p:spPr/>
        <p:txBody>
          <a:bodyPr/>
          <a:lstStyle/>
          <a:p>
            <a:endParaRPr lang="en-US"/>
          </a:p>
        </p:txBody>
      </p:sp>
      <p:sp>
        <p:nvSpPr>
          <p:cNvPr id="27" name="2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5/17/2018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52E17392-9618-514E-B7EF-EE7C4014954D}" type="datetimeFigureOut">
              <a:rPr lang="en-US" smtClean="0"/>
              <a:pPr/>
              <a:t>5/17/2018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5/17/2018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52E17392-9618-514E-B7EF-EE7C4014954D}" type="datetimeFigureOut">
              <a:rPr lang="en-US" smtClean="0"/>
              <a:pPr/>
              <a:t>5/17/2018</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2E17392-9618-514E-B7EF-EE7C4014954D}" type="datetimeFigureOut">
              <a:rPr lang="en-US" smtClean="0"/>
              <a:pPr/>
              <a:t>5/17/2018</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E17392-9618-514E-B7EF-EE7C4014954D}" type="datetimeFigureOut">
              <a:rPr lang="en-US" smtClean="0"/>
              <a:pPr/>
              <a:t>5/17/2018</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5/17/2018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5/17/2018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5/17/2018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a:xfrm>
            <a:off x="8077200" y="6356350"/>
            <a:ext cx="609600" cy="365125"/>
          </a:xfrm>
        </p:spPr>
        <p:txBody>
          <a:bodyPr/>
          <a:lstStyle/>
          <a:p>
            <a:fld id="{9780DC49-8D76-104F-8598-E5B37BCC55C4}" type="slidenum">
              <a:rPr lang="en-US" smtClean="0"/>
              <a:pPr/>
              <a:t>‹#›</a:t>
            </a:fld>
            <a:endParaRPr lang="en-US"/>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rand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5/17/2018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5/17/2018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52E17392-9618-514E-B7EF-EE7C4014954D}" type="datetimeFigureOut">
              <a:rPr lang="en-US" smtClean="0"/>
              <a:pPr/>
              <a:t>5/17/2018</a:t>
            </a:fld>
            <a:endParaRPr lang="en-US"/>
          </a:p>
        </p:txBody>
      </p:sp>
      <p:sp>
        <p:nvSpPr>
          <p:cNvPr id="5" name="4 Altbilgi Yer Tutucusu"/>
          <p:cNvSpPr>
            <a:spLocks noGrp="1"/>
          </p:cNvSpPr>
          <p:nvPr>
            <p:ph type="ftr" sz="quarter" idx="11"/>
          </p:nvPr>
        </p:nvSpPr>
        <p:spPr>
          <a:xfrm>
            <a:off x="2898648" y="6355080"/>
            <a:ext cx="3474720" cy="365760"/>
          </a:xfrm>
        </p:spPr>
        <p:txBody>
          <a:bodyPr/>
          <a:lstStyle/>
          <a:p>
            <a:endParaRPr lang="en-US"/>
          </a:p>
        </p:txBody>
      </p:sp>
      <p:sp>
        <p:nvSpPr>
          <p:cNvPr id="6" name="5 Slayt Numarası Yer Tutucusu"/>
          <p:cNvSpPr>
            <a:spLocks noGrp="1"/>
          </p:cNvSpPr>
          <p:nvPr>
            <p:ph type="sldNum" sz="quarter" idx="12"/>
          </p:nvPr>
        </p:nvSpPr>
        <p:spPr>
          <a:xfrm>
            <a:off x="1069848" y="6355080"/>
            <a:ext cx="1520952" cy="365760"/>
          </a:xfrm>
        </p:spPr>
        <p:txBody>
          <a:bodyPr/>
          <a:lstStyle/>
          <a:p>
            <a:fld id="{9780DC49-8D76-104F-8598-E5B37BCC55C4}" type="slidenum">
              <a:rPr lang="en-US" smtClean="0"/>
              <a:pPr/>
              <a:t>‹#›</a:t>
            </a:fld>
            <a:endParaRPr lang="en-US"/>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5/17/2018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52E17392-9618-514E-B7EF-EE7C4014954D}" type="datetimeFigureOut">
              <a:rPr lang="en-US" smtClean="0"/>
              <a:pPr/>
              <a:t>5/17/2018</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2E17392-9618-514E-B7EF-EE7C4014954D}" type="datetimeFigureOut">
              <a:rPr lang="en-US" smtClean="0"/>
              <a:pPr/>
              <a:t>5/17/2018</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E17392-9618-514E-B7EF-EE7C4014954D}" type="datetimeFigureOut">
              <a:rPr lang="en-US" smtClean="0"/>
              <a:pPr/>
              <a:t>5/17/2018</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5/17/2018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5/17/2018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2E17392-9618-514E-B7EF-EE7C4014954D}" type="datetimeFigureOut">
              <a:rPr lang="en-US" smtClean="0"/>
              <a:pPr/>
              <a:t>5/17/2018</a:t>
            </a:fld>
            <a:endParaRPr lang="en-US"/>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780DC49-8D76-104F-8598-E5B37BCC55C4}" type="slidenum">
              <a:rPr lang="en-US" smtClean="0"/>
              <a:pPr/>
              <a:t>‹#›</a:t>
            </a:fld>
            <a:endParaRPr lang="en-US"/>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2E17392-9618-514E-B7EF-EE7C4014954D}" type="datetimeFigureOut">
              <a:rPr lang="en-US" smtClean="0"/>
              <a:pPr/>
              <a:t>5/17/2018</a:t>
            </a:fld>
            <a:endParaRPr lang="en-US"/>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80DC49-8D76-104F-8598-E5B37BCC55C4}" type="slidenum">
              <a:rPr lang="en-US" smtClean="0"/>
              <a:pPr/>
              <a:t>‹#›</a:t>
            </a:fld>
            <a:endParaRPr lang="en-US"/>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bil141asistan@g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bil141asistan@gmail.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smtClean="0"/>
              <a:t>BİLGİSAYAR PROGRAMLAMA</a:t>
            </a:r>
            <a:endParaRPr lang="en-US" dirty="0"/>
          </a:p>
        </p:txBody>
      </p:sp>
      <p:sp>
        <p:nvSpPr>
          <p:cNvPr id="3" name="Subtitle 2"/>
          <p:cNvSpPr>
            <a:spLocks noGrp="1"/>
          </p:cNvSpPr>
          <p:nvPr>
            <p:ph type="subTitle" idx="1"/>
          </p:nvPr>
        </p:nvSpPr>
        <p:spPr/>
        <p:txBody>
          <a:bodyPr/>
          <a:lstStyle/>
          <a:p>
            <a:r>
              <a:rPr lang="tr-TR" smtClean="0"/>
              <a:t>OĞUZ HANOĞLU</a:t>
            </a:r>
            <a:endParaRPr lang="en-US" dirty="0"/>
          </a:p>
        </p:txBody>
      </p:sp>
      <p:pic>
        <p:nvPicPr>
          <p:cNvPr id="4" name="Picture 7" descr="http://www.hindscc.edu/Assets/images/computer-programming-tech.jpg"/>
          <p:cNvPicPr>
            <a:picLocks noChangeAspect="1" noChangeArrowheads="1"/>
          </p:cNvPicPr>
          <p:nvPr/>
        </p:nvPicPr>
        <p:blipFill>
          <a:blip r:embed="rId2"/>
          <a:srcRect/>
          <a:stretch>
            <a:fillRect/>
          </a:stretch>
        </p:blipFill>
        <p:spPr bwMode="auto">
          <a:xfrm>
            <a:off x="642910" y="714356"/>
            <a:ext cx="4000496" cy="2669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91693031"/>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Duyuru</a:t>
            </a:r>
            <a:endParaRPr lang="tr-TR" dirty="0"/>
          </a:p>
        </p:txBody>
      </p:sp>
      <p:sp>
        <p:nvSpPr>
          <p:cNvPr id="3" name="2 İçerik Yer Tutucusu"/>
          <p:cNvSpPr>
            <a:spLocks noGrp="1"/>
          </p:cNvSpPr>
          <p:nvPr>
            <p:ph sz="quarter" idx="1"/>
          </p:nvPr>
        </p:nvSpPr>
        <p:spPr/>
        <p:txBody>
          <a:bodyPr>
            <a:normAutofit/>
          </a:bodyPr>
          <a:lstStyle/>
          <a:p>
            <a:pPr algn="ctr"/>
            <a:r>
              <a:rPr lang="tr-TR" sz="3600" b="1" dirty="0" smtClean="0">
                <a:hlinkClick r:id="rId2"/>
              </a:rPr>
              <a:t>bil141asistan@</a:t>
            </a:r>
            <a:r>
              <a:rPr lang="tr-TR" sz="3600" b="1" dirty="0" err="1" smtClean="0">
                <a:hlinkClick r:id="rId2"/>
              </a:rPr>
              <a:t>gmail</a:t>
            </a:r>
            <a:r>
              <a:rPr lang="tr-TR" sz="3600" b="1" dirty="0" smtClean="0">
                <a:hlinkClick r:id="rId2"/>
              </a:rPr>
              <a:t>.com</a:t>
            </a:r>
            <a:endParaRPr lang="tr-TR" sz="3600" b="1" dirty="0"/>
          </a:p>
          <a:p>
            <a:pPr algn="ctr">
              <a:buNone/>
            </a:pPr>
            <a:endParaRPr lang="tr-TR" sz="3600" b="1" dirty="0" smtClean="0"/>
          </a:p>
        </p:txBody>
      </p:sp>
      <p:sp>
        <p:nvSpPr>
          <p:cNvPr id="4" name="3 Yuvarlatılmış Dikdörtgen"/>
          <p:cNvSpPr/>
          <p:nvPr/>
        </p:nvSpPr>
        <p:spPr>
          <a:xfrm>
            <a:off x="1039091" y="1953491"/>
            <a:ext cx="7065818" cy="2133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dirty="0" smtClean="0"/>
              <a:t>Merhaba,</a:t>
            </a:r>
          </a:p>
          <a:p>
            <a:r>
              <a:rPr lang="tr-TR" dirty="0" smtClean="0"/>
              <a:t>Size C dilinde takıldığım birkaç nokta hakkında soru sormak istiyorum.</a:t>
            </a:r>
          </a:p>
          <a:p>
            <a:r>
              <a:rPr lang="tr-TR" b="1" dirty="0" smtClean="0"/>
              <a:t>Bugün ve yarın </a:t>
            </a:r>
            <a:r>
              <a:rPr lang="tr-TR" dirty="0" smtClean="0"/>
              <a:t>müsait vakitlerim: … </a:t>
            </a:r>
          </a:p>
          <a:p>
            <a:r>
              <a:rPr lang="tr-TR" dirty="0" smtClean="0"/>
              <a:t>Bu vakitlerde </a:t>
            </a:r>
            <a:r>
              <a:rPr lang="tr-TR" dirty="0" err="1" smtClean="0"/>
              <a:t>Piazza’da</a:t>
            </a:r>
            <a:r>
              <a:rPr lang="tr-TR" dirty="0" smtClean="0"/>
              <a:t> duyurulu olan ofisinize gelebilirim.</a:t>
            </a:r>
          </a:p>
          <a:p>
            <a:r>
              <a:rPr lang="tr-TR" dirty="0" smtClean="0"/>
              <a:t>Geri dönüşünüzü bekliyorum.</a:t>
            </a:r>
          </a:p>
          <a:p>
            <a:r>
              <a:rPr lang="tr-TR" dirty="0" smtClean="0"/>
              <a:t>İyi çalışmalar.</a:t>
            </a:r>
            <a:endParaRPr lang="tr-TR" dirty="0"/>
          </a:p>
        </p:txBody>
      </p:sp>
      <p:cxnSp>
        <p:nvCxnSpPr>
          <p:cNvPr id="6" name="5 Düz Ok Bağlayıcısı"/>
          <p:cNvCxnSpPr/>
          <p:nvPr/>
        </p:nvCxnSpPr>
        <p:spPr>
          <a:xfrm>
            <a:off x="2147455" y="4087091"/>
            <a:ext cx="803563" cy="249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1233055" y="4415043"/>
            <a:ext cx="6871854" cy="369332"/>
          </a:xfrm>
          <a:prstGeom prst="rect">
            <a:avLst/>
          </a:prstGeom>
          <a:noFill/>
        </p:spPr>
        <p:txBody>
          <a:bodyPr wrap="square" rtlCol="0">
            <a:spAutoFit/>
          </a:bodyPr>
          <a:lstStyle/>
          <a:p>
            <a:r>
              <a:rPr lang="tr-TR" dirty="0" smtClean="0"/>
              <a:t>şeklinde bir e-posta ile randevu alabilirsiniz.</a:t>
            </a:r>
            <a:endParaRPr lang="tr-TR" dirty="0"/>
          </a:p>
        </p:txBody>
      </p:sp>
      <p:sp>
        <p:nvSpPr>
          <p:cNvPr id="8" name="7 Yuvarlatılmış Dikdörtgen"/>
          <p:cNvSpPr/>
          <p:nvPr/>
        </p:nvSpPr>
        <p:spPr>
          <a:xfrm>
            <a:off x="762000" y="4969041"/>
            <a:ext cx="7606145" cy="118791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b="1" dirty="0" smtClean="0"/>
              <a:t>Uyarı</a:t>
            </a:r>
            <a:r>
              <a:rPr lang="tr-TR" sz="1600" dirty="0" smtClean="0"/>
              <a:t>: Sorularınızı kendiniz çözemiyorsanız ve her hafta asistanlara sormak durumunda kalıyorsanız lütfen en kısa sürede dersin hocasıyla iletişime geçiniz. Bu durumdaki öğrenciler ne yazık ki sınav sonuçlarını görünce fark edebiliyorlar ki: bir yerlerde yanlış yapmışlar, ödevlerden yeterince faydalanamamışlar, yanlış bir çalışma yöntemi belirlemişler…</a:t>
            </a:r>
            <a:endParaRPr lang="tr-TR" sz="1600"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Hatırlatma</a:t>
            </a:r>
            <a:endParaRPr lang="tr-TR" dirty="0"/>
          </a:p>
        </p:txBody>
      </p:sp>
      <p:sp>
        <p:nvSpPr>
          <p:cNvPr id="3" name="2 İçerik Yer Tutucusu"/>
          <p:cNvSpPr>
            <a:spLocks noGrp="1"/>
          </p:cNvSpPr>
          <p:nvPr>
            <p:ph sz="quarter" idx="1"/>
          </p:nvPr>
        </p:nvSpPr>
        <p:spPr/>
        <p:txBody>
          <a:bodyPr>
            <a:normAutofit/>
          </a:bodyPr>
          <a:lstStyle/>
          <a:p>
            <a:r>
              <a:rPr lang="tr-TR" dirty="0" smtClean="0"/>
              <a:t>Ödevlerde bol puan toplamaya bakın. Puan yuvarlaması uygulanmaz. Ders planındaki %10’lik ödev çalışması bileşeninden örneğin %12 puan toplayabilirsiniz.</a:t>
            </a:r>
          </a:p>
          <a:p>
            <a:pPr lvl="1"/>
            <a:r>
              <a:rPr lang="tr-TR" dirty="0" smtClean="0"/>
              <a:t>Standart (sunumsuz) Ödevlerde erken şekilde ve ekstra şeyler ekleyerek puanınızı artırmaya çalışın…</a:t>
            </a:r>
          </a:p>
          <a:p>
            <a:pPr lvl="1"/>
            <a:r>
              <a:rPr lang="tr-TR" dirty="0" smtClean="0"/>
              <a:t>Sunumlu Ödevlerde ise isteneni erken şekilde, tam olarak ve aynen yapmaya odaklanın. </a:t>
            </a:r>
            <a:r>
              <a:rPr lang="tr-TR" dirty="0" err="1" smtClean="0"/>
              <a:t>Bonus</a:t>
            </a:r>
            <a:r>
              <a:rPr lang="tr-TR" dirty="0" smtClean="0"/>
              <a:t> ile ekstra puan alabilirsiniz.</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Oval"/>
          <p:cNvSpPr/>
          <p:nvPr/>
        </p:nvSpPr>
        <p:spPr>
          <a:xfrm>
            <a:off x="4357686" y="5143512"/>
            <a:ext cx="1214446" cy="107157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normAutofit/>
          </a:bodyPr>
          <a:lstStyle/>
          <a:p>
            <a:r>
              <a:rPr lang="tr-TR" sz="2800" dirty="0" smtClean="0"/>
              <a:t>SAKINCALI KULLANIM: Küresel değişkenler</a:t>
            </a:r>
            <a:endParaRPr lang="tr-TR" sz="2800" dirty="0"/>
          </a:p>
        </p:txBody>
      </p:sp>
      <p:sp>
        <p:nvSpPr>
          <p:cNvPr id="3" name="2 İçerik Yer Tutucusu"/>
          <p:cNvSpPr>
            <a:spLocks noGrp="1"/>
          </p:cNvSpPr>
          <p:nvPr>
            <p:ph sz="quarter" idx="1"/>
          </p:nvPr>
        </p:nvSpPr>
        <p:spPr>
          <a:xfrm>
            <a:off x="6402934" y="1714488"/>
            <a:ext cx="2283866" cy="3539941"/>
          </a:xfrm>
        </p:spPr>
        <p:style>
          <a:lnRef idx="2">
            <a:schemeClr val="dk1"/>
          </a:lnRef>
          <a:fillRef idx="1">
            <a:schemeClr val="lt1"/>
          </a:fillRef>
          <a:effectRef idx="0">
            <a:schemeClr val="dk1"/>
          </a:effectRef>
          <a:fontRef idx="minor">
            <a:schemeClr val="dk1"/>
          </a:fontRef>
        </p:style>
        <p:txBody>
          <a:bodyPr>
            <a:normAutofit/>
          </a:bodyPr>
          <a:lstStyle/>
          <a:p>
            <a:r>
              <a:rPr lang="tr-TR" sz="2000" dirty="0" smtClean="0"/>
              <a:t>Değişkenlerinizi her zaman bir fonksiyon içerisinde (örn. </a:t>
            </a:r>
            <a:r>
              <a:rPr lang="tr-TR" sz="2000" dirty="0" err="1" smtClean="0"/>
              <a:t>main</a:t>
            </a:r>
            <a:r>
              <a:rPr lang="tr-TR" sz="2000" dirty="0" smtClean="0"/>
              <a:t> içerisinde, henüz başka bir fonksiyon tanımlamayı görmedik) tanımlamış olun.</a:t>
            </a:r>
            <a:endParaRPr lang="en-US" sz="2000" dirty="0" smtClean="0"/>
          </a:p>
          <a:p>
            <a:endParaRPr lang="tr-TR" dirty="0"/>
          </a:p>
        </p:txBody>
      </p:sp>
      <p:sp>
        <p:nvSpPr>
          <p:cNvPr id="5" name="4 Metin kutusu"/>
          <p:cNvSpPr txBox="1"/>
          <p:nvPr/>
        </p:nvSpPr>
        <p:spPr>
          <a:xfrm>
            <a:off x="928662" y="1285860"/>
            <a:ext cx="3357586" cy="4524315"/>
          </a:xfrm>
          <a:prstGeom prst="rect">
            <a:avLst/>
          </a:prstGeom>
          <a:noFill/>
        </p:spPr>
        <p:txBody>
          <a:bodyPr wrap="square" rtlCol="0">
            <a:spAutoFit/>
          </a:bodyPr>
          <a:lstStyle/>
          <a:p>
            <a:r>
              <a:rPr lang="tr-TR" sz="2400" dirty="0" smtClean="0"/>
              <a:t>#</a:t>
            </a:r>
            <a:r>
              <a:rPr lang="tr-TR" sz="2400" dirty="0" err="1" smtClean="0"/>
              <a:t>include</a:t>
            </a:r>
            <a:r>
              <a:rPr lang="tr-TR" sz="2400" dirty="0" smtClean="0"/>
              <a:t> &lt;</a:t>
            </a:r>
            <a:r>
              <a:rPr lang="tr-TR" sz="2400" dirty="0" err="1" smtClean="0"/>
              <a:t>stdio</a:t>
            </a:r>
            <a:r>
              <a:rPr lang="tr-TR" sz="2400" dirty="0" smtClean="0"/>
              <a:t>.h&gt;</a:t>
            </a:r>
          </a:p>
          <a:p>
            <a:endParaRPr lang="tr-TR" sz="2400" dirty="0" smtClean="0"/>
          </a:p>
          <a:p>
            <a:r>
              <a:rPr lang="tr-TR" sz="2400" dirty="0" err="1" smtClean="0"/>
              <a:t>int</a:t>
            </a:r>
            <a:r>
              <a:rPr lang="tr-TR" sz="2400" dirty="0" smtClean="0"/>
              <a:t> </a:t>
            </a:r>
            <a:r>
              <a:rPr lang="tr-TR" sz="2400" dirty="0" err="1" smtClean="0"/>
              <a:t>kuresel</a:t>
            </a:r>
            <a:r>
              <a:rPr lang="tr-TR" sz="2400" dirty="0" smtClean="0"/>
              <a:t>_</a:t>
            </a:r>
            <a:r>
              <a:rPr lang="tr-TR" sz="2400" dirty="0" err="1" smtClean="0"/>
              <a:t>degisken</a:t>
            </a:r>
            <a:r>
              <a:rPr lang="tr-TR" sz="2400" dirty="0" smtClean="0"/>
              <a:t>;</a:t>
            </a:r>
          </a:p>
          <a:p>
            <a:endParaRPr lang="tr-TR" sz="2400" dirty="0" smtClean="0"/>
          </a:p>
          <a:p>
            <a:r>
              <a:rPr lang="tr-TR" sz="2400" dirty="0" err="1" smtClean="0"/>
              <a:t>int</a:t>
            </a:r>
            <a:r>
              <a:rPr lang="tr-TR" sz="2400" dirty="0" smtClean="0"/>
              <a:t> </a:t>
            </a:r>
            <a:r>
              <a:rPr lang="tr-TR" sz="2400" dirty="0" err="1" smtClean="0"/>
              <a:t>main</a:t>
            </a:r>
            <a:r>
              <a:rPr lang="tr-TR" sz="2400" dirty="0" smtClean="0"/>
              <a:t>(){</a:t>
            </a:r>
          </a:p>
          <a:p>
            <a:r>
              <a:rPr lang="tr-TR" sz="2400" dirty="0" err="1" smtClean="0"/>
              <a:t>kuresel</a:t>
            </a:r>
            <a:r>
              <a:rPr lang="tr-TR" sz="2400" dirty="0" smtClean="0"/>
              <a:t>_</a:t>
            </a:r>
            <a:r>
              <a:rPr lang="tr-TR" sz="2400" dirty="0" err="1" smtClean="0"/>
              <a:t>degisken</a:t>
            </a:r>
            <a:r>
              <a:rPr lang="tr-TR" sz="2400" dirty="0" smtClean="0"/>
              <a:t>=2;</a:t>
            </a:r>
          </a:p>
          <a:p>
            <a:r>
              <a:rPr lang="tr-TR" sz="2400" dirty="0" err="1" smtClean="0"/>
              <a:t>return</a:t>
            </a:r>
            <a:r>
              <a:rPr lang="tr-TR" sz="2400" dirty="0" smtClean="0"/>
              <a:t> 0;</a:t>
            </a:r>
          </a:p>
          <a:p>
            <a:r>
              <a:rPr lang="tr-TR" sz="2400" dirty="0" smtClean="0"/>
              <a:t>}</a:t>
            </a:r>
          </a:p>
          <a:p>
            <a:endParaRPr lang="tr-TR" sz="2400" dirty="0" smtClean="0"/>
          </a:p>
          <a:p>
            <a:r>
              <a:rPr lang="tr-TR" sz="2400" dirty="0" err="1" smtClean="0"/>
              <a:t>double</a:t>
            </a:r>
            <a:r>
              <a:rPr lang="tr-TR" sz="2400" dirty="0" smtClean="0"/>
              <a:t> fonksiyon(){</a:t>
            </a:r>
          </a:p>
          <a:p>
            <a:r>
              <a:rPr lang="tr-TR" sz="2400" dirty="0" err="1" smtClean="0"/>
              <a:t>kuresel</a:t>
            </a:r>
            <a:r>
              <a:rPr lang="tr-TR" sz="2400" dirty="0" smtClean="0"/>
              <a:t>_</a:t>
            </a:r>
            <a:r>
              <a:rPr lang="tr-TR" sz="2400" dirty="0" err="1" smtClean="0"/>
              <a:t>degisken</a:t>
            </a:r>
            <a:r>
              <a:rPr lang="tr-TR" sz="2400" dirty="0" smtClean="0"/>
              <a:t>--;</a:t>
            </a:r>
          </a:p>
          <a:p>
            <a:r>
              <a:rPr lang="tr-TR" sz="2400" dirty="0" smtClean="0"/>
              <a:t>}</a:t>
            </a:r>
            <a:endParaRPr lang="tr-TR" sz="2400" dirty="0"/>
          </a:p>
        </p:txBody>
      </p:sp>
      <p:sp>
        <p:nvSpPr>
          <p:cNvPr id="7" name="6 Yuvarlatılmış Dikdörtgen"/>
          <p:cNvSpPr/>
          <p:nvPr/>
        </p:nvSpPr>
        <p:spPr>
          <a:xfrm>
            <a:off x="4071934" y="1285860"/>
            <a:ext cx="1714512" cy="3786214"/>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DİKKAT!</a:t>
            </a:r>
          </a:p>
          <a:p>
            <a:pPr algn="ctr"/>
            <a:r>
              <a:rPr lang="tr-TR" sz="1400" dirty="0" smtClean="0"/>
              <a:t>Küresel</a:t>
            </a:r>
          </a:p>
          <a:p>
            <a:pPr algn="ctr"/>
            <a:r>
              <a:rPr lang="tr-TR" sz="1400" dirty="0" smtClean="0"/>
              <a:t>(global) değişken kullanmak iyi bir alışkanlık değildir ve size ödevlerde ve sınavlarda önemli miktarda puan kaybettirebilir.</a:t>
            </a:r>
            <a:endParaRPr lang="tr-TR" sz="1400" dirty="0"/>
          </a:p>
        </p:txBody>
      </p:sp>
      <p:cxnSp>
        <p:nvCxnSpPr>
          <p:cNvPr id="12" name="11 Düz Ok Bağlayıcısı"/>
          <p:cNvCxnSpPr/>
          <p:nvPr/>
        </p:nvCxnSpPr>
        <p:spPr>
          <a:xfrm flipV="1">
            <a:off x="457200" y="2291256"/>
            <a:ext cx="471462" cy="34684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Oval"/>
          <p:cNvSpPr/>
          <p:nvPr/>
        </p:nvSpPr>
        <p:spPr>
          <a:xfrm>
            <a:off x="3428992" y="5072074"/>
            <a:ext cx="1214446" cy="107157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normAutofit/>
          </a:bodyPr>
          <a:lstStyle/>
          <a:p>
            <a:r>
              <a:rPr lang="tr-TR" sz="2800" dirty="0" smtClean="0"/>
              <a:t>SAKINCALI KULLANIM: Küresel değişkenler</a:t>
            </a:r>
            <a:endParaRPr lang="tr-TR" sz="2800" dirty="0"/>
          </a:p>
        </p:txBody>
      </p:sp>
      <p:sp>
        <p:nvSpPr>
          <p:cNvPr id="3" name="2 İçerik Yer Tutucusu"/>
          <p:cNvSpPr>
            <a:spLocks noGrp="1"/>
          </p:cNvSpPr>
          <p:nvPr>
            <p:ph sz="quarter" idx="1"/>
          </p:nvPr>
        </p:nvSpPr>
        <p:spPr>
          <a:xfrm>
            <a:off x="5072066" y="1285860"/>
            <a:ext cx="3686172" cy="4228158"/>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r>
              <a:rPr lang="en-US" dirty="0" smtClean="0"/>
              <a:t>The problem with global variables is that since every function has access to these, it becomes increasingly hard to figure out </a:t>
            </a:r>
            <a:r>
              <a:rPr lang="en-US" b="1" dirty="0" smtClean="0"/>
              <a:t>which functions </a:t>
            </a:r>
            <a:r>
              <a:rPr lang="en-US" dirty="0" smtClean="0"/>
              <a:t>actually read and write these variables. </a:t>
            </a:r>
          </a:p>
          <a:p>
            <a:r>
              <a:rPr lang="en-US" dirty="0" smtClean="0"/>
              <a:t>To understand how the application works, you pretty much have to take into account </a:t>
            </a:r>
            <a:r>
              <a:rPr lang="en-US" b="1" dirty="0" smtClean="0"/>
              <a:t>every function </a:t>
            </a:r>
            <a:r>
              <a:rPr lang="en-US" dirty="0" smtClean="0"/>
              <a:t>which modifies the global state. That can be done, but as the application grows it will get harder to the point of being virtually impossible (or at least a complete waste of time). </a:t>
            </a:r>
          </a:p>
          <a:p>
            <a:r>
              <a:rPr lang="en-US" dirty="0" smtClean="0"/>
              <a:t>If you don't rely on global variables, you can pass state around between different functions as needed. That way you stand a much better chance of </a:t>
            </a:r>
            <a:r>
              <a:rPr lang="en-US" b="1" dirty="0" smtClean="0"/>
              <a:t>understanding what each function does</a:t>
            </a:r>
            <a:r>
              <a:rPr lang="en-US" dirty="0" smtClean="0"/>
              <a:t>, as you don't need to take the global state into account.</a:t>
            </a:r>
          </a:p>
          <a:p>
            <a:endParaRPr lang="tr-TR" dirty="0"/>
          </a:p>
        </p:txBody>
      </p:sp>
      <p:sp>
        <p:nvSpPr>
          <p:cNvPr id="5" name="4 Metin kutusu"/>
          <p:cNvSpPr txBox="1"/>
          <p:nvPr/>
        </p:nvSpPr>
        <p:spPr>
          <a:xfrm>
            <a:off x="214282" y="1285860"/>
            <a:ext cx="3357586" cy="4524315"/>
          </a:xfrm>
          <a:prstGeom prst="rect">
            <a:avLst/>
          </a:prstGeom>
          <a:noFill/>
        </p:spPr>
        <p:txBody>
          <a:bodyPr wrap="square" rtlCol="0">
            <a:spAutoFit/>
          </a:bodyPr>
          <a:lstStyle/>
          <a:p>
            <a:r>
              <a:rPr lang="tr-TR" sz="2400" dirty="0" smtClean="0"/>
              <a:t>#</a:t>
            </a:r>
            <a:r>
              <a:rPr lang="tr-TR" sz="2400" dirty="0" err="1" smtClean="0"/>
              <a:t>include</a:t>
            </a:r>
            <a:r>
              <a:rPr lang="tr-TR" sz="2400" dirty="0" smtClean="0"/>
              <a:t> &lt;</a:t>
            </a:r>
            <a:r>
              <a:rPr lang="tr-TR" sz="2400" dirty="0" err="1" smtClean="0"/>
              <a:t>stdio</a:t>
            </a:r>
            <a:r>
              <a:rPr lang="tr-TR" sz="2400" dirty="0" smtClean="0"/>
              <a:t>.h&gt;</a:t>
            </a:r>
          </a:p>
          <a:p>
            <a:endParaRPr lang="tr-TR" sz="2400" dirty="0" smtClean="0"/>
          </a:p>
          <a:p>
            <a:r>
              <a:rPr lang="tr-TR" sz="2400" dirty="0" err="1" smtClean="0"/>
              <a:t>int</a:t>
            </a:r>
            <a:r>
              <a:rPr lang="tr-TR" sz="2400" dirty="0" smtClean="0"/>
              <a:t> </a:t>
            </a:r>
            <a:r>
              <a:rPr lang="tr-TR" sz="2400" dirty="0" err="1" smtClean="0"/>
              <a:t>kuresel</a:t>
            </a:r>
            <a:r>
              <a:rPr lang="tr-TR" sz="2400" dirty="0" smtClean="0"/>
              <a:t>_</a:t>
            </a:r>
            <a:r>
              <a:rPr lang="tr-TR" sz="2400" dirty="0" err="1" smtClean="0"/>
              <a:t>degisken</a:t>
            </a:r>
            <a:r>
              <a:rPr lang="tr-TR" sz="2400" dirty="0" smtClean="0"/>
              <a:t>;</a:t>
            </a:r>
          </a:p>
          <a:p>
            <a:endParaRPr lang="tr-TR" sz="2400" dirty="0" smtClean="0"/>
          </a:p>
          <a:p>
            <a:r>
              <a:rPr lang="tr-TR" sz="2400" dirty="0" err="1" smtClean="0"/>
              <a:t>int</a:t>
            </a:r>
            <a:r>
              <a:rPr lang="tr-TR" sz="2400" dirty="0" smtClean="0"/>
              <a:t> </a:t>
            </a:r>
            <a:r>
              <a:rPr lang="tr-TR" sz="2400" dirty="0" err="1" smtClean="0"/>
              <a:t>main</a:t>
            </a:r>
            <a:r>
              <a:rPr lang="tr-TR" sz="2400" dirty="0" smtClean="0"/>
              <a:t>(){</a:t>
            </a:r>
          </a:p>
          <a:p>
            <a:r>
              <a:rPr lang="tr-TR" sz="2400" dirty="0" err="1" smtClean="0"/>
              <a:t>kuresel</a:t>
            </a:r>
            <a:r>
              <a:rPr lang="tr-TR" sz="2400" dirty="0" smtClean="0"/>
              <a:t>_</a:t>
            </a:r>
            <a:r>
              <a:rPr lang="tr-TR" sz="2400" dirty="0" err="1" smtClean="0"/>
              <a:t>degisken</a:t>
            </a:r>
            <a:r>
              <a:rPr lang="tr-TR" sz="2400" dirty="0" smtClean="0"/>
              <a:t>=2;</a:t>
            </a:r>
          </a:p>
          <a:p>
            <a:r>
              <a:rPr lang="tr-TR" sz="2400" dirty="0" err="1" smtClean="0"/>
              <a:t>return</a:t>
            </a:r>
            <a:r>
              <a:rPr lang="tr-TR" sz="2400" dirty="0" smtClean="0"/>
              <a:t> 0;</a:t>
            </a:r>
          </a:p>
          <a:p>
            <a:r>
              <a:rPr lang="tr-TR" sz="2400" dirty="0" smtClean="0"/>
              <a:t>}</a:t>
            </a:r>
          </a:p>
          <a:p>
            <a:endParaRPr lang="tr-TR" sz="2400" dirty="0" smtClean="0"/>
          </a:p>
          <a:p>
            <a:r>
              <a:rPr lang="tr-TR" sz="2400" dirty="0" err="1" smtClean="0"/>
              <a:t>double</a:t>
            </a:r>
            <a:r>
              <a:rPr lang="tr-TR" sz="2400" dirty="0" smtClean="0"/>
              <a:t> fonksiyon(){</a:t>
            </a:r>
          </a:p>
          <a:p>
            <a:r>
              <a:rPr lang="tr-TR" sz="2400" dirty="0" err="1" smtClean="0"/>
              <a:t>kuresel</a:t>
            </a:r>
            <a:r>
              <a:rPr lang="tr-TR" sz="2400" dirty="0" smtClean="0"/>
              <a:t>_</a:t>
            </a:r>
            <a:r>
              <a:rPr lang="tr-TR" sz="2400" dirty="0" err="1" smtClean="0"/>
              <a:t>degisken</a:t>
            </a:r>
            <a:r>
              <a:rPr lang="tr-TR" sz="2400" dirty="0" smtClean="0"/>
              <a:t>--;</a:t>
            </a:r>
          </a:p>
          <a:p>
            <a:r>
              <a:rPr lang="tr-TR" sz="2400" dirty="0" smtClean="0"/>
              <a:t>}</a:t>
            </a:r>
            <a:endParaRPr lang="tr-TR" sz="2400" dirty="0"/>
          </a:p>
        </p:txBody>
      </p:sp>
      <p:sp>
        <p:nvSpPr>
          <p:cNvPr id="6" name="5 Dikdörtgen"/>
          <p:cNvSpPr/>
          <p:nvPr/>
        </p:nvSpPr>
        <p:spPr>
          <a:xfrm>
            <a:off x="4429124" y="5643578"/>
            <a:ext cx="4265207"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tr-TR" dirty="0" smtClean="0"/>
              <a:t>Çok detaylı bir anlatım:</a:t>
            </a:r>
          </a:p>
          <a:p>
            <a:r>
              <a:rPr lang="tr-TR" dirty="0" smtClean="0"/>
              <a:t>http://wiki.c2.com/?GlobalVariablesAreBad</a:t>
            </a:r>
            <a:endParaRPr lang="tr-TR" dirty="0"/>
          </a:p>
        </p:txBody>
      </p:sp>
      <p:sp>
        <p:nvSpPr>
          <p:cNvPr id="7" name="6 Yuvarlatılmış Dikdörtgen"/>
          <p:cNvSpPr/>
          <p:nvPr/>
        </p:nvSpPr>
        <p:spPr>
          <a:xfrm>
            <a:off x="3143240" y="1214422"/>
            <a:ext cx="1714512" cy="3786214"/>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DİKKAT!</a:t>
            </a:r>
          </a:p>
          <a:p>
            <a:pPr algn="ctr"/>
            <a:r>
              <a:rPr lang="tr-TR" sz="1400" dirty="0" smtClean="0"/>
              <a:t>Küresel</a:t>
            </a:r>
          </a:p>
          <a:p>
            <a:pPr algn="ctr"/>
            <a:r>
              <a:rPr lang="tr-TR" sz="1400" dirty="0" smtClean="0"/>
              <a:t>(global) değişken kullanmak iyi bir alışkanlık değildir ve size ödevlerde ve sınavlarda önemli miktarda puan kaybettirebilir.</a:t>
            </a:r>
            <a:endParaRPr lang="tr-TR" sz="1400" dirty="0"/>
          </a:p>
        </p:txBody>
      </p:sp>
      <p:sp>
        <p:nvSpPr>
          <p:cNvPr id="9" name="8 Simge &quot;Yok&quot;"/>
          <p:cNvSpPr/>
          <p:nvPr/>
        </p:nvSpPr>
        <p:spPr>
          <a:xfrm>
            <a:off x="687247" y="1285860"/>
            <a:ext cx="1857388" cy="4357718"/>
          </a:xfrm>
          <a:prstGeom prst="noSmoking">
            <a:avLst>
              <a:gd name="adj" fmla="val 8583"/>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tr-TR">
              <a:solidFill>
                <a:schemeClr val="tx1"/>
              </a:solidFill>
            </a:endParaRP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printf</a:t>
            </a:r>
            <a:endParaRPr lang="tr-TR" dirty="0"/>
          </a:p>
        </p:txBody>
      </p:sp>
      <p:sp>
        <p:nvSpPr>
          <p:cNvPr id="3" name="2 İçerik Yer Tutucusu"/>
          <p:cNvSpPr>
            <a:spLocks noGrp="1"/>
          </p:cNvSpPr>
          <p:nvPr>
            <p:ph sz="quarter" idx="1"/>
          </p:nvPr>
        </p:nvSpPr>
        <p:spPr/>
        <p:txBody>
          <a:bodyPr/>
          <a:lstStyle/>
          <a:p>
            <a:r>
              <a:rPr lang="tr-TR" dirty="0" smtClean="0"/>
              <a:t>Ekrana çıktı yazdırma komutu</a:t>
            </a:r>
          </a:p>
          <a:p>
            <a:r>
              <a:rPr lang="tr-TR" dirty="0" smtClean="0"/>
              <a:t>Çıkışı yer tutucu ile biçimlendiririz.</a:t>
            </a:r>
          </a:p>
          <a:p>
            <a:r>
              <a:rPr lang="tr-TR" dirty="0" smtClean="0"/>
              <a:t>Bu yüzden </a:t>
            </a:r>
            <a:r>
              <a:rPr lang="tr-TR" b="1" dirty="0" err="1" smtClean="0"/>
              <a:t>printf</a:t>
            </a:r>
            <a:r>
              <a:rPr lang="tr-TR" dirty="0" err="1" smtClean="0"/>
              <a:t>ormatted</a:t>
            </a:r>
            <a:endParaRPr lang="tr-TR" dirty="0"/>
          </a:p>
        </p:txBody>
      </p:sp>
      <p:pic>
        <p:nvPicPr>
          <p:cNvPr id="78850" name="Picture 2" descr="Daktilo Stok Fotoğraf - 28346819"/>
          <p:cNvPicPr>
            <a:picLocks noChangeAspect="1" noChangeArrowheads="1"/>
          </p:cNvPicPr>
          <p:nvPr/>
        </p:nvPicPr>
        <p:blipFill>
          <a:blip r:embed="rId2"/>
          <a:srcRect/>
          <a:stretch>
            <a:fillRect/>
          </a:stretch>
        </p:blipFill>
        <p:spPr bwMode="auto">
          <a:xfrm>
            <a:off x="3517900" y="2206625"/>
            <a:ext cx="3968750" cy="34131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err="1" smtClean="0">
                <a:solidFill>
                  <a:schemeClr val="tx2">
                    <a:lumMod val="60000"/>
                    <a:lumOff val="40000"/>
                  </a:schemeClr>
                </a:solidFill>
              </a:rPr>
              <a:t>printf’te</a:t>
            </a:r>
            <a:r>
              <a:rPr lang="tr-TR" sz="4000" b="1" dirty="0" smtClean="0">
                <a:solidFill>
                  <a:schemeClr val="tx2">
                    <a:lumMod val="60000"/>
                    <a:lumOff val="40000"/>
                  </a:schemeClr>
                </a:solidFill>
              </a:rPr>
              <a:t> kaçış karakterleri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2257412" cy="4937760"/>
          </a:xfrm>
        </p:spPr>
        <p:txBody>
          <a:bodyPr>
            <a:normAutofit/>
          </a:bodyPr>
          <a:lstStyle/>
          <a:p>
            <a:pPr algn="l">
              <a:buFontTx/>
              <a:buChar char="-"/>
            </a:pPr>
            <a:r>
              <a:rPr lang="tr-TR" sz="2400" dirty="0" smtClean="0">
                <a:solidFill>
                  <a:schemeClr val="tx1"/>
                </a:solidFill>
              </a:rPr>
              <a:t> Bazı önemli kaçış karakterleri şunlardır. </a:t>
            </a:r>
          </a:p>
          <a:p>
            <a:pPr algn="l">
              <a:buFontTx/>
              <a:buChar char="-"/>
            </a:pPr>
            <a:r>
              <a:rPr lang="tr-TR" sz="2400" dirty="0" smtClean="0">
                <a:solidFill>
                  <a:schemeClr val="tx1"/>
                </a:solidFill>
              </a:rPr>
              <a:t>Bir kaçış karakterini  </a:t>
            </a:r>
            <a:br>
              <a:rPr lang="tr-TR" sz="2400" dirty="0" smtClean="0">
                <a:solidFill>
                  <a:schemeClr val="tx1"/>
                </a:solidFill>
              </a:rPr>
            </a:br>
            <a:r>
              <a:rPr lang="tr-TR" sz="2400" dirty="0" smtClean="0">
                <a:solidFill>
                  <a:schemeClr val="tx1"/>
                </a:solidFill>
              </a:rPr>
              <a:t>\ (</a:t>
            </a:r>
            <a:r>
              <a:rPr lang="tr-TR" sz="2400" dirty="0" err="1" smtClean="0">
                <a:solidFill>
                  <a:schemeClr val="tx1"/>
                </a:solidFill>
              </a:rPr>
              <a:t>backslash</a:t>
            </a:r>
            <a:r>
              <a:rPr lang="tr-TR" sz="2400" dirty="0" smtClean="0">
                <a:solidFill>
                  <a:schemeClr val="tx1"/>
                </a:solidFill>
              </a:rPr>
              <a:t>) karakteri ile beraber kullanmak gerekir.</a:t>
            </a:r>
          </a:p>
          <a:p>
            <a:pPr algn="l">
              <a:buFontTx/>
              <a:buChar char="-"/>
            </a:pPr>
            <a:endParaRPr lang="tr-TR" sz="2400" dirty="0" smtClean="0">
              <a:solidFill>
                <a:schemeClr val="tx1"/>
              </a:solidFill>
            </a:endParaRPr>
          </a:p>
          <a:p>
            <a:pPr algn="l"/>
            <a:endParaRPr lang="tr-TR" sz="2400" dirty="0">
              <a:solidFill>
                <a:schemeClr val="tx1"/>
              </a:solidFill>
            </a:endParaRPr>
          </a:p>
        </p:txBody>
      </p:sp>
      <p:graphicFrame>
        <p:nvGraphicFramePr>
          <p:cNvPr id="4" name="Table 3"/>
          <p:cNvGraphicFramePr>
            <a:graphicFrameLocks noGrp="1"/>
          </p:cNvGraphicFramePr>
          <p:nvPr/>
        </p:nvGraphicFramePr>
        <p:xfrm>
          <a:off x="2714612" y="1405719"/>
          <a:ext cx="6096000" cy="4515174"/>
        </p:xfrm>
        <a:graphic>
          <a:graphicData uri="http://schemas.openxmlformats.org/drawingml/2006/table">
            <a:tbl>
              <a:tblPr firstRow="1" bandRow="1">
                <a:tableStyleId>{5C22544A-7EE6-4342-B048-85BDC9FD1C3A}</a:tableStyleId>
              </a:tblPr>
              <a:tblGrid>
                <a:gridCol w="1000132"/>
                <a:gridCol w="5095868"/>
              </a:tblGrid>
              <a:tr h="928694">
                <a:tc>
                  <a:txBody>
                    <a:bodyPr/>
                    <a:lstStyle/>
                    <a:p>
                      <a:pPr algn="ctr">
                        <a:lnSpc>
                          <a:spcPts val="2160"/>
                        </a:lnSpc>
                      </a:pPr>
                      <a:r>
                        <a:rPr lang="tr-TR" sz="4400" dirty="0" smtClean="0">
                          <a:solidFill>
                            <a:schemeClr val="tx1"/>
                          </a:solidFill>
                        </a:rPr>
                        <a:t>\t</a:t>
                      </a:r>
                      <a:endParaRPr lang="tr-TR"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tr-TR" sz="1800" b="0" dirty="0" smtClean="0">
                          <a:solidFill>
                            <a:schemeClr val="tx1"/>
                          </a:solidFill>
                        </a:rPr>
                        <a:t>Çıktı metni içerisine bir </a:t>
                      </a:r>
                      <a:r>
                        <a:rPr lang="tr-TR" sz="1800" b="0" dirty="0" err="1" smtClean="0">
                          <a:solidFill>
                            <a:schemeClr val="tx1"/>
                          </a:solidFill>
                        </a:rPr>
                        <a:t>tab</a:t>
                      </a:r>
                      <a:r>
                        <a:rPr lang="tr-TR" sz="1800" b="0" dirty="0" smtClean="0">
                          <a:solidFill>
                            <a:schemeClr val="tx1"/>
                          </a:solidFill>
                        </a:rPr>
                        <a:t> karakteri yerleştirir</a:t>
                      </a:r>
                      <a:endParaRPr lang="tr-TR"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57256">
                <a:tc>
                  <a:txBody>
                    <a:bodyPr/>
                    <a:lstStyle/>
                    <a:p>
                      <a:pPr algn="ctr">
                        <a:lnSpc>
                          <a:spcPts val="2160"/>
                        </a:lnSpc>
                      </a:pPr>
                      <a:r>
                        <a:rPr lang="tr-TR" sz="4400" b="1" dirty="0" smtClean="0">
                          <a:solidFill>
                            <a:schemeClr val="tx1"/>
                          </a:solidFill>
                        </a:rPr>
                        <a:t>\n</a:t>
                      </a:r>
                      <a:endParaRPr lang="tr-TR" sz="4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rtl="0" eaLnBrk="1" latinLnBrk="0" hangingPunct="1"/>
                      <a:r>
                        <a:rPr lang="tr-TR" sz="1800" b="0" dirty="0" smtClean="0">
                          <a:solidFill>
                            <a:schemeClr val="tx1"/>
                          </a:solidFill>
                        </a:rPr>
                        <a:t>Çıktı metni</a:t>
                      </a:r>
                      <a:r>
                        <a:rPr kumimoji="0" lang="tr-TR" sz="1800" b="0" kern="1200" dirty="0" smtClean="0">
                          <a:solidFill>
                            <a:schemeClr val="tx1"/>
                          </a:solidFill>
                          <a:latin typeface="+mn-lt"/>
                          <a:ea typeface="+mn-ea"/>
                          <a:cs typeface="+mn-cs"/>
                        </a:rPr>
                        <a:t> içerisine bir yeni satır ekler. Bu karakterin kullanıldığı bir </a:t>
                      </a:r>
                      <a:r>
                        <a:rPr lang="tr-TR" sz="1800" b="0" dirty="0" smtClean="0">
                          <a:solidFill>
                            <a:schemeClr val="tx1"/>
                          </a:solidFill>
                        </a:rPr>
                        <a:t>çıktı metni </a:t>
                      </a:r>
                      <a:r>
                        <a:rPr kumimoji="0" lang="tr-TR" sz="1800" b="0" kern="1200" dirty="0" smtClean="0">
                          <a:solidFill>
                            <a:schemeClr val="tx1"/>
                          </a:solidFill>
                          <a:latin typeface="+mn-lt"/>
                          <a:ea typeface="+mn-ea"/>
                          <a:cs typeface="+mn-cs"/>
                        </a:rPr>
                        <a:t>ekrana yazdırıldığında bu karakterden sonra gelen karakterler bir alt satıra geçer.</a:t>
                      </a:r>
                      <a:endParaRPr kumimoji="0" lang="tr-TR"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lnSpc>
                          <a:spcPts val="2160"/>
                        </a:lnSpc>
                      </a:pPr>
                      <a:r>
                        <a:rPr lang="tr-TR" sz="4400" b="1" dirty="0" smtClean="0">
                          <a:solidFill>
                            <a:schemeClr val="tx1"/>
                          </a:solidFill>
                        </a:rPr>
                        <a:t>\"</a:t>
                      </a:r>
                      <a:endParaRPr lang="tr-TR" sz="4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rtl="0" eaLnBrk="1" latinLnBrk="0" hangingPunct="1"/>
                      <a:r>
                        <a:rPr kumimoji="0" lang="tr-TR" sz="1800" b="0" kern="1200" dirty="0" smtClean="0">
                          <a:solidFill>
                            <a:schemeClr val="tx1"/>
                          </a:solidFill>
                          <a:latin typeface="+mn-lt"/>
                          <a:ea typeface="+mn-ea"/>
                          <a:cs typeface="+mn-cs"/>
                        </a:rPr>
                        <a:t>Çift tırnak karakteri metin tanımlaması için ayrılmıştır. Bu nedenle çift tırnak karakterinin metnin içerisinde yer alması isteniyorsa bu kaçış karakter kullanılmalıdır.</a:t>
                      </a:r>
                      <a:endParaRPr kumimoji="0" lang="tr-TR"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tr-TR" sz="4400" b="1" dirty="0" smtClean="0"/>
                        <a:t>\\</a:t>
                      </a:r>
                      <a:endParaRPr lang="tr-TR" sz="4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rtl="0" eaLnBrk="1" latinLnBrk="0" hangingPunct="1">
                        <a:lnSpc>
                          <a:spcPts val="2160"/>
                        </a:lnSpc>
                      </a:pPr>
                      <a:r>
                        <a:rPr kumimoji="0" lang="tr-TR" sz="1800" b="0" kern="1200" dirty="0" err="1" smtClean="0">
                          <a:solidFill>
                            <a:schemeClr val="tx1"/>
                          </a:solidFill>
                          <a:latin typeface="+mn-lt"/>
                          <a:ea typeface="+mn-ea"/>
                          <a:cs typeface="+mn-cs"/>
                        </a:rPr>
                        <a:t>Backlash</a:t>
                      </a:r>
                      <a:r>
                        <a:rPr kumimoji="0" lang="tr-TR" sz="1800" b="0" kern="1200" dirty="0" smtClean="0">
                          <a:solidFill>
                            <a:schemeClr val="tx1"/>
                          </a:solidFill>
                          <a:latin typeface="+mn-lt"/>
                          <a:ea typeface="+mn-ea"/>
                          <a:cs typeface="+mn-cs"/>
                        </a:rPr>
                        <a:t> (\) karakteri de kaçış karakterleri tanımlamak için kullanıldığından eğer metin içerisinde yer alması isteniyorsa çift şekilde kullanılmalıdır.</a:t>
                      </a:r>
                      <a:endParaRPr kumimoji="0" lang="tr-TR"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printf</a:t>
            </a:r>
            <a:r>
              <a:rPr lang="tr-TR" dirty="0" smtClean="0"/>
              <a:t> içine birden fazla dizgi yerleştirmek</a:t>
            </a:r>
            <a:endParaRPr lang="tr-TR" dirty="0"/>
          </a:p>
        </p:txBody>
      </p:sp>
      <p:sp>
        <p:nvSpPr>
          <p:cNvPr id="3" name="2 İçerik Yer Tutucusu"/>
          <p:cNvSpPr>
            <a:spLocks noGrp="1"/>
          </p:cNvSpPr>
          <p:nvPr>
            <p:ph sz="quarter" idx="1"/>
          </p:nvPr>
        </p:nvSpPr>
        <p:spPr/>
        <p:txBody>
          <a:bodyPr>
            <a:normAutofit fontScale="92500" lnSpcReduction="10000"/>
          </a:bodyPr>
          <a:lstStyle/>
          <a:p>
            <a:endParaRPr lang="tr-TR" dirty="0" smtClean="0"/>
          </a:p>
          <a:p>
            <a:r>
              <a:rPr lang="tr-TR" dirty="0" err="1" smtClean="0"/>
              <a:t>printf’te</a:t>
            </a:r>
            <a:r>
              <a:rPr lang="tr-TR" dirty="0" smtClean="0"/>
              <a:t> iki dizgiyi ayrı ayrı yazabiliriz. O birleştirir.</a:t>
            </a:r>
          </a:p>
          <a:p>
            <a:pPr lvl="1"/>
            <a:r>
              <a:rPr lang="tr-TR" dirty="0" err="1" smtClean="0"/>
              <a:t>printf</a:t>
            </a:r>
            <a:r>
              <a:rPr lang="tr-TR" dirty="0" smtClean="0"/>
              <a:t>("Merhaba!" "</a:t>
            </a:r>
            <a:r>
              <a:rPr lang="tr-TR" dirty="0" err="1" smtClean="0"/>
              <a:t>Nasilsin</a:t>
            </a:r>
            <a:r>
              <a:rPr lang="tr-TR" dirty="0" smtClean="0"/>
              <a:t>");</a:t>
            </a:r>
          </a:p>
          <a:p>
            <a:endParaRPr lang="tr-TR" dirty="0" smtClean="0"/>
          </a:p>
          <a:p>
            <a:r>
              <a:rPr lang="tr-TR" dirty="0" smtClean="0"/>
              <a:t>Bu sayede uzun bir dizgiyi iki satırda yazmak da mümkün.</a:t>
            </a:r>
          </a:p>
          <a:p>
            <a:pPr lvl="1"/>
            <a:r>
              <a:rPr lang="tr-TR" dirty="0" err="1" smtClean="0"/>
              <a:t>printf</a:t>
            </a:r>
            <a:r>
              <a:rPr lang="tr-TR" dirty="0" smtClean="0"/>
              <a:t>("Merhaba!" </a:t>
            </a:r>
          </a:p>
          <a:p>
            <a:pPr lvl="1"/>
            <a:r>
              <a:rPr lang="tr-TR" dirty="0" smtClean="0"/>
              <a:t>"</a:t>
            </a:r>
            <a:r>
              <a:rPr lang="tr-TR" dirty="0" err="1" smtClean="0"/>
              <a:t>Nasilsin</a:t>
            </a:r>
            <a:r>
              <a:rPr lang="tr-TR" dirty="0" smtClean="0"/>
              <a:t>");</a:t>
            </a:r>
          </a:p>
          <a:p>
            <a:endParaRPr lang="tr-TR" dirty="0" smtClean="0"/>
          </a:p>
          <a:p>
            <a:r>
              <a:rPr lang="tr-TR" dirty="0" smtClean="0"/>
              <a:t>Önümüzdeki haftalarda dizgi konusunda da bu özelliği kullanabileceğiz.</a:t>
            </a:r>
          </a:p>
          <a:p>
            <a:pPr lvl="1"/>
            <a:r>
              <a:rPr lang="tr-TR" dirty="0" err="1" smtClean="0"/>
              <a:t>char</a:t>
            </a:r>
            <a:r>
              <a:rPr lang="tr-TR" dirty="0" smtClean="0"/>
              <a:t> a[30]= "Merhaba!" "</a:t>
            </a:r>
            <a:r>
              <a:rPr lang="tr-TR" dirty="0" err="1" smtClean="0"/>
              <a:t>Nasilsin</a:t>
            </a:r>
            <a:r>
              <a:rPr lang="tr-TR" dirty="0" smtClean="0"/>
              <a:t>";</a:t>
            </a:r>
          </a:p>
          <a:p>
            <a:pPr lvl="1"/>
            <a:r>
              <a:rPr lang="tr-TR" dirty="0" smtClean="0"/>
              <a:t>// </a:t>
            </a:r>
            <a:r>
              <a:rPr lang="tr-TR" dirty="0" err="1" smtClean="0"/>
              <a:t>char</a:t>
            </a:r>
            <a:r>
              <a:rPr lang="tr-TR" dirty="0" smtClean="0"/>
              <a:t> a[30] = "Merhaba!</a:t>
            </a:r>
            <a:r>
              <a:rPr lang="tr-TR" dirty="0" err="1" smtClean="0"/>
              <a:t>Nasilsin</a:t>
            </a:r>
            <a:r>
              <a:rPr lang="tr-TR" dirty="0" smtClean="0"/>
              <a:t>";</a:t>
            </a:r>
            <a:endParaRPr lang="tr-TR" dirty="0"/>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Yer tutucuların türleri</a:t>
            </a:r>
            <a:endParaRPr lang="en-US" dirty="0"/>
          </a:p>
        </p:txBody>
      </p:sp>
      <p:sp>
        <p:nvSpPr>
          <p:cNvPr id="3" name="Content Placeholder 2"/>
          <p:cNvSpPr>
            <a:spLocks noGrp="1"/>
          </p:cNvSpPr>
          <p:nvPr>
            <p:ph idx="1"/>
          </p:nvPr>
        </p:nvSpPr>
        <p:spPr>
          <a:xfrm>
            <a:off x="457200" y="4166690"/>
            <a:ext cx="8229600" cy="1373685"/>
          </a:xfrm>
        </p:spPr>
        <p:txBody>
          <a:bodyPr>
            <a:normAutofit/>
          </a:bodyPr>
          <a:lstStyle/>
          <a:p>
            <a:r>
              <a:rPr lang="en-US" sz="2000" dirty="0" smtClean="0">
                <a:latin typeface="Arial" panose="020B0604020202020204" pitchFamily="34" charset="0"/>
                <a:cs typeface="Arial" panose="020B0604020202020204" pitchFamily="34" charset="0"/>
              </a:rPr>
              <a:t>Same placeholders are used in </a:t>
            </a:r>
            <a:r>
              <a:rPr lang="en-US" sz="2000" dirty="0" err="1" smtClean="0">
                <a:latin typeface="Arial" panose="020B0604020202020204" pitchFamily="34" charset="0"/>
                <a:cs typeface="Arial" panose="020B0604020202020204" pitchFamily="34" charset="0"/>
              </a:rPr>
              <a:t>printf</a:t>
            </a:r>
            <a:r>
              <a:rPr lang="en-US" sz="2000" dirty="0" smtClean="0">
                <a:latin typeface="Arial" panose="020B0604020202020204" pitchFamily="34" charset="0"/>
                <a:cs typeface="Arial" panose="020B0604020202020204" pitchFamily="34" charset="0"/>
              </a:rPr>
              <a:t> and </a:t>
            </a:r>
            <a:r>
              <a:rPr lang="en-US" sz="2000" dirty="0" err="1" smtClean="0">
                <a:latin typeface="Arial" panose="020B0604020202020204" pitchFamily="34" charset="0"/>
                <a:cs typeface="Arial" panose="020B0604020202020204" pitchFamily="34" charset="0"/>
              </a:rPr>
              <a:t>scanf</a:t>
            </a:r>
            <a:endParaRPr lang="tr-TR" sz="2000" dirty="0" smtClean="0">
              <a:latin typeface="Arial" panose="020B0604020202020204" pitchFamily="34" charset="0"/>
              <a:cs typeface="Arial" panose="020B0604020202020204" pitchFamily="34" charset="0"/>
            </a:endParaRPr>
          </a:p>
          <a:p>
            <a:r>
              <a:rPr lang="tr-TR" sz="2000" dirty="0" err="1" smtClean="0">
                <a:latin typeface="Arial" panose="020B0604020202020204" pitchFamily="34" charset="0"/>
                <a:cs typeface="Arial" panose="020B0604020202020204" pitchFamily="34" charset="0"/>
              </a:rPr>
              <a:t>For</a:t>
            </a:r>
            <a:r>
              <a:rPr lang="tr-TR" sz="2000" dirty="0" smtClean="0">
                <a:latin typeface="Arial" panose="020B0604020202020204" pitchFamily="34" charset="0"/>
                <a:cs typeface="Arial" panose="020B0604020202020204" pitchFamily="34" charset="0"/>
              </a:rPr>
              <a:t> a </a:t>
            </a:r>
            <a:r>
              <a:rPr lang="tr-TR" sz="2000" dirty="0" err="1" smtClean="0">
                <a:latin typeface="Arial" panose="020B0604020202020204" pitchFamily="34" charset="0"/>
                <a:cs typeface="Arial" panose="020B0604020202020204" pitchFamily="34" charset="0"/>
              </a:rPr>
              <a:t>char</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array</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string</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we</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use</a:t>
            </a:r>
            <a:r>
              <a:rPr lang="tr-TR" sz="2000" dirty="0" smtClean="0">
                <a:latin typeface="Arial" panose="020B0604020202020204" pitchFamily="34" charset="0"/>
                <a:cs typeface="Arial" panose="020B0604020202020204" pitchFamily="34" charset="0"/>
              </a:rPr>
              <a:t> %s </a:t>
            </a:r>
            <a:r>
              <a:rPr lang="tr-TR" sz="2000" dirty="0" err="1" smtClean="0">
                <a:latin typeface="Arial" panose="020B0604020202020204" pitchFamily="34" charset="0"/>
                <a:cs typeface="Arial" panose="020B0604020202020204" pitchFamily="34" charset="0"/>
              </a:rPr>
              <a:t>instead</a:t>
            </a:r>
            <a:r>
              <a:rPr lang="tr-TR" sz="2000" dirty="0" smtClean="0">
                <a:latin typeface="Arial" panose="020B0604020202020204" pitchFamily="34" charset="0"/>
                <a:cs typeface="Arial" panose="020B0604020202020204" pitchFamily="34" charset="0"/>
              </a:rPr>
              <a:t> of %c.</a:t>
            </a:r>
            <a:endParaRPr lang="en-US" sz="2000" dirty="0">
              <a:latin typeface="Arial" panose="020B0604020202020204" pitchFamily="34" charset="0"/>
              <a:cs typeface="Arial" panose="020B0604020202020204" pitchFamily="34" charset="0"/>
            </a:endParaRPr>
          </a:p>
        </p:txBody>
      </p:sp>
      <p:grpSp>
        <p:nvGrpSpPr>
          <p:cNvPr id="5" name="7 Grup"/>
          <p:cNvGrpSpPr/>
          <p:nvPr/>
        </p:nvGrpSpPr>
        <p:grpSpPr>
          <a:xfrm>
            <a:off x="1052286" y="1501612"/>
            <a:ext cx="6741260" cy="2344674"/>
            <a:chOff x="1052286" y="1501612"/>
            <a:chExt cx="6741260" cy="2344674"/>
          </a:xfrm>
        </p:grpSpPr>
        <p:pic>
          <p:nvPicPr>
            <p:cNvPr id="4" name="Picture 3"/>
            <p:cNvPicPr>
              <a:picLocks noChangeAspect="1"/>
            </p:cNvPicPr>
            <p:nvPr/>
          </p:nvPicPr>
          <p:blipFill>
            <a:blip r:embed="rId2"/>
            <a:srcRect r="43050" b="26034"/>
            <a:stretch>
              <a:fillRect/>
            </a:stretch>
          </p:blipFill>
          <p:spPr>
            <a:xfrm>
              <a:off x="1052286" y="1501612"/>
              <a:ext cx="6741260" cy="2344674"/>
            </a:xfrm>
            <a:prstGeom prst="rect">
              <a:avLst/>
            </a:prstGeom>
          </p:spPr>
        </p:pic>
        <p:pic>
          <p:nvPicPr>
            <p:cNvPr id="7" name="Picture 3"/>
            <p:cNvPicPr>
              <a:picLocks noChangeAspect="1"/>
            </p:cNvPicPr>
            <p:nvPr/>
          </p:nvPicPr>
          <p:blipFill>
            <a:blip r:embed="rId2"/>
            <a:srcRect t="71763" r="93020" b="14353"/>
            <a:stretch>
              <a:fillRect/>
            </a:stretch>
          </p:blipFill>
          <p:spPr>
            <a:xfrm>
              <a:off x="1066804" y="3270394"/>
              <a:ext cx="826284" cy="440104"/>
            </a:xfrm>
            <a:prstGeom prst="rect">
              <a:avLst/>
            </a:prstGeom>
          </p:spPr>
        </p:pic>
      </p:grpSp>
    </p:spTree>
    <p:extLst>
      <p:ext uri="{BB962C8B-B14F-4D97-AF65-F5344CB8AC3E}">
        <p14:creationId xmlns:p14="http://schemas.microsoft.com/office/powerpoint/2010/main" xmlns="" val="74704126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printf</a:t>
            </a:r>
            <a:r>
              <a:rPr lang="tr-TR" dirty="0" smtClean="0"/>
              <a:t> ve yer tutucu kullanımı</a:t>
            </a:r>
            <a:endParaRPr lang="tr-TR" dirty="0"/>
          </a:p>
        </p:txBody>
      </p:sp>
      <p:sp>
        <p:nvSpPr>
          <p:cNvPr id="3" name="2 İçerik Yer Tutucusu"/>
          <p:cNvSpPr>
            <a:spLocks noGrp="1"/>
          </p:cNvSpPr>
          <p:nvPr>
            <p:ph sz="quarter" idx="1"/>
          </p:nvPr>
        </p:nvSpPr>
        <p:spPr/>
        <p:txBody>
          <a:bodyPr/>
          <a:lstStyle/>
          <a:p>
            <a:r>
              <a:rPr lang="tr-TR" dirty="0" smtClean="0"/>
              <a:t>Sanki bir bulmaca hazırlıyorsunuz ve peşinden de cevap anahtarını paylaşıyorsunuz.</a:t>
            </a:r>
          </a:p>
          <a:p>
            <a:pPr>
              <a:buNone/>
            </a:pPr>
            <a:r>
              <a:rPr lang="tr-TR" dirty="0" smtClean="0"/>
              <a:t> 	</a:t>
            </a:r>
            <a:r>
              <a:rPr lang="tr-TR" sz="2000" b="1" i="1" dirty="0" err="1" smtClean="0">
                <a:solidFill>
                  <a:srgbClr val="FF0000"/>
                </a:solidFill>
              </a:rPr>
              <a:t>C’nin</a:t>
            </a:r>
            <a:r>
              <a:rPr lang="tr-TR" sz="2000" b="1" i="1" dirty="0" smtClean="0">
                <a:solidFill>
                  <a:srgbClr val="FF0000"/>
                </a:solidFill>
              </a:rPr>
              <a:t> tarihi _______ yılında ________ laboratuarlarında başlar.</a:t>
            </a:r>
            <a:endParaRPr lang="tr-TR" b="1" i="1" dirty="0" smtClean="0">
              <a:solidFill>
                <a:srgbClr val="FF0000"/>
              </a:solidFill>
            </a:endParaRPr>
          </a:p>
          <a:p>
            <a:pPr algn="ctr">
              <a:buNone/>
            </a:pPr>
            <a:endParaRPr lang="tr-TR" sz="2000" i="1" dirty="0" smtClean="0">
              <a:solidFill>
                <a:srgbClr val="0000FF"/>
              </a:solidFill>
            </a:endParaRPr>
          </a:p>
          <a:p>
            <a:pPr algn="ctr">
              <a:buNone/>
            </a:pPr>
            <a:r>
              <a:rPr lang="tr-TR" sz="2000" i="1" dirty="0" err="1" smtClean="0">
                <a:solidFill>
                  <a:srgbClr val="0000FF"/>
                </a:solidFill>
              </a:rPr>
              <a:t>printf</a:t>
            </a:r>
            <a:r>
              <a:rPr lang="tr-TR" sz="2000" i="1" dirty="0" smtClean="0">
                <a:solidFill>
                  <a:srgbClr val="0000FF"/>
                </a:solidFill>
              </a:rPr>
              <a:t>(“</a:t>
            </a:r>
            <a:r>
              <a:rPr lang="tr-TR" sz="2000" i="1" dirty="0" err="1" smtClean="0">
                <a:solidFill>
                  <a:srgbClr val="0000FF"/>
                </a:solidFill>
              </a:rPr>
              <a:t>C’nin</a:t>
            </a:r>
            <a:r>
              <a:rPr lang="tr-TR" sz="2000" i="1" dirty="0" smtClean="0">
                <a:solidFill>
                  <a:srgbClr val="0000FF"/>
                </a:solidFill>
              </a:rPr>
              <a:t> tarihi %d </a:t>
            </a:r>
            <a:r>
              <a:rPr lang="tr-TR" sz="2000" i="1" dirty="0" err="1" smtClean="0">
                <a:solidFill>
                  <a:srgbClr val="0000FF"/>
                </a:solidFill>
              </a:rPr>
              <a:t>yilinda</a:t>
            </a:r>
            <a:r>
              <a:rPr lang="tr-TR" sz="2000" i="1" dirty="0" smtClean="0">
                <a:solidFill>
                  <a:srgbClr val="0000FF"/>
                </a:solidFill>
              </a:rPr>
              <a:t> %s </a:t>
            </a:r>
            <a:r>
              <a:rPr lang="tr-TR" sz="2000" i="1" dirty="0" err="1" smtClean="0">
                <a:solidFill>
                  <a:srgbClr val="0000FF"/>
                </a:solidFill>
              </a:rPr>
              <a:t>laboratuarlarinda</a:t>
            </a:r>
            <a:r>
              <a:rPr lang="tr-TR" sz="2000" i="1" dirty="0" smtClean="0">
                <a:solidFill>
                  <a:srgbClr val="0000FF"/>
                </a:solidFill>
              </a:rPr>
              <a:t> baslar.”,1972,“</a:t>
            </a:r>
            <a:r>
              <a:rPr lang="tr-TR" sz="2000" i="1" dirty="0" err="1" smtClean="0">
                <a:solidFill>
                  <a:srgbClr val="0000FF"/>
                </a:solidFill>
              </a:rPr>
              <a:t>Bell</a:t>
            </a:r>
            <a:r>
              <a:rPr lang="tr-TR" sz="2000" i="1" dirty="0" smtClean="0">
                <a:solidFill>
                  <a:srgbClr val="0000FF"/>
                </a:solidFill>
              </a:rPr>
              <a:t>”);</a:t>
            </a:r>
            <a:endParaRPr lang="tr-TR" sz="2000" i="1" dirty="0">
              <a:solidFill>
                <a:srgbClr val="0000FF"/>
              </a:solidFill>
            </a:endParaRPr>
          </a:p>
        </p:txBody>
      </p:sp>
      <p:sp>
        <p:nvSpPr>
          <p:cNvPr id="4" name="3 Sağ Ok"/>
          <p:cNvSpPr/>
          <p:nvPr/>
        </p:nvSpPr>
        <p:spPr>
          <a:xfrm rot="3212900">
            <a:off x="3616622" y="3503595"/>
            <a:ext cx="623454" cy="471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p:cNvPicPr>
            <a:picLocks noChangeAspect="1" noChangeArrowheads="1"/>
          </p:cNvPicPr>
          <p:nvPr/>
        </p:nvPicPr>
        <p:blipFill>
          <a:blip r:embed="rId2"/>
          <a:srcRect r="27745" b="78320"/>
          <a:stretch>
            <a:fillRect/>
          </a:stretch>
        </p:blipFill>
        <p:spPr bwMode="auto">
          <a:xfrm>
            <a:off x="886691" y="4129800"/>
            <a:ext cx="7370618" cy="1243371"/>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i="1" dirty="0" err="1" smtClean="0"/>
              <a:t>printf</a:t>
            </a:r>
            <a:r>
              <a:rPr lang="tr-TR" dirty="0" smtClean="0"/>
              <a:t> fonksiyonunda yer tutucular</a:t>
            </a:r>
            <a:endParaRPr lang="en-US" dirty="0"/>
          </a:p>
        </p:txBody>
      </p:sp>
      <p:sp>
        <p:nvSpPr>
          <p:cNvPr id="3" name="Content Placeholder 2"/>
          <p:cNvSpPr>
            <a:spLocks noGrp="1"/>
          </p:cNvSpPr>
          <p:nvPr>
            <p:ph idx="1"/>
          </p:nvPr>
        </p:nvSpPr>
        <p:spPr/>
        <p:txBody>
          <a:bodyPr>
            <a:normAutofit/>
          </a:bodyPr>
          <a:lstStyle/>
          <a:p>
            <a:pPr marL="0" indent="0">
              <a:buNone/>
            </a:pPr>
            <a:r>
              <a:rPr lang="en-US" sz="2000" b="0" dirty="0" smtClean="0">
                <a:latin typeface="Arial" panose="020B0604020202020204" pitchFamily="34" charset="0"/>
                <a:cs typeface="Arial" panose="020B0604020202020204" pitchFamily="34" charset="0"/>
              </a:rPr>
              <a:t>	</a:t>
            </a:r>
            <a:r>
              <a:rPr lang="en-US" sz="2000" b="0" dirty="0" err="1" smtClean="0">
                <a:solidFill>
                  <a:srgbClr val="0070C0"/>
                </a:solidFill>
                <a:latin typeface="Arial" panose="020B0604020202020204" pitchFamily="34" charset="0"/>
                <a:cs typeface="Arial" panose="020B0604020202020204" pitchFamily="34" charset="0"/>
              </a:rPr>
              <a:t>printf</a:t>
            </a:r>
            <a:r>
              <a:rPr lang="en-US" sz="2000" b="0" dirty="0" smtClean="0">
                <a:solidFill>
                  <a:srgbClr val="0070C0"/>
                </a:solidFill>
                <a:latin typeface="Arial" panose="020B0604020202020204" pitchFamily="34" charset="0"/>
                <a:cs typeface="Arial" panose="020B0604020202020204" pitchFamily="34" charset="0"/>
              </a:rPr>
              <a:t>(“That equals %</a:t>
            </a:r>
            <a:r>
              <a:rPr lang="tr-TR" sz="2000" b="0" dirty="0" smtClean="0">
                <a:solidFill>
                  <a:srgbClr val="0070C0"/>
                </a:solidFill>
                <a:latin typeface="Arial" panose="020B0604020202020204" pitchFamily="34" charset="0"/>
                <a:cs typeface="Arial" panose="020B0604020202020204" pitchFamily="34" charset="0"/>
              </a:rPr>
              <a:t>l</a:t>
            </a:r>
            <a:r>
              <a:rPr lang="en-US" sz="2000" b="0" dirty="0" smtClean="0">
                <a:solidFill>
                  <a:srgbClr val="0070C0"/>
                </a:solidFill>
                <a:latin typeface="Arial" panose="020B0604020202020204" pitchFamily="34" charset="0"/>
                <a:cs typeface="Arial" panose="020B0604020202020204" pitchFamily="34" charset="0"/>
              </a:rPr>
              <a:t>f kilometers.</a:t>
            </a:r>
            <a:r>
              <a:rPr lang="tr-TR" sz="2000" b="0" dirty="0" smtClean="0">
                <a:solidFill>
                  <a:srgbClr val="0070C0"/>
                </a:solidFill>
                <a:latin typeface="Arial" panose="020B0604020202020204" pitchFamily="34" charset="0"/>
                <a:cs typeface="Arial" panose="020B0604020202020204" pitchFamily="34" charset="0"/>
              </a:rPr>
              <a:t>\</a:t>
            </a:r>
            <a:r>
              <a:rPr lang="en-US" sz="2000" b="0" dirty="0" smtClean="0">
                <a:solidFill>
                  <a:srgbClr val="0070C0"/>
                </a:solidFill>
                <a:latin typeface="Arial" panose="020B0604020202020204" pitchFamily="34" charset="0"/>
                <a:cs typeface="Arial" panose="020B0604020202020204" pitchFamily="34" charset="0"/>
              </a:rPr>
              <a:t>n”, </a:t>
            </a:r>
            <a:r>
              <a:rPr lang="en-US" sz="2000" b="0" dirty="0" err="1" smtClean="0">
                <a:solidFill>
                  <a:srgbClr val="0070C0"/>
                </a:solidFill>
                <a:latin typeface="Arial" panose="020B0604020202020204" pitchFamily="34" charset="0"/>
                <a:cs typeface="Arial" panose="020B0604020202020204" pitchFamily="34" charset="0"/>
              </a:rPr>
              <a:t>kms</a:t>
            </a:r>
            <a:r>
              <a:rPr lang="en-US" sz="2000" b="0" dirty="0" smtClean="0">
                <a:solidFill>
                  <a:srgbClr val="0070C0"/>
                </a:solidFill>
                <a:latin typeface="Arial" panose="020B0604020202020204" pitchFamily="34" charset="0"/>
                <a:cs typeface="Arial" panose="020B0604020202020204" pitchFamily="34" charset="0"/>
              </a:rPr>
              <a:t>);</a:t>
            </a:r>
          </a:p>
          <a:p>
            <a:r>
              <a:rPr lang="en-US" sz="2000" b="0" dirty="0" smtClean="0">
                <a:latin typeface="Arial" panose="020B0604020202020204" pitchFamily="34" charset="0"/>
                <a:cs typeface="Arial" panose="020B0604020202020204" pitchFamily="34" charset="0"/>
              </a:rPr>
              <a:t>If </a:t>
            </a:r>
            <a:r>
              <a:rPr lang="en-US" sz="2000" b="0" dirty="0" err="1" smtClean="0">
                <a:latin typeface="Arial" panose="020B0604020202020204" pitchFamily="34" charset="0"/>
                <a:cs typeface="Arial" panose="020B0604020202020204" pitchFamily="34" charset="0"/>
              </a:rPr>
              <a:t>kms</a:t>
            </a:r>
            <a:r>
              <a:rPr lang="en-US" sz="2000" b="0" dirty="0" smtClean="0">
                <a:latin typeface="Arial" panose="020B0604020202020204" pitchFamily="34" charset="0"/>
                <a:cs typeface="Arial" panose="020B0604020202020204" pitchFamily="34" charset="0"/>
              </a:rPr>
              <a:t> is equal to 16.03, the display on the monitor is:</a:t>
            </a:r>
          </a:p>
          <a:p>
            <a:pPr marL="0" indent="0">
              <a:buNone/>
            </a:pPr>
            <a:r>
              <a:rPr lang="en-US" sz="2000" b="0" dirty="0">
                <a:latin typeface="Arial" panose="020B0604020202020204" pitchFamily="34" charset="0"/>
                <a:cs typeface="Arial" panose="020B0604020202020204" pitchFamily="34" charset="0"/>
              </a:rPr>
              <a:t>	</a:t>
            </a:r>
            <a:r>
              <a:rPr lang="en-US" sz="2000" b="0" dirty="0" smtClean="0">
                <a:latin typeface="Arial" panose="020B0604020202020204" pitchFamily="34" charset="0"/>
                <a:cs typeface="Arial" panose="020B0604020202020204" pitchFamily="34" charset="0"/>
              </a:rPr>
              <a:t>	</a:t>
            </a:r>
            <a:r>
              <a:rPr lang="en-US" sz="2000" b="0" dirty="0" smtClean="0">
                <a:solidFill>
                  <a:srgbClr val="FF0000"/>
                </a:solidFill>
                <a:latin typeface="Arial" panose="020B0604020202020204" pitchFamily="34" charset="0"/>
                <a:cs typeface="Arial" panose="020B0604020202020204" pitchFamily="34" charset="0"/>
              </a:rPr>
              <a:t>That equals 16.03</a:t>
            </a:r>
            <a:r>
              <a:rPr lang="tr-TR" sz="2000" b="0" dirty="0" smtClean="0">
                <a:solidFill>
                  <a:srgbClr val="FF0000"/>
                </a:solidFill>
                <a:latin typeface="Arial" panose="020B0604020202020204" pitchFamily="34" charset="0"/>
                <a:cs typeface="Arial" panose="020B0604020202020204" pitchFamily="34" charset="0"/>
              </a:rPr>
              <a:t>0000</a:t>
            </a:r>
            <a:r>
              <a:rPr lang="en-US" sz="2000" b="0" dirty="0" smtClean="0">
                <a:solidFill>
                  <a:srgbClr val="FF0000"/>
                </a:solidFill>
                <a:latin typeface="Arial" panose="020B0604020202020204" pitchFamily="34" charset="0"/>
                <a:cs typeface="Arial" panose="020B0604020202020204" pitchFamily="34" charset="0"/>
              </a:rPr>
              <a:t> kilometers</a:t>
            </a:r>
            <a:r>
              <a:rPr lang="en-US" sz="2000" b="0" dirty="0" smtClean="0">
                <a:latin typeface="Arial" panose="020B0604020202020204" pitchFamily="34" charset="0"/>
                <a:cs typeface="Arial" panose="020B0604020202020204" pitchFamily="34" charset="0"/>
              </a:rPr>
              <a:t>.</a:t>
            </a:r>
          </a:p>
          <a:p>
            <a:endParaRPr lang="en-US" sz="2000" b="0" dirty="0" smtClean="0">
              <a:latin typeface="Arial" panose="020B0604020202020204" pitchFamily="34" charset="0"/>
              <a:cs typeface="Arial" panose="020B0604020202020204" pitchFamily="34" charset="0"/>
            </a:endParaRPr>
          </a:p>
          <a:p>
            <a:r>
              <a:rPr lang="en-US" sz="2000" b="0" dirty="0" smtClean="0">
                <a:latin typeface="Arial" panose="020B0604020202020204" pitchFamily="34" charset="0"/>
                <a:cs typeface="Arial" panose="020B0604020202020204" pitchFamily="34" charset="0"/>
              </a:rPr>
              <a:t>%</a:t>
            </a:r>
            <a:r>
              <a:rPr lang="tr-TR" sz="2000" b="0" dirty="0" smtClean="0">
                <a:latin typeface="Arial" panose="020B0604020202020204" pitchFamily="34" charset="0"/>
                <a:cs typeface="Arial" panose="020B0604020202020204" pitchFamily="34" charset="0"/>
              </a:rPr>
              <a:t>l</a:t>
            </a:r>
            <a:r>
              <a:rPr lang="en-US" sz="2000" b="0" dirty="0" smtClean="0">
                <a:latin typeface="Arial" panose="020B0604020202020204" pitchFamily="34" charset="0"/>
                <a:cs typeface="Arial" panose="020B0604020202020204" pitchFamily="34" charset="0"/>
              </a:rPr>
              <a:t>f is called a </a:t>
            </a:r>
            <a:r>
              <a:rPr lang="en-US" sz="2000" b="1" dirty="0" smtClean="0">
                <a:latin typeface="Arial" panose="020B0604020202020204" pitchFamily="34" charset="0"/>
                <a:cs typeface="Arial" panose="020B0604020202020204" pitchFamily="34" charset="0"/>
              </a:rPr>
              <a:t>placeholder</a:t>
            </a:r>
            <a:r>
              <a:rPr lang="en-US" sz="2000" b="0" dirty="0" smtClean="0">
                <a:latin typeface="Arial" panose="020B0604020202020204" pitchFamily="34" charset="0"/>
                <a:cs typeface="Arial" panose="020B0604020202020204" pitchFamily="34" charset="0"/>
              </a:rPr>
              <a:t> and replaces the value of </a:t>
            </a:r>
            <a:r>
              <a:rPr lang="en-US" sz="2000" b="0" dirty="0" err="1" smtClean="0">
                <a:latin typeface="Arial" panose="020B0604020202020204" pitchFamily="34" charset="0"/>
                <a:cs typeface="Arial" panose="020B0604020202020204" pitchFamily="34" charset="0"/>
              </a:rPr>
              <a:t>kms</a:t>
            </a:r>
            <a:r>
              <a:rPr lang="en-US" sz="2000" b="0" dirty="0" smtClean="0">
                <a:latin typeface="Arial" panose="020B0604020202020204" pitchFamily="34" charset="0"/>
                <a:cs typeface="Arial" panose="020B0604020202020204" pitchFamily="34" charset="0"/>
              </a:rPr>
              <a:t> in the format string</a:t>
            </a:r>
            <a:endParaRPr lang="en-US" sz="2000" b="0" dirty="0">
              <a:latin typeface="Arial" panose="020B0604020202020204" pitchFamily="34" charset="0"/>
              <a:cs typeface="Arial" panose="020B0604020202020204" pitchFamily="34" charset="0"/>
            </a:endParaRPr>
          </a:p>
          <a:p>
            <a:r>
              <a:rPr lang="en-US" sz="2000" b="0" dirty="0" smtClean="0">
                <a:latin typeface="Arial" panose="020B0604020202020204" pitchFamily="34" charset="0"/>
                <a:cs typeface="Arial" panose="020B0604020202020204" pitchFamily="34" charset="0"/>
              </a:rPr>
              <a:t>A placeholder always starts with a % sign.</a:t>
            </a:r>
          </a:p>
          <a:p>
            <a:r>
              <a:rPr lang="en-US" sz="2000" b="0" dirty="0" smtClean="0">
                <a:latin typeface="Arial" panose="020B0604020202020204" pitchFamily="34" charset="0"/>
                <a:cs typeface="Arial" panose="020B0604020202020204" pitchFamily="34" charset="0"/>
              </a:rPr>
              <a:t>%</a:t>
            </a:r>
            <a:r>
              <a:rPr lang="tr-TR" sz="2000" b="0" dirty="0" smtClean="0">
                <a:latin typeface="Arial" panose="020B0604020202020204" pitchFamily="34" charset="0"/>
                <a:cs typeface="Arial" panose="020B0604020202020204" pitchFamily="34" charset="0"/>
              </a:rPr>
              <a:t>l</a:t>
            </a:r>
            <a:r>
              <a:rPr lang="en-US" sz="2000" b="0" dirty="0" smtClean="0">
                <a:latin typeface="Arial" panose="020B0604020202020204" pitchFamily="34" charset="0"/>
                <a:cs typeface="Arial" panose="020B0604020202020204" pitchFamily="34" charset="0"/>
              </a:rPr>
              <a:t>f marks the display position for a type double variable.</a:t>
            </a:r>
            <a:endParaRPr lang="en-US" sz="2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6842482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across)">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Geri bildirim</a:t>
            </a:r>
            <a:endParaRPr lang="tr-TR" dirty="0"/>
          </a:p>
        </p:txBody>
      </p:sp>
      <p:sp>
        <p:nvSpPr>
          <p:cNvPr id="3" name="2 İçerik Yer Tutucusu"/>
          <p:cNvSpPr>
            <a:spLocks noGrp="1"/>
          </p:cNvSpPr>
          <p:nvPr>
            <p:ph sz="quarter" idx="1"/>
          </p:nvPr>
        </p:nvSpPr>
        <p:spPr/>
        <p:txBody>
          <a:bodyPr/>
          <a:lstStyle/>
          <a:p>
            <a:r>
              <a:rPr lang="tr-TR" dirty="0" smtClean="0"/>
              <a:t>Tatilde yapmış olduğunuz Bil141 çalışmanızı özetleyiniz.</a:t>
            </a:r>
          </a:p>
          <a:p>
            <a:pPr lvl="1"/>
            <a:r>
              <a:rPr lang="tr-TR" dirty="0" smtClean="0"/>
              <a:t>Örn. </a:t>
            </a:r>
            <a:r>
              <a:rPr lang="tr-TR" dirty="0" err="1" smtClean="0"/>
              <a:t>DevCpp</a:t>
            </a:r>
            <a:r>
              <a:rPr lang="tr-TR" dirty="0" smtClean="0"/>
              <a:t> kurdum ve ilk kodumu yazdım.</a:t>
            </a:r>
          </a:p>
          <a:p>
            <a:pPr lvl="1"/>
            <a:r>
              <a:rPr lang="tr-TR" dirty="0" smtClean="0"/>
              <a:t>Örn. </a:t>
            </a:r>
            <a:r>
              <a:rPr lang="tr-TR" dirty="0" err="1" smtClean="0"/>
              <a:t>Scratch’in</a:t>
            </a:r>
            <a:r>
              <a:rPr lang="tr-TR" dirty="0" smtClean="0"/>
              <a:t> nasıl çalıştığını inceledim.</a:t>
            </a:r>
          </a:p>
          <a:p>
            <a:pPr lvl="1"/>
            <a:r>
              <a:rPr lang="tr-TR" dirty="0" smtClean="0"/>
              <a:t>Örn. Algoritma videosunu izledim.</a:t>
            </a:r>
            <a:endParaRPr lang="tr-TR" dirty="0"/>
          </a:p>
        </p:txBody>
      </p:sp>
      <p:pic>
        <p:nvPicPr>
          <p:cNvPr id="4" name="3 Resim" descr="geribidirim.jpg"/>
          <p:cNvPicPr>
            <a:picLocks noChangeAspect="1"/>
          </p:cNvPicPr>
          <p:nvPr/>
        </p:nvPicPr>
        <p:blipFill>
          <a:blip r:embed="rId2" cstate="print"/>
          <a:stretch>
            <a:fillRect/>
          </a:stretch>
        </p:blipFill>
        <p:spPr>
          <a:xfrm>
            <a:off x="3929058" y="3429000"/>
            <a:ext cx="4929190" cy="2937797"/>
          </a:xfrm>
          <a:prstGeom prst="rect">
            <a:avLst/>
          </a:prstGeom>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Birden çok yer tutucu kullanılabilir</a:t>
            </a:r>
            <a:endParaRPr lang="en-US" dirty="0"/>
          </a:p>
        </p:txBody>
      </p:sp>
      <p:sp>
        <p:nvSpPr>
          <p:cNvPr id="3" name="Content Placeholder 2"/>
          <p:cNvSpPr>
            <a:spLocks noGrp="1"/>
          </p:cNvSpPr>
          <p:nvPr>
            <p:ph idx="1"/>
          </p:nvPr>
        </p:nvSpPr>
        <p:spPr/>
        <p:txBody>
          <a:bodyPr/>
          <a:lstStyle/>
          <a:p>
            <a:r>
              <a:rPr lang="en-US" dirty="0" smtClean="0"/>
              <a:t>Format strings can have multiple placeholders.</a:t>
            </a:r>
          </a:p>
          <a:p>
            <a:r>
              <a:rPr lang="en-US" dirty="0" smtClean="0"/>
              <a:t>C matches variables with placeholders in left-to-right order.</a:t>
            </a:r>
            <a:endParaRPr lang="en-US" dirty="0"/>
          </a:p>
        </p:txBody>
      </p:sp>
      <p:pic>
        <p:nvPicPr>
          <p:cNvPr id="4" name="Picture 3"/>
          <p:cNvPicPr>
            <a:picLocks noChangeAspect="1"/>
          </p:cNvPicPr>
          <p:nvPr/>
        </p:nvPicPr>
        <p:blipFill rotWithShape="1">
          <a:blip r:embed="rId2"/>
          <a:srcRect t="6710"/>
          <a:stretch/>
        </p:blipFill>
        <p:spPr>
          <a:xfrm>
            <a:off x="896204" y="2489199"/>
            <a:ext cx="7527902" cy="2935525"/>
          </a:xfrm>
          <a:prstGeom prst="rect">
            <a:avLst/>
          </a:prstGeom>
        </p:spPr>
      </p:pic>
    </p:spTree>
    <p:extLst>
      <p:ext uri="{BB962C8B-B14F-4D97-AF65-F5344CB8AC3E}">
        <p14:creationId xmlns:p14="http://schemas.microsoft.com/office/powerpoint/2010/main" xmlns="" val="3436481293"/>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464653"/>
                </a:solidFill>
                <a:latin typeface="Bookman Old Style"/>
              </a:rPr>
              <a:t>Yer tutucularla biçimlendirme yapmak</a:t>
            </a:r>
            <a:endParaRPr lang="tr-TR" dirty="0"/>
          </a:p>
        </p:txBody>
      </p:sp>
      <p:sp>
        <p:nvSpPr>
          <p:cNvPr id="3" name="2 İçerik Yer Tutucusu"/>
          <p:cNvSpPr>
            <a:spLocks noGrp="1"/>
          </p:cNvSpPr>
          <p:nvPr>
            <p:ph sz="quarter" idx="1"/>
          </p:nvPr>
        </p:nvSpPr>
        <p:spPr>
          <a:xfrm>
            <a:off x="2115416" y="1369327"/>
            <a:ext cx="4408227" cy="1564943"/>
          </a:xfrm>
        </p:spPr>
        <p:txBody>
          <a:bodyPr>
            <a:normAutofit/>
          </a:bodyPr>
          <a:lstStyle/>
          <a:p>
            <a:pPr>
              <a:buNone/>
            </a:pPr>
            <a:r>
              <a:rPr lang="tr-TR" sz="8800" dirty="0" smtClean="0"/>
              <a:t>%     .    </a:t>
            </a:r>
            <a:r>
              <a:rPr lang="tr-TR" sz="8800" dirty="0" err="1" smtClean="0"/>
              <a:t>lf</a:t>
            </a:r>
            <a:endParaRPr lang="tr-TR" sz="8800" dirty="0"/>
          </a:p>
        </p:txBody>
      </p:sp>
      <p:sp>
        <p:nvSpPr>
          <p:cNvPr id="4" name="3 Yuvarlatılmış Dikdörtgen"/>
          <p:cNvSpPr/>
          <p:nvPr/>
        </p:nvSpPr>
        <p:spPr>
          <a:xfrm>
            <a:off x="3145822" y="1396623"/>
            <a:ext cx="914400" cy="126469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5" name="4 Yuvarlatılmış Dikdörtgen"/>
          <p:cNvSpPr/>
          <p:nvPr/>
        </p:nvSpPr>
        <p:spPr>
          <a:xfrm>
            <a:off x="4551541" y="1396623"/>
            <a:ext cx="914400" cy="126469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6" name="5 Köşeleri Yuvarlanmış Dikdörtgen Belirtme Çizgisi"/>
          <p:cNvSpPr/>
          <p:nvPr/>
        </p:nvSpPr>
        <p:spPr>
          <a:xfrm>
            <a:off x="4551541" y="3343704"/>
            <a:ext cx="2852382" cy="1883391"/>
          </a:xfrm>
          <a:prstGeom prst="wedgeRoundRectCallout">
            <a:avLst>
              <a:gd name="adj1" fmla="val -28967"/>
              <a:gd name="adj2" fmla="val -8025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1) Önce burayla ilgilenin ve verinin nasıl bir biçimde gözükeceğine karar verin.</a:t>
            </a:r>
          </a:p>
          <a:p>
            <a:pPr algn="ctr"/>
            <a:r>
              <a:rPr lang="tr-TR" dirty="0" smtClean="0"/>
              <a:t>3.14? 3.141?</a:t>
            </a:r>
          </a:p>
          <a:p>
            <a:pPr algn="ctr"/>
            <a:r>
              <a:rPr lang="tr-TR" dirty="0" smtClean="0"/>
              <a:t>12? 0012?</a:t>
            </a:r>
          </a:p>
          <a:p>
            <a:pPr algn="ctr"/>
            <a:r>
              <a:rPr lang="tr-TR" dirty="0" smtClean="0"/>
              <a:t>Ali Veli? Ali Ve?</a:t>
            </a:r>
            <a:endParaRPr lang="tr-TR" dirty="0"/>
          </a:p>
        </p:txBody>
      </p:sp>
      <p:sp>
        <p:nvSpPr>
          <p:cNvPr id="7" name="6 Köşeleri Yuvarlanmış Dikdörtgen Belirtme Çizgisi"/>
          <p:cNvSpPr/>
          <p:nvPr/>
        </p:nvSpPr>
        <p:spPr>
          <a:xfrm>
            <a:off x="1207840" y="3862319"/>
            <a:ext cx="2852382" cy="1883391"/>
          </a:xfrm>
          <a:prstGeom prst="wedgeRoundRectCallout">
            <a:avLst>
              <a:gd name="adj1" fmla="val 25100"/>
              <a:gd name="adj2" fmla="val -10416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t>2) Biçimini belirlediğiniz veriye ekranda kaç hane ayrılsın ? (veriden daha küçük hane sayıları pasif olur) Sağa(+) mı sola (-) mı dayalı olsun?</a:t>
            </a:r>
            <a:endParaRPr lang="tr-TR" dirty="0"/>
          </a:p>
        </p:txBody>
      </p:sp>
      <p:sp>
        <p:nvSpPr>
          <p:cNvPr id="8" name="7 Metin kutusu"/>
          <p:cNvSpPr txBox="1"/>
          <p:nvPr/>
        </p:nvSpPr>
        <p:spPr>
          <a:xfrm>
            <a:off x="6216555" y="2630537"/>
            <a:ext cx="2470245" cy="523220"/>
          </a:xfrm>
          <a:prstGeom prst="rect">
            <a:avLst/>
          </a:prstGeom>
          <a:noFill/>
        </p:spPr>
        <p:txBody>
          <a:bodyPr wrap="square" rtlCol="0">
            <a:spAutoFit/>
          </a:bodyPr>
          <a:lstStyle/>
          <a:p>
            <a:r>
              <a:rPr lang="tr-TR" sz="1400" i="1" dirty="0" smtClean="0"/>
              <a:t>%</a:t>
            </a:r>
            <a:r>
              <a:rPr lang="tr-TR" sz="1400" i="1" dirty="0" err="1" smtClean="0"/>
              <a:t>lf</a:t>
            </a:r>
            <a:r>
              <a:rPr lang="tr-TR" sz="1400" i="1" dirty="0" smtClean="0"/>
              <a:t> olması şart değil; </a:t>
            </a:r>
            <a:br>
              <a:rPr lang="tr-TR" sz="1400" i="1" dirty="0" smtClean="0"/>
            </a:br>
            <a:r>
              <a:rPr lang="tr-TR" sz="1400" i="1" dirty="0" smtClean="0"/>
              <a:t>%d, %c, %s de olabilir</a:t>
            </a:r>
            <a:endParaRPr lang="tr-TR" sz="1400" i="1" dirty="0"/>
          </a:p>
        </p:txBody>
      </p:sp>
      <p:sp>
        <p:nvSpPr>
          <p:cNvPr id="9" name="8 Metin kutusu"/>
          <p:cNvSpPr txBox="1"/>
          <p:nvPr/>
        </p:nvSpPr>
        <p:spPr>
          <a:xfrm>
            <a:off x="5750145" y="5602014"/>
            <a:ext cx="2773745" cy="646331"/>
          </a:xfrm>
          <a:prstGeom prst="rect">
            <a:avLst/>
          </a:prstGeom>
          <a:noFill/>
        </p:spPr>
        <p:txBody>
          <a:bodyPr wrap="square" rtlCol="0">
            <a:spAutoFit/>
          </a:bodyPr>
          <a:lstStyle/>
          <a:p>
            <a:r>
              <a:rPr lang="tr-TR" b="1" i="1" dirty="0" smtClean="0"/>
              <a:t>Detaylar sunum sonundaki ek slaytlarda</a:t>
            </a:r>
            <a:endParaRPr lang="tr-TR" b="1" i="1" dirty="0"/>
          </a:p>
        </p:txBody>
      </p:sp>
      <p:pic>
        <p:nvPicPr>
          <p:cNvPr id="10" name="Picture 2" descr="C:\Program Files\Microsoft Office\MEDIA\CAGCAT10\j0195384.wmf"/>
          <p:cNvPicPr>
            <a:picLocks noChangeAspect="1" noChangeArrowheads="1"/>
          </p:cNvPicPr>
          <p:nvPr/>
        </p:nvPicPr>
        <p:blipFill>
          <a:blip r:embed="rId2"/>
          <a:srcRect/>
          <a:stretch>
            <a:fillRect/>
          </a:stretch>
        </p:blipFill>
        <p:spPr bwMode="auto">
          <a:xfrm>
            <a:off x="7740827" y="4432117"/>
            <a:ext cx="945973" cy="965721"/>
          </a:xfrm>
          <a:prstGeom prst="rect">
            <a:avLst/>
          </a:prstGeom>
          <a:noFill/>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Sınavlarda </a:t>
            </a:r>
            <a:r>
              <a:rPr lang="tr-TR" dirty="0" smtClean="0"/>
              <a:t>dikkat!</a:t>
            </a:r>
            <a:endParaRPr lang="tr-TR" dirty="0"/>
          </a:p>
        </p:txBody>
      </p:sp>
      <p:sp>
        <p:nvSpPr>
          <p:cNvPr id="3" name="2 İçerik Yer Tutucusu"/>
          <p:cNvSpPr>
            <a:spLocks noGrp="1"/>
          </p:cNvSpPr>
          <p:nvPr>
            <p:ph sz="quarter" idx="1"/>
          </p:nvPr>
        </p:nvSpPr>
        <p:spPr>
          <a:xfrm>
            <a:off x="457200" y="1608083"/>
            <a:ext cx="8229600" cy="4937760"/>
          </a:xfrm>
        </p:spPr>
        <p:txBody>
          <a:bodyPr>
            <a:normAutofit/>
          </a:bodyPr>
          <a:lstStyle/>
          <a:p>
            <a:r>
              <a:rPr lang="tr-TR" dirty="0" err="1" smtClean="0"/>
              <a:t>printf</a:t>
            </a:r>
            <a:r>
              <a:rPr lang="tr-TR" dirty="0" smtClean="0"/>
              <a:t>(“%</a:t>
            </a:r>
            <a:r>
              <a:rPr lang="tr-TR" dirty="0" err="1" smtClean="0"/>
              <a:t>lf</a:t>
            </a:r>
            <a:r>
              <a:rPr lang="tr-TR" dirty="0" smtClean="0"/>
              <a:t>”, 3.5*2.0);</a:t>
            </a:r>
          </a:p>
          <a:p>
            <a:pPr lvl="1"/>
            <a:r>
              <a:rPr lang="tr-TR" dirty="0" smtClean="0"/>
              <a:t>Ekran çıktısı 7.000000 olur 7 değil!</a:t>
            </a:r>
          </a:p>
          <a:p>
            <a:r>
              <a:rPr lang="tr-TR" dirty="0" err="1" smtClean="0"/>
              <a:t>printf</a:t>
            </a:r>
            <a:r>
              <a:rPr lang="tr-TR" dirty="0" smtClean="0"/>
              <a:t>(“%</a:t>
            </a:r>
            <a:r>
              <a:rPr lang="tr-TR" dirty="0" err="1" smtClean="0"/>
              <a:t>lf</a:t>
            </a:r>
            <a:r>
              <a:rPr lang="tr-TR" dirty="0" smtClean="0"/>
              <a:t>”, 7); </a:t>
            </a:r>
            <a:r>
              <a:rPr lang="tr-TR" sz="1800" dirty="0" smtClean="0"/>
              <a:t>//kendisi </a:t>
            </a:r>
            <a:r>
              <a:rPr lang="tr-TR" sz="1800" dirty="0" err="1" smtClean="0"/>
              <a:t>int’ten</a:t>
            </a:r>
            <a:r>
              <a:rPr lang="tr-TR" sz="1800" dirty="0" smtClean="0"/>
              <a:t> </a:t>
            </a:r>
            <a:r>
              <a:rPr lang="tr-TR" sz="1800" dirty="0" err="1" smtClean="0"/>
              <a:t>double’a</a:t>
            </a:r>
            <a:r>
              <a:rPr lang="tr-TR" sz="1800" dirty="0" smtClean="0"/>
              <a:t> çevrimi burada yapamıyor.</a:t>
            </a:r>
            <a:endParaRPr lang="tr-TR" dirty="0" smtClean="0"/>
          </a:p>
          <a:p>
            <a:pPr lvl="1"/>
            <a:r>
              <a:rPr lang="tr-TR" dirty="0" smtClean="0"/>
              <a:t>Ekran çıktısı 0.000000 olur 7.000000 değil!</a:t>
            </a:r>
          </a:p>
          <a:p>
            <a:r>
              <a:rPr lang="tr-TR" dirty="0" err="1" smtClean="0"/>
              <a:t>printf</a:t>
            </a:r>
            <a:r>
              <a:rPr lang="tr-TR" dirty="0" smtClean="0"/>
              <a:t>(“%</a:t>
            </a:r>
            <a:r>
              <a:rPr lang="tr-TR" dirty="0" err="1" smtClean="0"/>
              <a:t>lf</a:t>
            </a:r>
            <a:r>
              <a:rPr lang="tr-TR" dirty="0" smtClean="0"/>
              <a:t>”, (</a:t>
            </a:r>
            <a:r>
              <a:rPr lang="tr-TR" dirty="0" err="1" smtClean="0"/>
              <a:t>double</a:t>
            </a:r>
            <a:r>
              <a:rPr lang="tr-TR" dirty="0" smtClean="0"/>
              <a:t>)7); </a:t>
            </a:r>
            <a:r>
              <a:rPr lang="tr-TR" sz="2000" dirty="0" smtClean="0"/>
              <a:t>ya da </a:t>
            </a:r>
            <a:r>
              <a:rPr lang="tr-TR" dirty="0" err="1" smtClean="0"/>
              <a:t>printf</a:t>
            </a:r>
            <a:r>
              <a:rPr lang="tr-TR" dirty="0" smtClean="0"/>
              <a:t>(“%</a:t>
            </a:r>
            <a:r>
              <a:rPr lang="tr-TR" dirty="0" err="1" smtClean="0"/>
              <a:t>lf</a:t>
            </a:r>
            <a:r>
              <a:rPr lang="tr-TR" dirty="0" smtClean="0"/>
              <a:t>”, 7.0);</a:t>
            </a:r>
          </a:p>
          <a:p>
            <a:pPr lvl="1"/>
            <a:r>
              <a:rPr lang="tr-TR" dirty="0" smtClean="0"/>
              <a:t>Ekran çıktısı 7.000000 olur! </a:t>
            </a:r>
            <a:r>
              <a:rPr lang="tr-TR" sz="1200" dirty="0" smtClean="0"/>
              <a:t>// (</a:t>
            </a:r>
            <a:r>
              <a:rPr lang="tr-TR" sz="1200" dirty="0" err="1" smtClean="0"/>
              <a:t>double</a:t>
            </a:r>
            <a:r>
              <a:rPr lang="tr-TR" sz="1200" dirty="0" smtClean="0"/>
              <a:t>) kullanımını ileride göreceğiz.(bkz. Tür dönüşümü)</a:t>
            </a:r>
            <a:endParaRPr lang="tr-TR" dirty="0" smtClean="0"/>
          </a:p>
        </p:txBody>
      </p:sp>
      <p:pic>
        <p:nvPicPr>
          <p:cNvPr id="4" name="Picture 2" descr="http://s30.postimg.org/xi6d0u51t/m416_clever_cat_card.jp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t="13818" b="17818"/>
          <a:stretch/>
        </p:blipFill>
        <p:spPr bwMode="auto">
          <a:xfrm flipH="1">
            <a:off x="6795580" y="893864"/>
            <a:ext cx="1881739" cy="17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4 Köşeleri Yuvarlanmış Dikdörtgen Belirtme Çizgisi"/>
          <p:cNvSpPr/>
          <p:nvPr/>
        </p:nvSpPr>
        <p:spPr>
          <a:xfrm>
            <a:off x="4252686" y="893864"/>
            <a:ext cx="2795084" cy="1071570"/>
          </a:xfrm>
          <a:prstGeom prst="wedgeRoundRectCallout">
            <a:avLst>
              <a:gd name="adj1" fmla="val 66982"/>
              <a:gd name="adj2" fmla="val 4604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Sınavlarda soruları titizlikle çözmeli. Cevabımı dikkatlice kontrol etmeliyim.</a:t>
            </a:r>
            <a:endParaRPr lang="tr-TR" dirty="0"/>
          </a:p>
        </p:txBody>
      </p:sp>
      <p:sp>
        <p:nvSpPr>
          <p:cNvPr id="6" name="5 Yuvarlatılmış Dikdörtgen"/>
          <p:cNvSpPr/>
          <p:nvPr/>
        </p:nvSpPr>
        <p:spPr>
          <a:xfrm>
            <a:off x="2663071" y="4558145"/>
            <a:ext cx="3976914" cy="11901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a:t>
            </a:r>
            <a:r>
              <a:rPr lang="tr-TR" dirty="0" err="1" smtClean="0"/>
              <a:t>lf</a:t>
            </a:r>
            <a:r>
              <a:rPr lang="tr-TR" dirty="0" smtClean="0"/>
              <a:t> kullanmak %.6lf yazmaya denk geliyor. C dili varsayılan olarak noktadan sonra 6 sıfır koyuyor.</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0867" y="152400"/>
            <a:ext cx="8229600" cy="990600"/>
          </a:xfrm>
        </p:spPr>
        <p:txBody>
          <a:bodyPr/>
          <a:lstStyle/>
          <a:p>
            <a:r>
              <a:rPr lang="tr-TR" dirty="0" smtClean="0"/>
              <a:t>Uygulama</a:t>
            </a:r>
            <a:endParaRPr lang="tr-TR" dirty="0"/>
          </a:p>
        </p:txBody>
      </p:sp>
      <p:pic>
        <p:nvPicPr>
          <p:cNvPr id="81922" name="Picture 2" descr="C:\Documents and Settings\OguzH\Local Settings\Temporary Internet Files\Content.IE5\WO8I3UPU\question-marks[1].jpg"/>
          <p:cNvPicPr>
            <a:picLocks noGrp="1" noChangeAspect="1" noChangeArrowheads="1"/>
          </p:cNvPicPr>
          <p:nvPr>
            <p:ph sz="quarter" idx="1"/>
          </p:nvPr>
        </p:nvPicPr>
        <p:blipFill>
          <a:blip r:embed="rId3"/>
          <a:srcRect/>
          <a:stretch>
            <a:fillRect/>
          </a:stretch>
        </p:blipFill>
        <p:spPr bwMode="auto">
          <a:xfrm>
            <a:off x="6600742" y="4435201"/>
            <a:ext cx="2086058" cy="1566862"/>
          </a:xfrm>
          <a:prstGeom prst="rect">
            <a:avLst/>
          </a:prstGeom>
          <a:noFill/>
        </p:spPr>
      </p:pic>
      <p:sp>
        <p:nvSpPr>
          <p:cNvPr id="6" name="Alt Başlık 2"/>
          <p:cNvSpPr txBox="1">
            <a:spLocks/>
          </p:cNvSpPr>
          <p:nvPr/>
        </p:nvSpPr>
        <p:spPr>
          <a:xfrm>
            <a:off x="342899" y="695715"/>
            <a:ext cx="7964774" cy="4339988"/>
          </a:xfrm>
          <a:prstGeom prst="rect">
            <a:avLst/>
          </a:prstGeom>
          <a:ln>
            <a:noFill/>
          </a:ln>
        </p:spPr>
        <p:txBody>
          <a:bodyPr vert="horz">
            <a:noAutofit/>
          </a:bodyPr>
          <a:lstStyle/>
          <a:p>
            <a:r>
              <a:rPr lang="tr-TR" sz="2800" dirty="0" smtClean="0"/>
              <a:t>#</a:t>
            </a:r>
            <a:r>
              <a:rPr lang="tr-TR" sz="2800" dirty="0" err="1" smtClean="0"/>
              <a:t>include</a:t>
            </a:r>
            <a:r>
              <a:rPr lang="tr-TR" sz="2800" dirty="0" smtClean="0"/>
              <a:t> &lt;</a:t>
            </a:r>
            <a:r>
              <a:rPr lang="tr-TR" sz="2800" dirty="0" err="1" smtClean="0"/>
              <a:t>stdio</a:t>
            </a:r>
            <a:r>
              <a:rPr lang="tr-TR" sz="2800" dirty="0" smtClean="0"/>
              <a:t>.h&gt;</a:t>
            </a:r>
          </a:p>
          <a:p>
            <a:r>
              <a:rPr lang="tr-TR" sz="2800" dirty="0" err="1" smtClean="0"/>
              <a:t>int</a:t>
            </a:r>
            <a:r>
              <a:rPr lang="tr-TR" sz="2800" dirty="0" smtClean="0"/>
              <a:t> </a:t>
            </a:r>
            <a:r>
              <a:rPr lang="tr-TR" sz="2800" dirty="0" err="1" smtClean="0"/>
              <a:t>main</a:t>
            </a:r>
            <a:r>
              <a:rPr lang="tr-TR" sz="2800" dirty="0" smtClean="0"/>
              <a:t>(){</a:t>
            </a:r>
          </a:p>
          <a:p>
            <a:r>
              <a:rPr lang="tr-TR" sz="2800" dirty="0" smtClean="0"/>
              <a:t>	</a:t>
            </a:r>
            <a:r>
              <a:rPr lang="tr-TR" sz="2800" dirty="0" err="1" smtClean="0"/>
              <a:t>int</a:t>
            </a:r>
            <a:r>
              <a:rPr lang="tr-TR" sz="2800" dirty="0" smtClean="0"/>
              <a:t> </a:t>
            </a:r>
            <a:r>
              <a:rPr lang="tr-TR" sz="2800" dirty="0" err="1" smtClean="0"/>
              <a:t>sayi</a:t>
            </a:r>
            <a:r>
              <a:rPr lang="tr-TR" sz="2800" dirty="0" smtClean="0"/>
              <a:t> = 34, sayi2,sayi3;</a:t>
            </a:r>
          </a:p>
          <a:p>
            <a:r>
              <a:rPr lang="tr-TR" sz="2800" dirty="0" smtClean="0"/>
              <a:t>	sayi2 = </a:t>
            </a:r>
            <a:r>
              <a:rPr lang="tr-TR" sz="2800" dirty="0" err="1" smtClean="0"/>
              <a:t>sayi</a:t>
            </a:r>
            <a:r>
              <a:rPr lang="tr-TR" sz="2800" dirty="0" smtClean="0"/>
              <a:t> % 7;</a:t>
            </a:r>
          </a:p>
          <a:p>
            <a:r>
              <a:rPr lang="tr-TR" sz="2800" dirty="0" smtClean="0"/>
              <a:t>	sayi3 = </a:t>
            </a:r>
            <a:r>
              <a:rPr lang="tr-TR" sz="2800" dirty="0" err="1" smtClean="0"/>
              <a:t>sayi</a:t>
            </a:r>
            <a:r>
              <a:rPr lang="tr-TR" sz="2800" dirty="0" smtClean="0"/>
              <a:t> / 7;</a:t>
            </a:r>
          </a:p>
          <a:p>
            <a:r>
              <a:rPr lang="tr-TR" sz="2800" dirty="0" smtClean="0"/>
              <a:t>	</a:t>
            </a:r>
            <a:r>
              <a:rPr lang="tr-TR" sz="2800" dirty="0" err="1" smtClean="0"/>
              <a:t>sayi</a:t>
            </a:r>
            <a:r>
              <a:rPr lang="tr-TR" sz="2800" dirty="0" smtClean="0"/>
              <a:t> = sayi3-sayi2;</a:t>
            </a:r>
          </a:p>
          <a:p>
            <a:r>
              <a:rPr lang="tr-TR" sz="2800" dirty="0" smtClean="0"/>
              <a:t>	</a:t>
            </a:r>
            <a:r>
              <a:rPr lang="tr-TR" sz="2800" dirty="0" err="1" smtClean="0"/>
              <a:t>printf</a:t>
            </a:r>
            <a:r>
              <a:rPr lang="tr-TR" sz="2800" dirty="0" smtClean="0"/>
              <a:t>("%d#-%d#"</a:t>
            </a:r>
          </a:p>
          <a:p>
            <a:r>
              <a:rPr lang="tr-TR" sz="2800" dirty="0" smtClean="0"/>
              <a:t>	"-%d", </a:t>
            </a:r>
            <a:r>
              <a:rPr lang="tr-TR" sz="2800" dirty="0" err="1" smtClean="0"/>
              <a:t>sayi</a:t>
            </a:r>
            <a:r>
              <a:rPr lang="tr-TR" sz="2800" dirty="0" smtClean="0"/>
              <a:t>, sayi2, sayi3);</a:t>
            </a:r>
          </a:p>
          <a:p>
            <a:r>
              <a:rPr lang="tr-TR" sz="2800" dirty="0" smtClean="0"/>
              <a:t>	</a:t>
            </a:r>
            <a:r>
              <a:rPr lang="tr-TR" sz="2800" dirty="0" err="1" smtClean="0"/>
              <a:t>return</a:t>
            </a:r>
            <a:r>
              <a:rPr lang="tr-TR" sz="2800" dirty="0" smtClean="0"/>
              <a:t> 0;</a:t>
            </a:r>
          </a:p>
          <a:p>
            <a:r>
              <a:rPr lang="tr-TR" sz="2800" dirty="0" smtClean="0"/>
              <a:t>}</a:t>
            </a:r>
            <a:endParaRPr lang="tr-TR" sz="2800" dirty="0"/>
          </a:p>
        </p:txBody>
      </p:sp>
      <p:sp>
        <p:nvSpPr>
          <p:cNvPr id="12" name="11 Metin kutusu"/>
          <p:cNvSpPr txBox="1"/>
          <p:nvPr/>
        </p:nvSpPr>
        <p:spPr>
          <a:xfrm>
            <a:off x="6600742" y="1143000"/>
            <a:ext cx="1842447"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3600" dirty="0" smtClean="0"/>
              <a:t>-2#-6#-4</a:t>
            </a:r>
            <a:endParaRPr lang="tr-TR" sz="3600" dirty="0"/>
          </a:p>
        </p:txBody>
      </p:sp>
      <p:sp>
        <p:nvSpPr>
          <p:cNvPr id="13" name="12 Yuvarlatılmış Dikdörtgen"/>
          <p:cNvSpPr/>
          <p:nvPr/>
        </p:nvSpPr>
        <p:spPr>
          <a:xfrm>
            <a:off x="3013103" y="4855651"/>
            <a:ext cx="3217058" cy="11464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ipucu: pay ve payda tam sayı ise C dilinde sonuç da tam sayı olur! Küsurat atılır.</a:t>
            </a:r>
            <a:endParaRPr lang="tr-TR" dirty="0"/>
          </a:p>
        </p:txBody>
      </p:sp>
      <p:sp>
        <p:nvSpPr>
          <p:cNvPr id="8" name="7 Yuvarlatılmış Dikdörtgen"/>
          <p:cNvSpPr/>
          <p:nvPr/>
        </p:nvSpPr>
        <p:spPr>
          <a:xfrm>
            <a:off x="5226131" y="1968263"/>
            <a:ext cx="3217058" cy="11464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ipucu: eksi(-) de ASCII değeri olan bir karakterdir ve her karakter bir hücre işgal eder ekranda.</a:t>
            </a:r>
            <a:endParaRPr lang="tr-TR" dirty="0"/>
          </a:p>
        </p:txBody>
      </p:sp>
      <p:sp>
        <p:nvSpPr>
          <p:cNvPr id="9" name="8 Yuvarlatılmış Dikdörtgen"/>
          <p:cNvSpPr/>
          <p:nvPr/>
        </p:nvSpPr>
        <p:spPr>
          <a:xfrm>
            <a:off x="4992213" y="3288789"/>
            <a:ext cx="3217058" cy="11464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ipucu: </a:t>
            </a:r>
            <a:r>
              <a:rPr lang="tr-TR" dirty="0" smtClean="0"/>
              <a:t>% işareti </a:t>
            </a:r>
            <a:r>
              <a:rPr lang="tr-TR" dirty="0" err="1" smtClean="0"/>
              <a:t>mod</a:t>
            </a:r>
            <a:r>
              <a:rPr lang="tr-TR" dirty="0" smtClean="0"/>
              <a:t> anlamında gelir. “Bölümünden kalan” demektir.</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70" decel="100000"/>
                                        <p:tgtEl>
                                          <p:spTgt spid="12"/>
                                        </p:tgtEl>
                                      </p:cBhvr>
                                    </p:animEffect>
                                    <p:animScale>
                                      <p:cBhvr>
                                        <p:cTn id="8" dur="770" decel="100000"/>
                                        <p:tgtEl>
                                          <p:spTgt spid="12"/>
                                        </p:tgtEl>
                                      </p:cBhvr>
                                      <p:from x="10000" y="10000"/>
                                      <p:to x="200000" y="450000"/>
                                    </p:animScale>
                                    <p:animScale>
                                      <p:cBhvr>
                                        <p:cTn id="9" dur="1230" accel="100000" fill="hold">
                                          <p:stCondLst>
                                            <p:cond delay="770"/>
                                          </p:stCondLst>
                                        </p:cTn>
                                        <p:tgtEl>
                                          <p:spTgt spid="12"/>
                                        </p:tgtEl>
                                      </p:cBhvr>
                                      <p:from x="200000" y="450000"/>
                                      <p:to x="100000" y="100000"/>
                                    </p:animScale>
                                    <p:set>
                                      <p:cBhvr>
                                        <p:cTn id="10" dur="770" fill="hold"/>
                                        <p:tgtEl>
                                          <p:spTgt spid="12"/>
                                        </p:tgtEl>
                                        <p:attrNameLst>
                                          <p:attrName>ppt_x</p:attrName>
                                        </p:attrNameLst>
                                      </p:cBhvr>
                                      <p:to>
                                        <p:strVal val="(0.5)"/>
                                      </p:to>
                                    </p:set>
                                    <p:anim from="(0.5)" to="(#ppt_x)" calcmode="lin" valueType="num">
                                      <p:cBhvr>
                                        <p:cTn id="11" dur="1230" accel="100000" fill="hold">
                                          <p:stCondLst>
                                            <p:cond delay="770"/>
                                          </p:stCondLst>
                                        </p:cTn>
                                        <p:tgtEl>
                                          <p:spTgt spid="12"/>
                                        </p:tgtEl>
                                        <p:attrNameLst>
                                          <p:attrName>ppt_x</p:attrName>
                                        </p:attrNameLst>
                                      </p:cBhvr>
                                    </p:anim>
                                    <p:set>
                                      <p:cBhvr>
                                        <p:cTn id="12" dur="770" fill="hold"/>
                                        <p:tgtEl>
                                          <p:spTgt spid="12"/>
                                        </p:tgtEl>
                                        <p:attrNameLst>
                                          <p:attrName>ppt_y</p:attrName>
                                        </p:attrNameLst>
                                      </p:cBhvr>
                                      <p:to>
                                        <p:strVal val="(#ppt_y+0.4)"/>
                                      </p:to>
                                    </p:set>
                                    <p:anim from="(#ppt_y+0.4)" to="(#ppt_y)" calcmode="lin" valueType="num">
                                      <p:cBhvr>
                                        <p:cTn id="13" dur="1230" accel="100000" fill="hold">
                                          <p:stCondLst>
                                            <p:cond delay="770"/>
                                          </p:stCondLst>
                                        </p:cTn>
                                        <p:tgtEl>
                                          <p:spTgt spid="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Enum</a:t>
            </a:r>
            <a:r>
              <a:rPr lang="tr-TR" dirty="0" smtClean="0"/>
              <a:t> Sabit Tanımlama</a:t>
            </a:r>
            <a:endParaRPr lang="tr-TR" dirty="0"/>
          </a:p>
        </p:txBody>
      </p:sp>
      <p:sp>
        <p:nvSpPr>
          <p:cNvPr id="3" name="2 İçerik Yer Tutucusu"/>
          <p:cNvSpPr>
            <a:spLocks noGrp="1"/>
          </p:cNvSpPr>
          <p:nvPr>
            <p:ph sz="quarter" idx="1"/>
          </p:nvPr>
        </p:nvSpPr>
        <p:spPr/>
        <p:txBody>
          <a:bodyPr/>
          <a:lstStyle/>
          <a:p>
            <a:r>
              <a:rPr lang="tr-TR" dirty="0" err="1" smtClean="0"/>
              <a:t>enum</a:t>
            </a:r>
            <a:r>
              <a:rPr lang="tr-TR" dirty="0" smtClean="0"/>
              <a:t> aylar {</a:t>
            </a:r>
          </a:p>
          <a:p>
            <a:pPr>
              <a:buNone/>
            </a:pPr>
            <a:r>
              <a:rPr lang="tr-TR" dirty="0" smtClean="0"/>
              <a:t>	ocak=1, </a:t>
            </a:r>
            <a:r>
              <a:rPr lang="tr-TR" dirty="0" err="1" smtClean="0"/>
              <a:t>subat</a:t>
            </a:r>
            <a:r>
              <a:rPr lang="tr-TR" dirty="0" smtClean="0"/>
              <a:t>, mart, nisan, </a:t>
            </a:r>
            <a:r>
              <a:rPr lang="tr-TR" dirty="0" err="1" smtClean="0"/>
              <a:t>mayis</a:t>
            </a:r>
            <a:r>
              <a:rPr lang="tr-TR" dirty="0" smtClean="0"/>
              <a:t>, haziran, temmuz, </a:t>
            </a:r>
            <a:r>
              <a:rPr lang="tr-TR" dirty="0" err="1" smtClean="0"/>
              <a:t>agustos</a:t>
            </a:r>
            <a:r>
              <a:rPr lang="tr-TR" dirty="0" smtClean="0"/>
              <a:t>, </a:t>
            </a:r>
            <a:r>
              <a:rPr lang="tr-TR" dirty="0" err="1" smtClean="0"/>
              <a:t>eylul</a:t>
            </a:r>
            <a:r>
              <a:rPr lang="tr-TR" dirty="0" smtClean="0"/>
              <a:t>, ekim, </a:t>
            </a:r>
            <a:r>
              <a:rPr lang="tr-TR" dirty="0" err="1" smtClean="0"/>
              <a:t>kasim</a:t>
            </a:r>
            <a:r>
              <a:rPr lang="tr-TR" dirty="0" smtClean="0"/>
              <a:t>, </a:t>
            </a:r>
            <a:r>
              <a:rPr lang="tr-TR" dirty="0" err="1" smtClean="0"/>
              <a:t>aralik</a:t>
            </a:r>
            <a:r>
              <a:rPr lang="tr-TR" dirty="0" smtClean="0"/>
              <a:t> };</a:t>
            </a:r>
          </a:p>
          <a:p>
            <a:pPr>
              <a:buNone/>
            </a:pPr>
            <a:endParaRPr lang="tr-TR" dirty="0" smtClean="0"/>
          </a:p>
          <a:p>
            <a:pPr>
              <a:buNone/>
            </a:pPr>
            <a:r>
              <a:rPr lang="tr-TR" dirty="0" smtClean="0"/>
              <a:t>kodu, ay isimlerini 1’den başlayarak 12’e kadar </a:t>
            </a:r>
            <a:r>
              <a:rPr lang="tr-TR" b="1" u="sng" dirty="0" smtClean="0"/>
              <a:t>ilişkilendirir</a:t>
            </a:r>
            <a:r>
              <a:rPr lang="tr-TR" dirty="0" smtClean="0"/>
              <a:t>.</a:t>
            </a:r>
            <a:endParaRPr lang="tr-TR" dirty="0"/>
          </a:p>
        </p:txBody>
      </p:sp>
      <p:sp>
        <p:nvSpPr>
          <p:cNvPr id="4" name="3 Yuvarlatılmış Dikdörtgen"/>
          <p:cNvSpPr/>
          <p:nvPr/>
        </p:nvSpPr>
        <p:spPr>
          <a:xfrm>
            <a:off x="1494971" y="3947886"/>
            <a:ext cx="3585029" cy="16981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İlk başta değer atamazsak kendisi otomatik olarak kaçtan başlayarak ilişkilendirir?</a:t>
            </a:r>
            <a:endParaRPr lang="tr-TR" dirty="0"/>
          </a:p>
        </p:txBody>
      </p:sp>
      <p:sp>
        <p:nvSpPr>
          <p:cNvPr id="5" name="4 Yuvarlatılmış Dikdörtgen"/>
          <p:cNvSpPr/>
          <p:nvPr/>
        </p:nvSpPr>
        <p:spPr>
          <a:xfrm>
            <a:off x="5733143" y="3947886"/>
            <a:ext cx="2699657" cy="20174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ocak=1 denmeseydi, varsayılan olarak 0’dan başlardı.</a:t>
            </a:r>
            <a:endParaRPr lang="tr-TR"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Enum</a:t>
            </a:r>
            <a:r>
              <a:rPr lang="tr-TR" dirty="0" smtClean="0"/>
              <a:t> Kullanımına Örnek</a:t>
            </a:r>
            <a:endParaRPr lang="tr-TR" dirty="0"/>
          </a:p>
        </p:txBody>
      </p:sp>
      <p:sp>
        <p:nvSpPr>
          <p:cNvPr id="3" name="2 İçerik Yer Tutucusu"/>
          <p:cNvSpPr>
            <a:spLocks noGrp="1"/>
          </p:cNvSpPr>
          <p:nvPr>
            <p:ph sz="quarter" idx="1"/>
          </p:nvPr>
        </p:nvSpPr>
        <p:spPr/>
        <p:txBody>
          <a:bodyPr>
            <a:normAutofit fontScale="77500" lnSpcReduction="20000"/>
          </a:bodyPr>
          <a:lstStyle/>
          <a:p>
            <a:pPr>
              <a:buNone/>
            </a:pPr>
            <a:r>
              <a:rPr lang="tr-TR" dirty="0" smtClean="0"/>
              <a:t>// </a:t>
            </a:r>
            <a:r>
              <a:rPr lang="tr-TR" dirty="0" err="1" smtClean="0"/>
              <a:t>Enum</a:t>
            </a:r>
            <a:r>
              <a:rPr lang="tr-TR" dirty="0" smtClean="0"/>
              <a:t> kullanımı</a:t>
            </a:r>
          </a:p>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endParaRPr lang="tr-TR" dirty="0" smtClean="0"/>
          </a:p>
          <a:p>
            <a:pPr>
              <a:buNone/>
            </a:pPr>
            <a:r>
              <a:rPr lang="tr-TR" dirty="0" err="1" smtClean="0"/>
              <a:t>enum</a:t>
            </a:r>
            <a:r>
              <a:rPr lang="tr-TR" dirty="0" smtClean="0"/>
              <a:t> aylar {</a:t>
            </a:r>
          </a:p>
          <a:p>
            <a:pPr>
              <a:buNone/>
            </a:pPr>
            <a:r>
              <a:rPr lang="tr-TR" dirty="0" smtClean="0"/>
              <a:t>	ocak=1, </a:t>
            </a:r>
            <a:r>
              <a:rPr lang="tr-TR" dirty="0" err="1" smtClean="0"/>
              <a:t>subat</a:t>
            </a:r>
            <a:r>
              <a:rPr lang="tr-TR" dirty="0" smtClean="0"/>
              <a:t>, mart, nisan, </a:t>
            </a:r>
            <a:r>
              <a:rPr lang="tr-TR" dirty="0" err="1" smtClean="0"/>
              <a:t>mayis</a:t>
            </a:r>
            <a:r>
              <a:rPr lang="tr-TR" dirty="0" smtClean="0"/>
              <a:t>, haziran, temmuz, </a:t>
            </a:r>
            <a:r>
              <a:rPr lang="tr-TR" dirty="0" err="1" smtClean="0"/>
              <a:t>agustos</a:t>
            </a:r>
            <a:r>
              <a:rPr lang="tr-TR" dirty="0" smtClean="0"/>
              <a:t>, </a:t>
            </a:r>
            <a:r>
              <a:rPr lang="tr-TR" dirty="0" err="1" smtClean="0"/>
              <a:t>eylul</a:t>
            </a:r>
            <a:r>
              <a:rPr lang="tr-TR" dirty="0" smtClean="0"/>
              <a:t>, ekim, </a:t>
            </a:r>
            <a:r>
              <a:rPr lang="tr-TR" dirty="0" err="1" smtClean="0"/>
              <a:t>kasim</a:t>
            </a:r>
            <a:r>
              <a:rPr lang="tr-TR" dirty="0" smtClean="0"/>
              <a:t>, </a:t>
            </a:r>
            <a:r>
              <a:rPr lang="tr-TR" dirty="0" err="1" smtClean="0"/>
              <a:t>aralik</a:t>
            </a:r>
            <a:r>
              <a:rPr lang="tr-TR" dirty="0" smtClean="0"/>
              <a:t> };</a:t>
            </a:r>
          </a:p>
          <a:p>
            <a:pPr>
              <a:buNone/>
            </a:pPr>
            <a:endParaRPr lang="tr-TR" dirty="0" smtClean="0"/>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a:t>
            </a:r>
            <a:r>
              <a:rPr lang="tr-TR" dirty="0" err="1" smtClean="0"/>
              <a:t>enum</a:t>
            </a:r>
            <a:r>
              <a:rPr lang="tr-TR" dirty="0" smtClean="0"/>
              <a:t> aylar a;</a:t>
            </a:r>
          </a:p>
          <a:p>
            <a:pPr>
              <a:buNone/>
            </a:pPr>
            <a:r>
              <a:rPr lang="tr-TR" dirty="0" smtClean="0"/>
              <a:t>	a=</a:t>
            </a:r>
            <a:r>
              <a:rPr lang="tr-TR" dirty="0" err="1" smtClean="0"/>
              <a:t>mayis</a:t>
            </a:r>
            <a:r>
              <a:rPr lang="tr-TR" dirty="0" smtClean="0"/>
              <a:t>;</a:t>
            </a:r>
          </a:p>
          <a:p>
            <a:pPr>
              <a:buNone/>
            </a:pPr>
            <a:r>
              <a:rPr lang="tr-TR" dirty="0" smtClean="0"/>
              <a:t>	</a:t>
            </a:r>
            <a:r>
              <a:rPr lang="tr-TR" dirty="0" err="1" smtClean="0"/>
              <a:t>printf</a:t>
            </a:r>
            <a:r>
              <a:rPr lang="tr-TR" dirty="0" smtClean="0"/>
              <a:t>("</a:t>
            </a:r>
            <a:r>
              <a:rPr lang="tr-TR" dirty="0" err="1" smtClean="0"/>
              <a:t>a'nin</a:t>
            </a:r>
            <a:r>
              <a:rPr lang="tr-TR" dirty="0" smtClean="0"/>
              <a:t> su anki </a:t>
            </a:r>
            <a:r>
              <a:rPr lang="tr-TR" dirty="0" err="1" smtClean="0"/>
              <a:t>degeri</a:t>
            </a:r>
            <a:r>
              <a:rPr lang="tr-TR" dirty="0" smtClean="0"/>
              <a:t>: %d", a);</a:t>
            </a:r>
          </a:p>
          <a:p>
            <a:pPr>
              <a:buNone/>
            </a:pPr>
            <a:r>
              <a:rPr lang="tr-TR" dirty="0" smtClean="0"/>
              <a:t>	</a:t>
            </a:r>
          </a:p>
          <a:p>
            <a:pPr>
              <a:buNone/>
            </a:pPr>
            <a:r>
              <a:rPr lang="tr-TR" dirty="0" smtClean="0"/>
              <a:t>	</a:t>
            </a:r>
            <a:r>
              <a:rPr lang="tr-TR" dirty="0" err="1" smtClean="0"/>
              <a:t>return</a:t>
            </a:r>
            <a:r>
              <a:rPr lang="tr-TR" dirty="0" smtClean="0"/>
              <a:t> 0;</a:t>
            </a:r>
          </a:p>
          <a:p>
            <a:pPr>
              <a:buNone/>
            </a:pPr>
            <a:r>
              <a:rPr lang="tr-TR" dirty="0" smtClean="0"/>
              <a:t>}</a:t>
            </a:r>
            <a:endParaRPr lang="tr-TR" dirty="0"/>
          </a:p>
        </p:txBody>
      </p:sp>
      <p:pic>
        <p:nvPicPr>
          <p:cNvPr id="34818" name="Picture 2"/>
          <p:cNvPicPr>
            <a:picLocks noChangeAspect="1" noChangeArrowheads="1"/>
          </p:cNvPicPr>
          <p:nvPr/>
        </p:nvPicPr>
        <p:blipFill>
          <a:blip r:embed="rId2"/>
          <a:srcRect b="57719"/>
          <a:stretch>
            <a:fillRect/>
          </a:stretch>
        </p:blipFill>
        <p:spPr bwMode="auto">
          <a:xfrm>
            <a:off x="4404575" y="3249167"/>
            <a:ext cx="4282225" cy="616470"/>
          </a:xfrm>
          <a:prstGeom prst="rect">
            <a:avLst/>
          </a:prstGeom>
          <a:noFill/>
          <a:ln w="9525">
            <a:noFill/>
            <a:miter lim="800000"/>
            <a:headEnd/>
            <a:tailEnd/>
          </a:ln>
          <a:effectLst/>
        </p:spPr>
      </p:pic>
      <p:sp>
        <p:nvSpPr>
          <p:cNvPr id="5" name="4 Yuvarlatılmış Dikdörtgen"/>
          <p:cNvSpPr/>
          <p:nvPr/>
        </p:nvSpPr>
        <p:spPr>
          <a:xfrm>
            <a:off x="725714" y="3865637"/>
            <a:ext cx="1291772" cy="4886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6 Düz Ok Bağlayıcısı"/>
          <p:cNvCxnSpPr>
            <a:stCxn id="5" idx="3"/>
          </p:cNvCxnSpPr>
          <p:nvPr/>
        </p:nvCxnSpPr>
        <p:spPr>
          <a:xfrm>
            <a:off x="2017486" y="4109962"/>
            <a:ext cx="2960914" cy="2443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5167086" y="4109962"/>
            <a:ext cx="3519714"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İsmini kısmen bizim oluşturduğumuz ve değerleri bizim istediğimiz şekilde sayılarla eşleşen bir tür oluşturmuş olduk. Bu satırda da bu türden bir değişken tanımlıyoruz.</a:t>
            </a:r>
            <a:endParaRPr lang="tr-TR" dirty="0"/>
          </a:p>
        </p:txBody>
      </p:sp>
      <p:sp>
        <p:nvSpPr>
          <p:cNvPr id="9" name="8 Yuvarlatılmış Dikdörtgen"/>
          <p:cNvSpPr/>
          <p:nvPr/>
        </p:nvSpPr>
        <p:spPr>
          <a:xfrm>
            <a:off x="4978400" y="900753"/>
            <a:ext cx="3236686" cy="1392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Bu değerler de </a:t>
            </a:r>
            <a:r>
              <a:rPr lang="tr-TR" sz="1600" dirty="0" err="1" smtClean="0"/>
              <a:t>int</a:t>
            </a:r>
            <a:r>
              <a:rPr lang="tr-TR" sz="1600" dirty="0" smtClean="0"/>
              <a:t> gibi 4 baytlık bir alanda saklanır. </a:t>
            </a:r>
            <a:r>
              <a:rPr lang="tr-TR" sz="1600" dirty="0" err="1" smtClean="0"/>
              <a:t>enum’lar</a:t>
            </a:r>
            <a:r>
              <a:rPr lang="tr-TR" sz="1600" dirty="0" smtClean="0"/>
              <a:t> </a:t>
            </a:r>
            <a:r>
              <a:rPr lang="tr-TR" sz="1600" dirty="0" err="1" smtClean="0"/>
              <a:t>double</a:t>
            </a:r>
            <a:r>
              <a:rPr lang="tr-TR" sz="1600" dirty="0" smtClean="0"/>
              <a:t> değerler için kullanılamaz. (</a:t>
            </a:r>
            <a:r>
              <a:rPr lang="tr-TR" sz="1600" dirty="0" err="1" smtClean="0"/>
              <a:t>double</a:t>
            </a:r>
            <a:r>
              <a:rPr lang="tr-TR" sz="1600" dirty="0" smtClean="0"/>
              <a:t> için ileride görülecek olan </a:t>
            </a:r>
            <a:r>
              <a:rPr lang="tr-TR" sz="1600" b="1" i="1" dirty="0" smtClean="0"/>
              <a:t>yapı</a:t>
            </a:r>
            <a:r>
              <a:rPr lang="tr-TR" sz="1600" dirty="0" smtClean="0"/>
              <a:t>lar kullanılabilir.)</a:t>
            </a:r>
            <a:endParaRPr lang="tr-TR" sz="1600"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C’de</a:t>
            </a:r>
            <a:r>
              <a:rPr lang="tr-TR" dirty="0" smtClean="0"/>
              <a:t> </a:t>
            </a:r>
            <a:r>
              <a:rPr lang="tr-TR" dirty="0" err="1" smtClean="0"/>
              <a:t>enum</a:t>
            </a:r>
            <a:r>
              <a:rPr lang="tr-TR" dirty="0" smtClean="0"/>
              <a:t> ile numaralandırma</a:t>
            </a:r>
            <a:endParaRPr lang="tr-TR" dirty="0"/>
          </a:p>
        </p:txBody>
      </p:sp>
      <p:sp>
        <p:nvSpPr>
          <p:cNvPr id="3" name="2 İçerik Yer Tutucusu"/>
          <p:cNvSpPr>
            <a:spLocks noGrp="1"/>
          </p:cNvSpPr>
          <p:nvPr>
            <p:ph sz="quarter" idx="1"/>
          </p:nvPr>
        </p:nvSpPr>
        <p:spPr/>
        <p:txBody>
          <a:bodyPr>
            <a:normAutofit/>
          </a:bodyPr>
          <a:lstStyle/>
          <a:p>
            <a:pPr fontAlgn="base">
              <a:buNone/>
            </a:pPr>
            <a:r>
              <a:rPr lang="en-US" sz="2400" dirty="0" smtClean="0"/>
              <a:t>#include &lt;</a:t>
            </a:r>
            <a:r>
              <a:rPr lang="en-US" sz="2400" dirty="0" err="1" smtClean="0"/>
              <a:t>stdio.h</a:t>
            </a:r>
            <a:r>
              <a:rPr lang="en-US" sz="2400" dirty="0" smtClean="0"/>
              <a:t>&gt;</a:t>
            </a:r>
          </a:p>
          <a:p>
            <a:pPr fontAlgn="base">
              <a:buNone/>
            </a:pPr>
            <a:r>
              <a:rPr lang="en-US" sz="2400" dirty="0" err="1" smtClean="0"/>
              <a:t>enum</a:t>
            </a:r>
            <a:r>
              <a:rPr lang="en-US" sz="2400" dirty="0" smtClean="0"/>
              <a:t> day {</a:t>
            </a:r>
            <a:r>
              <a:rPr lang="en-US" sz="2400" dirty="0" err="1" smtClean="0"/>
              <a:t>sunday</a:t>
            </a:r>
            <a:r>
              <a:rPr lang="en-US" sz="2400" dirty="0" smtClean="0"/>
              <a:t> = 1, </a:t>
            </a:r>
            <a:r>
              <a:rPr lang="en-US" sz="2400" dirty="0" err="1" smtClean="0"/>
              <a:t>monday</a:t>
            </a:r>
            <a:r>
              <a:rPr lang="en-US" sz="2400" dirty="0" smtClean="0"/>
              <a:t>, </a:t>
            </a:r>
            <a:r>
              <a:rPr lang="en-US" sz="2400" dirty="0" err="1" smtClean="0"/>
              <a:t>tuesday</a:t>
            </a:r>
            <a:r>
              <a:rPr lang="en-US" sz="2400" dirty="0" smtClean="0"/>
              <a:t> = 5,</a:t>
            </a:r>
          </a:p>
          <a:p>
            <a:pPr fontAlgn="base">
              <a:buNone/>
            </a:pPr>
            <a:r>
              <a:rPr lang="en-US" sz="2400" dirty="0" smtClean="0"/>
              <a:t>          </a:t>
            </a:r>
            <a:r>
              <a:rPr lang="en-US" sz="2400" dirty="0" err="1" smtClean="0"/>
              <a:t>wednesday</a:t>
            </a:r>
            <a:r>
              <a:rPr lang="en-US" sz="2400" dirty="0" smtClean="0"/>
              <a:t>,  </a:t>
            </a:r>
            <a:r>
              <a:rPr lang="en-US" sz="2400" dirty="0" err="1" smtClean="0"/>
              <a:t>thursday</a:t>
            </a:r>
            <a:r>
              <a:rPr lang="en-US" sz="2400" dirty="0" smtClean="0"/>
              <a:t> = 10, </a:t>
            </a:r>
            <a:r>
              <a:rPr lang="en-US" sz="2400" dirty="0" err="1" smtClean="0"/>
              <a:t>friday</a:t>
            </a:r>
            <a:r>
              <a:rPr lang="en-US" sz="2400" dirty="0" smtClean="0"/>
              <a:t>, </a:t>
            </a:r>
            <a:r>
              <a:rPr lang="en-US" sz="2400" dirty="0" err="1" smtClean="0"/>
              <a:t>saturday</a:t>
            </a:r>
            <a:endParaRPr lang="en-US" sz="2400" dirty="0" smtClean="0"/>
          </a:p>
          <a:p>
            <a:pPr fontAlgn="base">
              <a:buNone/>
            </a:pPr>
            <a:r>
              <a:rPr lang="en-US" sz="2400" dirty="0" smtClean="0"/>
              <a:t>         };</a:t>
            </a:r>
          </a:p>
          <a:p>
            <a:pPr fontAlgn="base">
              <a:buNone/>
            </a:pPr>
            <a:r>
              <a:rPr lang="en-US" sz="2400" dirty="0" err="1" smtClean="0"/>
              <a:t>int</a:t>
            </a:r>
            <a:r>
              <a:rPr lang="en-US" sz="2400" dirty="0" smtClean="0"/>
              <a:t> main() {</a:t>
            </a:r>
          </a:p>
          <a:p>
            <a:pPr fontAlgn="base">
              <a:buNone/>
            </a:pPr>
            <a:r>
              <a:rPr lang="en-US" sz="2400" dirty="0" err="1" smtClean="0"/>
              <a:t>printf</a:t>
            </a:r>
            <a:r>
              <a:rPr lang="en-US" sz="2400" dirty="0" smtClean="0"/>
              <a:t>("%d </a:t>
            </a:r>
            <a:r>
              <a:rPr lang="tr-TR" sz="2400" dirty="0" smtClean="0"/>
              <a:t> </a:t>
            </a:r>
            <a:r>
              <a:rPr lang="en-US" sz="2400" dirty="0" smtClean="0"/>
              <a:t>%d </a:t>
            </a:r>
            <a:r>
              <a:rPr lang="tr-TR" sz="2400" dirty="0" smtClean="0"/>
              <a:t> </a:t>
            </a:r>
            <a:r>
              <a:rPr lang="en-US" sz="2400" dirty="0" smtClean="0"/>
              <a:t>%d </a:t>
            </a:r>
            <a:r>
              <a:rPr lang="tr-TR" sz="2400" dirty="0" smtClean="0"/>
              <a:t> </a:t>
            </a:r>
            <a:r>
              <a:rPr lang="en-US" sz="2400" dirty="0" smtClean="0"/>
              <a:t>%d </a:t>
            </a:r>
            <a:r>
              <a:rPr lang="tr-TR" sz="2400" dirty="0" smtClean="0"/>
              <a:t> </a:t>
            </a:r>
            <a:r>
              <a:rPr lang="en-US" sz="2400" dirty="0" smtClean="0"/>
              <a:t>%</a:t>
            </a:r>
            <a:r>
              <a:rPr lang="tr-TR" sz="2400" dirty="0" smtClean="0"/>
              <a:t>d \n</a:t>
            </a:r>
            <a:r>
              <a:rPr lang="en-US" sz="2400" dirty="0" smtClean="0"/>
              <a:t>%d",</a:t>
            </a:r>
            <a:endParaRPr lang="tr-TR" sz="2400" dirty="0" smtClean="0"/>
          </a:p>
          <a:p>
            <a:pPr fontAlgn="base">
              <a:buNone/>
            </a:pPr>
            <a:r>
              <a:rPr lang="en-US" sz="2400" dirty="0" err="1" smtClean="0"/>
              <a:t>sunday,monday,tuesday,wednesday,thursday,friday+saturday</a:t>
            </a:r>
            <a:r>
              <a:rPr lang="en-US" sz="2400" dirty="0" smtClean="0"/>
              <a:t>);</a:t>
            </a:r>
          </a:p>
          <a:p>
            <a:pPr fontAlgn="base">
              <a:buNone/>
            </a:pPr>
            <a:r>
              <a:rPr lang="en-US" sz="2400" dirty="0" smtClean="0"/>
              <a:t>return 0;</a:t>
            </a:r>
          </a:p>
          <a:p>
            <a:pPr fontAlgn="base">
              <a:buNone/>
            </a:pPr>
            <a:r>
              <a:rPr lang="en-US" sz="2400" dirty="0" smtClean="0"/>
              <a:t>}</a:t>
            </a:r>
            <a:endParaRPr lang="en-US" sz="2400" dirty="0"/>
          </a:p>
        </p:txBody>
      </p:sp>
      <p:graphicFrame>
        <p:nvGraphicFramePr>
          <p:cNvPr id="5" name="4 Tablo"/>
          <p:cNvGraphicFramePr>
            <a:graphicFrameLocks noGrp="1"/>
          </p:cNvGraphicFramePr>
          <p:nvPr/>
        </p:nvGraphicFramePr>
        <p:xfrm>
          <a:off x="4565944" y="5059680"/>
          <a:ext cx="3500460" cy="1097280"/>
        </p:xfrm>
        <a:graphic>
          <a:graphicData uri="http://schemas.openxmlformats.org/drawingml/2006/table">
            <a:tbl>
              <a:tblPr firstRow="1" bandRow="1">
                <a:tableStyleId>{5940675A-B579-460E-94D1-54222C63F5DA}</a:tableStyleId>
              </a:tblPr>
              <a:tblGrid>
                <a:gridCol w="350046"/>
                <a:gridCol w="350046"/>
                <a:gridCol w="350046"/>
                <a:gridCol w="350046"/>
                <a:gridCol w="350046"/>
                <a:gridCol w="350046"/>
                <a:gridCol w="350046"/>
                <a:gridCol w="350046"/>
                <a:gridCol w="350046"/>
                <a:gridCol w="350046"/>
              </a:tblGrid>
              <a:tr h="357190">
                <a:tc>
                  <a:txBody>
                    <a:bodyPr/>
                    <a:lstStyle/>
                    <a:p>
                      <a:pPr algn="ctr"/>
                      <a:r>
                        <a:rPr lang="tr-TR" sz="1800" b="1" dirty="0" smtClean="0"/>
                        <a:t>1</a:t>
                      </a: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r>
                        <a:rPr lang="tr-TR" sz="1800" b="1" dirty="0" smtClean="0"/>
                        <a:t>2</a:t>
                      </a: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r>
                        <a:rPr lang="tr-TR" sz="1800" b="1" dirty="0" smtClean="0"/>
                        <a:t>5</a:t>
                      </a: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r>
                        <a:rPr lang="tr-TR" sz="1800" b="1" dirty="0" smtClean="0"/>
                        <a:t>6</a:t>
                      </a: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r>
                        <a:rPr lang="tr-TR" sz="1800" b="1" dirty="0" smtClean="0"/>
                        <a:t>1</a:t>
                      </a:r>
                      <a:endParaRPr lang="tr-TR" sz="1800" b="1" dirty="0"/>
                    </a:p>
                  </a:txBody>
                  <a:tcPr>
                    <a:solidFill>
                      <a:schemeClr val="bg1"/>
                    </a:solidFill>
                  </a:tcPr>
                </a:tc>
                <a:tc>
                  <a:txBody>
                    <a:bodyPr/>
                    <a:lstStyle/>
                    <a:p>
                      <a:pPr algn="ctr"/>
                      <a:r>
                        <a:rPr lang="tr-TR" sz="1800" b="1" dirty="0" smtClean="0"/>
                        <a:t>0</a:t>
                      </a:r>
                      <a:endParaRPr lang="tr-TR" sz="1800" b="1" dirty="0"/>
                    </a:p>
                  </a:txBody>
                  <a:tcPr>
                    <a:solidFill>
                      <a:schemeClr val="bg1"/>
                    </a:solidFill>
                  </a:tcPr>
                </a:tc>
              </a:tr>
              <a:tr h="357190">
                <a:tc>
                  <a:txBody>
                    <a:bodyPr/>
                    <a:lstStyle/>
                    <a:p>
                      <a:pPr algn="ctr"/>
                      <a:r>
                        <a:rPr lang="tr-TR" sz="1800" b="1" dirty="0" smtClean="0"/>
                        <a:t>2</a:t>
                      </a:r>
                      <a:endParaRPr lang="tr-TR" sz="1800" b="1" dirty="0"/>
                    </a:p>
                  </a:txBody>
                  <a:tcPr>
                    <a:solidFill>
                      <a:schemeClr val="bg1"/>
                    </a:solidFill>
                  </a:tcPr>
                </a:tc>
                <a:tc>
                  <a:txBody>
                    <a:bodyPr/>
                    <a:lstStyle/>
                    <a:p>
                      <a:pPr algn="ctr"/>
                      <a:r>
                        <a:rPr lang="tr-TR" sz="1800" b="1" dirty="0" smtClean="0"/>
                        <a:t>3</a:t>
                      </a: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r>
              <a:tr h="357190">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r>
            </a:tbl>
          </a:graphicData>
        </a:graphic>
      </p:graphicFrame>
      <p:pic>
        <p:nvPicPr>
          <p:cNvPr id="6" name="Picture 2" descr="C:\Program Files\Microsoft Office\MEDIA\CAGCAT10\j0195384.wmf"/>
          <p:cNvPicPr>
            <a:picLocks noChangeAspect="1" noChangeArrowheads="1"/>
          </p:cNvPicPr>
          <p:nvPr/>
        </p:nvPicPr>
        <p:blipFill>
          <a:blip r:embed="rId2"/>
          <a:srcRect/>
          <a:stretch>
            <a:fillRect/>
          </a:stretch>
        </p:blipFill>
        <p:spPr bwMode="auto">
          <a:xfrm>
            <a:off x="7237282" y="2231260"/>
            <a:ext cx="1175486" cy="1200025"/>
          </a:xfrm>
          <a:prstGeom prst="rect">
            <a:avLst/>
          </a:prstGeom>
          <a:noFill/>
        </p:spPr>
      </p:pic>
      <p:cxnSp>
        <p:nvCxnSpPr>
          <p:cNvPr id="8" name="7 Düz Ok Bağlayıcısı"/>
          <p:cNvCxnSpPr/>
          <p:nvPr/>
        </p:nvCxnSpPr>
        <p:spPr>
          <a:xfrm rot="5400000">
            <a:off x="1748972" y="4521199"/>
            <a:ext cx="580571" cy="72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Yuvarlatılmış Dikdörtgen"/>
          <p:cNvSpPr/>
          <p:nvPr/>
        </p:nvSpPr>
        <p:spPr>
          <a:xfrm>
            <a:off x="972457" y="4862285"/>
            <a:ext cx="2685143" cy="10972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mtClean="0"/>
              <a:t>Burada </a:t>
            </a:r>
            <a:r>
              <a:rPr lang="tr-TR" dirty="0" smtClean="0"/>
              <a:t>değişken olarak saklanma ihtiyacı duyulmadan sadece </a:t>
            </a:r>
            <a:r>
              <a:rPr lang="tr-TR" smtClean="0"/>
              <a:t>değerler kullanılmış</a:t>
            </a:r>
            <a:r>
              <a:rPr lang="tr-TR" dirty="0" smtClean="0"/>
              <a:t>.</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oru.jpg"/>
          <p:cNvPicPr>
            <a:picLocks noChangeAspect="1"/>
          </p:cNvPicPr>
          <p:nvPr/>
        </p:nvPicPr>
        <p:blipFill>
          <a:blip r:embed="rId2"/>
          <a:stretch>
            <a:fillRect/>
          </a:stretch>
        </p:blipFill>
        <p:spPr>
          <a:xfrm>
            <a:off x="6858016" y="554736"/>
            <a:ext cx="1767840" cy="1328928"/>
          </a:xfrm>
          <a:prstGeom prst="rect">
            <a:avLst/>
          </a:prstGeom>
        </p:spPr>
      </p:pic>
      <p:sp>
        <p:nvSpPr>
          <p:cNvPr id="2" name="1 Başlık"/>
          <p:cNvSpPr>
            <a:spLocks noGrp="1"/>
          </p:cNvSpPr>
          <p:nvPr>
            <p:ph type="title"/>
          </p:nvPr>
        </p:nvSpPr>
        <p:spPr/>
        <p:txBody>
          <a:bodyPr/>
          <a:lstStyle/>
          <a:p>
            <a:r>
              <a:rPr lang="tr-TR" dirty="0" smtClean="0"/>
              <a:t>Uygulama</a:t>
            </a:r>
            <a:endParaRPr lang="tr-TR" dirty="0"/>
          </a:p>
        </p:txBody>
      </p:sp>
      <p:sp>
        <p:nvSpPr>
          <p:cNvPr id="3" name="2 İçerik Yer Tutucusu"/>
          <p:cNvSpPr>
            <a:spLocks noGrp="1"/>
          </p:cNvSpPr>
          <p:nvPr>
            <p:ph sz="quarter" idx="1"/>
          </p:nvPr>
        </p:nvSpPr>
        <p:spPr>
          <a:xfrm>
            <a:off x="457200" y="1219200"/>
            <a:ext cx="8229600" cy="3748585"/>
          </a:xfrm>
        </p:spPr>
        <p:txBody>
          <a:bodyPr>
            <a:noAutofit/>
          </a:bodyPr>
          <a:lstStyle/>
          <a:p>
            <a:pPr>
              <a:buNone/>
            </a:pPr>
            <a:r>
              <a:rPr lang="tr-TR" sz="2400" dirty="0" smtClean="0"/>
              <a:t>#</a:t>
            </a:r>
            <a:r>
              <a:rPr lang="tr-TR" sz="2400" dirty="0" err="1" smtClean="0"/>
              <a:t>include</a:t>
            </a:r>
            <a:r>
              <a:rPr lang="tr-TR" sz="2400" dirty="0" smtClean="0"/>
              <a:t> &lt;</a:t>
            </a:r>
            <a:r>
              <a:rPr lang="tr-TR" sz="2400" dirty="0" err="1" smtClean="0"/>
              <a:t>stdio</a:t>
            </a:r>
            <a:r>
              <a:rPr lang="tr-TR" sz="2400" dirty="0" smtClean="0"/>
              <a:t>.h&gt;</a:t>
            </a:r>
          </a:p>
          <a:p>
            <a:pPr>
              <a:buNone/>
            </a:pPr>
            <a:r>
              <a:rPr lang="tr-TR" sz="2400" dirty="0" err="1" smtClean="0"/>
              <a:t>enum</a:t>
            </a:r>
            <a:r>
              <a:rPr lang="tr-TR" sz="2400" dirty="0" smtClean="0"/>
              <a:t> </a:t>
            </a:r>
            <a:r>
              <a:rPr lang="tr-TR" sz="2400" dirty="0" err="1" smtClean="0"/>
              <a:t>gunler</a:t>
            </a:r>
            <a:r>
              <a:rPr lang="tr-TR" sz="2400" dirty="0" smtClean="0"/>
              <a:t>{</a:t>
            </a:r>
          </a:p>
          <a:p>
            <a:pPr>
              <a:buNone/>
            </a:pPr>
            <a:r>
              <a:rPr lang="tr-TR" sz="2400" dirty="0" smtClean="0"/>
              <a:t>	pazartesi, </a:t>
            </a:r>
            <a:r>
              <a:rPr lang="tr-TR" sz="2400" dirty="0" err="1" smtClean="0"/>
              <a:t>sali</a:t>
            </a:r>
            <a:r>
              <a:rPr lang="tr-TR" sz="2400" dirty="0" smtClean="0"/>
              <a:t>, </a:t>
            </a:r>
            <a:r>
              <a:rPr lang="tr-TR" sz="2400" dirty="0" err="1" smtClean="0"/>
              <a:t>carsamba</a:t>
            </a:r>
            <a:r>
              <a:rPr lang="tr-TR" sz="2400" dirty="0" smtClean="0"/>
              <a:t>, </a:t>
            </a:r>
            <a:r>
              <a:rPr lang="tr-TR" sz="2400" dirty="0" err="1" smtClean="0"/>
              <a:t>persembe</a:t>
            </a:r>
            <a:r>
              <a:rPr lang="tr-TR" sz="2400" dirty="0" smtClean="0"/>
              <a:t>, cuma=8,cumartesi, pazar };</a:t>
            </a:r>
          </a:p>
          <a:p>
            <a:pPr>
              <a:buNone/>
            </a:pPr>
            <a:r>
              <a:rPr lang="tr-TR" sz="2400" dirty="0" err="1" smtClean="0"/>
              <a:t>int</a:t>
            </a:r>
            <a:r>
              <a:rPr lang="tr-TR" sz="2400" dirty="0" smtClean="0"/>
              <a:t> </a:t>
            </a:r>
            <a:r>
              <a:rPr lang="tr-TR" sz="2400" dirty="0" err="1" smtClean="0"/>
              <a:t>main</a:t>
            </a:r>
            <a:r>
              <a:rPr lang="tr-TR" sz="2400" dirty="0" smtClean="0"/>
              <a:t>()</a:t>
            </a:r>
          </a:p>
          <a:p>
            <a:pPr>
              <a:buNone/>
            </a:pPr>
            <a:r>
              <a:rPr lang="tr-TR" sz="2400" dirty="0" smtClean="0"/>
              <a:t>{		</a:t>
            </a:r>
          </a:p>
          <a:p>
            <a:pPr>
              <a:buNone/>
            </a:pPr>
            <a:r>
              <a:rPr lang="tr-TR" sz="2400" dirty="0" smtClean="0"/>
              <a:t>	</a:t>
            </a:r>
            <a:r>
              <a:rPr lang="tr-TR" sz="2400" dirty="0" err="1" smtClean="0"/>
              <a:t>printf</a:t>
            </a:r>
            <a:r>
              <a:rPr lang="tr-TR" sz="2400" dirty="0" smtClean="0"/>
              <a:t>("%d", </a:t>
            </a:r>
            <a:r>
              <a:rPr lang="tr-TR" sz="2400" dirty="0" err="1" smtClean="0"/>
              <a:t>persembe</a:t>
            </a:r>
            <a:r>
              <a:rPr lang="tr-TR" sz="2400" dirty="0" smtClean="0"/>
              <a:t>+pazar);</a:t>
            </a:r>
          </a:p>
          <a:p>
            <a:pPr>
              <a:buNone/>
            </a:pPr>
            <a:r>
              <a:rPr lang="tr-TR" sz="2400" dirty="0" smtClean="0"/>
              <a:t>	</a:t>
            </a:r>
            <a:r>
              <a:rPr lang="tr-TR" sz="2400" dirty="0" err="1" smtClean="0"/>
              <a:t>return</a:t>
            </a:r>
            <a:r>
              <a:rPr lang="tr-TR" sz="2400" dirty="0" smtClean="0"/>
              <a:t> 0;</a:t>
            </a:r>
          </a:p>
          <a:p>
            <a:pPr>
              <a:buNone/>
            </a:pPr>
            <a:r>
              <a:rPr lang="tr-TR" sz="2400" dirty="0" smtClean="0"/>
              <a:t>}</a:t>
            </a:r>
            <a:endParaRPr lang="tr-TR" sz="2400" dirty="0"/>
          </a:p>
        </p:txBody>
      </p:sp>
      <p:sp>
        <p:nvSpPr>
          <p:cNvPr id="5" name="4 32-Nokta Yıldız"/>
          <p:cNvSpPr/>
          <p:nvPr/>
        </p:nvSpPr>
        <p:spPr>
          <a:xfrm>
            <a:off x="5786446" y="3571876"/>
            <a:ext cx="2571768" cy="2286016"/>
          </a:xfrm>
          <a:prstGeom prst="star3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6600" dirty="0" smtClean="0"/>
              <a:t>13</a:t>
            </a:r>
            <a:endParaRPr lang="tr-TR" sz="6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scanf</a:t>
            </a:r>
            <a:endParaRPr lang="tr-TR" dirty="0"/>
          </a:p>
        </p:txBody>
      </p:sp>
      <p:sp>
        <p:nvSpPr>
          <p:cNvPr id="3" name="2 İçerik Yer Tutucusu"/>
          <p:cNvSpPr>
            <a:spLocks noGrp="1"/>
          </p:cNvSpPr>
          <p:nvPr>
            <p:ph sz="quarter" idx="1"/>
          </p:nvPr>
        </p:nvSpPr>
        <p:spPr/>
        <p:txBody>
          <a:bodyPr/>
          <a:lstStyle/>
          <a:p>
            <a:r>
              <a:rPr lang="tr-TR" dirty="0" smtClean="0"/>
              <a:t>Ekrandan değer alma komutu</a:t>
            </a:r>
          </a:p>
          <a:p>
            <a:r>
              <a:rPr lang="tr-TR" dirty="0" smtClean="0"/>
              <a:t>Alacağımız değeri, biçimine uygun şekilde kaydederiz.</a:t>
            </a:r>
          </a:p>
          <a:p>
            <a:r>
              <a:rPr lang="tr-TR" dirty="0" smtClean="0"/>
              <a:t>Bu yüzden </a:t>
            </a:r>
            <a:r>
              <a:rPr lang="tr-TR" b="1" dirty="0" err="1" smtClean="0"/>
              <a:t>scanf</a:t>
            </a:r>
            <a:r>
              <a:rPr lang="tr-TR" dirty="0" err="1" smtClean="0"/>
              <a:t>ormatted</a:t>
            </a:r>
            <a:endParaRPr lang="tr-TR" dirty="0"/>
          </a:p>
        </p:txBody>
      </p:sp>
      <p:pic>
        <p:nvPicPr>
          <p:cNvPr id="5" name="Picture 2" descr="Using 2d Barcode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flipH="1">
            <a:off x="5866349" y="3368040"/>
            <a:ext cx="2578670" cy="2788920"/>
          </a:xfrm>
          <a:prstGeom prst="rect">
            <a:avLst/>
          </a:prstGeom>
          <a:noFill/>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scanf</a:t>
            </a:r>
            <a:r>
              <a:rPr lang="en-US" dirty="0" smtClean="0"/>
              <a:t> </a:t>
            </a:r>
            <a:r>
              <a:rPr lang="tr-TR" dirty="0" smtClean="0"/>
              <a:t>fonksiyonundaki yer tutucular(</a:t>
            </a:r>
            <a:r>
              <a:rPr lang="tr-TR" dirty="0" err="1" smtClean="0"/>
              <a:t>printf</a:t>
            </a:r>
            <a:r>
              <a:rPr lang="tr-TR" dirty="0" smtClean="0"/>
              <a:t> ile aynı)</a:t>
            </a:r>
            <a:endParaRPr lang="en-US" dirty="0"/>
          </a:p>
        </p:txBody>
      </p:sp>
      <p:grpSp>
        <p:nvGrpSpPr>
          <p:cNvPr id="5" name="4 Grup"/>
          <p:cNvGrpSpPr/>
          <p:nvPr/>
        </p:nvGrpSpPr>
        <p:grpSpPr>
          <a:xfrm>
            <a:off x="1052286" y="1501612"/>
            <a:ext cx="6741260" cy="2344674"/>
            <a:chOff x="1052286" y="1501612"/>
            <a:chExt cx="6741260" cy="2344674"/>
          </a:xfrm>
        </p:grpSpPr>
        <p:pic>
          <p:nvPicPr>
            <p:cNvPr id="6" name="Picture 3"/>
            <p:cNvPicPr>
              <a:picLocks noChangeAspect="1"/>
            </p:cNvPicPr>
            <p:nvPr/>
          </p:nvPicPr>
          <p:blipFill>
            <a:blip r:embed="rId2"/>
            <a:srcRect r="43050" b="26034"/>
            <a:stretch>
              <a:fillRect/>
            </a:stretch>
          </p:blipFill>
          <p:spPr>
            <a:xfrm>
              <a:off x="1052286" y="1501612"/>
              <a:ext cx="6741260" cy="2344674"/>
            </a:xfrm>
            <a:prstGeom prst="rect">
              <a:avLst/>
            </a:prstGeom>
          </p:spPr>
        </p:pic>
        <p:pic>
          <p:nvPicPr>
            <p:cNvPr id="7" name="Picture 3"/>
            <p:cNvPicPr>
              <a:picLocks noChangeAspect="1"/>
            </p:cNvPicPr>
            <p:nvPr/>
          </p:nvPicPr>
          <p:blipFill>
            <a:blip r:embed="rId2"/>
            <a:srcRect t="71763" r="93020" b="14353"/>
            <a:stretch>
              <a:fillRect/>
            </a:stretch>
          </p:blipFill>
          <p:spPr>
            <a:xfrm>
              <a:off x="1066804" y="3270394"/>
              <a:ext cx="826284" cy="440104"/>
            </a:xfrm>
            <a:prstGeom prst="rect">
              <a:avLst/>
            </a:prstGeom>
          </p:spPr>
        </p:pic>
      </p:grpSp>
    </p:spTree>
    <p:extLst>
      <p:ext uri="{BB962C8B-B14F-4D97-AF65-F5344CB8AC3E}">
        <p14:creationId xmlns="" xmlns:p14="http://schemas.microsoft.com/office/powerpoint/2010/main" val="3743038155"/>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Duyurular</a:t>
            </a:r>
            <a:endParaRPr lang="tr-TR" dirty="0"/>
          </a:p>
        </p:txBody>
      </p:sp>
      <p:sp>
        <p:nvSpPr>
          <p:cNvPr id="3" name="2 İçerik Yer Tutucusu"/>
          <p:cNvSpPr>
            <a:spLocks noGrp="1"/>
          </p:cNvSpPr>
          <p:nvPr>
            <p:ph sz="quarter" idx="1"/>
          </p:nvPr>
        </p:nvSpPr>
        <p:spPr/>
        <p:txBody>
          <a:bodyPr>
            <a:normAutofit fontScale="92500"/>
          </a:bodyPr>
          <a:lstStyle/>
          <a:p>
            <a:r>
              <a:rPr lang="tr-TR" dirty="0" smtClean="0"/>
              <a:t>Ödev1 tüm bileşenleriyle birlikte duyuruldu. Ödevler sizin için var. </a:t>
            </a:r>
            <a:r>
              <a:rPr lang="tr-TR" b="1" dirty="0" smtClean="0"/>
              <a:t>Sınavlara hazırlanma sürecinize </a:t>
            </a:r>
            <a:r>
              <a:rPr lang="tr-TR" dirty="0" smtClean="0"/>
              <a:t>destek oluyorlar. İyi bir şekilde değerlendirmenizi diliyoruz.</a:t>
            </a:r>
          </a:p>
          <a:p>
            <a:r>
              <a:rPr lang="tr-TR" dirty="0" smtClean="0"/>
              <a:t>Tüm bileşenleri </a:t>
            </a:r>
            <a:r>
              <a:rPr lang="tr-TR" b="1" dirty="0" smtClean="0"/>
              <a:t>erken gönderim süresinde</a:t>
            </a:r>
            <a:r>
              <a:rPr lang="tr-TR" dirty="0" smtClean="0"/>
              <a:t>(22 Mayıs Salı 23:59’dan önce) gönderirseniz ödevden +%10 puan (dönem sonu toplam notuna referansla %2 yerine %2,2 puan) alma imkanınız oluyor ve normal gönderim süreci dolmadan önce size geri bildirimde bulunuyoruz, bunun üzerine gerek varsa ödevinizi düzeltip tekrar gönderebiliyorsunuz.</a:t>
            </a:r>
          </a:p>
          <a:p>
            <a:r>
              <a:rPr lang="tr-TR" dirty="0" smtClean="0"/>
              <a:t>Ödevlerde </a:t>
            </a:r>
            <a:r>
              <a:rPr lang="tr-TR" b="1" dirty="0" smtClean="0"/>
              <a:t>takıldığınız noktaları </a:t>
            </a:r>
            <a:r>
              <a:rPr lang="tr-TR" dirty="0" smtClean="0"/>
              <a:t>bana ya da asistanlarımıza danışmanıza izin veriyoruz. Asistanlarımızdan randevu almak için </a:t>
            </a:r>
            <a:r>
              <a:rPr lang="tr-TR" dirty="0" smtClean="0">
                <a:hlinkClick r:id="rId2"/>
              </a:rPr>
              <a:t>bil141asistan@</a:t>
            </a:r>
            <a:r>
              <a:rPr lang="tr-TR" dirty="0" err="1" smtClean="0">
                <a:hlinkClick r:id="rId2"/>
              </a:rPr>
              <a:t>gmail</a:t>
            </a:r>
            <a:r>
              <a:rPr lang="tr-TR" dirty="0" smtClean="0">
                <a:hlinkClick r:id="rId2"/>
              </a:rPr>
              <a:t>.com</a:t>
            </a:r>
            <a:r>
              <a:rPr lang="tr-TR" dirty="0" smtClean="0"/>
              <a:t> adresini kullanabiliyorsunuz.</a:t>
            </a:r>
          </a:p>
          <a:p>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pPr algn="ctr">
              <a:buNone/>
            </a:pPr>
            <a:r>
              <a:rPr lang="tr-TR" sz="8000" dirty="0" smtClean="0"/>
              <a:t>1. DERS SONU</a:t>
            </a:r>
            <a:endParaRPr lang="tr-TR" sz="8000" dirty="0"/>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scanf</a:t>
            </a:r>
            <a:r>
              <a:rPr lang="en-US" dirty="0" smtClean="0"/>
              <a:t> f</a:t>
            </a:r>
            <a:r>
              <a:rPr lang="tr-TR" dirty="0" err="1" smtClean="0"/>
              <a:t>onksiyonunun</a:t>
            </a:r>
            <a:r>
              <a:rPr lang="tr-TR" dirty="0" smtClean="0"/>
              <a:t> çalışma şekli</a:t>
            </a:r>
            <a:endParaRPr lang="en-US" dirty="0"/>
          </a:p>
        </p:txBody>
      </p:sp>
      <p:sp>
        <p:nvSpPr>
          <p:cNvPr id="3" name="Content Placeholder 2"/>
          <p:cNvSpPr>
            <a:spLocks noGrp="1"/>
          </p:cNvSpPr>
          <p:nvPr>
            <p:ph sz="quarter" idx="1"/>
          </p:nvPr>
        </p:nvSpPr>
        <p:spPr>
          <a:xfrm>
            <a:off x="457200" y="1219200"/>
            <a:ext cx="8229600" cy="1771650"/>
          </a:xfrm>
        </p:spPr>
        <p:txBody>
          <a:bodyPr>
            <a:normAutofit/>
          </a:bodyPr>
          <a:lstStyle/>
          <a:p>
            <a:r>
              <a:rPr lang="en-US" dirty="0" err="1">
                <a:latin typeface="Arial" panose="020B0604020202020204" pitchFamily="34" charset="0"/>
                <a:cs typeface="Arial" panose="020B0604020202020204" pitchFamily="34" charset="0"/>
              </a:rPr>
              <a:t>s</a:t>
            </a:r>
            <a:r>
              <a:rPr lang="en-US" dirty="0" err="1" smtClean="0">
                <a:latin typeface="Arial" panose="020B0604020202020204" pitchFamily="34" charset="0"/>
                <a:cs typeface="Arial" panose="020B0604020202020204" pitchFamily="34" charset="0"/>
              </a:rPr>
              <a:t>canf</a:t>
            </a:r>
            <a:r>
              <a:rPr lang="en-US" dirty="0" smtClean="0">
                <a:latin typeface="Arial" panose="020B0604020202020204" pitchFamily="34" charset="0"/>
                <a:cs typeface="Arial" panose="020B0604020202020204" pitchFamily="34" charset="0"/>
              </a:rPr>
              <a:t> function does not execute until the user presses the &lt;Enter&gt; key after writing the required value on the keyboard.</a:t>
            </a:r>
          </a:p>
          <a:p>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104900" y="2990850"/>
            <a:ext cx="6934200" cy="838200"/>
          </a:xfrm>
          <a:prstGeom prst="rect">
            <a:avLst/>
          </a:prstGeom>
        </p:spPr>
      </p:pic>
      <p:pic>
        <p:nvPicPr>
          <p:cNvPr id="5" name="Picture 4"/>
          <p:cNvPicPr>
            <a:picLocks noChangeAspect="1"/>
          </p:cNvPicPr>
          <p:nvPr/>
        </p:nvPicPr>
        <p:blipFill>
          <a:blip r:embed="rId3"/>
          <a:stretch>
            <a:fillRect/>
          </a:stretch>
        </p:blipFill>
        <p:spPr>
          <a:xfrm>
            <a:off x="2305050" y="3829050"/>
            <a:ext cx="4533900" cy="1651000"/>
          </a:xfrm>
          <a:prstGeom prst="rect">
            <a:avLst/>
          </a:prstGeom>
        </p:spPr>
      </p:pic>
    </p:spTree>
    <p:extLst>
      <p:ext uri="{BB962C8B-B14F-4D97-AF65-F5344CB8AC3E}">
        <p14:creationId xmlns="" xmlns:p14="http://schemas.microsoft.com/office/powerpoint/2010/main" val="429468927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en-US" dirty="0"/>
          </a:p>
        </p:txBody>
      </p:sp>
      <p:sp>
        <p:nvSpPr>
          <p:cNvPr id="3" name="2 İçerik Yer Tutucusu"/>
          <p:cNvSpPr>
            <a:spLocks noGrp="1"/>
          </p:cNvSpPr>
          <p:nvPr>
            <p:ph sz="quarter" idx="1"/>
          </p:nvPr>
        </p:nvSpPr>
        <p:spPr/>
        <p:txBody>
          <a:bodyPr/>
          <a:lstStyle/>
          <a:p>
            <a:r>
              <a:rPr lang="tr-TR" dirty="0" smtClean="0"/>
              <a:t>Şu yazışmayı yapabilen kodu yazınız</a:t>
            </a:r>
          </a:p>
          <a:p>
            <a:pPr lvl="1"/>
            <a:r>
              <a:rPr lang="tr-TR" b="1" i="1" dirty="0" smtClean="0"/>
              <a:t>Senin yaşın kaç?</a:t>
            </a:r>
          </a:p>
          <a:p>
            <a:pPr lvl="1"/>
            <a:r>
              <a:rPr lang="tr-TR" b="1" i="1" dirty="0" smtClean="0">
                <a:solidFill>
                  <a:srgbClr val="FF0000"/>
                </a:solidFill>
              </a:rPr>
              <a:t>19 </a:t>
            </a:r>
            <a:r>
              <a:rPr lang="tr-TR" i="1" dirty="0" smtClean="0">
                <a:solidFill>
                  <a:srgbClr val="FF0000"/>
                </a:solidFill>
              </a:rPr>
              <a:t>(Kullanıcı girişi)</a:t>
            </a:r>
          </a:p>
          <a:p>
            <a:pPr lvl="1"/>
            <a:r>
              <a:rPr lang="tr-TR" b="1" i="1" dirty="0" smtClean="0">
                <a:solidFill>
                  <a:srgbClr val="FF0000"/>
                </a:solidFill>
              </a:rPr>
              <a:t>19</a:t>
            </a:r>
            <a:r>
              <a:rPr lang="tr-TR" b="1" i="1" dirty="0" smtClean="0"/>
              <a:t> yaşında olmak ne güzel.</a:t>
            </a:r>
            <a:endParaRPr lang="en-US" b="1" i="1" dirty="0"/>
          </a:p>
        </p:txBody>
      </p:sp>
      <p:pic>
        <p:nvPicPr>
          <p:cNvPr id="4" name="Picture 2" descr="C:\Documents and Settings\OguzH\Local Settings\Temporary Internet Files\Content.IE5\WO8I3UPU\question-marks[1].jpg"/>
          <p:cNvPicPr>
            <a:picLocks noChangeAspect="1" noChangeArrowheads="1"/>
          </p:cNvPicPr>
          <p:nvPr/>
        </p:nvPicPr>
        <p:blipFill>
          <a:blip r:embed="rId2"/>
          <a:stretch>
            <a:fillRect/>
          </a:stretch>
        </p:blipFill>
        <p:spPr bwMode="auto">
          <a:xfrm>
            <a:off x="6012246" y="3985249"/>
            <a:ext cx="1734373" cy="1770695"/>
          </a:xfrm>
          <a:prstGeom prst="rect">
            <a:avLst/>
          </a:prstGeom>
          <a:noFill/>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scanf</a:t>
            </a:r>
            <a:r>
              <a:rPr lang="en-US" dirty="0" smtClean="0"/>
              <a:t> f</a:t>
            </a:r>
            <a:r>
              <a:rPr lang="tr-TR" dirty="0" err="1" smtClean="0"/>
              <a:t>onksiyonu</a:t>
            </a:r>
            <a:endParaRPr lang="en-US" dirty="0"/>
          </a:p>
        </p:txBody>
      </p:sp>
      <p:sp>
        <p:nvSpPr>
          <p:cNvPr id="3" name="Content Placeholder 2"/>
          <p:cNvSpPr>
            <a:spLocks noGrp="1"/>
          </p:cNvSpPr>
          <p:nvPr>
            <p:ph idx="1"/>
          </p:nvPr>
        </p:nvSpPr>
        <p:spPr>
          <a:xfrm>
            <a:off x="457200" y="1638300"/>
            <a:ext cx="7520940" cy="3579849"/>
          </a:xfrm>
        </p:spPr>
        <p:txBody>
          <a:bodyPr/>
          <a:lstStyle/>
          <a:p>
            <a:pPr marL="0" indent="0">
              <a:buNone/>
            </a:pPr>
            <a:endParaRPr lang="en-US" dirty="0" smtClean="0"/>
          </a:p>
          <a:p>
            <a:r>
              <a:rPr lang="en-US" b="1" dirty="0" err="1" smtClean="0">
                <a:solidFill>
                  <a:srgbClr val="FF0000"/>
                </a:solidFill>
              </a:rPr>
              <a:t>scanf</a:t>
            </a:r>
            <a:r>
              <a:rPr lang="en-US" dirty="0" smtClean="0"/>
              <a:t> function scans three variables from the input device and stores them as </a:t>
            </a:r>
            <a:r>
              <a:rPr lang="en-US" sz="2400" dirty="0" smtClean="0">
                <a:latin typeface="Courier"/>
                <a:cs typeface="Courier"/>
              </a:rPr>
              <a:t>character</a:t>
            </a:r>
            <a:r>
              <a:rPr lang="en-US" sz="2800" dirty="0" smtClean="0"/>
              <a:t> </a:t>
            </a:r>
            <a:r>
              <a:rPr lang="en-US" dirty="0" smtClean="0"/>
              <a:t>type variables.</a:t>
            </a:r>
          </a:p>
          <a:p>
            <a:endParaRPr lang="en-US" dirty="0"/>
          </a:p>
        </p:txBody>
      </p:sp>
      <p:pic>
        <p:nvPicPr>
          <p:cNvPr id="5" name="Picture 4"/>
          <p:cNvPicPr>
            <a:picLocks noChangeAspect="1"/>
          </p:cNvPicPr>
          <p:nvPr/>
        </p:nvPicPr>
        <p:blipFill>
          <a:blip r:embed="rId2"/>
          <a:stretch>
            <a:fillRect/>
          </a:stretch>
        </p:blipFill>
        <p:spPr>
          <a:xfrm>
            <a:off x="228600" y="1143000"/>
            <a:ext cx="8458200" cy="495300"/>
          </a:xfrm>
          <a:prstGeom prst="rect">
            <a:avLst/>
          </a:prstGeom>
        </p:spPr>
      </p:pic>
      <p:pic>
        <p:nvPicPr>
          <p:cNvPr id="6" name="Picture 5"/>
          <p:cNvPicPr>
            <a:picLocks noChangeAspect="1"/>
          </p:cNvPicPr>
          <p:nvPr/>
        </p:nvPicPr>
        <p:blipFill>
          <a:blip r:embed="rId3"/>
          <a:stretch>
            <a:fillRect/>
          </a:stretch>
        </p:blipFill>
        <p:spPr>
          <a:xfrm>
            <a:off x="2825750" y="3164184"/>
            <a:ext cx="3308350" cy="2898745"/>
          </a:xfrm>
          <a:prstGeom prst="rect">
            <a:avLst/>
          </a:prstGeom>
        </p:spPr>
      </p:pic>
    </p:spTree>
    <p:extLst>
      <p:ext uri="{BB962C8B-B14F-4D97-AF65-F5344CB8AC3E}">
        <p14:creationId xmlns="" xmlns:p14="http://schemas.microsoft.com/office/powerpoint/2010/main" val="3700550639"/>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457200" y="3124200"/>
            <a:ext cx="6781800" cy="241935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tr-TR"/>
          </a:p>
        </p:txBody>
      </p:sp>
      <p:sp>
        <p:nvSpPr>
          <p:cNvPr id="6" name="5 Dikdörtgen"/>
          <p:cNvSpPr/>
          <p:nvPr/>
        </p:nvSpPr>
        <p:spPr>
          <a:xfrm>
            <a:off x="457200" y="1181100"/>
            <a:ext cx="6781800" cy="17145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tr-TR"/>
          </a:p>
        </p:txBody>
      </p:sp>
      <p:sp>
        <p:nvSpPr>
          <p:cNvPr id="2" name="Başlık 1"/>
          <p:cNvSpPr>
            <a:spLocks noGrp="1"/>
          </p:cNvSpPr>
          <p:nvPr>
            <p:ph type="title"/>
          </p:nvPr>
        </p:nvSpPr>
        <p:spPr/>
        <p:txBody>
          <a:bodyPr/>
          <a:lstStyle/>
          <a:p>
            <a:r>
              <a:rPr lang="tr-TR" dirty="0" err="1" smtClean="0"/>
              <a:t>scanf’te</a:t>
            </a:r>
            <a:r>
              <a:rPr lang="tr-TR" dirty="0" smtClean="0"/>
              <a:t> hangi kullanım daha iyi?</a:t>
            </a:r>
            <a:endParaRPr lang="tr-TR" dirty="0"/>
          </a:p>
        </p:txBody>
      </p:sp>
      <p:sp>
        <p:nvSpPr>
          <p:cNvPr id="3" name="Alt Başlık 2"/>
          <p:cNvSpPr>
            <a:spLocks noGrp="1"/>
          </p:cNvSpPr>
          <p:nvPr>
            <p:ph sz="quarter" idx="1"/>
          </p:nvPr>
        </p:nvSpPr>
        <p:spPr/>
        <p:txBody>
          <a:bodyPr/>
          <a:lstStyle/>
          <a:p>
            <a:r>
              <a:rPr lang="tr-TR" dirty="0" err="1" smtClean="0"/>
              <a:t>int</a:t>
            </a:r>
            <a:r>
              <a:rPr lang="tr-TR" dirty="0" smtClean="0"/>
              <a:t> a, b, c;</a:t>
            </a:r>
          </a:p>
          <a:p>
            <a:r>
              <a:rPr lang="tr-TR" dirty="0" err="1" smtClean="0"/>
              <a:t>printf</a:t>
            </a:r>
            <a:r>
              <a:rPr lang="tr-TR" dirty="0" smtClean="0"/>
              <a:t>("</a:t>
            </a:r>
            <a:r>
              <a:rPr lang="tr-TR" dirty="0" err="1" smtClean="0"/>
              <a:t>Lutfen</a:t>
            </a:r>
            <a:r>
              <a:rPr lang="tr-TR" dirty="0" smtClean="0"/>
              <a:t> 3 tane tam </a:t>
            </a:r>
            <a:r>
              <a:rPr lang="tr-TR" dirty="0" err="1" smtClean="0"/>
              <a:t>sayi</a:t>
            </a:r>
            <a:r>
              <a:rPr lang="tr-TR" dirty="0" smtClean="0"/>
              <a:t> giriniz: ");</a:t>
            </a:r>
          </a:p>
          <a:p>
            <a:r>
              <a:rPr lang="tr-TR" dirty="0" err="1" smtClean="0"/>
              <a:t>scanf</a:t>
            </a:r>
            <a:r>
              <a:rPr lang="tr-TR" dirty="0" smtClean="0"/>
              <a:t>("%d %d %d", &amp;a, &amp;b, &amp;c);</a:t>
            </a:r>
          </a:p>
          <a:p>
            <a:endParaRPr lang="tr-TR" dirty="0" smtClean="0"/>
          </a:p>
          <a:p>
            <a:r>
              <a:rPr lang="tr-TR" dirty="0" err="1" smtClean="0"/>
              <a:t>int</a:t>
            </a:r>
            <a:r>
              <a:rPr lang="tr-TR" dirty="0" smtClean="0"/>
              <a:t> a, b, c;</a:t>
            </a:r>
          </a:p>
          <a:p>
            <a:r>
              <a:rPr lang="tr-TR" dirty="0" err="1" smtClean="0"/>
              <a:t>printf</a:t>
            </a:r>
            <a:r>
              <a:rPr lang="tr-TR" dirty="0" smtClean="0"/>
              <a:t>("</a:t>
            </a:r>
            <a:r>
              <a:rPr lang="tr-TR" dirty="0" err="1" smtClean="0"/>
              <a:t>Lutfen</a:t>
            </a:r>
            <a:r>
              <a:rPr lang="tr-TR" dirty="0" smtClean="0"/>
              <a:t> 3 tane tam </a:t>
            </a:r>
            <a:r>
              <a:rPr lang="tr-TR" dirty="0" err="1" smtClean="0"/>
              <a:t>sayi</a:t>
            </a:r>
            <a:r>
              <a:rPr lang="tr-TR" dirty="0" smtClean="0"/>
              <a:t> giriniz.\n ");</a:t>
            </a:r>
          </a:p>
          <a:p>
            <a:r>
              <a:rPr lang="tr-TR" dirty="0" err="1" smtClean="0"/>
              <a:t>printf</a:t>
            </a:r>
            <a:r>
              <a:rPr lang="tr-TR" dirty="0" smtClean="0"/>
              <a:t>(“sayi1:”); </a:t>
            </a:r>
            <a:r>
              <a:rPr lang="tr-TR" dirty="0" err="1" smtClean="0"/>
              <a:t>scanf</a:t>
            </a:r>
            <a:r>
              <a:rPr lang="tr-TR" dirty="0" smtClean="0"/>
              <a:t>(“%d”, &amp;a);</a:t>
            </a:r>
          </a:p>
          <a:p>
            <a:r>
              <a:rPr lang="tr-TR" dirty="0" err="1" smtClean="0"/>
              <a:t>printf</a:t>
            </a:r>
            <a:r>
              <a:rPr lang="tr-TR" dirty="0" smtClean="0"/>
              <a:t>(“sayi2:”); </a:t>
            </a:r>
            <a:r>
              <a:rPr lang="tr-TR" dirty="0" err="1" smtClean="0"/>
              <a:t>scanf</a:t>
            </a:r>
            <a:r>
              <a:rPr lang="tr-TR" dirty="0" smtClean="0"/>
              <a:t>(“%d”, &amp;b);</a:t>
            </a:r>
          </a:p>
          <a:p>
            <a:r>
              <a:rPr lang="tr-TR" dirty="0" err="1" smtClean="0"/>
              <a:t>printf</a:t>
            </a:r>
            <a:r>
              <a:rPr lang="tr-TR" dirty="0" smtClean="0"/>
              <a:t>(“sayi3:”); </a:t>
            </a:r>
            <a:r>
              <a:rPr lang="tr-TR" dirty="0" err="1" smtClean="0"/>
              <a:t>scanf</a:t>
            </a:r>
            <a:r>
              <a:rPr lang="tr-TR" dirty="0" smtClean="0"/>
              <a:t>(“%d”, &amp;c);</a:t>
            </a:r>
          </a:p>
          <a:p>
            <a:endParaRPr lang="tr-TR" dirty="0" smtClean="0"/>
          </a:p>
        </p:txBody>
      </p:sp>
      <p:cxnSp>
        <p:nvCxnSpPr>
          <p:cNvPr id="9" name="8 Düz Ok Bağlayıcısı"/>
          <p:cNvCxnSpPr>
            <a:endCxn id="10" idx="1"/>
          </p:cNvCxnSpPr>
          <p:nvPr/>
        </p:nvCxnSpPr>
        <p:spPr>
          <a:xfrm rot="16200000" flipH="1">
            <a:off x="353510" y="5561714"/>
            <a:ext cx="515858" cy="30530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764090" y="5787628"/>
            <a:ext cx="6785384" cy="369332"/>
          </a:xfrm>
          <a:prstGeom prst="rect">
            <a:avLst/>
          </a:prstGeom>
          <a:noFill/>
        </p:spPr>
        <p:txBody>
          <a:bodyPr wrap="none" rtlCol="0">
            <a:spAutoFit/>
          </a:bodyPr>
          <a:lstStyle/>
          <a:p>
            <a:r>
              <a:rPr lang="tr-TR" dirty="0" smtClean="0"/>
              <a:t>Kullanıcı açısından giriş kolaylığı sağladığı için bu kullanımı tercih ediniz.</a:t>
            </a:r>
            <a:endParaRPr lang="tr-TR" dirty="0"/>
          </a:p>
        </p:txBody>
      </p:sp>
    </p:spTree>
    <p:extLst>
      <p:ext uri="{BB962C8B-B14F-4D97-AF65-F5344CB8AC3E}">
        <p14:creationId xmlns="" xmlns:p14="http://schemas.microsoft.com/office/powerpoint/2010/main" val="47585991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ox(in)">
                                      <p:cBhvr>
                                        <p:cTn id="7" dur="500"/>
                                        <p:tgtEl>
                                          <p:spTgt spid="3">
                                            <p:txEl>
                                              <p:pRg st="4" end="4"/>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ox(in)">
                                      <p:cBhvr>
                                        <p:cTn id="10" dur="500"/>
                                        <p:tgtEl>
                                          <p:spTgt spid="3">
                                            <p:txEl>
                                              <p:pRg st="5" end="5"/>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ox(in)">
                                      <p:cBhvr>
                                        <p:cTn id="13" dur="500"/>
                                        <p:tgtEl>
                                          <p:spTgt spid="3">
                                            <p:txEl>
                                              <p:pRg st="6" end="6"/>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ox(in)">
                                      <p:cBhvr>
                                        <p:cTn id="16" dur="500"/>
                                        <p:tgtEl>
                                          <p:spTgt spid="3">
                                            <p:txEl>
                                              <p:pRg st="7" end="7"/>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ox(in)">
                                      <p:cBhvr>
                                        <p:cTn id="19" dur="500"/>
                                        <p:tgtEl>
                                          <p:spTgt spid="3">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7"/>
                                        </p:tgtEl>
                                        <p:attrNameLst>
                                          <p:attrName>fillcolor</p:attrName>
                                        </p:attrNameLst>
                                      </p:cBhvr>
                                      <p:to>
                                        <a:schemeClr val="accent2"/>
                                      </p:to>
                                    </p:animClr>
                                    <p:set>
                                      <p:cBhvr>
                                        <p:cTn id="24" dur="2000" fill="hold"/>
                                        <p:tgtEl>
                                          <p:spTgt spid="7"/>
                                        </p:tgtEl>
                                        <p:attrNameLst>
                                          <p:attrName>fill.type</p:attrName>
                                        </p:attrNameLst>
                                      </p:cBhvr>
                                      <p:to>
                                        <p:strVal val="solid"/>
                                      </p:to>
                                    </p:set>
                                    <p:set>
                                      <p:cBhvr>
                                        <p:cTn id="25"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Kullanıcıdan sayı almak</a:t>
            </a:r>
            <a:endParaRPr lang="tr-TR" dirty="0"/>
          </a:p>
        </p:txBody>
      </p:sp>
      <p:sp>
        <p:nvSpPr>
          <p:cNvPr id="3" name="2 İçerik Yer Tutucusu"/>
          <p:cNvSpPr>
            <a:spLocks noGrp="1"/>
          </p:cNvSpPr>
          <p:nvPr>
            <p:ph sz="quarter" idx="1"/>
          </p:nvPr>
        </p:nvSpPr>
        <p:spPr/>
        <p:txBody>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a:t>
            </a:r>
            <a:r>
              <a:rPr lang="tr-TR" dirty="0" err="1" smtClean="0"/>
              <a:t>int</a:t>
            </a:r>
            <a:r>
              <a:rPr lang="tr-TR" dirty="0" smtClean="0"/>
              <a:t> yas; </a:t>
            </a:r>
          </a:p>
          <a:p>
            <a:pPr>
              <a:buNone/>
            </a:pPr>
            <a:r>
              <a:rPr lang="tr-TR" dirty="0" smtClean="0"/>
              <a:t>		</a:t>
            </a:r>
            <a:r>
              <a:rPr lang="tr-TR" dirty="0" err="1" smtClean="0"/>
              <a:t>printf</a:t>
            </a:r>
            <a:r>
              <a:rPr lang="tr-TR" dirty="0" smtClean="0"/>
              <a:t>("</a:t>
            </a:r>
            <a:r>
              <a:rPr lang="tr-TR" dirty="0" err="1" smtClean="0"/>
              <a:t>Yasinizi</a:t>
            </a:r>
            <a:r>
              <a:rPr lang="tr-TR" dirty="0" smtClean="0"/>
              <a:t> giriniz:"); </a:t>
            </a:r>
            <a:r>
              <a:rPr lang="tr-TR" dirty="0" smtClean="0">
                <a:solidFill>
                  <a:srgbClr val="0070C0"/>
                </a:solidFill>
              </a:rPr>
              <a:t>//soru </a:t>
            </a:r>
            <a:r>
              <a:rPr lang="tr-TR" dirty="0" err="1" smtClean="0">
                <a:solidFill>
                  <a:srgbClr val="0070C0"/>
                </a:solidFill>
              </a:rPr>
              <a:t>kismi</a:t>
            </a:r>
            <a:endParaRPr lang="tr-TR" dirty="0" smtClean="0">
              <a:solidFill>
                <a:srgbClr val="0070C0"/>
              </a:solidFill>
            </a:endParaRPr>
          </a:p>
          <a:p>
            <a:pPr>
              <a:buNone/>
            </a:pPr>
            <a:r>
              <a:rPr lang="tr-TR" dirty="0" smtClean="0"/>
              <a:t>		</a:t>
            </a:r>
            <a:r>
              <a:rPr lang="tr-TR" dirty="0" err="1" smtClean="0"/>
              <a:t>scanf</a:t>
            </a:r>
            <a:r>
              <a:rPr lang="tr-TR" dirty="0" smtClean="0"/>
              <a:t>("%d", &amp;yas); </a:t>
            </a:r>
            <a:r>
              <a:rPr lang="tr-TR" dirty="0" smtClean="0">
                <a:solidFill>
                  <a:srgbClr val="0070C0"/>
                </a:solidFill>
              </a:rPr>
              <a:t>//&amp; koymayı unutmuyoruz</a:t>
            </a:r>
          </a:p>
          <a:p>
            <a:pPr>
              <a:buNone/>
            </a:pPr>
            <a:r>
              <a:rPr lang="tr-TR" dirty="0" smtClean="0"/>
              <a:t>		</a:t>
            </a:r>
            <a:r>
              <a:rPr lang="tr-TR" dirty="0" err="1" smtClean="0"/>
              <a:t>printf</a:t>
            </a:r>
            <a:r>
              <a:rPr lang="tr-TR" dirty="0" smtClean="0"/>
              <a:t>("%d yas yolun %.2lf'si eder.", yas, yas/70.0); </a:t>
            </a:r>
          </a:p>
          <a:p>
            <a:pPr>
              <a:buNone/>
            </a:pPr>
            <a:r>
              <a:rPr lang="tr-TR" dirty="0" err="1" smtClean="0"/>
              <a:t>return</a:t>
            </a:r>
            <a:r>
              <a:rPr lang="tr-TR" dirty="0" smtClean="0"/>
              <a:t> 0;</a:t>
            </a:r>
          </a:p>
          <a:p>
            <a:pPr>
              <a:buNone/>
            </a:pPr>
            <a:r>
              <a:rPr lang="tr-TR" dirty="0" smtClean="0"/>
              <a:t>}</a:t>
            </a:r>
            <a:endParaRPr lang="tr-TR" dirty="0"/>
          </a:p>
        </p:txBody>
      </p:sp>
      <p:sp>
        <p:nvSpPr>
          <p:cNvPr id="4" name="3 Yuvarlatılmış Dikdörtgen"/>
          <p:cNvSpPr/>
          <p:nvPr/>
        </p:nvSpPr>
        <p:spPr>
          <a:xfrm>
            <a:off x="4891314" y="4659086"/>
            <a:ext cx="3541486" cy="1219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Tipik bir hata: </a:t>
            </a:r>
            <a:r>
              <a:rPr lang="tr-TR" dirty="0" err="1" smtClean="0"/>
              <a:t>scanf’in</a:t>
            </a:r>
            <a:r>
              <a:rPr lang="tr-TR" dirty="0" smtClean="0"/>
              <a:t> içerisine ekrana yazdırılması istenilen şeyleri yazmak</a:t>
            </a:r>
            <a:endParaRPr lang="tr-TR" dirty="0"/>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Uygulama</a:t>
            </a:r>
            <a:endParaRPr lang="tr-TR" dirty="0"/>
          </a:p>
        </p:txBody>
      </p:sp>
      <p:sp>
        <p:nvSpPr>
          <p:cNvPr id="4" name="İçerik Yer Tutucusu 3"/>
          <p:cNvSpPr>
            <a:spLocks noGrp="1"/>
          </p:cNvSpPr>
          <p:nvPr>
            <p:ph sz="quarter" idx="1"/>
          </p:nvPr>
        </p:nvSpPr>
        <p:spPr/>
        <p:txBody>
          <a:bodyPr/>
          <a:lstStyle/>
          <a:p>
            <a:r>
              <a:rPr lang="tr-TR" dirty="0" smtClean="0"/>
              <a:t>Kullanıcı kod çalıştıktan sonra 5 değerini girmiştir.</a:t>
            </a:r>
            <a:r>
              <a:rPr lang="tr-TR" sz="2000" dirty="0" smtClean="0"/>
              <a:t> </a:t>
            </a:r>
            <a:br>
              <a:rPr lang="tr-TR" sz="2000" dirty="0" smtClean="0"/>
            </a:br>
            <a:r>
              <a:rPr lang="tr-TR" sz="2000" dirty="0" smtClean="0"/>
              <a:t>(5’e basmış ve </a:t>
            </a:r>
            <a:r>
              <a:rPr lang="tr-TR" sz="2000" dirty="0" err="1" smtClean="0"/>
              <a:t>enter’a</a:t>
            </a:r>
            <a:r>
              <a:rPr lang="tr-TR" sz="2000" dirty="0" smtClean="0"/>
              <a:t> basmıştır.)</a:t>
            </a:r>
            <a:endParaRPr lang="tr-TR" dirty="0" smtClean="0"/>
          </a:p>
        </p:txBody>
      </p:sp>
      <p:pic>
        <p:nvPicPr>
          <p:cNvPr id="5" name="3 Resim" descr="soru.jpg"/>
          <p:cNvPicPr>
            <a:picLocks noChangeAspect="1"/>
          </p:cNvPicPr>
          <p:nvPr/>
        </p:nvPicPr>
        <p:blipFill>
          <a:blip r:embed="rId2"/>
          <a:stretch>
            <a:fillRect/>
          </a:stretch>
        </p:blipFill>
        <p:spPr>
          <a:xfrm>
            <a:off x="6858016" y="1835842"/>
            <a:ext cx="1767840" cy="1328928"/>
          </a:xfrm>
          <a:prstGeom prst="rect">
            <a:avLst/>
          </a:prstGeom>
        </p:spPr>
      </p:pic>
      <p:sp>
        <p:nvSpPr>
          <p:cNvPr id="6" name="Dikdörtgen 5"/>
          <p:cNvSpPr/>
          <p:nvPr/>
        </p:nvSpPr>
        <p:spPr>
          <a:xfrm>
            <a:off x="793758" y="2042160"/>
            <a:ext cx="4572000" cy="3785652"/>
          </a:xfrm>
          <a:prstGeom prst="rect">
            <a:avLst/>
          </a:prstGeom>
        </p:spPr>
        <p:txBody>
          <a:bodyPr>
            <a:spAutoFit/>
          </a:bodyPr>
          <a:lstStyle/>
          <a:p>
            <a:r>
              <a:rPr lang="tr-TR" sz="2400" dirty="0"/>
              <a:t>#</a:t>
            </a:r>
            <a:r>
              <a:rPr lang="tr-TR" sz="2400" dirty="0" err="1"/>
              <a:t>include</a:t>
            </a:r>
            <a:r>
              <a:rPr lang="tr-TR" sz="2400" dirty="0"/>
              <a:t> &lt;</a:t>
            </a:r>
            <a:r>
              <a:rPr lang="tr-TR" sz="2400" dirty="0" err="1"/>
              <a:t>stdio.h</a:t>
            </a:r>
            <a:r>
              <a:rPr lang="tr-TR" sz="2400" dirty="0"/>
              <a:t>&gt;</a:t>
            </a:r>
          </a:p>
          <a:p>
            <a:r>
              <a:rPr lang="tr-TR" sz="2400" dirty="0" err="1"/>
              <a:t>int</a:t>
            </a:r>
            <a:r>
              <a:rPr lang="tr-TR" sz="2400" dirty="0"/>
              <a:t> main()</a:t>
            </a:r>
          </a:p>
          <a:p>
            <a:r>
              <a:rPr lang="tr-TR" sz="2400" dirty="0"/>
              <a:t>{</a:t>
            </a:r>
          </a:p>
          <a:p>
            <a:r>
              <a:rPr lang="tr-TR" sz="2400" dirty="0"/>
              <a:t>	</a:t>
            </a:r>
            <a:r>
              <a:rPr lang="tr-TR" sz="2400" dirty="0" err="1"/>
              <a:t>int</a:t>
            </a:r>
            <a:r>
              <a:rPr lang="tr-TR" sz="2400" dirty="0"/>
              <a:t> </a:t>
            </a:r>
            <a:r>
              <a:rPr lang="tr-TR" sz="2400" dirty="0" err="1" smtClean="0"/>
              <a:t>sayi</a:t>
            </a:r>
            <a:r>
              <a:rPr lang="tr-TR" sz="2400" dirty="0" smtClean="0"/>
              <a:t>=1, </a:t>
            </a:r>
            <a:r>
              <a:rPr lang="tr-TR" sz="2400" dirty="0" err="1" smtClean="0"/>
              <a:t>sonuc</a:t>
            </a:r>
            <a:r>
              <a:rPr lang="tr-TR" sz="2400" dirty="0" smtClean="0"/>
              <a:t>=2;</a:t>
            </a:r>
            <a:endParaRPr lang="tr-TR" sz="2400" dirty="0"/>
          </a:p>
          <a:p>
            <a:r>
              <a:rPr lang="tr-TR" sz="2400" dirty="0"/>
              <a:t>	</a:t>
            </a:r>
            <a:r>
              <a:rPr lang="tr-TR" sz="2400" dirty="0" err="1"/>
              <a:t>sonuc</a:t>
            </a:r>
            <a:r>
              <a:rPr lang="tr-TR" sz="2400" dirty="0"/>
              <a:t> = </a:t>
            </a:r>
            <a:r>
              <a:rPr lang="tr-TR" sz="2400" dirty="0" err="1"/>
              <a:t>sayi</a:t>
            </a:r>
            <a:r>
              <a:rPr lang="tr-TR" sz="2400" dirty="0"/>
              <a:t>*</a:t>
            </a:r>
            <a:r>
              <a:rPr lang="tr-TR" sz="2400" dirty="0" err="1"/>
              <a:t>sayi</a:t>
            </a:r>
            <a:r>
              <a:rPr lang="tr-TR" sz="2400" dirty="0"/>
              <a:t>;</a:t>
            </a:r>
          </a:p>
          <a:p>
            <a:r>
              <a:rPr lang="tr-TR" sz="2400" dirty="0"/>
              <a:t>	</a:t>
            </a:r>
            <a:r>
              <a:rPr lang="tr-TR" sz="2400" dirty="0" err="1"/>
              <a:t>printf</a:t>
            </a:r>
            <a:r>
              <a:rPr lang="tr-TR" sz="2400" dirty="0"/>
              <a:t>("</a:t>
            </a:r>
            <a:r>
              <a:rPr lang="tr-TR" sz="2400" dirty="0" err="1"/>
              <a:t>Sayi</a:t>
            </a:r>
            <a:r>
              <a:rPr lang="tr-TR" sz="2400" dirty="0"/>
              <a:t>:");</a:t>
            </a:r>
          </a:p>
          <a:p>
            <a:r>
              <a:rPr lang="tr-TR" sz="2400" dirty="0"/>
              <a:t>	</a:t>
            </a:r>
            <a:r>
              <a:rPr lang="tr-TR" sz="2400" dirty="0" err="1"/>
              <a:t>scanf</a:t>
            </a:r>
            <a:r>
              <a:rPr lang="tr-TR" sz="2400" dirty="0"/>
              <a:t>("%d", &amp;</a:t>
            </a:r>
            <a:r>
              <a:rPr lang="tr-TR" sz="2400" dirty="0" err="1"/>
              <a:t>sayi</a:t>
            </a:r>
            <a:r>
              <a:rPr lang="tr-TR" sz="2400" dirty="0"/>
              <a:t>);</a:t>
            </a:r>
          </a:p>
          <a:p>
            <a:r>
              <a:rPr lang="tr-TR" sz="2400" dirty="0"/>
              <a:t>	</a:t>
            </a:r>
            <a:r>
              <a:rPr lang="tr-TR" sz="2400" dirty="0" err="1"/>
              <a:t>printf</a:t>
            </a:r>
            <a:r>
              <a:rPr lang="tr-TR" sz="2400" dirty="0"/>
              <a:t>("</a:t>
            </a:r>
            <a:r>
              <a:rPr lang="tr-TR" sz="2400" dirty="0" err="1"/>
              <a:t>Sonuc</a:t>
            </a:r>
            <a:r>
              <a:rPr lang="tr-TR" sz="2400" dirty="0"/>
              <a:t>:%d</a:t>
            </a:r>
            <a:r>
              <a:rPr lang="tr-TR" sz="2400" dirty="0" smtClean="0"/>
              <a:t>",</a:t>
            </a:r>
            <a:r>
              <a:rPr lang="tr-TR" sz="2400" dirty="0" err="1" smtClean="0"/>
              <a:t>sonuc</a:t>
            </a:r>
            <a:r>
              <a:rPr lang="tr-TR" sz="2400" dirty="0" smtClean="0"/>
              <a:t>);</a:t>
            </a:r>
            <a:endParaRPr lang="tr-TR" sz="2400" dirty="0"/>
          </a:p>
          <a:p>
            <a:r>
              <a:rPr lang="tr-TR" sz="2400" dirty="0"/>
              <a:t>	</a:t>
            </a:r>
            <a:r>
              <a:rPr lang="tr-TR" sz="2400" dirty="0" err="1"/>
              <a:t>return</a:t>
            </a:r>
            <a:r>
              <a:rPr lang="tr-TR" sz="2400" dirty="0"/>
              <a:t> 0;</a:t>
            </a:r>
          </a:p>
          <a:p>
            <a:r>
              <a:rPr lang="tr-TR" sz="2400" dirty="0"/>
              <a:t>}</a:t>
            </a:r>
          </a:p>
        </p:txBody>
      </p:sp>
      <p:sp>
        <p:nvSpPr>
          <p:cNvPr id="7" name="Yuvarlatılmış Dikdörtgen 6"/>
          <p:cNvSpPr/>
          <p:nvPr/>
        </p:nvSpPr>
        <p:spPr>
          <a:xfrm>
            <a:off x="5365758" y="3246049"/>
            <a:ext cx="2641600" cy="191452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Bu tür soruları sınavda yanlış yapan öğrenci sayısı çok fazla olabilmektedir.</a:t>
            </a:r>
          </a:p>
          <a:p>
            <a:pPr algn="ctr"/>
            <a:r>
              <a:rPr lang="tr-TR" dirty="0" smtClean="0"/>
              <a:t>İpucu: </a:t>
            </a:r>
            <a:r>
              <a:rPr lang="tr-TR" b="1" dirty="0" smtClean="0"/>
              <a:t>Kod yukarıdan aşağı doğru akar.</a:t>
            </a:r>
            <a:endParaRPr lang="tr-TR" b="1" dirty="0"/>
          </a:p>
        </p:txBody>
      </p:sp>
    </p:spTree>
    <p:extLst>
      <p:ext uri="{BB962C8B-B14F-4D97-AF65-F5344CB8AC3E}">
        <p14:creationId xmlns:p14="http://schemas.microsoft.com/office/powerpoint/2010/main" xmlns="" val="2142994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Doğrusu</a:t>
            </a:r>
            <a:endParaRPr lang="tr-TR" dirty="0"/>
          </a:p>
        </p:txBody>
      </p:sp>
      <p:pic>
        <p:nvPicPr>
          <p:cNvPr id="4" name="Resim 3"/>
          <p:cNvPicPr>
            <a:picLocks noChangeAspect="1"/>
          </p:cNvPicPr>
          <p:nvPr/>
        </p:nvPicPr>
        <p:blipFill>
          <a:blip r:embed="rId2"/>
          <a:stretch>
            <a:fillRect/>
          </a:stretch>
        </p:blipFill>
        <p:spPr>
          <a:xfrm>
            <a:off x="2960687" y="4110037"/>
            <a:ext cx="4772025" cy="1362075"/>
          </a:xfrm>
          <a:prstGeom prst="rect">
            <a:avLst/>
          </a:prstGeom>
        </p:spPr>
      </p:pic>
      <p:graphicFrame>
        <p:nvGraphicFramePr>
          <p:cNvPr id="5" name="3 Tablo"/>
          <p:cNvGraphicFramePr>
            <a:graphicFrameLocks noGrp="1"/>
          </p:cNvGraphicFramePr>
          <p:nvPr>
            <p:extLst>
              <p:ext uri="{D42A27DB-BD31-4B8C-83A1-F6EECF244321}">
                <p14:modId xmlns:p14="http://schemas.microsoft.com/office/powerpoint/2010/main" xmlns="" val="910862118"/>
              </p:ext>
            </p:extLst>
          </p:nvPr>
        </p:nvGraphicFramePr>
        <p:xfrm>
          <a:off x="1331902" y="1905000"/>
          <a:ext cx="5081600" cy="1422399"/>
        </p:xfrm>
        <a:graphic>
          <a:graphicData uri="http://schemas.openxmlformats.org/drawingml/2006/table">
            <a:tbl>
              <a:tblPr/>
              <a:tblGrid>
                <a:gridCol w="508160"/>
                <a:gridCol w="508160"/>
                <a:gridCol w="508160"/>
                <a:gridCol w="508160"/>
                <a:gridCol w="508160"/>
                <a:gridCol w="508160"/>
                <a:gridCol w="508160"/>
                <a:gridCol w="508160"/>
                <a:gridCol w="508160"/>
                <a:gridCol w="508160"/>
              </a:tblGrid>
              <a:tr h="474133">
                <a:tc>
                  <a:txBody>
                    <a:bodyPr/>
                    <a:lstStyle/>
                    <a:p>
                      <a:pPr algn="ctr">
                        <a:lnSpc>
                          <a:spcPct val="115000"/>
                        </a:lnSpc>
                        <a:spcAft>
                          <a:spcPts val="0"/>
                        </a:spcAft>
                        <a:tabLst>
                          <a:tab pos="397510" algn="l"/>
                        </a:tabLst>
                      </a:pPr>
                      <a:r>
                        <a:rPr lang="tr-TR" sz="1800" b="1" dirty="0" smtClean="0">
                          <a:latin typeface="Arial"/>
                          <a:ea typeface="Times New Roman"/>
                          <a:cs typeface="Times New Roman"/>
                        </a:rPr>
                        <a:t>S</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a</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y</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i</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5</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474133">
                <a:tc>
                  <a:txBody>
                    <a:bodyPr/>
                    <a:lstStyle/>
                    <a:p>
                      <a:pPr algn="ctr">
                        <a:lnSpc>
                          <a:spcPct val="115000"/>
                        </a:lnSpc>
                        <a:spcAft>
                          <a:spcPts val="0"/>
                        </a:spcAft>
                        <a:tabLst>
                          <a:tab pos="397510" algn="l"/>
                        </a:tabLst>
                      </a:pPr>
                      <a:r>
                        <a:rPr lang="tr-TR" sz="1800" b="1" dirty="0" smtClean="0">
                          <a:latin typeface="Arial"/>
                          <a:ea typeface="Times New Roman"/>
                          <a:cs typeface="Times New Roman"/>
                        </a:rPr>
                        <a:t>S</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o</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n</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u</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c</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1</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474133">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Yuvarlatılmış Dikdörtgen 5"/>
          <p:cNvSpPr/>
          <p:nvPr/>
        </p:nvSpPr>
        <p:spPr>
          <a:xfrm>
            <a:off x="4216400" y="812800"/>
            <a:ext cx="3987800" cy="850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TAM CEVAP İSTENMEKTEDİR.</a:t>
            </a:r>
            <a:br>
              <a:rPr lang="tr-TR" dirty="0" smtClean="0"/>
            </a:br>
            <a:r>
              <a:rPr lang="tr-TR" i="1" dirty="0" smtClean="0"/>
              <a:t>1 tane : dahi unutmayınız!</a:t>
            </a:r>
            <a:br>
              <a:rPr lang="tr-TR" i="1" dirty="0" smtClean="0"/>
            </a:br>
            <a:r>
              <a:rPr lang="tr-TR" i="1" dirty="0" smtClean="0"/>
              <a:t>Puan kaybı olabilir!</a:t>
            </a:r>
            <a:endParaRPr lang="tr-TR" i="1" dirty="0"/>
          </a:p>
        </p:txBody>
      </p:sp>
    </p:spTree>
    <p:extLst>
      <p:ext uri="{BB962C8B-B14F-4D97-AF65-F5344CB8AC3E}">
        <p14:creationId xmlns:p14="http://schemas.microsoft.com/office/powerpoint/2010/main" xmlns="" val="1721987687"/>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scanf’te</a:t>
            </a:r>
            <a:r>
              <a:rPr lang="tr-TR" dirty="0" smtClean="0"/>
              <a:t> neden &amp; kullanırız?</a:t>
            </a:r>
            <a:endParaRPr lang="tr-TR" dirty="0"/>
          </a:p>
        </p:txBody>
      </p:sp>
      <p:sp>
        <p:nvSpPr>
          <p:cNvPr id="3" name="Alt Başlık 2"/>
          <p:cNvSpPr>
            <a:spLocks noGrp="1"/>
          </p:cNvSpPr>
          <p:nvPr>
            <p:ph sz="quarter" idx="1"/>
          </p:nvPr>
        </p:nvSpPr>
        <p:spPr>
          <a:xfrm>
            <a:off x="457200" y="1219200"/>
            <a:ext cx="8229600" cy="5208896"/>
          </a:xfrm>
        </p:spPr>
        <p:txBody>
          <a:bodyPr>
            <a:normAutofit/>
          </a:bodyPr>
          <a:lstStyle/>
          <a:p>
            <a:r>
              <a:rPr lang="tr-TR" dirty="0" err="1" smtClean="0"/>
              <a:t>printf'ten</a:t>
            </a:r>
            <a:r>
              <a:rPr lang="tr-TR" dirty="0" smtClean="0"/>
              <a:t> farklı olarak </a:t>
            </a:r>
            <a:r>
              <a:rPr lang="tr-TR" dirty="0" err="1" smtClean="0"/>
              <a:t>scanf'te</a:t>
            </a:r>
            <a:r>
              <a:rPr lang="tr-TR" dirty="0" smtClean="0"/>
              <a:t> değişkenlerin başına &amp; işareti konulur  </a:t>
            </a:r>
            <a:r>
              <a:rPr lang="tr-TR" sz="2000" b="1" dirty="0" smtClean="0"/>
              <a:t>(dizgiler hariç – dizgi isimleri zaten adres görevi görürler) </a:t>
            </a:r>
            <a:r>
              <a:rPr lang="tr-TR" dirty="0" smtClean="0"/>
              <a:t>. Bu işaret değişkenlerin adreslerini belirtmektedir ve işaretçiler konusunda anlatılacaktır.</a:t>
            </a:r>
          </a:p>
        </p:txBody>
      </p:sp>
      <p:pic>
        <p:nvPicPr>
          <p:cNvPr id="4" name="Picture 3"/>
          <p:cNvPicPr>
            <a:picLocks noChangeAspect="1"/>
          </p:cNvPicPr>
          <p:nvPr/>
        </p:nvPicPr>
        <p:blipFill>
          <a:blip r:embed="rId2"/>
          <a:stretch>
            <a:fillRect/>
          </a:stretch>
        </p:blipFill>
        <p:spPr>
          <a:xfrm>
            <a:off x="791001" y="3029131"/>
            <a:ext cx="6934200" cy="838200"/>
          </a:xfrm>
          <a:prstGeom prst="rect">
            <a:avLst/>
          </a:prstGeom>
        </p:spPr>
      </p:pic>
    </p:spTree>
    <p:extLst>
      <p:ext uri="{BB962C8B-B14F-4D97-AF65-F5344CB8AC3E}">
        <p14:creationId xmlns="" xmlns:p14="http://schemas.microsoft.com/office/powerpoint/2010/main" val="303227849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scanf’teki</a:t>
            </a:r>
            <a:r>
              <a:rPr lang="tr-TR" dirty="0" smtClean="0"/>
              <a:t> &amp; işareti</a:t>
            </a:r>
            <a:endParaRPr lang="tr-TR" dirty="0"/>
          </a:p>
        </p:txBody>
      </p:sp>
      <p:sp>
        <p:nvSpPr>
          <p:cNvPr id="4" name="AutoShape 4" descr="data:image/jpeg;base64,/9j/4AAQSkZJRgABAQAAAQABAAD/2wCEAAkGBxQTEhUUExQUFhQXFRYaGBgXFxQXGBgYGBcXFxcYFxcYHCggGBolHBcYITEhJSkrLi4uFx8zODMsNygtLisBCgoKDg0OGhAQGiwcHBwsLCwsLCwsLCwsLCwsLCwsLCwsLCwsLCwsLCwsLCwsLCwsLCwsLCw3LCwsLCwsLCwsLP/AABEIAL0BCwMBIgACEQEDEQH/xAAcAAABBQEBAQAAAAAAAAAAAAAAAgMEBQYHAQj/xAA+EAABAwIDBgMHAQcCBwEAAAABAAIRAwQFITEGEkFRYXGBkaETIjKxwdHwBxQjQlJykuEz8RYkYmOCg7IV/8QAGAEBAAMBAAAAAAAAAAAAAAAAAAECAwT/xAAgEQEBAAICAwADAQAAAAAAAAAAAQIRAzESIUETMlEi/9oADAMBAAIRAxEAPwDuEL1CEAhCEAhCEAhCEAhCEAhCEAk1KgaJcQBzJgLObQ7XU6EsZ79TlwHcrnuJ4xWuHTUeSP5dGjsFW5yNMOO5Ok321tvTyDi88miR5qkrbcPPwU2t7kkrFUtFJpBZ3Ot5xYxqaW1Nc8W/2hTbfaqoPja13bIrM27U+VHlU/jx/jZ2209J3xBzT1zHmFYMxGmY94Z6Hh5jTxXOkis50ZK05P6plwz46kDOi9XMNndsHUn+zrEgciZGvCdD8/l0ylVDgHNMgiQRxBWku3PZotCEKUBCEIBCEIBCEIBCEIBCEIBCEIBCEIBCEIBCEIBCFGxC9bRpuqPMNaCSToANSUDlzcNptLnuDQOJMLnO023u+TStjA4v4x0WK2s23qXdQspy2lPE+87l0aOg8ZUSzp7oA48e6plWmGO1oXyZPFOspSm7ZuWasaLVja65Creip9KiE3TClUlCSwxIcE+QmipCCMkhwyTsJLwoFFimGB4ka/PxSMB27r2rvZvl7G/wu1A6FXTmLGbW2MODxr81phWXLjubdu2a2jpXjN5mThq3iFdL5w2W2hda1mv5HMabw4gjnC+iLG6bVpsqMMtc0EeK2jlsPoQhEBCEIBCEIBCEIBCEIBCEIBCEIBCEIBCEIBcd/XDHntdTt/hpkFxE5uIOU8gF2JfMH6qYq6viNcukBjtxoPANy9dfFBX4Lmd7yWrtGrOYPR3WAnUrTWmixzrp44tKLVPohQaOYU62CzbxIhS7dqjsUyloe6mFONpykvbCU10BDgpQZITTgpVQqM4KKmEAKvxG0FRpaQrCe6ZcVEK5bjNs6k4gjQ884Xa/0axX21juF0upPIz13Xe836jwXMdrGTn+Qp/6MYoaN77Kfcqtc2M/iHvNPz810Y1x5zVd8QhCszCEIQCEIQCEIQCEIQCEIQCEIQCEIQCEIQC+TNuKm9iN0edxUPm4mO408F9Zr5a/U2y9li900DI1A8f+xjXn1JRMKw98tC0Vg6eKzdgMgr+wbxWGTqwXFERopltUUOi9P0WTwWbaLMHIEKVSMg+Ch2xMGVIoOOamFiQx69hQmVDvQptPNTEWEJt50T72phzZRMNuKYIT9UKO5yqMVtQ0+9+eITX6U193E7cE6vcM+ZY6PWFf7Q24cwnKY1Vd+kVlv4mwxkxtR58BA9XBb4Vycs9voRCELRiEIQgEIQgEIQgEIQgEIQgEIQgEIQgEIQgF88/rnZFmKNqHSrSYR3b7h+QX0KSvnf8AUzapmINafYFj6Lj7N4dO9TJ95r2wIOTSCORCipkqmtzACvMKqgqhtjkOydp3JY6QD1WNdUumybRykJVKrumDofmqezxokKfc3DalMwYcNO6pppMl3QrJypXzELM0MWgAOyyU6neh0ZovPa2YfeJUujcQFU1KsPkHIhM/t0mFG02Lp9zKXUrZDqqO9xinSbm4Ss/d46ah90+X5orRnbGoub4BwaPiceCUXKgw0jeDpk8YVvRcSoTsxiudN3YqJ+kNx7GvWqvBI9mWQNS4uafDJpVhVbLSOa8we39lSO6Pee4n1jyVsctRnlh5V13DL5tamHtkagg6gjUKWs7sMyLcyZPtHEnuGrRLeXccuU1bAhCFKoQhCAQhCAQhCAQhCAQhCAQhCAQhCAXzLtXaeyvLqhEAVX7vRpJLfQhfR1/iVOkPfdnwHE+C5dtBs/b3d3UuHPc3f3chGW60N1/8VnnW3F9c2o6BIr04EmStjiGxFRoLqDhVZyyDvsVnm0viaRp6Km2umfpYidWtd30+RXjsWqzk1446H6BX9tZieH50WgsWUwIIb23TKncR42sDUx18Q8O7qxwnFiXN1geZWjxawY7RgE6aKksLb2VQtc2QDmeInMeCrbF8ZZWlh9VkjebHHIeh1WYxW4umEtGfUCMlu7Ujc04BI/YQ8Q4Z69uSpLprlNxzZuGXFVskmepyVvg2ytce9UflBEMcdeZ8Oq2FKxcz4Tl6+SmUweJHrHnEK/kx/H7ZzB9mqjHT7RxbyJn5rS1KUARwT1GeQ6QZXtbRUq8iA7RSLA5QZmJHLUqO85KVYPB3Ok+pKlP10HZH/Qy/mPyartUeyB/ckcqjh6NV4unHpxcn7UIQhSoEIQgEIQgEIQgEIQgEIJWO2k2kfnTtnBv81TI+DR9fLmg1lxcNYJe4NHX6c1R3m1dNvwMc/r8I+6wNWpXJl9Yu/qJPzSbaoa4iQG8SNT2CWyT2tjja1Nztu45NaAf7iPp6LOYhtPctzNZ+f9I9AAnhRZTEAcNVltpruVjc7W345HlTGajnElzi48SSTC9oYmS4NVBQvw7L+IZEJ9szvN1Vati6vh9ZvsxmJjgsJtBTb+0vI0cAT34peGX9Z8Ma10qHjzXMrkO13W6ciP8AdVjW6hy0ot8Spu4GiGiFVWteSram9RV8Ue9olrGuP8wnt1UO4A3t8cfdPaMk/tFiAbSIGbjkB1VLZuLHbrp0keH+6nSK1dtUlkcgnmXIAg5EqLhr8oGZhM4nRJBjUAxHNRppYtrasHaaypjKnNZLBMRl267Jw1BWlcZGRTaKfNQcEzVemH1YTYdKK0ms7JOW8hgd4wO6h3lTIq0pUIaz+kZddVPxXH3W52EfNBx/7h/+WrRrObDNi3d1quj+1o+YK0a6MenHy/vXqF4hWZvUIQgEIQgEIQgFTY5tHRthDjL/AOUZnx5LH7V/qGACyh/dx8BwXPLnEy4lziS4nMn5qty0tMdttje3NWqC0btNnLUnoSsvW2gcMgZJ6LM3+IE6Fe4M32lQBxkantyWe720knS8rV61VuroTtpeFgEGCFprYM3YAEclS4naAOJCpvfbXXikf/qb7c9Vk8ZrySpe/BIVfdCSZU60i3ar/Yn1HA08nD16FbLCbF0DfaWmM5VThI3XiOC6XhgZXp7rh4jVUylq2N0Y2epe6XREmB2RtJsv+0e/TdFUCIPwuA+RVnQtvYtg6DilWt4DodSSol0vZ5e45Xc21ShU3KrS1w9RzB4hWdK4hs8lu8dwll1T3XQHjNjuIP1B5LCXFi+lLHiHD8kdFbZiz+L3kvDiIEhOOvWvc0gjLVQcbqDQLLuqvY6WyrSbVyz067h9eGiI4TpKdxK9DXb38x04kngudWG0rwA0tI/OqubfE3F8u4ZAd+J5JZWn5ZVziuFndFZmTm5ntxVphtyXME6wo9HFQRB0iOeqdwtm7I/lJHhwPkqWJ2dqBLc+EotTNY5qYpai3WmaScec4SBAyHVKrM38uaYuLPdGXZTVZb8dN2T2hp+xpsI3Wxk4fN3UnitbSqBwlpBHTNce2fJbRAPCYHQEq8trxzdCY6TPmurXpx3t0eV6sjY4/UZk73x1181eWeM035Tunkfuo0hZISV7KD1erxeoBCEIPlJlzOfNNV7icp5KF7XLJOYbm/PksWyQIAl2vyVpgVq8gvA1OvRVtGjv1WsOhMnsF03DaTGs3REQq26Xxiho4gWwOHyU2pdBwyUPGbbdJhVIrlvZNJtPYmd0740/iH1US4bI3m5hLrXEhUbb80Xxqw6jl1CmKtJhhkwui7PU2taJK5jZ3TRD2mWreYZijXUwZAMKtmq0x9xrr2i17S0nXlqsU5tSlX9jnzB5t5qzssQMwSrWuxjyx51BInpH+FTOb9tOPLxuj9myGiVGx3C2V6ZacnR7ruIP2U6Ybkq+pcyPmreore3Fruyc2u6m/wCJpIP+E3u0mOLXa5LTbTgPvHFsSA2ephUWLUHB7XimakkBwbJdHMCM1aI8fW0Y2dIkEOI6QZVnQxG2B3DM5A5Hh4aqAcWptcP+XrjUZgAz2Ua5t6taswtoOpMPvAvkSANfNTqol9+p209Si2AWTEhXuHnSc5HyVT7AsptkiRGQVlhtUQq1prVS3uUas9Le7NQbmt58ExUyqTZmXTyyT12NOaZtcgOa9LpqNbrn6DX7eKnW7o3rHa0tKW60NnWPueym0xkdVDec+gP+PupZI90TM6xr459V1uM812X3S2lNloB5r0x3QWlhjFSmYnebyP05LT4firKoyMO/lP05rBt/AnWOiIKjQ6KlLLYXjpaA2p7w58R91pKFZrxvNIIVUHkJIK9lB8etH2UqiPent9E1TPlmhlSDBMHgsW6bY1ouu7Vp7LEiw5rCXTi17Xg9j1WhoXntGyNRqEsTjlppruuKrTnms7Sq7xLHZPbw5jmF426cDyVdidXMPbkRxUQtTHmFVYlQLtFIpYiH6w1/oeylWoaXQeKCmshUpnIEtOo5/wCVf2V4f4SR6EeC1eF0qYEwCqfFaLH1QWCOZHqon+rpN/zE+xxLc1KkVNqYexgOQzKzF+zd+FZ198W1/emI8uqtlxXRhyyV9AWN+H0Q4arI7VY97Dej43RujrzPRUuA7UU6TDvvG7B0M8MsllsSxN1xVNQyd7SODeACrjjvtfPOTott8XEv3pdMk55nitPhVUVWgzBMFp1h3I/nJY6rUAyDY5TE/MqTheKezBPDiD9FNiePk126A66qsGbQ4jjmNdMuqrKVw6pWD6mjQchlCrv+K2n4pEZ5dB07pFfGWvMsGZPqo018sO4s6twXuy0GSXQuIOUxl2VSKjgMpn5Zq3ZbBrNQfCBzlNMrkdfWUQVJdKj17qMuJSrUqeop3VkbjdGam4Iyf3juOn9I0Hjr49FRVRv1G0+BMu/pGvnp4rX2rYbkMz6BacWP1Tly+PXOgzzSrR288mdMvv6pL44jTockrD8h3J5LZifcc8/UBKkHll0/ISK5jOMvzkvG1QCgeHGJ8fogaLxju/TRDdc/zxQOMcptjiDqZlp7jgfBQC3nCN5BtLfHaZjelp8wrOnUDhIIIPFc69oeCebcOA+KPH/KjSHCblsdvr+Zqnq1SXQrTEDl+ajRMWNjPfqsY1pl5IbmZHqFYYTiLWH3j48PEJm4sTGX51UajhrifweSDWgsqCWOB7EKmu2EEhP4dhe64Eq6ubRroEe9zVVmJr01Nw6tVEADeHXh4rQVsDYM96fBeW1ANOUGNeid9HXaTbOqgAZCesqTZCSTwGXjxP5yTd1UDWTxifsFIshDQJzGv19Vthh4xnnluol60HgsXfU/3jiFtrsyeay9xTzcepVqopqAzcnsKqw8h0EZ5GdekJdKnqoOjjzVUtfUtmvE8+R0H5l5KO7DBAy6Rx8eqbw3Fw5gBycPUwRly1UkYgWROZyzjIacPNUsa45Qins4CZ3vBWlvYspGP4vwKNSxMA6iTw5Jyjf+0cG5kl0A9BAyVNVr5Yru2tfdDiCTJHMdiOSaxSuKI1zOQGRmBkfIhOUL1tNsvcA0kgRzAnLx+azV3ce1qF3WAOQU60pbupNsS528VbNqbok6c1EtaO6M1ZW1pvEF0wM2s59XcgqyXKrbmMS9n7Q5vcPeeR4NGg6EnPyWmjUKHa04HOc/P6p7ePXkumTU057d15U48k9SbAGeiZf38CvaZngVZCQ/sfzumnDjp4GfJLbnr4dE1GchQHA4kfXRLpxzz9PNR93nMd/snmHjHnw81IkNcOvHn+QvGnLh+dCvGnTT87Lw+vTP0Kge73fwn5LwnnKVud9OCS4d0HD6jCTy9VLtae6OKTa5ZKcz8zXPWsMbs8FNoUoXraYSi6FCT9NsZpLLrdJJ4BVeM4g6kyW6kxPLjMLJ1rx78nOJHLh5K0x2rctNbWxU1XblLM8XataOnMqwswGiB3JnXmSeaq7WgKLA1upiTzT15WLaWWpnP6rWTTO3Z1tz7WsGz7szPRv+VfHqs5s0wbx6NAHr9loayshEdxInIKlrMOauaR+JV7hJKCmqUoVO7/UK0dwzVZ2p/qHv9FULpiHZd1P3t9oBzA4deajPZp3Hqp1OgOZQQ22RBlrhroVIoU7gfCWd1JAAgqwp0hGgTQr6OHV3H949pA6k+QAhX1nYMb/EXO5AJ60awfwDWOKvLaNwuAAHID6p4RbyqNa2jjo2I4u1VzZ24Z1PE65qHaVy6NQPXz+ys6RyGWUSrSaRtKpD8jVIc8HjHgZQ1NAnX8zUj05coSmvHLRMF319EAwQgmNPQdoXjS2fyEwamcQNY9dUNfLtOJ08UD7p4GfolZHLOe/VIZ735KQ90T06oJVNxHHLrGXqnM4/IUb22QPGOacadCge8pTrWt/6vDRNubEdYK8DCf4j6fZQP//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data:image/jpeg;base64,/9j/4AAQSkZJRgABAQAAAQABAAD/2wCEAAkGBxQTEhUUExQUFhQXFRYaGBgXFxQXGBgYGBcXFxcYFxcYHCggGBolHBcYITEhJSkrLi4uFx8zODMsNygtLisBCgoKDg0OGhAQGiwcHBwsLCwsLCwsLCwsLCwsLCwsLCwsLCwsLCwsLCwsLCwsLCwsLCwsLCw3LCwsLCwsLCwsLP/AABEIAL0BCwMBIgACEQEDEQH/xAAcAAABBQEBAQAAAAAAAAAAAAAAAgMEBQYHAQj/xAA+EAABAwIDBgMHAQcCBwEAAAABAAIRAwQFITEGEkFRYXGBkaETIjKxwdHwBxQjQlJykuEz8RYkYmOCg7IV/8QAGAEBAAMBAAAAAAAAAAAAAAAAAAECAwT/xAAgEQEBAAICAwADAQAAAAAAAAAAAQIRAzESIUETMlEi/9oADAMBAAIRAxEAPwDuEL1CEAhCEAhCEAhCEAhCEAhCEAk1KgaJcQBzJgLObQ7XU6EsZ79TlwHcrnuJ4xWuHTUeSP5dGjsFW5yNMOO5Ok321tvTyDi88miR5qkrbcPPwU2t7kkrFUtFJpBZ3Ot5xYxqaW1Nc8W/2hTbfaqoPja13bIrM27U+VHlU/jx/jZ2209J3xBzT1zHmFYMxGmY94Z6Hh5jTxXOkis50ZK05P6plwz46kDOi9XMNndsHUn+zrEgciZGvCdD8/l0ylVDgHNMgiQRxBWku3PZotCEKUBCEIBCEIBCEIBCEIBCEIBCEIBCEIBCEIBCEIBCFGxC9bRpuqPMNaCSToANSUDlzcNptLnuDQOJMLnO023u+TStjA4v4x0WK2s23qXdQspy2lPE+87l0aOg8ZUSzp7oA48e6plWmGO1oXyZPFOspSm7ZuWasaLVja65Creip9KiE3TClUlCSwxIcE+QmipCCMkhwyTsJLwoFFimGB4ka/PxSMB27r2rvZvl7G/wu1A6FXTmLGbW2MODxr81phWXLjubdu2a2jpXjN5mThq3iFdL5w2W2hda1mv5HMabw4gjnC+iLG6bVpsqMMtc0EeK2jlsPoQhEBCEIBCEIBCEIBCEIBCEIBCEIBCEIBCEIBcd/XDHntdTt/hpkFxE5uIOU8gF2JfMH6qYq6viNcukBjtxoPANy9dfFBX4Lmd7yWrtGrOYPR3WAnUrTWmixzrp44tKLVPohQaOYU62CzbxIhS7dqjsUyloe6mFONpykvbCU10BDgpQZITTgpVQqM4KKmEAKvxG0FRpaQrCe6ZcVEK5bjNs6k4gjQ884Xa/0axX21juF0upPIz13Xe836jwXMdrGTn+Qp/6MYoaN77Kfcqtc2M/iHvNPz810Y1x5zVd8QhCszCEIQCEIQCEIQCEIQCEIQCEIQCEIQCEIQC+TNuKm9iN0edxUPm4mO408F9Zr5a/U2y9li900DI1A8f+xjXn1JRMKw98tC0Vg6eKzdgMgr+wbxWGTqwXFERopltUUOi9P0WTwWbaLMHIEKVSMg+Ch2xMGVIoOOamFiQx69hQmVDvQptPNTEWEJt50T72phzZRMNuKYIT9UKO5yqMVtQ0+9+eITX6U193E7cE6vcM+ZY6PWFf7Q24cwnKY1Vd+kVlv4mwxkxtR58BA9XBb4Vycs9voRCELRiEIQgEIQgEIQgEIQgEIQgEIQgEIQgEIQgF88/rnZFmKNqHSrSYR3b7h+QX0KSvnf8AUzapmINafYFj6Lj7N4dO9TJ95r2wIOTSCORCipkqmtzACvMKqgqhtjkOydp3JY6QD1WNdUumybRykJVKrumDofmqezxokKfc3DalMwYcNO6pppMl3QrJypXzELM0MWgAOyyU6neh0ZovPa2YfeJUujcQFU1KsPkHIhM/t0mFG02Lp9zKXUrZDqqO9xinSbm4Ss/d46ah90+X5orRnbGoub4BwaPiceCUXKgw0jeDpk8YVvRcSoTsxiudN3YqJ+kNx7GvWqvBI9mWQNS4uafDJpVhVbLSOa8we39lSO6Pee4n1jyVsctRnlh5V13DL5tamHtkagg6gjUKWs7sMyLcyZPtHEnuGrRLeXccuU1bAhCFKoQhCAQhCAQhCAQhCAQhCAQhCAQhCAXzLtXaeyvLqhEAVX7vRpJLfQhfR1/iVOkPfdnwHE+C5dtBs/b3d3UuHPc3f3chGW60N1/8VnnW3F9c2o6BIr04EmStjiGxFRoLqDhVZyyDvsVnm0viaRp6Km2umfpYidWtd30+RXjsWqzk1446H6BX9tZieH50WgsWUwIIb23TKncR42sDUx18Q8O7qxwnFiXN1geZWjxawY7RgE6aKksLb2VQtc2QDmeInMeCrbF8ZZWlh9VkjebHHIeh1WYxW4umEtGfUCMlu7Ujc04BI/YQ8Q4Z69uSpLprlNxzZuGXFVskmepyVvg2ytce9UflBEMcdeZ8Oq2FKxcz4Tl6+SmUweJHrHnEK/kx/H7ZzB9mqjHT7RxbyJn5rS1KUARwT1GeQ6QZXtbRUq8iA7RSLA5QZmJHLUqO85KVYPB3Ok+pKlP10HZH/Qy/mPyartUeyB/ckcqjh6NV4unHpxcn7UIQhSoEIQgEIQgEIQgEIQgEIJWO2k2kfnTtnBv81TI+DR9fLmg1lxcNYJe4NHX6c1R3m1dNvwMc/r8I+6wNWpXJl9Yu/qJPzSbaoa4iQG8SNT2CWyT2tjja1Nztu45NaAf7iPp6LOYhtPctzNZ+f9I9AAnhRZTEAcNVltpruVjc7W345HlTGajnElzi48SSTC9oYmS4NVBQvw7L+IZEJ9szvN1Vati6vh9ZvsxmJjgsJtBTb+0vI0cAT34peGX9Z8Ma10qHjzXMrkO13W6ciP8AdVjW6hy0ot8Spu4GiGiFVWteSram9RV8Ue9olrGuP8wnt1UO4A3t8cfdPaMk/tFiAbSIGbjkB1VLZuLHbrp0keH+6nSK1dtUlkcgnmXIAg5EqLhr8oGZhM4nRJBjUAxHNRppYtrasHaaypjKnNZLBMRl267Jw1BWlcZGRTaKfNQcEzVemH1YTYdKK0ms7JOW8hgd4wO6h3lTIq0pUIaz+kZddVPxXH3W52EfNBx/7h/+WrRrObDNi3d1quj+1o+YK0a6MenHy/vXqF4hWZvUIQgEIQgEIQgFTY5tHRthDjL/AOUZnx5LH7V/qGACyh/dx8BwXPLnEy4lziS4nMn5qty0tMdttje3NWqC0btNnLUnoSsvW2gcMgZJ6LM3+IE6Fe4M32lQBxkantyWe720knS8rV61VuroTtpeFgEGCFprYM3YAEclS4naAOJCpvfbXXikf/qb7c9Vk8ZrySpe/BIVfdCSZU60i3ar/Yn1HA08nD16FbLCbF0DfaWmM5VThI3XiOC6XhgZXp7rh4jVUylq2N0Y2epe6XREmB2RtJsv+0e/TdFUCIPwuA+RVnQtvYtg6DilWt4DodSSol0vZ5e45Xc21ShU3KrS1w9RzB4hWdK4hs8lu8dwll1T3XQHjNjuIP1B5LCXFi+lLHiHD8kdFbZiz+L3kvDiIEhOOvWvc0gjLVQcbqDQLLuqvY6WyrSbVyz067h9eGiI4TpKdxK9DXb38x04kngudWG0rwA0tI/OqubfE3F8u4ZAd+J5JZWn5ZVziuFndFZmTm5ntxVphtyXME6wo9HFQRB0iOeqdwtm7I/lJHhwPkqWJ2dqBLc+EotTNY5qYpai3WmaScec4SBAyHVKrM38uaYuLPdGXZTVZb8dN2T2hp+xpsI3Wxk4fN3UnitbSqBwlpBHTNce2fJbRAPCYHQEq8trxzdCY6TPmurXpx3t0eV6sjY4/UZk73x1181eWeM035Tunkfuo0hZISV7KD1erxeoBCEIPlJlzOfNNV7icp5KF7XLJOYbm/PksWyQIAl2vyVpgVq8gvA1OvRVtGjv1WsOhMnsF03DaTGs3REQq26Xxiho4gWwOHyU2pdBwyUPGbbdJhVIrlvZNJtPYmd0740/iH1US4bI3m5hLrXEhUbb80Xxqw6jl1CmKtJhhkwui7PU2taJK5jZ3TRD2mWreYZijXUwZAMKtmq0x9xrr2i17S0nXlqsU5tSlX9jnzB5t5qzssQMwSrWuxjyx51BInpH+FTOb9tOPLxuj9myGiVGx3C2V6ZacnR7ruIP2U6Ybkq+pcyPmreore3Fruyc2u6m/wCJpIP+E3u0mOLXa5LTbTgPvHFsSA2ephUWLUHB7XimakkBwbJdHMCM1aI8fW0Y2dIkEOI6QZVnQxG2B3DM5A5Hh4aqAcWptcP+XrjUZgAz2Ua5t6taswtoOpMPvAvkSANfNTqol9+p209Si2AWTEhXuHnSc5HyVT7AsptkiRGQVlhtUQq1prVS3uUas9Le7NQbmt58ExUyqTZmXTyyT12NOaZtcgOa9LpqNbrn6DX7eKnW7o3rHa0tKW60NnWPueym0xkdVDec+gP+PupZI90TM6xr459V1uM812X3S2lNloB5r0x3QWlhjFSmYnebyP05LT4firKoyMO/lP05rBt/AnWOiIKjQ6KlLLYXjpaA2p7w58R91pKFZrxvNIIVUHkJIK9lB8etH2UqiPent9E1TPlmhlSDBMHgsW6bY1ouu7Vp7LEiw5rCXTi17Xg9j1WhoXntGyNRqEsTjlppruuKrTnms7Sq7xLHZPbw5jmF426cDyVdidXMPbkRxUQtTHmFVYlQLtFIpYiH6w1/oeylWoaXQeKCmshUpnIEtOo5/wCVf2V4f4SR6EeC1eF0qYEwCqfFaLH1QWCOZHqon+rpN/zE+xxLc1KkVNqYexgOQzKzF+zd+FZ198W1/emI8uqtlxXRhyyV9AWN+H0Q4arI7VY97Dej43RujrzPRUuA7UU6TDvvG7B0M8MsllsSxN1xVNQyd7SODeACrjjvtfPOTott8XEv3pdMk55nitPhVUVWgzBMFp1h3I/nJY6rUAyDY5TE/MqTheKezBPDiD9FNiePk126A66qsGbQ4jjmNdMuqrKVw6pWD6mjQchlCrv+K2n4pEZ5dB07pFfGWvMsGZPqo018sO4s6twXuy0GSXQuIOUxl2VSKjgMpn5Zq3ZbBrNQfCBzlNMrkdfWUQVJdKj17qMuJSrUqeop3VkbjdGam4Iyf3juOn9I0Hjr49FRVRv1G0+BMu/pGvnp4rX2rYbkMz6BacWP1Tly+PXOgzzSrR288mdMvv6pL44jTockrD8h3J5LZifcc8/UBKkHll0/ISK5jOMvzkvG1QCgeHGJ8fogaLxju/TRDdc/zxQOMcptjiDqZlp7jgfBQC3nCN5BtLfHaZjelp8wrOnUDhIIIPFc69oeCebcOA+KPH/KjSHCblsdvr+Zqnq1SXQrTEDl+ajRMWNjPfqsY1pl5IbmZHqFYYTiLWH3j48PEJm4sTGX51UajhrifweSDWgsqCWOB7EKmu2EEhP4dhe64Eq6ubRroEe9zVVmJr01Nw6tVEADeHXh4rQVsDYM96fBeW1ANOUGNeid9HXaTbOqgAZCesqTZCSTwGXjxP5yTd1UDWTxifsFIshDQJzGv19Vthh4xnnluol60HgsXfU/3jiFtrsyeay9xTzcepVqopqAzcnsKqw8h0EZ5GdekJdKnqoOjjzVUtfUtmvE8+R0H5l5KO7DBAy6Rx8eqbw3Fw5gBycPUwRly1UkYgWROZyzjIacPNUsa45Qins4CZ3vBWlvYspGP4vwKNSxMA6iTw5Jyjf+0cG5kl0A9BAyVNVr5Yru2tfdDiCTJHMdiOSaxSuKI1zOQGRmBkfIhOUL1tNsvcA0kgRzAnLx+azV3ce1qF3WAOQU60pbupNsS528VbNqbok6c1EtaO6M1ZW1pvEF0wM2s59XcgqyXKrbmMS9n7Q5vcPeeR4NGg6EnPyWmjUKHa04HOc/P6p7ePXkumTU057d15U48k9SbAGeiZf38CvaZngVZCQ/sfzumnDjp4GfJLbnr4dE1GchQHA4kfXRLpxzz9PNR93nMd/snmHjHnw81IkNcOvHn+QvGnLh+dCvGnTT87Lw+vTP0Kge73fwn5LwnnKVud9OCS4d0HD6jCTy9VLtae6OKTa5ZKcz8zXPWsMbs8FNoUoXraYSi6FCT9NsZpLLrdJJ4BVeM4g6kyW6kxPLjMLJ1rx78nOJHLh5K0x2rctNbWxU1XblLM8XataOnMqwswGiB3JnXmSeaq7WgKLA1upiTzT15WLaWWpnP6rWTTO3Z1tz7WsGz7szPRv+VfHqs5s0wbx6NAHr9loayshEdxInIKlrMOauaR+JV7hJKCmqUoVO7/UK0dwzVZ2p/qHv9FULpiHZd1P3t9oBzA4deajPZp3Hqp1OgOZQQ22RBlrhroVIoU7gfCWd1JAAgqwp0hGgTQr6OHV3H949pA6k+QAhX1nYMb/EXO5AJ60awfwDWOKvLaNwuAAHID6p4RbyqNa2jjo2I4u1VzZ24Z1PE65qHaVy6NQPXz+ys6RyGWUSrSaRtKpD8jVIc8HjHgZQ1NAnX8zUj05coSmvHLRMF319EAwQgmNPQdoXjS2fyEwamcQNY9dUNfLtOJ08UD7p4GfolZHLOe/VIZ735KQ90T06oJVNxHHLrGXqnM4/IUb22QPGOacadCge8pTrWt/6vDRNubEdYK8DCf4j6fZQP//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10" descr="data:image/jpeg;base64,/9j/4AAQSkZJRgABAQAAAQABAAD/2wCEAAkGBxQTEhUUExQUFhQXFRYaGBgXFxQXGBgYGBcXFxcYFxcYHCggGBolHBcYITEhJSkrLi4uFx8zODMsNygtLisBCgoKDg0OGhAQGiwcHBwsLCwsLCwsLCwsLCwsLCwsLCwsLCwsLCwsLCwsLCwsLCwsLCwsLCw3LCwsLCwsLCwsLP/AABEIAL0BCwMBIgACEQEDEQH/xAAcAAABBQEBAQAAAAAAAAAAAAAAAgMEBQYHAQj/xAA+EAABAwIDBgMHAQcCBwEAAAABAAIRAwQFITEGEkFRYXGBkaETIjKxwdHwBxQjQlJykuEz8RYkYmOCg7IV/8QAGAEBAAMBAAAAAAAAAAAAAAAAAAECAwT/xAAgEQEBAAICAwADAQAAAAAAAAAAAQIRAzESIUETMlEi/9oADAMBAAIRAxEAPwDuEL1CEAhCEAhCEAhCEAhCEAhCEAk1KgaJcQBzJgLObQ7XU6EsZ79TlwHcrnuJ4xWuHTUeSP5dGjsFW5yNMOO5Ok321tvTyDi88miR5qkrbcPPwU2t7kkrFUtFJpBZ3Ot5xYxqaW1Nc8W/2hTbfaqoPja13bIrM27U+VHlU/jx/jZ2209J3xBzT1zHmFYMxGmY94Z6Hh5jTxXOkis50ZK05P6plwz46kDOi9XMNndsHUn+zrEgciZGvCdD8/l0ylVDgHNMgiQRxBWku3PZotCEKUBCEIBCEIBCEIBCEIBCEIBCEIBCEIBCEIBCEIBCFGxC9bRpuqPMNaCSToANSUDlzcNptLnuDQOJMLnO023u+TStjA4v4x0WK2s23qXdQspy2lPE+87l0aOg8ZUSzp7oA48e6plWmGO1oXyZPFOspSm7ZuWasaLVja65Creip9KiE3TClUlCSwxIcE+QmipCCMkhwyTsJLwoFFimGB4ka/PxSMB27r2rvZvl7G/wu1A6FXTmLGbW2MODxr81phWXLjubdu2a2jpXjN5mThq3iFdL5w2W2hda1mv5HMabw4gjnC+iLG6bVpsqMMtc0EeK2jlsPoQhEBCEIBCEIBCEIBCEIBCEIBCEIBCEIBCEIBcd/XDHntdTt/hpkFxE5uIOU8gF2JfMH6qYq6viNcukBjtxoPANy9dfFBX4Lmd7yWrtGrOYPR3WAnUrTWmixzrp44tKLVPohQaOYU62CzbxIhS7dqjsUyloe6mFONpykvbCU10BDgpQZITTgpVQqM4KKmEAKvxG0FRpaQrCe6ZcVEK5bjNs6k4gjQ884Xa/0axX21juF0upPIz13Xe836jwXMdrGTn+Qp/6MYoaN77Kfcqtc2M/iHvNPz810Y1x5zVd8QhCszCEIQCEIQCEIQCEIQCEIQCEIQCEIQCEIQC+TNuKm9iN0edxUPm4mO408F9Zr5a/U2y9li900DI1A8f+xjXn1JRMKw98tC0Vg6eKzdgMgr+wbxWGTqwXFERopltUUOi9P0WTwWbaLMHIEKVSMg+Ch2xMGVIoOOamFiQx69hQmVDvQptPNTEWEJt50T72phzZRMNuKYIT9UKO5yqMVtQ0+9+eITX6U193E7cE6vcM+ZY6PWFf7Q24cwnKY1Vd+kVlv4mwxkxtR58BA9XBb4Vycs9voRCELRiEIQgEIQgEIQgEIQgEIQgEIQgEIQgEIQgF88/rnZFmKNqHSrSYR3b7h+QX0KSvnf8AUzapmINafYFj6Lj7N4dO9TJ95r2wIOTSCORCipkqmtzACvMKqgqhtjkOydp3JY6QD1WNdUumybRykJVKrumDofmqezxokKfc3DalMwYcNO6pppMl3QrJypXzELM0MWgAOyyU6neh0ZovPa2YfeJUujcQFU1KsPkHIhM/t0mFG02Lp9zKXUrZDqqO9xinSbm4Ss/d46ah90+X5orRnbGoub4BwaPiceCUXKgw0jeDpk8YVvRcSoTsxiudN3YqJ+kNx7GvWqvBI9mWQNS4uafDJpVhVbLSOa8we39lSO6Pee4n1jyVsctRnlh5V13DL5tamHtkagg6gjUKWs7sMyLcyZPtHEnuGrRLeXccuU1bAhCFKoQhCAQhCAQhCAQhCAQhCAQhCAQhCAXzLtXaeyvLqhEAVX7vRpJLfQhfR1/iVOkPfdnwHE+C5dtBs/b3d3UuHPc3f3chGW60N1/8VnnW3F9c2o6BIr04EmStjiGxFRoLqDhVZyyDvsVnm0viaRp6Km2umfpYidWtd30+RXjsWqzk1446H6BX9tZieH50WgsWUwIIb23TKncR42sDUx18Q8O7qxwnFiXN1geZWjxawY7RgE6aKksLb2VQtc2QDmeInMeCrbF8ZZWlh9VkjebHHIeh1WYxW4umEtGfUCMlu7Ujc04BI/YQ8Q4Z69uSpLprlNxzZuGXFVskmepyVvg2ytce9UflBEMcdeZ8Oq2FKxcz4Tl6+SmUweJHrHnEK/kx/H7ZzB9mqjHT7RxbyJn5rS1KUARwT1GeQ6QZXtbRUq8iA7RSLA5QZmJHLUqO85KVYPB3Ok+pKlP10HZH/Qy/mPyartUeyB/ckcqjh6NV4unHpxcn7UIQhSoEIQgEIQgEIQgEIQgEIJWO2k2kfnTtnBv81TI+DR9fLmg1lxcNYJe4NHX6c1R3m1dNvwMc/r8I+6wNWpXJl9Yu/qJPzSbaoa4iQG8SNT2CWyT2tjja1Nztu45NaAf7iPp6LOYhtPctzNZ+f9I9AAnhRZTEAcNVltpruVjc7W345HlTGajnElzi48SSTC9oYmS4NVBQvw7L+IZEJ9szvN1Vati6vh9ZvsxmJjgsJtBTb+0vI0cAT34peGX9Z8Ma10qHjzXMrkO13W6ciP8AdVjW6hy0ot8Spu4GiGiFVWteSram9RV8Ue9olrGuP8wnt1UO4A3t8cfdPaMk/tFiAbSIGbjkB1VLZuLHbrp0keH+6nSK1dtUlkcgnmXIAg5EqLhr8oGZhM4nRJBjUAxHNRppYtrasHaaypjKnNZLBMRl267Jw1BWlcZGRTaKfNQcEzVemH1YTYdKK0ms7JOW8hgd4wO6h3lTIq0pUIaz+kZddVPxXH3W52EfNBx/7h/+WrRrObDNi3d1quj+1o+YK0a6MenHy/vXqF4hWZvUIQgEIQgEIQgFTY5tHRthDjL/AOUZnx5LH7V/qGACyh/dx8BwXPLnEy4lziS4nMn5qty0tMdttje3NWqC0btNnLUnoSsvW2gcMgZJ6LM3+IE6Fe4M32lQBxkantyWe720knS8rV61VuroTtpeFgEGCFprYM3YAEclS4naAOJCpvfbXXikf/qb7c9Vk8ZrySpe/BIVfdCSZU60i3ar/Yn1HA08nD16FbLCbF0DfaWmM5VThI3XiOC6XhgZXp7rh4jVUylq2N0Y2epe6XREmB2RtJsv+0e/TdFUCIPwuA+RVnQtvYtg6DilWt4DodSSol0vZ5e45Xc21ShU3KrS1w9RzB4hWdK4hs8lu8dwll1T3XQHjNjuIP1B5LCXFi+lLHiHD8kdFbZiz+L3kvDiIEhOOvWvc0gjLVQcbqDQLLuqvY6WyrSbVyz067h9eGiI4TpKdxK9DXb38x04kngudWG0rwA0tI/OqubfE3F8u4ZAd+J5JZWn5ZVziuFndFZmTm5ntxVphtyXME6wo9HFQRB0iOeqdwtm7I/lJHhwPkqWJ2dqBLc+EotTNY5qYpai3WmaScec4SBAyHVKrM38uaYuLPdGXZTVZb8dN2T2hp+xpsI3Wxk4fN3UnitbSqBwlpBHTNce2fJbRAPCYHQEq8trxzdCY6TPmurXpx3t0eV6sjY4/UZk73x1181eWeM035Tunkfuo0hZISV7KD1erxeoBCEIPlJlzOfNNV7icp5KF7XLJOYbm/PksWyQIAl2vyVpgVq8gvA1OvRVtGjv1WsOhMnsF03DaTGs3REQq26Xxiho4gWwOHyU2pdBwyUPGbbdJhVIrlvZNJtPYmd0740/iH1US4bI3m5hLrXEhUbb80Xxqw6jl1CmKtJhhkwui7PU2taJK5jZ3TRD2mWreYZijXUwZAMKtmq0x9xrr2i17S0nXlqsU5tSlX9jnzB5t5qzssQMwSrWuxjyx51BInpH+FTOb9tOPLxuj9myGiVGx3C2V6ZacnR7ruIP2U6Ybkq+pcyPmreore3Fruyc2u6m/wCJpIP+E3u0mOLXa5LTbTgPvHFsSA2ephUWLUHB7XimakkBwbJdHMCM1aI8fW0Y2dIkEOI6QZVnQxG2B3DM5A5Hh4aqAcWptcP+XrjUZgAz2Ua5t6taswtoOpMPvAvkSANfNTqol9+p209Si2AWTEhXuHnSc5HyVT7AsptkiRGQVlhtUQq1prVS3uUas9Le7NQbmt58ExUyqTZmXTyyT12NOaZtcgOa9LpqNbrn6DX7eKnW7o3rHa0tKW60NnWPueym0xkdVDec+gP+PupZI90TM6xr459V1uM812X3S2lNloB5r0x3QWlhjFSmYnebyP05LT4firKoyMO/lP05rBt/AnWOiIKjQ6KlLLYXjpaA2p7w58R91pKFZrxvNIIVUHkJIK9lB8etH2UqiPent9E1TPlmhlSDBMHgsW6bY1ouu7Vp7LEiw5rCXTi17Xg9j1WhoXntGyNRqEsTjlppruuKrTnms7Sq7xLHZPbw5jmF426cDyVdidXMPbkRxUQtTHmFVYlQLtFIpYiH6w1/oeylWoaXQeKCmshUpnIEtOo5/wCVf2V4f4SR6EeC1eF0qYEwCqfFaLH1QWCOZHqon+rpN/zE+xxLc1KkVNqYexgOQzKzF+zd+FZ198W1/emI8uqtlxXRhyyV9AWN+H0Q4arI7VY97Dej43RujrzPRUuA7UU6TDvvG7B0M8MsllsSxN1xVNQyd7SODeACrjjvtfPOTott8XEv3pdMk55nitPhVUVWgzBMFp1h3I/nJY6rUAyDY5TE/MqTheKezBPDiD9FNiePk126A66qsGbQ4jjmNdMuqrKVw6pWD6mjQchlCrv+K2n4pEZ5dB07pFfGWvMsGZPqo018sO4s6twXuy0GSXQuIOUxl2VSKjgMpn5Zq3ZbBrNQfCBzlNMrkdfWUQVJdKj17qMuJSrUqeop3VkbjdGam4Iyf3juOn9I0Hjr49FRVRv1G0+BMu/pGvnp4rX2rYbkMz6BacWP1Tly+PXOgzzSrR288mdMvv6pL44jTockrD8h3J5LZifcc8/UBKkHll0/ISK5jOMvzkvG1QCgeHGJ8fogaLxju/TRDdc/zxQOMcptjiDqZlp7jgfBQC3nCN5BtLfHaZjelp8wrOnUDhIIIPFc69oeCebcOA+KPH/KjSHCblsdvr+Zqnq1SXQrTEDl+ajRMWNjPfqsY1pl5IbmZHqFYYTiLWH3j48PEJm4sTGX51UajhrifweSDWgsqCWOB7EKmu2EEhP4dhe64Eq6ubRroEe9zVVmJr01Nw6tVEADeHXh4rQVsDYM96fBeW1ANOUGNeid9HXaTbOqgAZCesqTZCSTwGXjxP5yTd1UDWTxifsFIshDQJzGv19Vthh4xnnluol60HgsXfU/3jiFtrsyeay9xTzcepVqopqAzcnsKqw8h0EZ5GdekJdKnqoOjjzVUtfUtmvE8+R0H5l5KO7DBAy6Rx8eqbw3Fw5gBycPUwRly1UkYgWROZyzjIacPNUsa45Qins4CZ3vBWlvYspGP4vwKNSxMA6iTw5Jyjf+0cG5kl0A9BAyVNVr5Yru2tfdDiCTJHMdiOSaxSuKI1zOQGRmBkfIhOUL1tNsvcA0kgRzAnLx+azV3ce1qF3WAOQU60pbupNsS528VbNqbok6c1EtaO6M1ZW1pvEF0wM2s59XcgqyXKrbmMS9n7Q5vcPeeR4NGg6EnPyWmjUKHa04HOc/P6p7ePXkumTU057d15U48k9SbAGeiZf38CvaZngVZCQ/sfzumnDjp4GfJLbnr4dE1GchQHA4kfXRLpxzz9PNR93nMd/snmHjHnw81IkNcOvHn+QvGnLh+dCvGnTT87Lw+vTP0Kge73fwn5LwnnKVud9OCS4d0HD6jCTy9VLtae6OKTa5ZKcz8zXPWsMbs8FNoUoXraYSi6FCT9NsZpLLrdJJ4BVeM4g6kyW6kxPLjMLJ1rx78nOJHLh5K0x2rctNbWxU1XblLM8XataOnMqwswGiB3JnXmSeaq7WgKLA1upiTzT15WLaWWpnP6rWTTO3Z1tz7WsGz7szPRv+VfHqs5s0wbx6NAHr9loayshEdxInIKlrMOauaR+JV7hJKCmqUoVO7/UK0dwzVZ2p/qHv9FULpiHZd1P3t9oBzA4deajPZp3Hqp1OgOZQQ22RBlrhroVIoU7gfCWd1JAAgqwp0hGgTQr6OHV3H949pA6k+QAhX1nYMb/EXO5AJ60awfwDWOKvLaNwuAAHID6p4RbyqNa2jjo2I4u1VzZ24Z1PE65qHaVy6NQPXz+ys6RyGWUSrSaRtKpD8jVIc8HjHgZQ1NAnX8zUj05coSmvHLRMF319EAwQgmNPQdoXjS2fyEwamcQNY9dUNfLtOJ08UD7p4GfolZHLOe/VIZ735KQ90T06oJVNxHHLrGXqnM4/IUb22QPGOacadCge8pTrWt/6vDRNubEdYK8DCf4j6fZQP//Z"/>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12" descr="data:image/jpeg;base64,/9j/4AAQSkZJRgABAQAAAQABAAD/2wCEAAkGBxQTEhUUExQUFhQXFRYaGBgXFxQXGBgYGBcXFxcYFxcYHCggGBolHBcYITEhJSkrLi4uFx8zODMsNygtLisBCgoKDg0OGhAQGiwcHBwsLCwsLCwsLCwsLCwsLCwsLCwsLCwsLCwsLCwsLCwsLCwsLCwsLCw3LCwsLCwsLCwsLP/AABEIAL0BCwMBIgACEQEDEQH/xAAcAAABBQEBAQAAAAAAAAAAAAAAAgMEBQYHAQj/xAA+EAABAwIDBgMHAQcCBwEAAAABAAIRAwQFITEGEkFRYXGBkaETIjKxwdHwBxQjQlJykuEz8RYkYmOCg7IV/8QAGAEBAAMBAAAAAAAAAAAAAAAAAAECAwT/xAAgEQEBAAICAwADAQAAAAAAAAAAAQIRAzESIUETMlEi/9oADAMBAAIRAxEAPwDuEL1CEAhCEAhCEAhCEAhCEAhCEAk1KgaJcQBzJgLObQ7XU6EsZ79TlwHcrnuJ4xWuHTUeSP5dGjsFW5yNMOO5Ok321tvTyDi88miR5qkrbcPPwU2t7kkrFUtFJpBZ3Ot5xYxqaW1Nc8W/2hTbfaqoPja13bIrM27U+VHlU/jx/jZ2209J3xBzT1zHmFYMxGmY94Z6Hh5jTxXOkis50ZK05P6plwz46kDOi9XMNndsHUn+zrEgciZGvCdD8/l0ylVDgHNMgiQRxBWku3PZotCEKUBCEIBCEIBCEIBCEIBCEIBCEIBCEIBCEIBCEIBCFGxC9bRpuqPMNaCSToANSUDlzcNptLnuDQOJMLnO023u+TStjA4v4x0WK2s23qXdQspy2lPE+87l0aOg8ZUSzp7oA48e6plWmGO1oXyZPFOspSm7ZuWasaLVja65Creip9KiE3TClUlCSwxIcE+QmipCCMkhwyTsJLwoFFimGB4ka/PxSMB27r2rvZvl7G/wu1A6FXTmLGbW2MODxr81phWXLjubdu2a2jpXjN5mThq3iFdL5w2W2hda1mv5HMabw4gjnC+iLG6bVpsqMMtc0EeK2jlsPoQhEBCEIBCEIBCEIBCEIBCEIBCEIBCEIBCEIBcd/XDHntdTt/hpkFxE5uIOU8gF2JfMH6qYq6viNcukBjtxoPANy9dfFBX4Lmd7yWrtGrOYPR3WAnUrTWmixzrp44tKLVPohQaOYU62CzbxIhS7dqjsUyloe6mFONpykvbCU10BDgpQZITTgpVQqM4KKmEAKvxG0FRpaQrCe6ZcVEK5bjNs6k4gjQ884Xa/0axX21juF0upPIz13Xe836jwXMdrGTn+Qp/6MYoaN77Kfcqtc2M/iHvNPz810Y1x5zVd8QhCszCEIQCEIQCEIQCEIQCEIQCEIQCEIQCEIQC+TNuKm9iN0edxUPm4mO408F9Zr5a/U2y9li900DI1A8f+xjXn1JRMKw98tC0Vg6eKzdgMgr+wbxWGTqwXFERopltUUOi9P0WTwWbaLMHIEKVSMg+Ch2xMGVIoOOamFiQx69hQmVDvQptPNTEWEJt50T72phzZRMNuKYIT9UKO5yqMVtQ0+9+eITX6U193E7cE6vcM+ZY6PWFf7Q24cwnKY1Vd+kVlv4mwxkxtR58BA9XBb4Vycs9voRCELRiEIQgEIQgEIQgEIQgEIQgEIQgEIQgEIQgF88/rnZFmKNqHSrSYR3b7h+QX0KSvnf8AUzapmINafYFj6Lj7N4dO9TJ95r2wIOTSCORCipkqmtzACvMKqgqhtjkOydp3JY6QD1WNdUumybRykJVKrumDofmqezxokKfc3DalMwYcNO6pppMl3QrJypXzELM0MWgAOyyU6neh0ZovPa2YfeJUujcQFU1KsPkHIhM/t0mFG02Lp9zKXUrZDqqO9xinSbm4Ss/d46ah90+X5orRnbGoub4BwaPiceCUXKgw0jeDpk8YVvRcSoTsxiudN3YqJ+kNx7GvWqvBI9mWQNS4uafDJpVhVbLSOa8we39lSO6Pee4n1jyVsctRnlh5V13DL5tamHtkagg6gjUKWs7sMyLcyZPtHEnuGrRLeXccuU1bAhCFKoQhCAQhCAQhCAQhCAQhCAQhCAQhCAXzLtXaeyvLqhEAVX7vRpJLfQhfR1/iVOkPfdnwHE+C5dtBs/b3d3UuHPc3f3chGW60N1/8VnnW3F9c2o6BIr04EmStjiGxFRoLqDhVZyyDvsVnm0viaRp6Km2umfpYidWtd30+RXjsWqzk1446H6BX9tZieH50WgsWUwIIb23TKncR42sDUx18Q8O7qxwnFiXN1geZWjxawY7RgE6aKksLb2VQtc2QDmeInMeCrbF8ZZWlh9VkjebHHIeh1WYxW4umEtGfUCMlu7Ujc04BI/YQ8Q4Z69uSpLprlNxzZuGXFVskmepyVvg2ytce9UflBEMcdeZ8Oq2FKxcz4Tl6+SmUweJHrHnEK/kx/H7ZzB9mqjHT7RxbyJn5rS1KUARwT1GeQ6QZXtbRUq8iA7RSLA5QZmJHLUqO85KVYPB3Ok+pKlP10HZH/Qy/mPyartUeyB/ckcqjh6NV4unHpxcn7UIQhSoEIQgEIQgEIQgEIQgEIJWO2k2kfnTtnBv81TI+DR9fLmg1lxcNYJe4NHX6c1R3m1dNvwMc/r8I+6wNWpXJl9Yu/qJPzSbaoa4iQG8SNT2CWyT2tjja1Nztu45NaAf7iPp6LOYhtPctzNZ+f9I9AAnhRZTEAcNVltpruVjc7W345HlTGajnElzi48SSTC9oYmS4NVBQvw7L+IZEJ9szvN1Vati6vh9ZvsxmJjgsJtBTb+0vI0cAT34peGX9Z8Ma10qHjzXMrkO13W6ciP8AdVjW6hy0ot8Spu4GiGiFVWteSram9RV8Ue9olrGuP8wnt1UO4A3t8cfdPaMk/tFiAbSIGbjkB1VLZuLHbrp0keH+6nSK1dtUlkcgnmXIAg5EqLhr8oGZhM4nRJBjUAxHNRppYtrasHaaypjKnNZLBMRl267Jw1BWlcZGRTaKfNQcEzVemH1YTYdKK0ms7JOW8hgd4wO6h3lTIq0pUIaz+kZddVPxXH3W52EfNBx/7h/+WrRrObDNi3d1quj+1o+YK0a6MenHy/vXqF4hWZvUIQgEIQgEIQgFTY5tHRthDjL/AOUZnx5LH7V/qGACyh/dx8BwXPLnEy4lziS4nMn5qty0tMdttje3NWqC0btNnLUnoSsvW2gcMgZJ6LM3+IE6Fe4M32lQBxkantyWe720knS8rV61VuroTtpeFgEGCFprYM3YAEclS4naAOJCpvfbXXikf/qb7c9Vk8ZrySpe/BIVfdCSZU60i3ar/Yn1HA08nD16FbLCbF0DfaWmM5VThI3XiOC6XhgZXp7rh4jVUylq2N0Y2epe6XREmB2RtJsv+0e/TdFUCIPwuA+RVnQtvYtg6DilWt4DodSSol0vZ5e45Xc21ShU3KrS1w9RzB4hWdK4hs8lu8dwll1T3XQHjNjuIP1B5LCXFi+lLHiHD8kdFbZiz+L3kvDiIEhOOvWvc0gjLVQcbqDQLLuqvY6WyrSbVyz067h9eGiI4TpKdxK9DXb38x04kngudWG0rwA0tI/OqubfE3F8u4ZAd+J5JZWn5ZVziuFndFZmTm5ntxVphtyXME6wo9HFQRB0iOeqdwtm7I/lJHhwPkqWJ2dqBLc+EotTNY5qYpai3WmaScec4SBAyHVKrM38uaYuLPdGXZTVZb8dN2T2hp+xpsI3Wxk4fN3UnitbSqBwlpBHTNce2fJbRAPCYHQEq8trxzdCY6TPmurXpx3t0eV6sjY4/UZk73x1181eWeM035Tunkfuo0hZISV7KD1erxeoBCEIPlJlzOfNNV7icp5KF7XLJOYbm/PksWyQIAl2vyVpgVq8gvA1OvRVtGjv1WsOhMnsF03DaTGs3REQq26Xxiho4gWwOHyU2pdBwyUPGbbdJhVIrlvZNJtPYmd0740/iH1US4bI3m5hLrXEhUbb80Xxqw6jl1CmKtJhhkwui7PU2taJK5jZ3TRD2mWreYZijXUwZAMKtmq0x9xrr2i17S0nXlqsU5tSlX9jnzB5t5qzssQMwSrWuxjyx51BInpH+FTOb9tOPLxuj9myGiVGx3C2V6ZacnR7ruIP2U6Ybkq+pcyPmreore3Fruyc2u6m/wCJpIP+E3u0mOLXa5LTbTgPvHFsSA2ephUWLUHB7XimakkBwbJdHMCM1aI8fW0Y2dIkEOI6QZVnQxG2B3DM5A5Hh4aqAcWptcP+XrjUZgAz2Ua5t6taswtoOpMPvAvkSANfNTqol9+p209Si2AWTEhXuHnSc5HyVT7AsptkiRGQVlhtUQq1prVS3uUas9Le7NQbmt58ExUyqTZmXTyyT12NOaZtcgOa9LpqNbrn6DX7eKnW7o3rHa0tKW60NnWPueym0xkdVDec+gP+PupZI90TM6xr459V1uM812X3S2lNloB5r0x3QWlhjFSmYnebyP05LT4firKoyMO/lP05rBt/AnWOiIKjQ6KlLLYXjpaA2p7w58R91pKFZrxvNIIVUHkJIK9lB8etH2UqiPent9E1TPlmhlSDBMHgsW6bY1ouu7Vp7LEiw5rCXTi17Xg9j1WhoXntGyNRqEsTjlppruuKrTnms7Sq7xLHZPbw5jmF426cDyVdidXMPbkRxUQtTHmFVYlQLtFIpYiH6w1/oeylWoaXQeKCmshUpnIEtOo5/wCVf2V4f4SR6EeC1eF0qYEwCqfFaLH1QWCOZHqon+rpN/zE+xxLc1KkVNqYexgOQzKzF+zd+FZ198W1/emI8uqtlxXRhyyV9AWN+H0Q4arI7VY97Dej43RujrzPRUuA7UU6TDvvG7B0M8MsllsSxN1xVNQyd7SODeACrjjvtfPOTott8XEv3pdMk55nitPhVUVWgzBMFp1h3I/nJY6rUAyDY5TE/MqTheKezBPDiD9FNiePk126A66qsGbQ4jjmNdMuqrKVw6pWD6mjQchlCrv+K2n4pEZ5dB07pFfGWvMsGZPqo018sO4s6twXuy0GSXQuIOUxl2VSKjgMpn5Zq3ZbBrNQfCBzlNMrkdfWUQVJdKj17qMuJSrUqeop3VkbjdGam4Iyf3juOn9I0Hjr49FRVRv1G0+BMu/pGvnp4rX2rYbkMz6BacWP1Tly+PXOgzzSrR288mdMvv6pL44jTockrD8h3J5LZifcc8/UBKkHll0/ISK5jOMvzkvG1QCgeHGJ8fogaLxju/TRDdc/zxQOMcptjiDqZlp7jgfBQC3nCN5BtLfHaZjelp8wrOnUDhIIIPFc69oeCebcOA+KPH/KjSHCblsdvr+Zqnq1SXQrTEDl+ajRMWNjPfqsY1pl5IbmZHqFYYTiLWH3j48PEJm4sTGX51UajhrifweSDWgsqCWOB7EKmu2EEhP4dhe64Eq6ubRroEe9zVVmJr01Nw6tVEADeHXh4rQVsDYM96fBeW1ANOUGNeid9HXaTbOqgAZCesqTZCSTwGXjxP5yTd1UDWTxifsFIshDQJzGv19Vthh4xnnluol60HgsXfU/3jiFtrsyeay9xTzcepVqopqAzcnsKqw8h0EZ5GdekJdKnqoOjjzVUtfUtmvE8+R0H5l5KO7DBAy6Rx8eqbw3Fw5gBycPUwRly1UkYgWROZyzjIacPNUsa45Qins4CZ3vBWlvYspGP4vwKNSxMA6iTw5Jyjf+0cG5kl0A9BAyVNVr5Yru2tfdDiCTJHMdiOSaxSuKI1zOQGRmBkfIhOUL1tNsvcA0kgRzAnLx+azV3ce1qF3WAOQU60pbupNsS528VbNqbok6c1EtaO6M1ZW1pvEF0wM2s59XcgqyXKrbmMS9n7Q5vcPeeR4NGg6EnPyWmjUKHa04HOc/P6p7ePXkumTU057d15U48k9SbAGeiZf38CvaZngVZCQ/sfzumnDjp4GfJLbnr4dE1GchQHA4kfXRLpxzz9PNR93nMd/snmHjHnw81IkNcOvHn+QvGnLh+dCvGnTT87Lw+vTP0Kge73fwn5LwnnKVud9OCS4d0HD6jCTy9VLtae6OKTa5ZKcz8zXPWsMbs8FNoUoXraYSi6FCT9NsZpLLrdJJ4BVeM4g6kyW6kxPLjMLJ1rx78nOJHLh5K0x2rctNbWxU1XblLM8XataOnMqwswGiB3JnXmSeaq7WgKLA1upiTzT15WLaWWpnP6rWTTO3Z1tz7WsGz7szPRv+VfHqs5s0wbx6NAHr9loayshEdxInIKlrMOauaR+JV7hJKCmqUoVO7/UK0dwzVZ2p/qHv9FULpiHZd1P3t9oBzA4deajPZp3Hqp1OgOZQQ22RBlrhroVIoU7gfCWd1JAAgqwp0hGgTQr6OHV3H949pA6k+QAhX1nYMb/EXO5AJ60awfwDWOKvLaNwuAAHID6p4RbyqNa2jjo2I4u1VzZ24Z1PE65qHaVy6NQPXz+ys6RyGWUSrSaRtKpD8jVIc8HjHgZQ1NAnX8zUj05coSmvHLRMF319EAwQgmNPQdoXjS2fyEwamcQNY9dUNfLtOJ08UD7p4GfolZHLOe/VIZ735KQ90T06oJVNxHHLrGXqnM4/IUb22QPGOacadCge8pTrWt/6vDRNubEdYK8DCf4j6fZQP//Z"/>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7" name="Picture 1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7975" y="1402988"/>
            <a:ext cx="2847157" cy="20154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Metin kutusu 8"/>
          <p:cNvSpPr txBox="1"/>
          <p:nvPr/>
        </p:nvSpPr>
        <p:spPr>
          <a:xfrm>
            <a:off x="396893" y="3432245"/>
            <a:ext cx="1782860" cy="954107"/>
          </a:xfrm>
          <a:prstGeom prst="rect">
            <a:avLst/>
          </a:prstGeom>
          <a:solidFill>
            <a:srgbClr val="FFC000"/>
          </a:solidFill>
        </p:spPr>
        <p:txBody>
          <a:bodyPr wrap="none" rtlCol="0">
            <a:spAutoFit/>
          </a:bodyPr>
          <a:lstStyle/>
          <a:p>
            <a:pPr algn="ctr"/>
            <a:r>
              <a:rPr lang="tr-TR" sz="2800" b="1" dirty="0" smtClean="0"/>
              <a:t>Sınavdan</a:t>
            </a:r>
            <a:br>
              <a:rPr lang="tr-TR" sz="2800" b="1" dirty="0" smtClean="0"/>
            </a:br>
            <a:r>
              <a:rPr lang="tr-TR" sz="2800" b="1" dirty="0" smtClean="0"/>
              <a:t>önce</a:t>
            </a:r>
            <a:endParaRPr lang="tr-TR" sz="2800" b="1" dirty="0"/>
          </a:p>
        </p:txBody>
      </p:sp>
      <p:grpSp>
        <p:nvGrpSpPr>
          <p:cNvPr id="3" name="Grup 9"/>
          <p:cNvGrpSpPr/>
          <p:nvPr/>
        </p:nvGrpSpPr>
        <p:grpSpPr>
          <a:xfrm>
            <a:off x="2883346" y="914399"/>
            <a:ext cx="5460554" cy="5181602"/>
            <a:chOff x="2883346" y="914399"/>
            <a:chExt cx="5460554" cy="5181602"/>
          </a:xfrm>
        </p:grpSpPr>
        <p:pic>
          <p:nvPicPr>
            <p:cNvPr id="1026" name="Picture 2" descr="https://s-media-cache-ak0.pinimg.com/236x/e1/76/08/e176082214b27b021a13c5cf50c8cc95.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83346" y="1641136"/>
              <a:ext cx="2969909" cy="445486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Bulut Belirtme Çizgisi 5"/>
            <p:cNvSpPr/>
            <p:nvPr/>
          </p:nvSpPr>
          <p:spPr>
            <a:xfrm>
              <a:off x="4904509" y="914399"/>
              <a:ext cx="3439391" cy="1496291"/>
            </a:xfrm>
            <a:prstGeom prst="cloudCallout">
              <a:avLst>
                <a:gd name="adj1" fmla="val -49030"/>
                <a:gd name="adj2" fmla="val 4305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400" dirty="0" smtClean="0">
                  <a:solidFill>
                    <a:schemeClr val="tx2"/>
                  </a:solidFill>
                </a:rPr>
                <a:t>Sınavda unutmamalıyım!</a:t>
              </a:r>
              <a:endParaRPr lang="tr-TR" sz="2400" dirty="0">
                <a:solidFill>
                  <a:schemeClr val="tx2"/>
                </a:solidFill>
              </a:endParaRPr>
            </a:p>
          </p:txBody>
        </p:sp>
        <p:sp>
          <p:nvSpPr>
            <p:cNvPr id="13" name="Metin kutusu 12"/>
            <p:cNvSpPr txBox="1"/>
            <p:nvPr/>
          </p:nvSpPr>
          <p:spPr>
            <a:xfrm>
              <a:off x="2955916" y="5491631"/>
              <a:ext cx="2821606" cy="523220"/>
            </a:xfrm>
            <a:prstGeom prst="rect">
              <a:avLst/>
            </a:prstGeom>
            <a:solidFill>
              <a:srgbClr val="FFC000"/>
            </a:solidFill>
          </p:spPr>
          <p:txBody>
            <a:bodyPr wrap="none" rtlCol="0">
              <a:spAutoFit/>
            </a:bodyPr>
            <a:lstStyle/>
            <a:p>
              <a:r>
                <a:rPr lang="tr-TR" sz="2800" b="1" dirty="0" smtClean="0"/>
                <a:t>Sınava gelirken</a:t>
              </a:r>
              <a:endParaRPr lang="tr-TR" sz="2800" b="1" dirty="0"/>
            </a:p>
          </p:txBody>
        </p:sp>
      </p:grpSp>
      <p:grpSp>
        <p:nvGrpSpPr>
          <p:cNvPr id="10" name="Grup 10"/>
          <p:cNvGrpSpPr/>
          <p:nvPr/>
        </p:nvGrpSpPr>
        <p:grpSpPr>
          <a:xfrm>
            <a:off x="5702587" y="2879070"/>
            <a:ext cx="3298326" cy="2922501"/>
            <a:chOff x="5702587" y="2879070"/>
            <a:chExt cx="3298326" cy="2922501"/>
          </a:xfrm>
        </p:grpSpPr>
        <p:pic>
          <p:nvPicPr>
            <p:cNvPr id="1032" name="Picture 8" descr="http://www.toptenpack.com/wp-content/uploads/2014/06/angry-baby-pictures.pn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702587" y="2879070"/>
              <a:ext cx="3298326" cy="1978996"/>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Metin kutusu 13"/>
            <p:cNvSpPr txBox="1"/>
            <p:nvPr/>
          </p:nvSpPr>
          <p:spPr>
            <a:xfrm>
              <a:off x="6267007" y="4847464"/>
              <a:ext cx="1782860" cy="954107"/>
            </a:xfrm>
            <a:prstGeom prst="rect">
              <a:avLst/>
            </a:prstGeom>
            <a:solidFill>
              <a:srgbClr val="FFC000"/>
            </a:solidFill>
          </p:spPr>
          <p:txBody>
            <a:bodyPr wrap="none" rtlCol="0">
              <a:spAutoFit/>
            </a:bodyPr>
            <a:lstStyle/>
            <a:p>
              <a:pPr algn="ctr"/>
              <a:r>
                <a:rPr lang="tr-TR" sz="2800" b="1" dirty="0" smtClean="0"/>
                <a:t>Sınavdan</a:t>
              </a:r>
              <a:br>
                <a:rPr lang="tr-TR" sz="2800" b="1" dirty="0" smtClean="0"/>
              </a:br>
              <a:r>
                <a:rPr lang="tr-TR" sz="2800" b="1" dirty="0" smtClean="0"/>
                <a:t>sonra</a:t>
              </a:r>
              <a:endParaRPr lang="tr-TR" sz="2800" b="1" dirty="0"/>
            </a:p>
          </p:txBody>
        </p:sp>
      </p:grpSp>
    </p:spTree>
    <p:extLst>
      <p:ext uri="{BB962C8B-B14F-4D97-AF65-F5344CB8AC3E}">
        <p14:creationId xmlns="" xmlns:p14="http://schemas.microsoft.com/office/powerpoint/2010/main" val="186731767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7 numaralı ilke</a:t>
            </a:r>
            <a:endParaRPr lang="tr-TR" dirty="0"/>
          </a:p>
        </p:txBody>
      </p:sp>
      <p:sp>
        <p:nvSpPr>
          <p:cNvPr id="3" name="2 İçerik Yer Tutucusu"/>
          <p:cNvSpPr>
            <a:spLocks noGrp="1"/>
          </p:cNvSpPr>
          <p:nvPr>
            <p:ph idx="1"/>
          </p:nvPr>
        </p:nvSpPr>
        <p:spPr/>
        <p:txBody>
          <a:bodyPr>
            <a:normAutofit/>
          </a:bodyPr>
          <a:lstStyle/>
          <a:p>
            <a:r>
              <a:rPr lang="tr-TR" dirty="0" smtClean="0"/>
              <a:t>Kimseden (dersin hocası ve ders asistanları haricinde) bu ödevle ilgili </a:t>
            </a:r>
            <a:r>
              <a:rPr lang="tr-TR" b="1" dirty="0" smtClean="0"/>
              <a:t>yardım almadım </a:t>
            </a:r>
            <a:r>
              <a:rPr lang="tr-TR" dirty="0" smtClean="0"/>
              <a:t>ve kimseye </a:t>
            </a:r>
            <a:r>
              <a:rPr lang="tr-TR" b="1" dirty="0" smtClean="0"/>
              <a:t>yardım etmedim.</a:t>
            </a:r>
            <a:endParaRPr lang="tr-TR" sz="2000" dirty="0"/>
          </a:p>
        </p:txBody>
      </p:sp>
      <p:pic>
        <p:nvPicPr>
          <p:cNvPr id="4" name="3 Resim" descr="seven-1181077_960_720.png"/>
          <p:cNvPicPr>
            <a:picLocks noChangeAspect="1"/>
          </p:cNvPicPr>
          <p:nvPr/>
        </p:nvPicPr>
        <p:blipFill>
          <a:blip r:embed="rId2"/>
          <a:stretch>
            <a:fillRect/>
          </a:stretch>
        </p:blipFill>
        <p:spPr>
          <a:xfrm>
            <a:off x="5715008" y="3286124"/>
            <a:ext cx="2928934" cy="2928934"/>
          </a:xfrm>
          <a:prstGeom prst="rect">
            <a:avLst/>
          </a:prstGeom>
        </p:spPr>
      </p:pic>
      <p:sp>
        <p:nvSpPr>
          <p:cNvPr id="5" name="4 Yuvarlatılmış Dikdörtgen"/>
          <p:cNvSpPr/>
          <p:nvPr/>
        </p:nvSpPr>
        <p:spPr>
          <a:xfrm>
            <a:off x="1428728" y="3714752"/>
            <a:ext cx="4214842" cy="228601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smtClean="0"/>
              <a:t>EN SIK İHLAL EDİLEN İLKELERİMİZDEN BİRİ</a:t>
            </a:r>
            <a:endParaRPr lang="tr-TR" sz="2400" dirty="0"/>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&amp; işareti unutulursa ne olur?</a:t>
            </a:r>
            <a:endParaRPr lang="en-US" dirty="0"/>
          </a:p>
        </p:txBody>
      </p:sp>
      <p:sp>
        <p:nvSpPr>
          <p:cNvPr id="3" name="Content Placeholder 2"/>
          <p:cNvSpPr>
            <a:spLocks noGrp="1"/>
          </p:cNvSpPr>
          <p:nvPr>
            <p:ph idx="1"/>
          </p:nvPr>
        </p:nvSpPr>
        <p:spPr/>
        <p:txBody>
          <a:bodyPr>
            <a:normAutofit/>
          </a:bodyPr>
          <a:lstStyle/>
          <a:p>
            <a:r>
              <a:rPr lang="en-US" sz="2000" b="0" dirty="0" smtClean="0">
                <a:latin typeface="Arial" panose="020B0604020202020204" pitchFamily="34" charset="0"/>
                <a:cs typeface="Arial" panose="020B0604020202020204" pitchFamily="34" charset="0"/>
              </a:rPr>
              <a:t>The format string %lf consists of a placeholder(s) that tells </a:t>
            </a:r>
            <a:r>
              <a:rPr lang="en-US" sz="2000" b="0" dirty="0" err="1" smtClean="0">
                <a:latin typeface="Arial" panose="020B0604020202020204" pitchFamily="34" charset="0"/>
                <a:cs typeface="Arial" panose="020B0604020202020204" pitchFamily="34" charset="0"/>
              </a:rPr>
              <a:t>scanf</a:t>
            </a:r>
            <a:r>
              <a:rPr lang="en-US" sz="2000" b="0" dirty="0" smtClean="0">
                <a:latin typeface="Arial" panose="020B0604020202020204" pitchFamily="34" charset="0"/>
                <a:cs typeface="Arial" panose="020B0604020202020204" pitchFamily="34" charset="0"/>
              </a:rPr>
              <a:t> what type of data to copy into the variable miles.</a:t>
            </a:r>
          </a:p>
          <a:p>
            <a:r>
              <a:rPr lang="en-US" sz="2000" b="0" dirty="0" smtClean="0">
                <a:latin typeface="Arial" panose="020B0604020202020204" pitchFamily="34" charset="0"/>
                <a:cs typeface="Arial" panose="020B0604020202020204" pitchFamily="34" charset="0"/>
              </a:rPr>
              <a:t>Each variable is preceded by the ampersand character (&amp;)</a:t>
            </a:r>
          </a:p>
          <a:p>
            <a:r>
              <a:rPr lang="en-US" sz="2000" b="0" dirty="0" smtClean="0">
                <a:latin typeface="Arial" panose="020B0604020202020204" pitchFamily="34" charset="0"/>
                <a:cs typeface="Arial" panose="020B0604020202020204" pitchFamily="34" charset="0"/>
              </a:rPr>
              <a:t>&amp; tells </a:t>
            </a:r>
            <a:r>
              <a:rPr lang="en-US" sz="2000" b="0" dirty="0" err="1" smtClean="0">
                <a:latin typeface="Arial" panose="020B0604020202020204" pitchFamily="34" charset="0"/>
                <a:cs typeface="Arial" panose="020B0604020202020204" pitchFamily="34" charset="0"/>
              </a:rPr>
              <a:t>scanf</a:t>
            </a:r>
            <a:r>
              <a:rPr lang="en-US" sz="2000" b="0" dirty="0" smtClean="0">
                <a:latin typeface="Arial" panose="020B0604020202020204" pitchFamily="34" charset="0"/>
                <a:cs typeface="Arial" panose="020B0604020202020204" pitchFamily="34" charset="0"/>
              </a:rPr>
              <a:t> function where to find each variable’s location in the memory</a:t>
            </a:r>
            <a:r>
              <a:rPr lang="en-US" sz="1800" b="0" dirty="0" smtClean="0">
                <a:latin typeface="Arial" panose="020B0604020202020204" pitchFamily="34" charset="0"/>
                <a:cs typeface="Arial" panose="020B0604020202020204" pitchFamily="34" charset="0"/>
              </a:rPr>
              <a:t>.</a:t>
            </a:r>
            <a:endParaRPr lang="en-US" sz="1800" b="0" dirty="0">
              <a:latin typeface="Arial" panose="020B0604020202020204" pitchFamily="34" charset="0"/>
              <a:cs typeface="Arial" panose="020B0604020202020204" pitchFamily="34" charset="0"/>
            </a:endParaRPr>
          </a:p>
        </p:txBody>
      </p:sp>
      <p:sp>
        <p:nvSpPr>
          <p:cNvPr id="4" name="AutoShape 4" descr="data:image/jpeg;base64,/9j/4AAQSkZJRgABAQAAAQABAAD/2wCEAAkGBxQTEhQUExQWFhUUFxoXGBgYGBcaGhcYHBcXFxwXHhgYHSggGB0lHBQUITEhJSkrLi4uFx8zODMsNygtLiwBCgoKDg0OGxAQGywkICQsLCwsLCwsLCwsLCwsLCwsLCwsLCwsLCwsLCwsLCwsLCwsLCwsLCwsLCwsLCwsLCwsLP/AABEIALUBFgMBIgACEQEDEQH/xAAbAAACAgMBAAAAAAAAAAAAAAAEBQMGAAECB//EADwQAAEDAwMCBAQEBQMDBQEAAAEAAhEDBCEFEjFBUQYiYXETMoGRFKGxwSNCUmLwFdHhMzTxB3KCkrIk/8QAGQEAAwEBAQAAAAAAAAAAAAAAAQIDAAQF/8QAJREAAgICAwEBAAEFAQAAAAAAAAECEQMhEjFBURMiFDJCYYEE/9oADAMBAAIRAxEAPwCpPZtKyvR3jCZVbZrhMoVtHYZXntpI4nQLQsDBldbYGRwmzbthELl7R2ws5JdAjNIrzaLnO9FjqUFWuyYwTMJdeUWkko8b2U5pnFiYEpmKk8JR+L2tgBboOIzKSmzNPwmvPm5QlSpKkazcclRXdPb0SVu2JVug6hcEABE1LmPdKqNTIlNabWuhFq+ikK6N0mFzgUTXeR1n0Q/xdh9EeyKinSQG6Yup6k4GIKNtXOc5pIgFTtptaeEdSbuIjCFJLRXmq/2OrcEgDusvKm0bev7Ie+vhSa1M7ahTqsDuqVb0UpMrz2cScrLqqAACZRd/p5L8yB6cLtuhF5B6BdEY0grFyAmsZAwoIYJyEw1TSXRASpmjuaCSSnlJdgngaAKYa6r9VPqtAEiEVZac0H1UOp2zgtLLRCceIBbw3OFqpctfOFJVpgM9VDaUgeim22rTF7RE+k4RHCIuKEtClFEuE8AJTcXx3QDwn1WgU0rGNrY46KZtlGXIGzrvn0TKrnqqRla2Ujk+gzrYcjhF0gYwtPrta2AorGtuME4U5KTA5bolc4tK4bXkw7oudTYGmQ5Kru9gYRitbBaiqGlwzMt4WJO3U8ZWLJXsm7exdb13YmYRLnlxEFHV6bdkQh7YU2ckZU1FS9EdGzQDRu6qT8QYwp6zm4jIXDacn2Vq8RjkEE5UrrTEd0MbdxdxwjabC0SSFP8ASugiu5syFHbWji7KMuLknlbp1y3KKcn2Mm/QK63U3YU1BxcJcEQ66DsuCJDQW4Q90h/8RZc0wSAAjbMQQCuazADIW2u6oqm7DCmhn+GDiAVqqdnC5tLkvMDkIy70x7DuIlrv0SuNpi8GxY69duEDlOdOoPceuVqrasaxpOQRz2Kd6dBE+kSEYwfTHWO0Qiw+Jh3IMLbHGkYaVBqV78NwIPPPuAgX1iXlxPIkfVZ4/g2y5M1BhZ5sFF2tRpZubCqFerLQJkun8hKFs7uqBAkA5+idQb7Kfu46LXdXMkBQ3dAbeVWLjVDTEu5MxPZRUdTNXrhTnphj/wCnWxvuYwTKUaqXVPl4W6xEZKDq6htEBLxQlxl2DV3BrYdyobWs4NMNOUkv7t5rAx5VZKGqN2iAMKkcaHxqNAzn1XAiICTNvKbSR1BynGreK2MYQ0ZIhUNgNV5cZG4yuiOLRpwjIutlqLPRFO1AEeiqtCzcDyjXcQs1xJPGkE1b0Thcm+LUAaZOAu69Pa3PK1ORKUZEl1qM9Sg6lzPVC/G2nPVCurjlDjWgqP0MqVzK2hPxQKxL+QeBbbeoH8FAXdi7LswpbOi5jgIwmRqSdvRc/FRkyDSsBtKUgGUcx2Y6lcVaQYMdV1TcAQTyi5abNaJ7i7FMbRlxVar6jUFQTMdk/r2wnfKr92475iUuJU7Y+On2N6bfi54K22mflKBoXRBwEwYwu83VVlIdhQtAAJWn1hwFNZVxtIfyh76zAEh3KCurFXwDunmMIvTaHxAGnkpc18GJVw8Dva6oGmCOrXfsU0Emx4x2SU9E+C5rw10SJj9Vdm29N9LLgGxMxMKwvsGfDO0cDE8j0Xn15V89djXHaaTztHcDj0zC6eCiXitoU6jRPmDBwTI/cIG5un0w1reG595CEs719RmD/EpmCOrmdD6xx9k0s6HxHBzskiCPUdY9kK8H4MW1a7qnOQMz6wj7W5AHnPLR+ac0dEL6LtvzTxPSISm68P1wRtEg+3t+yHGXiFlFUcW1y0meYcQ37QrXpdFri1oE7RLj69vuqZaUH0wS8bcGJ5knn9FafCdcU6b3EwIBknJHdZRa7F4C7xDpO5xcXsZ/K0OMFxgkhojMAHmFV3VgzDeiaUK4v72pBhtJpcP/AMEZ9HIPUaQBIHA/z6qWSHpOcFF0gYXLn4UbbUuOUVbtAEjlYLiMwk1Q3GyIWX9Skp6aGNJnC7qXgd7pbc3TmzJwmjroVproMs9Ap1SXYwmOn6LRdLdokKuWmqvaJanNjrBbTLgMqkZj4rfYXX8N0yfK6PqgL/RqbR/1M/RK26rUO4mZKV1KdRxkuJnum5Wtlm4rsfssIZua4FVfVH1HOziOE5s2PiA4+ymu7He2CMoqfhKleirmye7Kir2JHRWw0PhNbKBv6D3/ACha7BdOhGbAgBYnFPTahGViKa+gsdPqzygPxgFSE9b4ZeW7g8ccKuXFmWVPMMhcLT9JTwyT2hh8xiUNePMgeqMsxJmOiWVqzhUgjEpnH+NojxGNw5waJKUVCQZKsDmtqNEGEr1mz2gR/wCU0IpopjVnFGoIwj7W5wZQ1Gi1tME8oeq1xOEXCnseSiTurS6AmFnYEmSZCVMpbDJKeWmotDZPCXaWhEnHo5OiTJlWDwnogEndJPXqElGsMPorb4Vrsd5mRu69lXHLdMeGSS0y+Ui+nR5JgR6x+68yvb6K1VwBkscWujtlzT9l6HfXwps3OMD9F5hd6g2rdOFKXb2PGOJ2mCum9HTjF2h2P/8AQXRO2CADEtIJkntBT6vFCHz5ukf+0AZHufdc6ZbM/AN+H/3VNrRVkFpMf0zy3EAjskhrfE2gPO8EiXeaTIAdP/y55x6JIzSdel5Qb2MaurVdo2OcccmO+Gk9cwf91DU1l7CPMSXnBEkP5b9IMYQFpeFu7dT3Ejd6gcT9P2Udw75A0/LJABw2CInHv7Jv02Lw0MqGp1Hcu7SCBIbwcE+2Uu12pWpUarmk7HRODMZjHTrCU22tlrvKCQDI7uBIxAGRJnvn1TnQ/EW4kViHU9pIY/IAjn2GRHp6oyyKv5CqDvRXvCeoPaapYCS5obA6ue4H7AMVkuGFgG8569p7BOvA+g0t93WAcGGoCwOaWujY08HgEuJHoQlfi4guxgE89T/sFOcLJTSbB7GDUzwQhr9215A46LKVqYDgThMaZaY3DKktIEWk9iVrHSOyIuoIDSJJCavLQDhQWrC4yW4RVDPJEQCq2nLSsFd3DRIT640dtR0osWlOkAMSjcUB5Uuivtpv5IwuthIx90+rVWtpnGShmUIZ7rSpiOcpC61aGnnKxt35s8BDVaLi+GmEybpsCSgjK12DXz9+eFwLiGwBlEsIIIPCHq1GtzyAnSfgUkyCnePjIWKere0oB7rFuI35gVp4gqOdDXEY4WVaznnzcrunRh07cwjbS2FSehCnHGlpE5Tbe+iLTX7Z7rLfTn1qkCMlbFItdBC4q3T2OBZIIU+pVROlZf8ASPAYIDqjuM9ggvFFpSaC1oBjsq5X8Z3IpwHR6pbpusOeXb3SSrarR0RjGPSIbygXDyqIUpaAHeZPKNNu09yoqGnCS5Tk67JSSYobZPDhuMhMXBoG0qb4YIMnhQXFGcjlJbuxJSB67Wtp+pTrwZ8Wk4VGme46EJG+3NSGuV38F2r6P8sjseCFSP8AJmWyyeJbv4lqSPKQPcT2K8k8PueLsvoklwbU8nZ2x0R3Er2XVWU/hF0GCMj19e6878Mac0XjqxaW0xMzgZwYPTG5dB2QE3gDUg6tUc0uaHtax7Hu3ulrYDg/aJEsa2DkT1kp/daeCwiAHtgiIEnAJHYDkdp7qwXekWbP+3phm3yhxySeYmTJ6oPVqjKQBcQHkyct2lo9TmQT/vyubJlU8lxOuGPjCmV26LKY21JMGHbcEDPXrjv3hCX11TghjRPTJzmM5gRDeSecrNUp/EcHuaXA4APbLgXDvgmOgVa1Oi4H5YDoAifcQcdROPRUhtWJN0wqs5ocSJjHuIcHAx6cfdL72rsFQtgAggAcCRkj/wCxXNCvxu+b5QfoIB+wz6o19s2cQWuG4zEDoR91m6F7LL/6RajVdSuWvefhg09u4zmHBwB7Rs/JMNZsg9xcT9+ft/KER4Ho0XtDKAgwS4E+VsngA8cE47pl4odTZFPE9gP1KrKVqzkk+Oir0KwZhvVHsqNaM5KWOpAGR0UFa/IOcLmI9jR+oNLoIgLT7zaPKcJJWBdBnlGW9EvOxokxKVwvdiyVolt9SLiQOVBe3rtwDlhaKJMjKX1bgOJcXJ/zTQ0Veh8AHgAldXNUNxuSbTLs7T1UlcbvRMn9K9Gy8glzTKIZdPfTO7EIS7sHNphzHT3UWnXB4eOER+TCWh3CJqW4a3vPRF0AzbPCj/FU90QTCrHQqkA/gmkAALSbnUAOGhYm0bmVK9v31HgU+nVObTRKxaHh4lAXDqbT/DK6oavUYIZMrkU5dUd08OKrbG/4CqWndAhKKt7y0xKZaWyu4OdUfg9Fn+kte0vHRZ62cE8aTuIgZZOccnlM7LTmBwBMFFsG1vCHdY7yJJae6Mcli/oxo4MDtkqUvgbR90NWpspCSZdCVVr3cMOgpMjronOS6CqjQHIbUKxjHRAPvXhwnjqUfqVHybmZkLQjqxCXTrmWg9e69N8M0i5jdxzyCP3C8dsa5GCva/BVdrqDYHmAyP3VsfZWC3sE8UPfApNEueQBA5J+qXWunvphlBpLiNzSQ4wXHJzsxEHEplq2oNDnVAdzgdjYjyicuBIj0SixqPFRxzuAJEk/KQRiccHlXrR1R0w+xtDRGMmfMAS7r1Lm9j2SS78PVLm5cHtfs8vyuEA85E46cBOnQ5m7yNA5Jkj25A/JNfB1oz41QtbyGncGMZnrkZOI5Cioppou5NOwWvbUbUVKbGjc1rSZknzSOTkztP2Xl1/dVRVOQWzkQOs4Xov/AKqWdcfxKXYNJ9BJBj/OV47e3Fbe4N3Fx2gkjAmc+nVTx4qstKSlFMaalYsqseWsIc0skMA/mMD2yl9rScwFr2nBLQSQSPt+ytXhDTj8F5qkk1IJ9mjA/IqvPpgvc4ADJOWNAgn0KqkoxOWTuRY/BQdTf5C3zO8wHMRiJGMj9Uf4rqzmR+v5gBINEvIM/wB2OgH24GEfrDt4aQQA4d+COQqzS4WcmRNiyzrZglT1rdriBwgn6ZUHn6BZRrumCJP6LkaaJpMZCy2SSfKEz0yq0Ne9gzESkNC+cCWvHlRNjeGTHy9fRMqfRuVaJC9ud+SepS46IxzsHnond1Sp1PM1wkdEBRcWuM4WbknSBju7Rp2kfCbg5PCgaS0QRJXdxqb8DkzyuzdF0+USlpy0x23JndnReQS3jsUPWtyHGcKapqZpgARK5q3nxIxk8qljcpfCa2tdw+bhQV62zBHCkZcBhzyoKwdUnueE6bHttCu4uXOMt4WI1umvB7LE9hpfCWlprAMCSi7bSs4CZ2+mcFqsFlpG5uOSldFkivWtnGN/0XD/ACkhp9wE11DShTcIJzygqtNtLgbiVKUkinBsyhS/hl5jCU1719QnygAdU2q2lR7cDHZVa7vnNeWEQpqLbsTI0ocUv+g1zcOnOUAwuLuIRldjp8owimWu7bIgqqjZyRxfQCjXcD5hIRj3Et8vHZOHaQwNDuTCHoNbmei1+I35/BIy0qOfuGFbvC2uVWzScPm8oLefc/7lJarnBp290/0ewNMB9T5vmgctAyAevIynSotCA41Wowwd0CmTtzxtA6T5pMDHVLXXrmw4s2uJBBAaXucehgkxHvypbipubMeUACTtkSTEdiYiIwp9Os3PrNbVA2P4mCcAdREDP37q6QW6LZpGn7mio8STnb0b7Dv6qxaPa/DLjzJ/aFllahjQG5AUlejIkE+2UHBJ2BTbEPjDW6WxzXcgGQATI+gM8rxDQ9doPuazKjCxjyNpg42zyBwvcta0kVgJBa84Bb19CFSn+CyKkmOcwAClaV2WjJKPZPZXFI0yKeWxyAQqxqGkiCXADvGB/wAK7jS9gAbgDt+6iOlgzu+yVxsldHkd4IfLSAAYnOB37J/o958SnUY6JEOaesgencQpNds9tTYKIG44P/nCSW4+DWEOAzuziMxB6Yk/dV8E7G1C/Lht6RkfqFBUuKmCxkjuiaG1mSB5iZM+sg56GZCZG4BYGBsAnlcU5qEqOeVqVCnUWtc1pOD2C1fayKdmKdNo3udk9Yn/AGROr2fyNZ0EylTNPLid5AhMpcQJK9g+l3MOaZz1Rt3rQ3kbeFBZ21PcDmVJqds2mYgy5Kth3dohrXzTG3BKItrtzQQRz1SD8O5pJcSOyLsq7ydpVEkilUtDW4sC5sjMovQ9OLWuc7I9UstqtRhJBJHbomJ1GpskQQsqsDmCuD2uJcDHIKYWN2HCSIITDSdZpuEVm4TFtS1JIgAdCjDj9NHIhDfX5BWkdcUqZdA4HVYmlGV6YJZHehpb1NoiVLb69UaC1rfZD2Owu2gSUdWrNpujblTbXZ1xezdvdPrMO4Q/1SS8txuyS0hWJtzDHvaPNGAq3Url48wh0qfvRnGVk/8AqFRo/tIiQkf+nbnud36lOK5gBsT3U9nZ0z5jITxZvdiGnSazpJUVd53cQrRVo0iIaIKiutIY8CDlVTSCxS1xgNGT6Lu2tHOcRtHqjNLfToPLXAn1OVJc3jBuc3p26qf9uyUnTtAtK0G/OGtPMcn0EZTepblrGlo3ZIJjlvPUZj6ozSLWMiDU2iSRIbOSM8LV9aPDnOY+Q4zs4a6Bk5MtAHVdCVj3QPb2jarZpuJh8vMRJjggjH0Vq8O6aSA+q2akRJjA7AdOSqrbkuLPhQwMO54EkEj+XOSZV80Ss8sl+Cq6SJNtjtjYauG8HsoTcTjoB+f+fqtsdg+6Bjiu3zN9JKDuaUz/AJ3R73ZHshiMJWML2W0n0RLbIDoi2tEQFt7wAe/+FagMoPjq0mm1wjduAzwYzBPQcrzS9b8SmX0iGuBLTTdy0gxB9OxXtPiK33UyXDc0n5e8j/PuvJL23BcXMYWiJ3iZ/pgg+wwQn7QqFVK4/lqRL/KPRwPrxwp33h+XdBbgg9E20nTWuljy5rQPmBDgHdYJmPWe6Xa9p5Y8/wA5fwZGY9AuXNjX9xpxTVhVG5e4tBc0juOVlwTuJ244VbsLKoKkHykeqJq+Ig0mi6eYLuyilb0R/wBIF1OpVD/LgBT0774m0uMubyu69Ta6Y3MIwt0DSe6QIPZPVF49Gvxwc7aR7LZ3Ana3jqjqGlOeCQ3jqnVgxrWREuHdG0kGkpFcpag5zSwjJ5S/U6lSk1uyYnhXJ7m+Zz2DGMJPXJe4bWEx6Ict9Aml2ANuXOYHHHcLKN4XHB4Ujq8OLNpk+iVNquZV2EBuVL+nraOZpPotdjeCPNJP1WkNV8oGx4M84WJlFx0Hkvhc9Nt3OrOdTGBgE/qt6lI85fLpgoptR7WFtJsdyh7ajUbPxGbgUx6XFJa7EzGVXuim85Ug0yq47XOj1TWoWsy0QUuoValR5EGO6OzW+hjQ00NaW1HyehUOpUixrQAY7qKs3IBcRCL3PqQCZaPRamLx3sXtcHEATjlNqAIBhv0KYWNmxnmiT1Wq3wyZHKZdmoSFj2kuNIOngJTqjvLJAbLhIHacqwf6+2i4h0O9ClGqXLbl0CmGkgnnlLObWq/6Ta5aRaaZDqYaCWtJ+IXN+YifK0AAySldZo2bW4O4bWuJLsgEmCcSO5+8pX4Xu3BrmvOAQwnqDkz6A8LG21SvWe+oP+rubT24DSNhBLhnzbf2XVB2acRlTt3smpBOZJBmM9eys9hqgIbnOEHpNRtNpaWbpJDy7l+Yme4wP8lV3xCypQf/AAmO+EYIOTsdyWn+ke6aUWtk4tPR6dZkHnmUY5nK898OeIi5vmPGFaqWpA9eiyaC0w6q6DHsVvkj/OyFNcFwTGkRj/O6BjRZgxzC7+Bx3PP2K3TeCVBf6gKYyclFIDYJetBaQTxhedaxQHxHF0gEdMA8/cq9MuA8hvV3mPsqD40vw2o4NYdrcbpwTMGPURz7opbAwbSr0Aj5w4O2udgAu/pjH+Ql/jN7hBkFoLXDygEdDxjr+Sjtr40/M2HEZLXmTtIHHT+cEexSTXb83FXYz/psOSJgmOPohkqqAk2Kq1WowOfkucfL7LLy3bUc12z5hkjumtvbipTMZcw8LLW7ZiWwWn7Fcy6+G41t9kbKGykWZJBED0RFoIdOyIHVE73BxIAM9VFHml7ucIbaHjdGna+8QwCJKl1DUGtALXeccjol+raa0AODp9lmn0XVMPp4AwUOKj0Z0wzTNRdVO15jtPUpvbV2U53OG8duFW7mjDcAgtOF02/Y7y7dzo/NFMi0qCNSvXNeXwMnylJ6mmPuaheHjdz6KZ91U+VzQWnp2XFG02yS6Bz6hG39Jq4g4qPp4J3O6+ixMaTaL+vHVYl5G5fT3f8ABiFqtaYhq3V1D+2G91t+pgDyjnqmo9KxebBjcuCFvaIA/hAZKPvSXgGeegSy4bU/kEEd1qGTBKto94Jj8kNSFUeUNA9V1/qN22R8NsJPeeI6rDtFMlZWZ0N4rQIcBnK5q6p8NsGHFJqWoPaN7hBPQoarRdXIdumD0RlG0JdB9y1tXO3zcpTUcQZMiTAdExCLv61QU/LG5qM0lhrUmgN/iOJO3p7yeFKX8Vr02KNzt+GvD9B34loyQcVR0c3+qBgK1alFEAU2AhsSRyIxP0wpvDemtw54AHytk5nqeO6slzp7GNJPEZJ+0LqhHikTnJSbPPxcku3xDfmAkYMAE+2HfdQt1d1QhjKh3cRtG18xkuj0OAQnmqWDGsLqQlhPAztMieeh/dVm+cGAVAySDh7ScuEgtxwZ+uVflZKqJQ+m17tvkfy5rctkcx1B9ExoX5iZxAKqhDHEv3uafmgQ6T0HcdswufDtcU3mk9znOeQWuO6HAyYg/KR1CjJUOmelWN5uhPaNxP2VU05hwmGqamLe2qVSJ2N49f2C0WZjl2oNpgknPQKv6nVfVdJBaADJIgf889FUtHuatao6uQ5wa0NJHylwJLnAHoJhNtU1p/w3AsIJwAcEk4jrPt6KyQgjAFF9UtqVH1H5c4y0NaMwADg+p9fZLr9/xaO5xJAdDPU5A2jtg/eeqXOqE/MC0udEEzu4P14jt+S6e97yKbMFgEkZDZyRnrtgfUrWkgNNvYoAdEZ3RDiMQ0QMR7N+yKqW5ZTLGjLiCY6BOnWu1oESTkj0S9zySf7R9Z7eyhJelIs4sntpsDWHMy7r9Ewr0AfPA83IhA0NU+CTLG59MqWjqQqtIyFySnfmhKQwe3YNwZyPpCQ3hbUfDjt7QmltXdIAfIiId0WUqTASagHp6qiaQqyV2KqOpCn5Ht3AcFMrPUC9pc2mYb1RN3eUgAfhiOM8rijq1GlTIdID/sEeSb0PFqeiAW7nw4Hnoi6en0qbp2+eFLYNY1oLXA9URcWL3u3Ng+yk1JnVHHjj4JNU08Yh0EZhIL9rqY3HIKfXrXBxDmkKLaXMNPbM9YSq09glihLrRXLe62tnAk/ktpu3wY+qedgHQraspQOf+mZ7GKrnBzCAT3Q77ciMlT0toaSHcrVlT3Eh0xPKcuRU6hacqV18cyu7mjEiJ7IWlRcRBbBRAD3Nw7EZCAumNaA58AHgp1VsxGRj0SjUrOWbXCWg4WNYqeGVANh3ZWU3tp4aYPULohlFvlx9EiuajC8veS0FbvQNkmp1D8N1TdAnjum+gXlXhgDiWRA5EiMEdYSC/tWVSxtJ+JEN7k9V6T4V8KtDmPDyHNPTEwOPZJLG20UxzSTssWlFrW05BbG1oBmfz+v6pvq9pvZB4d26yhtVrMbtdUOSZAGTgEYH1XWlasKjS1w449oXUcoFp+ltpNI53dD+iR6t4fO0tokAElxY4S0k+vIzlW80uo6CAP8APQKJzQYHplajcjyzUvA9UNa+nD3Pk7WnLDOYLox6z1T3wr4Pq0Tvq1y4EHdSjcN0c7yZx6K3VbfHl5Ax6SsEtxnA/bP6LcQcjVnprBC5u9OpVGOpvALXy0g/p9lLTrbcn7f57qC5qwQRkSgogspFawNoTTpENpiQ10mY5AgfafRKb9xrS7LXcAGRu7mPVXe+AeWjbPX/AD2hC0bEuOeBP6p7dBs86paJUc5smNsx1PJwPoQjtI0uoHucRtAOBzPrKu7LBrZPYlcvIDXOjjP07qdGbKzq9uA5pEBxBEcZ6/QqvO2te3+7gHorZqVFzySDDR9wYGQqEQfjQHFz2OkbuueEMq1Q2HsZag8iWPDROQY5CD2cbIAPVWRjvxGK9B2OC3OFVtXvDTcadOgdoOC5cHB2dUoxaoHvGPpvMlpA6jqoq18Q0ucYIGAgK2qF9QAt2u4wgtRud5Myc/orrGvUcEsabCbzW6kBuCOeE4rV2Ptg4xP9KqlEuJyCQceysOkXJYzb5QP6jnKLhFDqEUAllVrQ+mXNHboprTxTdUsyD7hPjrbDTLYY9pxgcHuq9c2tLOxxnkt5x6IxlHotG67Lho3j2jVhlxRg9Xcj69ld7fT7eo0OpOaTE+UheN2T2UgT0PIKsWlXNNnnpnaf7TH5Iyr3om83F7LnXYdxbxHZYqfdXl0Hbmu3ByxT4Flmj9PVLPTRtkkmVBdUfh5afosWJhxwyk17WucOiFuQdwzjiFtYiD0juaQASu8gNOFixEBV7+6cQRiPb90mv7NroB4KxYmQGMfCWlMF2w/0guz3AXquiA7XySS4yT6HG0dgsWKkCczrU2/xC0YM7A6JIEZQFet8EgMEAY9+FixUJjyjVJDvSHD8sfmUVWYCGmPm5+62sW9M+haKpDJB5I/VGveM47Z95/2WLEwpxTYDHqCVDfu2s3ALFiCML3YdH9s/mVqm2Ge4H5lbWIMyAbjt7BKbesXgsPAcR9J/5WLEEGQVTtg0lvLTiCvNPG1H4L/iMw4PhYsRmtGx9lZd40uxhtTaOMAfuoX+IK9d7Q9/OJhYsUfCrZqja/xJJnzdk+0/SmPeJ4cSSsWJWSm2loKutOY0uAHCV0tLZuLujQcd1pYo8n+lE1Jsy30UCk5+8xxt/wCUFRtmzDfKQOeSsWLJsaMm3sipFzdwJ3TjIUlEgYj81ixWYJbH1lqz2AMwRE/msWLFOMnRCz//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data:image/jpeg;base64,/9j/4AAQSkZJRgABAQAAAQABAAD/2wCEAAkGBxQTEhQUExQWFhUUFxoXGBgYGBcaGhcYHBcXFxwXHhgYHSggGB0lHBQUITEhJSkrLi4uFx8zODMsNygtLiwBCgoKDg0OGxAQGywkICQsLCwsLCwsLCwsLCwsLCwsLCwsLCwsLCwsLCwsLCwsLCwsLCwsLCwsLCwsLCwsLCwsLP/AABEIALUBFgMBIgACEQEDEQH/xAAbAAACAgMBAAAAAAAAAAAAAAAEBQMGAAECB//EADwQAAEDAwMCBAQEBQMDBQEAAAEAAhEDBCEFEjFBUQYiYXETMoGRFKGxwSNCUmLwFdHhMzTxB3KCkrIk/8QAGQEAAwEBAQAAAAAAAAAAAAAAAQIDAAQF/8QAJREAAgICAwEBAAEFAQAAAAAAAAECEQMhEjFBURMiFDJCYYEE/9oADAMBAAIRAxEAPwCpPZtKyvR3jCZVbZrhMoVtHYZXntpI4nQLQsDBldbYGRwmzbthELl7R2ws5JdAjNIrzaLnO9FjqUFWuyYwTMJdeUWkko8b2U5pnFiYEpmKk8JR+L2tgBboOIzKSmzNPwmvPm5QlSpKkazcclRXdPb0SVu2JVug6hcEABE1LmPdKqNTIlNabWuhFq+ikK6N0mFzgUTXeR1n0Q/xdh9EeyKinSQG6Yup6k4GIKNtXOc5pIgFTtptaeEdSbuIjCFJLRXmq/2OrcEgDusvKm0bev7Ie+vhSa1M7ahTqsDuqVb0UpMrz2cScrLqqAACZRd/p5L8yB6cLtuhF5B6BdEY0grFyAmsZAwoIYJyEw1TSXRASpmjuaCSSnlJdgngaAKYa6r9VPqtAEiEVZac0H1UOp2zgtLLRCceIBbw3OFqpctfOFJVpgM9VDaUgeim22rTF7RE+k4RHCIuKEtClFEuE8AJTcXx3QDwn1WgU0rGNrY46KZtlGXIGzrvn0TKrnqqRla2Ujk+gzrYcjhF0gYwtPrta2AorGtuME4U5KTA5bolc4tK4bXkw7oudTYGmQ5Kru9gYRitbBaiqGlwzMt4WJO3U8ZWLJXsm7exdb13YmYRLnlxEFHV6bdkQh7YU2ckZU1FS9EdGzQDRu6qT8QYwp6zm4jIXDacn2Vq8RjkEE5UrrTEd0MbdxdxwjabC0SSFP8ASugiu5syFHbWji7KMuLknlbp1y3KKcn2Mm/QK63U3YU1BxcJcEQ66DsuCJDQW4Q90h/8RZc0wSAAjbMQQCuazADIW2u6oqm7DCmhn+GDiAVqqdnC5tLkvMDkIy70x7DuIlrv0SuNpi8GxY69duEDlOdOoPceuVqrasaxpOQRz2Kd6dBE+kSEYwfTHWO0Qiw+Jh3IMLbHGkYaVBqV78NwIPPPuAgX1iXlxPIkfVZ4/g2y5M1BhZ5sFF2tRpZubCqFerLQJkun8hKFs7uqBAkA5+idQb7Kfu46LXdXMkBQ3dAbeVWLjVDTEu5MxPZRUdTNXrhTnphj/wCnWxvuYwTKUaqXVPl4W6xEZKDq6htEBLxQlxl2DV3BrYdyobWs4NMNOUkv7t5rAx5VZKGqN2iAMKkcaHxqNAzn1XAiICTNvKbSR1BynGreK2MYQ0ZIhUNgNV5cZG4yuiOLRpwjIutlqLPRFO1AEeiqtCzcDyjXcQs1xJPGkE1b0Thcm+LUAaZOAu69Pa3PK1ORKUZEl1qM9Sg6lzPVC/G2nPVCurjlDjWgqP0MqVzK2hPxQKxL+QeBbbeoH8FAXdi7LswpbOi5jgIwmRqSdvRc/FRkyDSsBtKUgGUcx2Y6lcVaQYMdV1TcAQTyi5abNaJ7i7FMbRlxVar6jUFQTMdk/r2wnfKr92475iUuJU7Y+On2N6bfi54K22mflKBoXRBwEwYwu83VVlIdhQtAAJWn1hwFNZVxtIfyh76zAEh3KCurFXwDunmMIvTaHxAGnkpc18GJVw8Dva6oGmCOrXfsU0Emx4x2SU9E+C5rw10SJj9Vdm29N9LLgGxMxMKwvsGfDO0cDE8j0Xn15V89djXHaaTztHcDj0zC6eCiXitoU6jRPmDBwTI/cIG5un0w1reG595CEs719RmD/EpmCOrmdD6xx9k0s6HxHBzskiCPUdY9kK8H4MW1a7qnOQMz6wj7W5AHnPLR+ac0dEL6LtvzTxPSISm68P1wRtEg+3t+yHGXiFlFUcW1y0meYcQ37QrXpdFri1oE7RLj69vuqZaUH0wS8bcGJ5knn9FafCdcU6b3EwIBknJHdZRa7F4C7xDpO5xcXsZ/K0OMFxgkhojMAHmFV3VgzDeiaUK4v72pBhtJpcP/AMEZ9HIPUaQBIHA/z6qWSHpOcFF0gYXLn4UbbUuOUVbtAEjlYLiMwk1Q3GyIWX9Skp6aGNJnC7qXgd7pbc3TmzJwmjroVproMs9Ap1SXYwmOn6LRdLdokKuWmqvaJanNjrBbTLgMqkZj4rfYXX8N0yfK6PqgL/RqbR/1M/RK26rUO4mZKV1KdRxkuJnum5Wtlm4rsfssIZua4FVfVH1HOziOE5s2PiA4+ymu7He2CMoqfhKleirmye7Kir2JHRWw0PhNbKBv6D3/ACha7BdOhGbAgBYnFPTahGViKa+gsdPqzygPxgFSE9b4ZeW7g8ccKuXFmWVPMMhcLT9JTwyT2hh8xiUNePMgeqMsxJmOiWVqzhUgjEpnH+NojxGNw5waJKUVCQZKsDmtqNEGEr1mz2gR/wCU0IpopjVnFGoIwj7W5wZQ1Gi1tME8oeq1xOEXCnseSiTurS6AmFnYEmSZCVMpbDJKeWmotDZPCXaWhEnHo5OiTJlWDwnogEndJPXqElGsMPorb4Vrsd5mRu69lXHLdMeGSS0y+Ui+nR5JgR6x+68yvb6K1VwBkscWujtlzT9l6HfXwps3OMD9F5hd6g2rdOFKXb2PGOJ2mCum9HTjF2h2P/8AQXRO2CADEtIJkntBT6vFCHz5ukf+0AZHufdc6ZbM/AN+H/3VNrRVkFpMf0zy3EAjskhrfE2gPO8EiXeaTIAdP/y55x6JIzSdel5Qb2MaurVdo2OcccmO+Gk9cwf91DU1l7CPMSXnBEkP5b9IMYQFpeFu7dT3Ejd6gcT9P2Udw75A0/LJABw2CInHv7Jv02Lw0MqGp1Hcu7SCBIbwcE+2Uu12pWpUarmk7HRODMZjHTrCU22tlrvKCQDI7uBIxAGRJnvn1TnQ/EW4kViHU9pIY/IAjn2GRHp6oyyKv5CqDvRXvCeoPaapYCS5obA6ue4H7AMVkuGFgG8569p7BOvA+g0t93WAcGGoCwOaWujY08HgEuJHoQlfi4guxgE89T/sFOcLJTSbB7GDUzwQhr9215A46LKVqYDgThMaZaY3DKktIEWk9iVrHSOyIuoIDSJJCavLQDhQWrC4yW4RVDPJEQCq2nLSsFd3DRIT640dtR0osWlOkAMSjcUB5Uuivtpv5IwuthIx90+rVWtpnGShmUIZ7rSpiOcpC61aGnnKxt35s8BDVaLi+GmEybpsCSgjK12DXz9+eFwLiGwBlEsIIIPCHq1GtzyAnSfgUkyCnePjIWKere0oB7rFuI35gVp4gqOdDXEY4WVaznnzcrunRh07cwjbS2FSehCnHGlpE5Tbe+iLTX7Z7rLfTn1qkCMlbFItdBC4q3T2OBZIIU+pVROlZf8ASPAYIDqjuM9ggvFFpSaC1oBjsq5X8Z3IpwHR6pbpusOeXb3SSrarR0RjGPSIbygXDyqIUpaAHeZPKNNu09yoqGnCS5Tk67JSSYobZPDhuMhMXBoG0qb4YIMnhQXFGcjlJbuxJSB67Wtp+pTrwZ8Wk4VGme46EJG+3NSGuV38F2r6P8sjseCFSP8AJmWyyeJbv4lqSPKQPcT2K8k8PueLsvoklwbU8nZ2x0R3Er2XVWU/hF0GCMj19e6878Mac0XjqxaW0xMzgZwYPTG5dB2QE3gDUg6tUc0uaHtax7Hu3ulrYDg/aJEsa2DkT1kp/daeCwiAHtgiIEnAJHYDkdp7qwXekWbP+3phm3yhxySeYmTJ6oPVqjKQBcQHkyct2lo9TmQT/vyubJlU8lxOuGPjCmV26LKY21JMGHbcEDPXrjv3hCX11TghjRPTJzmM5gRDeSecrNUp/EcHuaXA4APbLgXDvgmOgVa1Oi4H5YDoAifcQcdROPRUhtWJN0wqs5ocSJjHuIcHAx6cfdL72rsFQtgAggAcCRkj/wCxXNCvxu+b5QfoIB+wz6o19s2cQWuG4zEDoR91m6F7LL/6RajVdSuWvefhg09u4zmHBwB7Rs/JMNZsg9xcT9+ft/KER4Ho0XtDKAgwS4E+VsngA8cE47pl4odTZFPE9gP1KrKVqzkk+Oir0KwZhvVHsqNaM5KWOpAGR0UFa/IOcLmI9jR+oNLoIgLT7zaPKcJJWBdBnlGW9EvOxokxKVwvdiyVolt9SLiQOVBe3rtwDlhaKJMjKX1bgOJcXJ/zTQ0Veh8AHgAldXNUNxuSbTLs7T1UlcbvRMn9K9Gy8glzTKIZdPfTO7EIS7sHNphzHT3UWnXB4eOER+TCWh3CJqW4a3vPRF0AzbPCj/FU90QTCrHQqkA/gmkAALSbnUAOGhYm0bmVK9v31HgU+nVObTRKxaHh4lAXDqbT/DK6oavUYIZMrkU5dUd08OKrbG/4CqWndAhKKt7y0xKZaWyu4OdUfg9Fn+kte0vHRZ62cE8aTuIgZZOccnlM7LTmBwBMFFsG1vCHdY7yJJae6Mcli/oxo4MDtkqUvgbR90NWpspCSZdCVVr3cMOgpMjronOS6CqjQHIbUKxjHRAPvXhwnjqUfqVHybmZkLQjqxCXTrmWg9e69N8M0i5jdxzyCP3C8dsa5GCva/BVdrqDYHmAyP3VsfZWC3sE8UPfApNEueQBA5J+qXWunvphlBpLiNzSQ4wXHJzsxEHEplq2oNDnVAdzgdjYjyicuBIj0SixqPFRxzuAJEk/KQRiccHlXrR1R0w+xtDRGMmfMAS7r1Lm9j2SS78PVLm5cHtfs8vyuEA85E46cBOnQ5m7yNA5Jkj25A/JNfB1oz41QtbyGncGMZnrkZOI5Cioppou5NOwWvbUbUVKbGjc1rSZknzSOTkztP2Xl1/dVRVOQWzkQOs4Xov/AKqWdcfxKXYNJ9BJBj/OV47e3Fbe4N3Fx2gkjAmc+nVTx4qstKSlFMaalYsqseWsIc0skMA/mMD2yl9rScwFr2nBLQSQSPt+ytXhDTj8F5qkk1IJ9mjA/IqvPpgvc4ADJOWNAgn0KqkoxOWTuRY/BQdTf5C3zO8wHMRiJGMj9Uf4rqzmR+v5gBINEvIM/wB2OgH24GEfrDt4aQQA4d+COQqzS4WcmRNiyzrZglT1rdriBwgn6ZUHn6BZRrumCJP6LkaaJpMZCy2SSfKEz0yq0Ne9gzESkNC+cCWvHlRNjeGTHy9fRMqfRuVaJC9ud+SepS46IxzsHnond1Sp1PM1wkdEBRcWuM4WbknSBju7Rp2kfCbg5PCgaS0QRJXdxqb8DkzyuzdF0+USlpy0x23JndnReQS3jsUPWtyHGcKapqZpgARK5q3nxIxk8qljcpfCa2tdw+bhQV62zBHCkZcBhzyoKwdUnueE6bHttCu4uXOMt4WI1umvB7LE9hpfCWlprAMCSi7bSs4CZ2+mcFqsFlpG5uOSldFkivWtnGN/0XD/ACkhp9wE11DShTcIJzygqtNtLgbiVKUkinBsyhS/hl5jCU1719QnygAdU2q2lR7cDHZVa7vnNeWEQpqLbsTI0ocUv+g1zcOnOUAwuLuIRldjp8owimWu7bIgqqjZyRxfQCjXcD5hIRj3Et8vHZOHaQwNDuTCHoNbmei1+I35/BIy0qOfuGFbvC2uVWzScPm8oLefc/7lJarnBp290/0ewNMB9T5vmgctAyAevIynSotCA41Wowwd0CmTtzxtA6T5pMDHVLXXrmw4s2uJBBAaXucehgkxHvypbipubMeUACTtkSTEdiYiIwp9Os3PrNbVA2P4mCcAdREDP37q6QW6LZpGn7mio8STnb0b7Dv6qxaPa/DLjzJ/aFllahjQG5AUlejIkE+2UHBJ2BTbEPjDW6WxzXcgGQATI+gM8rxDQ9doPuazKjCxjyNpg42zyBwvcta0kVgJBa84Bb19CFSn+CyKkmOcwAClaV2WjJKPZPZXFI0yKeWxyAQqxqGkiCXADvGB/wAK7jS9gAbgDt+6iOlgzu+yVxsldHkd4IfLSAAYnOB37J/o958SnUY6JEOaesgencQpNds9tTYKIG44P/nCSW4+DWEOAzuziMxB6Yk/dV8E7G1C/Lht6RkfqFBUuKmCxkjuiaG1mSB5iZM+sg56GZCZG4BYGBsAnlcU5qEqOeVqVCnUWtc1pOD2C1fayKdmKdNo3udk9Yn/AGROr2fyNZ0EylTNPLid5AhMpcQJK9g+l3MOaZz1Rt3rQ3kbeFBZ21PcDmVJqds2mYgy5Kth3dohrXzTG3BKItrtzQQRz1SD8O5pJcSOyLsq7ydpVEkilUtDW4sC5sjMovQ9OLWuc7I9UstqtRhJBJHbomJ1GpskQQsqsDmCuD2uJcDHIKYWN2HCSIITDSdZpuEVm4TFtS1JIgAdCjDj9NHIhDfX5BWkdcUqZdA4HVYmlGV6YJZHehpb1NoiVLb69UaC1rfZD2Owu2gSUdWrNpujblTbXZ1xezdvdPrMO4Q/1SS8txuyS0hWJtzDHvaPNGAq3Url48wh0qfvRnGVk/8AqFRo/tIiQkf+nbnud36lOK5gBsT3U9nZ0z5jITxZvdiGnSazpJUVd53cQrRVo0iIaIKiutIY8CDlVTSCxS1xgNGT6Lu2tHOcRtHqjNLfToPLXAn1OVJc3jBuc3p26qf9uyUnTtAtK0G/OGtPMcn0EZTepblrGlo3ZIJjlvPUZj6ozSLWMiDU2iSRIbOSM8LV9aPDnOY+Q4zs4a6Bk5MtAHVdCVj3QPb2jarZpuJh8vMRJjggjH0Vq8O6aSA+q2akRJjA7AdOSqrbkuLPhQwMO54EkEj+XOSZV80Ss8sl+Cq6SJNtjtjYauG8HsoTcTjoB+f+fqtsdg+6Bjiu3zN9JKDuaUz/AJ3R73ZHshiMJWML2W0n0RLbIDoi2tEQFt7wAe/+FagMoPjq0mm1wjduAzwYzBPQcrzS9b8SmX0iGuBLTTdy0gxB9OxXtPiK33UyXDc0n5e8j/PuvJL23BcXMYWiJ3iZ/pgg+wwQn7QqFVK4/lqRL/KPRwPrxwp33h+XdBbgg9E20nTWuljy5rQPmBDgHdYJmPWe6Xa9p5Y8/wA5fwZGY9AuXNjX9xpxTVhVG5e4tBc0juOVlwTuJ244VbsLKoKkHykeqJq+Ig0mi6eYLuyilb0R/wBIF1OpVD/LgBT0774m0uMubyu69Ta6Y3MIwt0DSe6QIPZPVF49Gvxwc7aR7LZ3Ana3jqjqGlOeCQ3jqnVgxrWREuHdG0kGkpFcpag5zSwjJ5S/U6lSk1uyYnhXJ7m+Zz2DGMJPXJe4bWEx6Ict9Aml2ANuXOYHHHcLKN4XHB4Ujq8OLNpk+iVNquZV2EBuVL+nraOZpPotdjeCPNJP1WkNV8oGx4M84WJlFx0Hkvhc9Nt3OrOdTGBgE/qt6lI85fLpgoptR7WFtJsdyh7ajUbPxGbgUx6XFJa7EzGVXuim85Ug0yq47XOj1TWoWsy0QUuoValR5EGO6OzW+hjQ00NaW1HyehUOpUixrQAY7qKs3IBcRCL3PqQCZaPRamLx3sXtcHEATjlNqAIBhv0KYWNmxnmiT1Wq3wyZHKZdmoSFj2kuNIOngJTqjvLJAbLhIHacqwf6+2i4h0O9ClGqXLbl0CmGkgnnlLObWq/6Ta5aRaaZDqYaCWtJ+IXN+YifK0AAySldZo2bW4O4bWuJLsgEmCcSO5+8pX4Xu3BrmvOAQwnqDkz6A8LG21SvWe+oP+rubT24DSNhBLhnzbf2XVB2acRlTt3smpBOZJBmM9eys9hqgIbnOEHpNRtNpaWbpJDy7l+Yme4wP8lV3xCypQf/AAmO+EYIOTsdyWn+ke6aUWtk4tPR6dZkHnmUY5nK898OeIi5vmPGFaqWpA9eiyaC0w6q6DHsVvkj/OyFNcFwTGkRj/O6BjRZgxzC7+Bx3PP2K3TeCVBf6gKYyclFIDYJetBaQTxhedaxQHxHF0gEdMA8/cq9MuA8hvV3mPsqD40vw2o4NYdrcbpwTMGPURz7opbAwbSr0Aj5w4O2udgAu/pjH+Ql/jN7hBkFoLXDygEdDxjr+Sjtr40/M2HEZLXmTtIHHT+cEexSTXb83FXYz/psOSJgmOPohkqqAk2Kq1WowOfkucfL7LLy3bUc12z5hkjumtvbipTMZcw8LLW7ZiWwWn7Fcy6+G41t9kbKGykWZJBED0RFoIdOyIHVE73BxIAM9VFHml7ucIbaHjdGna+8QwCJKl1DUGtALXeccjol+raa0AODp9lmn0XVMPp4AwUOKj0Z0wzTNRdVO15jtPUpvbV2U53OG8duFW7mjDcAgtOF02/Y7y7dzo/NFMi0qCNSvXNeXwMnylJ6mmPuaheHjdz6KZ91U+VzQWnp2XFG02yS6Bz6hG39Jq4g4qPp4J3O6+ixMaTaL+vHVYl5G5fT3f8ABiFqtaYhq3V1D+2G91t+pgDyjnqmo9KxebBjcuCFvaIA/hAZKPvSXgGeegSy4bU/kEEd1qGTBKto94Jj8kNSFUeUNA9V1/qN22R8NsJPeeI6rDtFMlZWZ0N4rQIcBnK5q6p8NsGHFJqWoPaN7hBPQoarRdXIdumD0RlG0JdB9y1tXO3zcpTUcQZMiTAdExCLv61QU/LG5qM0lhrUmgN/iOJO3p7yeFKX8Vr02KNzt+GvD9B34loyQcVR0c3+qBgK1alFEAU2AhsSRyIxP0wpvDemtw54AHytk5nqeO6slzp7GNJPEZJ+0LqhHikTnJSbPPxcku3xDfmAkYMAE+2HfdQt1d1QhjKh3cRtG18xkuj0OAQnmqWDGsLqQlhPAztMieeh/dVm+cGAVAySDh7ScuEgtxwZ+uVflZKqJQ+m17tvkfy5rctkcx1B9ExoX5iZxAKqhDHEv3uafmgQ6T0HcdswufDtcU3mk9znOeQWuO6HAyYg/KR1CjJUOmelWN5uhPaNxP2VU05hwmGqamLe2qVSJ2N49f2C0WZjl2oNpgknPQKv6nVfVdJBaADJIgf889FUtHuatao6uQ5wa0NJHylwJLnAHoJhNtU1p/w3AsIJwAcEk4jrPt6KyQgjAFF9UtqVH1H5c4y0NaMwADg+p9fZLr9/xaO5xJAdDPU5A2jtg/eeqXOqE/MC0udEEzu4P14jt+S6e97yKbMFgEkZDZyRnrtgfUrWkgNNvYoAdEZ3RDiMQ0QMR7N+yKqW5ZTLGjLiCY6BOnWu1oESTkj0S9zySf7R9Z7eyhJelIs4sntpsDWHMy7r9Ewr0AfPA83IhA0NU+CTLG59MqWjqQqtIyFySnfmhKQwe3YNwZyPpCQ3hbUfDjt7QmltXdIAfIiId0WUqTASagHp6qiaQqyV2KqOpCn5Ht3AcFMrPUC9pc2mYb1RN3eUgAfhiOM8rijq1GlTIdID/sEeSb0PFqeiAW7nw4Hnoi6en0qbp2+eFLYNY1oLXA9URcWL3u3Ng+yk1JnVHHjj4JNU08Yh0EZhIL9rqY3HIKfXrXBxDmkKLaXMNPbM9YSq09glihLrRXLe62tnAk/ktpu3wY+qedgHQraspQOf+mZ7GKrnBzCAT3Q77ciMlT0toaSHcrVlT3Eh0xPKcuRU6hacqV18cyu7mjEiJ7IWlRcRBbBRAD3Nw7EZCAumNaA58AHgp1VsxGRj0SjUrOWbXCWg4WNYqeGVANh3ZWU3tp4aYPULohlFvlx9EiuajC8veS0FbvQNkmp1D8N1TdAnjum+gXlXhgDiWRA5EiMEdYSC/tWVSxtJ+JEN7k9V6T4V8KtDmPDyHNPTEwOPZJLG20UxzSTssWlFrW05BbG1oBmfz+v6pvq9pvZB4d26yhtVrMbtdUOSZAGTgEYH1XWlasKjS1w449oXUcoFp+ltpNI53dD+iR6t4fO0tokAElxY4S0k+vIzlW80uo6CAP8APQKJzQYHplajcjyzUvA9UNa+nD3Pk7WnLDOYLox6z1T3wr4Pq0Tvq1y4EHdSjcN0c7yZx6K3VbfHl5Ax6SsEtxnA/bP6LcQcjVnprBC5u9OpVGOpvALXy0g/p9lLTrbcn7f57qC5qwQRkSgogspFawNoTTpENpiQ10mY5AgfafRKb9xrS7LXcAGRu7mPVXe+AeWjbPX/AD2hC0bEuOeBP6p7dBs86paJUc5smNsx1PJwPoQjtI0uoHucRtAOBzPrKu7LBrZPYlcvIDXOjjP07qdGbKzq9uA5pEBxBEcZ6/QqvO2te3+7gHorZqVFzySDDR9wYGQqEQfjQHFz2OkbuueEMq1Q2HsZag8iWPDROQY5CD2cbIAPVWRjvxGK9B2OC3OFVtXvDTcadOgdoOC5cHB2dUoxaoHvGPpvMlpA6jqoq18Q0ucYIGAgK2qF9QAt2u4wgtRud5Myc/orrGvUcEsabCbzW6kBuCOeE4rV2Ptg4xP9KqlEuJyCQceysOkXJYzb5QP6jnKLhFDqEUAllVrQ+mXNHboprTxTdUsyD7hPjrbDTLYY9pxgcHuq9c2tLOxxnkt5x6IxlHotG67Lho3j2jVhlxRg9Xcj69ld7fT7eo0OpOaTE+UheN2T2UgT0PIKsWlXNNnnpnaf7TH5Iyr3om83F7LnXYdxbxHZYqfdXl0Hbmu3ByxT4Flmj9PVLPTRtkkmVBdUfh5afosWJhxwyk17WucOiFuQdwzjiFtYiD0juaQASu8gNOFixEBV7+6cQRiPb90mv7NroB4KxYmQGMfCWlMF2w/0guz3AXquiA7XySS4yT6HG0dgsWKkCczrU2/xC0YM7A6JIEZQFet8EgMEAY9+FixUJjyjVJDvSHD8sfmUVWYCGmPm5+62sW9M+haKpDJB5I/VGveM47Z95/2WLEwpxTYDHqCVDfu2s3ALFiCML3YdH9s/mVqm2Ge4H5lbWIMyAbjt7BKbesXgsPAcR9J/5WLEEGQVTtg0lvLTiCvNPG1H4L/iMw4PhYsRmtGx9lZd40uxhtTaOMAfuoX+IK9d7Q9/OJhYsUfCrZqja/xJJnzdk+0/SmPeJ4cSSsWJWSm2loKutOY0uAHCV0tLZuLujQcd1pYo8n+lE1Jsy30UCk5+8xxt/wCUFRtmzDfKQOeSsWLJsaMm3sipFzdwJ3TjIUlEgYj81ixWYJbH1lqz2AMwRE/msWLFOMnRCz//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8" descr="data:image/jpeg;base64,/9j/4AAQSkZJRgABAQAAAQABAAD/2wCEAAkGBxQTEhQUExQWFhUUFxoXGBgYGBcaGhcYHBcXFxwXHhgYHSggGB0lHBQUITEhJSkrLi4uFx8zODMsNygtLiwBCgoKDg0OGxAQGywkICQsLCwsLCwsLCwsLCwsLCwsLCwsLCwsLCwsLCwsLCwsLCwsLCwsLCwsLCwsLCwsLCwsLP/AABEIALUBFgMBIgACEQEDEQH/xAAbAAACAgMBAAAAAAAAAAAAAAAEBQMGAAECB//EADwQAAEDAwMCBAQEBQMDBQEAAAEAAhEDBCEFEjFBUQYiYXETMoGRFKGxwSNCUmLwFdHhMzTxB3KCkrIk/8QAGQEAAwEBAQAAAAAAAAAAAAAAAQIDAAQF/8QAJREAAgICAwEBAAEFAQAAAAAAAAECEQMhEjFBURMiFDJCYYEE/9oADAMBAAIRAxEAPwCpPZtKyvR3jCZVbZrhMoVtHYZXntpI4nQLQsDBldbYGRwmzbthELl7R2ws5JdAjNIrzaLnO9FjqUFWuyYwTMJdeUWkko8b2U5pnFiYEpmKk8JR+L2tgBboOIzKSmzNPwmvPm5QlSpKkazcclRXdPb0SVu2JVug6hcEABE1LmPdKqNTIlNabWuhFq+ikK6N0mFzgUTXeR1n0Q/xdh9EeyKinSQG6Yup6k4GIKNtXOc5pIgFTtptaeEdSbuIjCFJLRXmq/2OrcEgDusvKm0bev7Ie+vhSa1M7ahTqsDuqVb0UpMrz2cScrLqqAACZRd/p5L8yB6cLtuhF5B6BdEY0grFyAmsZAwoIYJyEw1TSXRASpmjuaCSSnlJdgngaAKYa6r9VPqtAEiEVZac0H1UOp2zgtLLRCceIBbw3OFqpctfOFJVpgM9VDaUgeim22rTF7RE+k4RHCIuKEtClFEuE8AJTcXx3QDwn1WgU0rGNrY46KZtlGXIGzrvn0TKrnqqRla2Ujk+gzrYcjhF0gYwtPrta2AorGtuME4U5KTA5bolc4tK4bXkw7oudTYGmQ5Kru9gYRitbBaiqGlwzMt4WJO3U8ZWLJXsm7exdb13YmYRLnlxEFHV6bdkQh7YU2ckZU1FS9EdGzQDRu6qT8QYwp6zm4jIXDacn2Vq8RjkEE5UrrTEd0MbdxdxwjabC0SSFP8ASugiu5syFHbWji7KMuLknlbp1y3KKcn2Mm/QK63U3YU1BxcJcEQ66DsuCJDQW4Q90h/8RZc0wSAAjbMQQCuazADIW2u6oqm7DCmhn+GDiAVqqdnC5tLkvMDkIy70x7DuIlrv0SuNpi8GxY69duEDlOdOoPceuVqrasaxpOQRz2Kd6dBE+kSEYwfTHWO0Qiw+Jh3IMLbHGkYaVBqV78NwIPPPuAgX1iXlxPIkfVZ4/g2y5M1BhZ5sFF2tRpZubCqFerLQJkun8hKFs7uqBAkA5+idQb7Kfu46LXdXMkBQ3dAbeVWLjVDTEu5MxPZRUdTNXrhTnphj/wCnWxvuYwTKUaqXVPl4W6xEZKDq6htEBLxQlxl2DV3BrYdyobWs4NMNOUkv7t5rAx5VZKGqN2iAMKkcaHxqNAzn1XAiICTNvKbSR1BynGreK2MYQ0ZIhUNgNV5cZG4yuiOLRpwjIutlqLPRFO1AEeiqtCzcDyjXcQs1xJPGkE1b0Thcm+LUAaZOAu69Pa3PK1ORKUZEl1qM9Sg6lzPVC/G2nPVCurjlDjWgqP0MqVzK2hPxQKxL+QeBbbeoH8FAXdi7LswpbOi5jgIwmRqSdvRc/FRkyDSsBtKUgGUcx2Y6lcVaQYMdV1TcAQTyi5abNaJ7i7FMbRlxVar6jUFQTMdk/r2wnfKr92475iUuJU7Y+On2N6bfi54K22mflKBoXRBwEwYwu83VVlIdhQtAAJWn1hwFNZVxtIfyh76zAEh3KCurFXwDunmMIvTaHxAGnkpc18GJVw8Dva6oGmCOrXfsU0Emx4x2SU9E+C5rw10SJj9Vdm29N9LLgGxMxMKwvsGfDO0cDE8j0Xn15V89djXHaaTztHcDj0zC6eCiXitoU6jRPmDBwTI/cIG5un0w1reG595CEs719RmD/EpmCOrmdD6xx9k0s6HxHBzskiCPUdY9kK8H4MW1a7qnOQMz6wj7W5AHnPLR+ac0dEL6LtvzTxPSISm68P1wRtEg+3t+yHGXiFlFUcW1y0meYcQ37QrXpdFri1oE7RLj69vuqZaUH0wS8bcGJ5knn9FafCdcU6b3EwIBknJHdZRa7F4C7xDpO5xcXsZ/K0OMFxgkhojMAHmFV3VgzDeiaUK4v72pBhtJpcP/AMEZ9HIPUaQBIHA/z6qWSHpOcFF0gYXLn4UbbUuOUVbtAEjlYLiMwk1Q3GyIWX9Skp6aGNJnC7qXgd7pbc3TmzJwmjroVproMs9Ap1SXYwmOn6LRdLdokKuWmqvaJanNjrBbTLgMqkZj4rfYXX8N0yfK6PqgL/RqbR/1M/RK26rUO4mZKV1KdRxkuJnum5Wtlm4rsfssIZua4FVfVH1HOziOE5s2PiA4+ymu7He2CMoqfhKleirmye7Kir2JHRWw0PhNbKBv6D3/ACha7BdOhGbAgBYnFPTahGViKa+gsdPqzygPxgFSE9b4ZeW7g8ccKuXFmWVPMMhcLT9JTwyT2hh8xiUNePMgeqMsxJmOiWVqzhUgjEpnH+NojxGNw5waJKUVCQZKsDmtqNEGEr1mz2gR/wCU0IpopjVnFGoIwj7W5wZQ1Gi1tME8oeq1xOEXCnseSiTurS6AmFnYEmSZCVMpbDJKeWmotDZPCXaWhEnHo5OiTJlWDwnogEndJPXqElGsMPorb4Vrsd5mRu69lXHLdMeGSS0y+Ui+nR5JgR6x+68yvb6K1VwBkscWujtlzT9l6HfXwps3OMD9F5hd6g2rdOFKXb2PGOJ2mCum9HTjF2h2P/8AQXRO2CADEtIJkntBT6vFCHz5ukf+0AZHufdc6ZbM/AN+H/3VNrRVkFpMf0zy3EAjskhrfE2gPO8EiXeaTIAdP/y55x6JIzSdel5Qb2MaurVdo2OcccmO+Gk9cwf91DU1l7CPMSXnBEkP5b9IMYQFpeFu7dT3Ejd6gcT9P2Udw75A0/LJABw2CInHv7Jv02Lw0MqGp1Hcu7SCBIbwcE+2Uu12pWpUarmk7HRODMZjHTrCU22tlrvKCQDI7uBIxAGRJnvn1TnQ/EW4kViHU9pIY/IAjn2GRHp6oyyKv5CqDvRXvCeoPaapYCS5obA6ue4H7AMVkuGFgG8569p7BOvA+g0t93WAcGGoCwOaWujY08HgEuJHoQlfi4guxgE89T/sFOcLJTSbB7GDUzwQhr9215A46LKVqYDgThMaZaY3DKktIEWk9iVrHSOyIuoIDSJJCavLQDhQWrC4yW4RVDPJEQCq2nLSsFd3DRIT640dtR0osWlOkAMSjcUB5Uuivtpv5IwuthIx90+rVWtpnGShmUIZ7rSpiOcpC61aGnnKxt35s8BDVaLi+GmEybpsCSgjK12DXz9+eFwLiGwBlEsIIIPCHq1GtzyAnSfgUkyCnePjIWKere0oB7rFuI35gVp4gqOdDXEY4WVaznnzcrunRh07cwjbS2FSehCnHGlpE5Tbe+iLTX7Z7rLfTn1qkCMlbFItdBC4q3T2OBZIIU+pVROlZf8ASPAYIDqjuM9ggvFFpSaC1oBjsq5X8Z3IpwHR6pbpusOeXb3SSrarR0RjGPSIbygXDyqIUpaAHeZPKNNu09yoqGnCS5Tk67JSSYobZPDhuMhMXBoG0qb4YIMnhQXFGcjlJbuxJSB67Wtp+pTrwZ8Wk4VGme46EJG+3NSGuV38F2r6P8sjseCFSP8AJmWyyeJbv4lqSPKQPcT2K8k8PueLsvoklwbU8nZ2x0R3Er2XVWU/hF0GCMj19e6878Mac0XjqxaW0xMzgZwYPTG5dB2QE3gDUg6tUc0uaHtax7Hu3ulrYDg/aJEsa2DkT1kp/daeCwiAHtgiIEnAJHYDkdp7qwXekWbP+3phm3yhxySeYmTJ6oPVqjKQBcQHkyct2lo9TmQT/vyubJlU8lxOuGPjCmV26LKY21JMGHbcEDPXrjv3hCX11TghjRPTJzmM5gRDeSecrNUp/EcHuaXA4APbLgXDvgmOgVa1Oi4H5YDoAifcQcdROPRUhtWJN0wqs5ocSJjHuIcHAx6cfdL72rsFQtgAggAcCRkj/wCxXNCvxu+b5QfoIB+wz6o19s2cQWuG4zEDoR91m6F7LL/6RajVdSuWvefhg09u4zmHBwB7Rs/JMNZsg9xcT9+ft/KER4Ho0XtDKAgwS4E+VsngA8cE47pl4odTZFPE9gP1KrKVqzkk+Oir0KwZhvVHsqNaM5KWOpAGR0UFa/IOcLmI9jR+oNLoIgLT7zaPKcJJWBdBnlGW9EvOxokxKVwvdiyVolt9SLiQOVBe3rtwDlhaKJMjKX1bgOJcXJ/zTQ0Veh8AHgAldXNUNxuSbTLs7T1UlcbvRMn9K9Gy8glzTKIZdPfTO7EIS7sHNphzHT3UWnXB4eOER+TCWh3CJqW4a3vPRF0AzbPCj/FU90QTCrHQqkA/gmkAALSbnUAOGhYm0bmVK9v31HgU+nVObTRKxaHh4lAXDqbT/DK6oavUYIZMrkU5dUd08OKrbG/4CqWndAhKKt7y0xKZaWyu4OdUfg9Fn+kte0vHRZ62cE8aTuIgZZOccnlM7LTmBwBMFFsG1vCHdY7yJJae6Mcli/oxo4MDtkqUvgbR90NWpspCSZdCVVr3cMOgpMjronOS6CqjQHIbUKxjHRAPvXhwnjqUfqVHybmZkLQjqxCXTrmWg9e69N8M0i5jdxzyCP3C8dsa5GCva/BVdrqDYHmAyP3VsfZWC3sE8UPfApNEueQBA5J+qXWunvphlBpLiNzSQ4wXHJzsxEHEplq2oNDnVAdzgdjYjyicuBIj0SixqPFRxzuAJEk/KQRiccHlXrR1R0w+xtDRGMmfMAS7r1Lm9j2SS78PVLm5cHtfs8vyuEA85E46cBOnQ5m7yNA5Jkj25A/JNfB1oz41QtbyGncGMZnrkZOI5Cioppou5NOwWvbUbUVKbGjc1rSZknzSOTkztP2Xl1/dVRVOQWzkQOs4Xov/AKqWdcfxKXYNJ9BJBj/OV47e3Fbe4N3Fx2gkjAmc+nVTx4qstKSlFMaalYsqseWsIc0skMA/mMD2yl9rScwFr2nBLQSQSPt+ytXhDTj8F5qkk1IJ9mjA/IqvPpgvc4ADJOWNAgn0KqkoxOWTuRY/BQdTf5C3zO8wHMRiJGMj9Uf4rqzmR+v5gBINEvIM/wB2OgH24GEfrDt4aQQA4d+COQqzS4WcmRNiyzrZglT1rdriBwgn6ZUHn6BZRrumCJP6LkaaJpMZCy2SSfKEz0yq0Ne9gzESkNC+cCWvHlRNjeGTHy9fRMqfRuVaJC9ud+SepS46IxzsHnond1Sp1PM1wkdEBRcWuM4WbknSBju7Rp2kfCbg5PCgaS0QRJXdxqb8DkzyuzdF0+USlpy0x23JndnReQS3jsUPWtyHGcKapqZpgARK5q3nxIxk8qljcpfCa2tdw+bhQV62zBHCkZcBhzyoKwdUnueE6bHttCu4uXOMt4WI1umvB7LE9hpfCWlprAMCSi7bSs4CZ2+mcFqsFlpG5uOSldFkivWtnGN/0XD/ACkhp9wE11DShTcIJzygqtNtLgbiVKUkinBsyhS/hl5jCU1719QnygAdU2q2lR7cDHZVa7vnNeWEQpqLbsTI0ocUv+g1zcOnOUAwuLuIRldjp8owimWu7bIgqqjZyRxfQCjXcD5hIRj3Et8vHZOHaQwNDuTCHoNbmei1+I35/BIy0qOfuGFbvC2uVWzScPm8oLefc/7lJarnBp290/0ewNMB9T5vmgctAyAevIynSotCA41Wowwd0CmTtzxtA6T5pMDHVLXXrmw4s2uJBBAaXucehgkxHvypbipubMeUACTtkSTEdiYiIwp9Os3PrNbVA2P4mCcAdREDP37q6QW6LZpGn7mio8STnb0b7Dv6qxaPa/DLjzJ/aFllahjQG5AUlejIkE+2UHBJ2BTbEPjDW6WxzXcgGQATI+gM8rxDQ9doPuazKjCxjyNpg42zyBwvcta0kVgJBa84Bb19CFSn+CyKkmOcwAClaV2WjJKPZPZXFI0yKeWxyAQqxqGkiCXADvGB/wAK7jS9gAbgDt+6iOlgzu+yVxsldHkd4IfLSAAYnOB37J/o958SnUY6JEOaesgencQpNds9tTYKIG44P/nCSW4+DWEOAzuziMxB6Yk/dV8E7G1C/Lht6RkfqFBUuKmCxkjuiaG1mSB5iZM+sg56GZCZG4BYGBsAnlcU5qEqOeVqVCnUWtc1pOD2C1fayKdmKdNo3udk9Yn/AGROr2fyNZ0EylTNPLid5AhMpcQJK9g+l3MOaZz1Rt3rQ3kbeFBZ21PcDmVJqds2mYgy5Kth3dohrXzTG3BKItrtzQQRz1SD8O5pJcSOyLsq7ydpVEkilUtDW4sC5sjMovQ9OLWuc7I9UstqtRhJBJHbomJ1GpskQQsqsDmCuD2uJcDHIKYWN2HCSIITDSdZpuEVm4TFtS1JIgAdCjDj9NHIhDfX5BWkdcUqZdA4HVYmlGV6YJZHehpb1NoiVLb69UaC1rfZD2Owu2gSUdWrNpujblTbXZ1xezdvdPrMO4Q/1SS8txuyS0hWJtzDHvaPNGAq3Url48wh0qfvRnGVk/8AqFRo/tIiQkf+nbnud36lOK5gBsT3U9nZ0z5jITxZvdiGnSazpJUVd53cQrRVo0iIaIKiutIY8CDlVTSCxS1xgNGT6Lu2tHOcRtHqjNLfToPLXAn1OVJc3jBuc3p26qf9uyUnTtAtK0G/OGtPMcn0EZTepblrGlo3ZIJjlvPUZj6ozSLWMiDU2iSRIbOSM8LV9aPDnOY+Q4zs4a6Bk5MtAHVdCVj3QPb2jarZpuJh8vMRJjggjH0Vq8O6aSA+q2akRJjA7AdOSqrbkuLPhQwMO54EkEj+XOSZV80Ss8sl+Cq6SJNtjtjYauG8HsoTcTjoB+f+fqtsdg+6Bjiu3zN9JKDuaUz/AJ3R73ZHshiMJWML2W0n0RLbIDoi2tEQFt7wAe/+FagMoPjq0mm1wjduAzwYzBPQcrzS9b8SmX0iGuBLTTdy0gxB9OxXtPiK33UyXDc0n5e8j/PuvJL23BcXMYWiJ3iZ/pgg+wwQn7QqFVK4/lqRL/KPRwPrxwp33h+XdBbgg9E20nTWuljy5rQPmBDgHdYJmPWe6Xa9p5Y8/wA5fwZGY9AuXNjX9xpxTVhVG5e4tBc0juOVlwTuJ244VbsLKoKkHykeqJq+Ig0mi6eYLuyilb0R/wBIF1OpVD/LgBT0774m0uMubyu69Ta6Y3MIwt0DSe6QIPZPVF49Gvxwc7aR7LZ3Ana3jqjqGlOeCQ3jqnVgxrWREuHdG0kGkpFcpag5zSwjJ5S/U6lSk1uyYnhXJ7m+Zz2DGMJPXJe4bWEx6Ict9Aml2ANuXOYHHHcLKN4XHB4Ujq8OLNpk+iVNquZV2EBuVL+nraOZpPotdjeCPNJP1WkNV8oGx4M84WJlFx0Hkvhc9Nt3OrOdTGBgE/qt6lI85fLpgoptR7WFtJsdyh7ajUbPxGbgUx6XFJa7EzGVXuim85Ug0yq47XOj1TWoWsy0QUuoValR5EGO6OzW+hjQ00NaW1HyehUOpUixrQAY7qKs3IBcRCL3PqQCZaPRamLx3sXtcHEATjlNqAIBhv0KYWNmxnmiT1Wq3wyZHKZdmoSFj2kuNIOngJTqjvLJAbLhIHacqwf6+2i4h0O9ClGqXLbl0CmGkgnnlLObWq/6Ta5aRaaZDqYaCWtJ+IXN+YifK0AAySldZo2bW4O4bWuJLsgEmCcSO5+8pX4Xu3BrmvOAQwnqDkz6A8LG21SvWe+oP+rubT24DSNhBLhnzbf2XVB2acRlTt3smpBOZJBmM9eys9hqgIbnOEHpNRtNpaWbpJDy7l+Yme4wP8lV3xCypQf/AAmO+EYIOTsdyWn+ke6aUWtk4tPR6dZkHnmUY5nK898OeIi5vmPGFaqWpA9eiyaC0w6q6DHsVvkj/OyFNcFwTGkRj/O6BjRZgxzC7+Bx3PP2K3TeCVBf6gKYyclFIDYJetBaQTxhedaxQHxHF0gEdMA8/cq9MuA8hvV3mPsqD40vw2o4NYdrcbpwTMGPURz7opbAwbSr0Aj5w4O2udgAu/pjH+Ql/jN7hBkFoLXDygEdDxjr+Sjtr40/M2HEZLXmTtIHHT+cEexSTXb83FXYz/psOSJgmOPohkqqAk2Kq1WowOfkucfL7LLy3bUc12z5hkjumtvbipTMZcw8LLW7ZiWwWn7Fcy6+G41t9kbKGykWZJBED0RFoIdOyIHVE73BxIAM9VFHml7ucIbaHjdGna+8QwCJKl1DUGtALXeccjol+raa0AODp9lmn0XVMPp4AwUOKj0Z0wzTNRdVO15jtPUpvbV2U53OG8duFW7mjDcAgtOF02/Y7y7dzo/NFMi0qCNSvXNeXwMnylJ6mmPuaheHjdz6KZ91U+VzQWnp2XFG02yS6Bz6hG39Jq4g4qPp4J3O6+ixMaTaL+vHVYl5G5fT3f8ABiFqtaYhq3V1D+2G91t+pgDyjnqmo9KxebBjcuCFvaIA/hAZKPvSXgGeegSy4bU/kEEd1qGTBKto94Jj8kNSFUeUNA9V1/qN22R8NsJPeeI6rDtFMlZWZ0N4rQIcBnK5q6p8NsGHFJqWoPaN7hBPQoarRdXIdumD0RlG0JdB9y1tXO3zcpTUcQZMiTAdExCLv61QU/LG5qM0lhrUmgN/iOJO3p7yeFKX8Vr02KNzt+GvD9B34loyQcVR0c3+qBgK1alFEAU2AhsSRyIxP0wpvDemtw54AHytk5nqeO6slzp7GNJPEZJ+0LqhHikTnJSbPPxcku3xDfmAkYMAE+2HfdQt1d1QhjKh3cRtG18xkuj0OAQnmqWDGsLqQlhPAztMieeh/dVm+cGAVAySDh7ScuEgtxwZ+uVflZKqJQ+m17tvkfy5rctkcx1B9ExoX5iZxAKqhDHEv3uafmgQ6T0HcdswufDtcU3mk9znOeQWuO6HAyYg/KR1CjJUOmelWN5uhPaNxP2VU05hwmGqamLe2qVSJ2N49f2C0WZjl2oNpgknPQKv6nVfVdJBaADJIgf889FUtHuatao6uQ5wa0NJHylwJLnAHoJhNtU1p/w3AsIJwAcEk4jrPt6KyQgjAFF9UtqVH1H5c4y0NaMwADg+p9fZLr9/xaO5xJAdDPU5A2jtg/eeqXOqE/MC0udEEzu4P14jt+S6e97yKbMFgEkZDZyRnrtgfUrWkgNNvYoAdEZ3RDiMQ0QMR7N+yKqW5ZTLGjLiCY6BOnWu1oESTkj0S9zySf7R9Z7eyhJelIs4sntpsDWHMy7r9Ewr0AfPA83IhA0NU+CTLG59MqWjqQqtIyFySnfmhKQwe3YNwZyPpCQ3hbUfDjt7QmltXdIAfIiId0WUqTASagHp6qiaQqyV2KqOpCn5Ht3AcFMrPUC9pc2mYb1RN3eUgAfhiOM8rijq1GlTIdID/sEeSb0PFqeiAW7nw4Hnoi6en0qbp2+eFLYNY1oLXA9URcWL3u3Ng+yk1JnVHHjj4JNU08Yh0EZhIL9rqY3HIKfXrXBxDmkKLaXMNPbM9YSq09glihLrRXLe62tnAk/ktpu3wY+qedgHQraspQOf+mZ7GKrnBzCAT3Q77ciMlT0toaSHcrVlT3Eh0xPKcuRU6hacqV18cyu7mjEiJ7IWlRcRBbBRAD3Nw7EZCAumNaA58AHgp1VsxGRj0SjUrOWbXCWg4WNYqeGVANh3ZWU3tp4aYPULohlFvlx9EiuajC8veS0FbvQNkmp1D8N1TdAnjum+gXlXhgDiWRA5EiMEdYSC/tWVSxtJ+JEN7k9V6T4V8KtDmPDyHNPTEwOPZJLG20UxzSTssWlFrW05BbG1oBmfz+v6pvq9pvZB4d26yhtVrMbtdUOSZAGTgEYH1XWlasKjS1w449oXUcoFp+ltpNI53dD+iR6t4fO0tokAElxY4S0k+vIzlW80uo6CAP8APQKJzQYHplajcjyzUvA9UNa+nD3Pk7WnLDOYLox6z1T3wr4Pq0Tvq1y4EHdSjcN0c7yZx6K3VbfHl5Ax6SsEtxnA/bP6LcQcjVnprBC5u9OpVGOpvALXy0g/p9lLTrbcn7f57qC5qwQRkSgogspFawNoTTpENpiQ10mY5AgfafRKb9xrS7LXcAGRu7mPVXe+AeWjbPX/AD2hC0bEuOeBP6p7dBs86paJUc5smNsx1PJwPoQjtI0uoHucRtAOBzPrKu7LBrZPYlcvIDXOjjP07qdGbKzq9uA5pEBxBEcZ6/QqvO2te3+7gHorZqVFzySDDR9wYGQqEQfjQHFz2OkbuueEMq1Q2HsZag8iWPDROQY5CD2cbIAPVWRjvxGK9B2OC3OFVtXvDTcadOgdoOC5cHB2dUoxaoHvGPpvMlpA6jqoq18Q0ucYIGAgK2qF9QAt2u4wgtRud5Myc/orrGvUcEsabCbzW6kBuCOeE4rV2Ptg4xP9KqlEuJyCQceysOkXJYzb5QP6jnKLhFDqEUAllVrQ+mXNHboprTxTdUsyD7hPjrbDTLYY9pxgcHuq9c2tLOxxnkt5x6IxlHotG67Lho3j2jVhlxRg9Xcj69ld7fT7eo0OpOaTE+UheN2T2UgT0PIKsWlXNNnnpnaf7TH5Iyr3om83F7LnXYdxbxHZYqfdXl0Hbmu3ByxT4Flmj9PVLPTRtkkmVBdUfh5afosWJhxwyk17WucOiFuQdwzjiFtYiD0juaQASu8gNOFixEBV7+6cQRiPb90mv7NroB4KxYmQGMfCWlMF2w/0guz3AXquiA7XySS4yT6HG0dgsWKkCczrU2/xC0YM7A6JIEZQFet8EgMEAY9+FixUJjyjVJDvSHD8sfmUVWYCGmPm5+62sW9M+haKpDJB5I/VGveM47Z95/2WLEwpxTYDHqCVDfu2s3ALFiCML3YdH9s/mVqm2Ge4H5lbWIMyAbjt7BKbesXgsPAcR9J/5WLEEGQVTtg0lvLTiCvNPG1H4L/iMw4PhYsRmtGx9lZd40uxhtTaOMAfuoX+IK9d7Q9/OJhYsUfCrZqja/xJJnzdk+0/SmPeJ4cSSsWJWSm2loKutOY0uAHCV0tLZuLujQcd1pYo8n+lE1Jsy30UCk5+8xxt/wCUFRtmzDfKQOeSsWLJsaMm3sipFzdwJ3TjIUlEgYj81ixWYJbH1lqz2AMwRE/msWLFOMnRCz//2Q=="/>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http://globe-views.com/dcim/dreams/squirrel/squirrel-06.jp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l="26397" t="4370" r="30694" b="1763"/>
          <a:stretch/>
        </p:blipFill>
        <p:spPr bwMode="auto">
          <a:xfrm>
            <a:off x="628220" y="3131119"/>
            <a:ext cx="1936461" cy="2767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AutoShape 12" descr="data:image/jpeg;base64,/9j/4AAQSkZJRgABAQAAAQABAAD/2wCEAAkGBxIPDxQUEBASFRUUFhUWEBAUFxAVFhYQFBQXFhUUFhQYHDQgGRolHBQVITEiJSkrLi8vGB8zODQsNygtLiwBCgoKDg0OGxAQGywkHiQsLCwsLCwsLywsLCwsMC8sLCwsLCw1NywsLCwsLCwsLC0sLCwsLCwsLCwsNCwsLCwsLP/AABEIAKUBMgMBIgACEQEDEQH/xAAbAAACAwEBAQAAAAAAAAAAAAAABgEDBQQCB//EAEQQAAIBAgMCCQkGBQMEAwAAAAECAwARBBIhBTEGExQWIkFRUpIyVGFxkaGx0dIVIzRTc4EzQpOjskNigiRyosGzwuH/xAAZAQEBAQEBAQAAAAAAAAAAAAAAAQMCBQT/xAAuEQEAAQIFAwIFAwUAAAAAAAAAAQIRAxITMWEhQXFRkUJSodHhMsHwBBQiI7H/2gAMAwEAAhEDEQA/APuNFBrkxeMCDU0HXRS3JwkjB8tfaK885o++vtFAzUUs854++vtFHOaPvr7RQM1FLPOaLvr7RU85ou+vtFAy0Utc5ou+vtFHOaLvr7RQMtFLXOaLvr7RRzmi76+0UDLRSzzmi76+0Uc54u+vtFAzUUs854++vtFHOaPvr7RQM1FLPOaPvr7RRzmj76+0UDNRSzzmj76+0Uc5o++vtFAzUUs85o++vtFHOaPvr7RQM1FLPOaPvr7RRzmj76+0UDNRSzzmj76+0Uc5o++vtFAzUUs85o++vtFHOaPvr7RQM1FLPOaPvr7RRzmj76+0UDNRSzzmj76+0Uc5o++vtFAzUUs85o++vtFHOaPvr7RQM1FLPOaPvr7RRzmj76+0UDNRWBhtvo50YH1EVsQThhpQX0UUUHlzpSjtyTjJ4o28l5AHHaupI91N0m40l7T/ABuH/VHwNIJV8L9s4XZaRtJhVcSNlAREuNPSK0cI+HkjVzBGoYA2Kx3F+o6aVw8M9iviDFKjoOJuQjqWDObZTYHqtWTsWNppVjnto3SClrG1zcgjeT1VpiYtNOWmKes3639ot/1hVVbv19DmcDACAYoQW8kFY9Tv0FtajkWHzZeLgvuy5Y73te1vVrXDwm2a83ENCvSgZpIzcABwhCj1Hyf3rKw+ysZGZHQFZJiZJSGW3GtDbKL902UdWgpeXdjP9lxfkx+BPlUfZkX5MfgT5ViSYOc52iGIUBIwkbyXYnjDx1ukekV3En1Wrw0GLuvF8ba8nFpI3kIfIaRg1ywPUQwsRS5Zty4GBBdo4VFwLlYwLnQDXrobZ8It93FrovRTU79NNawH2TNOY86zhFkjZleU5s4ikEjhlbybstgPTYCuiTZ8q7NjWKNuPgKtGjsCS6kgjMSRYgml5LNI4bD6dGDpaLpHqQbEDt10r39mRflR+BPlS3s/YeIgcqq9CIx8ncMLkTSLJibg7rEH21dHg8WipmM7KwjOIUSDOWzPmCNm6O9L2I0FW5ZuLs+Ii4jjI7QqH/1R9mx/lR+BPlS/gsDikRVtKp6HFEOuWMGRjLxoB6TEEdtRFhseWPGSSBSrC6lCwMYKIQL65wc/7UuWbj7PjH+lH4U+VVDCxg/wo/Cnyq3Z2cYdBIpV9cwLFjvNrkkndbrNqhjWlPVnVNntcHEf9GPwJ8qnkUX5UfgT5VEUldFd2hzeVHIovyo/AnyqORRflR+BPlXRRS0F5Ucii/Kj8CfKjkUX5MfgT5VfRS0F5U8hi/Kj8CfKqnwMf5UfhT5V11DC9S0LeXGMJF+VH4E+Vehg4vyo/Anyqw6GpBpaFvLwMFF+VH4E+Vehgovyo/Anyr2DXoGubQXlXyGL8mPwJ8qkYGL8mPwJ8qtBr1eloW8qRgYfyY/AnyofARWP3Me4/wAidnqq+g6ipMQXkiw7SiCgWj0A6k7PVV8WPiZ1X7sZja+RWsToNB1XtWa/BCYMfu2PpGSx9I6VXYfg1PGwaNZFYXsw4u+osd7V5k6mbbo96J/ptPpVF2jj5lw8gSQQ5st3ARbL3bMR0r+7Suc7Uivui9ifKuaXg3iHVVYSsEvkB4s2zb9c16obgjLf+E//AIfVVq1Jq6R0MP8At4otXVF3fttEiwmFmjUKxZFLLYXVgx1tv3U1cGsUXQUscMMMYdnYWNt6SRg27Qr1ucEfIFfZVFrPFpm8z5N1FAorl2iTcaS9qfjcP+qPgadJNxpK2p+Nw/6o+Bqxuk7GHpuzKiqQtr5mI369QNCYORSSsUIJ3kMdf/Cr9n/xJf8Ah/jXderNXVzFMM7ipu7H42+mo4mfux+NvprSovTNK5YZvEzd2Pxt9NHEz92Pxt9NaVFM8mWGbxM/dj8bfTUcRN3Y/G301p3ovTPJlhlnDz92Pxt9NQcLP3Y/G301q3ovTPJlhkHBz9kfjb6ajkU/ZH42+mtdnA3ka7qEcHcQfSNaueUyQxjgJuyPxt9NeTs2bsj8TfTW7UXpqVGSGENmTdkfib6auXBTDqj8bfTWsGv/AO6mmpUZIZPJJu7H42+mjkk3dj8bfTWtRTVqMkMnkk3dj8bfTRySbux+NvprWopqVGnDJ5JN3Y/G300ckm7sfjb6a1qL01KjJDGbAzH+WPxt9NQMBN2R+NvprZVr7qm9NSTJDG5DN2R+NvpqeRTd2Pxt9NbF6gNTUkyQyRg5u7H42+ivXJJu7H42+itRWvuqb0zyuSGVyWbux+NvpqeTTd2Pxt9NatFM8mSGVyabux+NvpqeTTd2Pxt9NalFTPJlhlcnm7sfjb6ank83dj8bfTWpUUzyZYfPeH75sJC1rXmTT9nrU4I+QKyOHP4KD9ZPg9a/BHyBVxOznD3nybxRQKK4aPEm40mbT/G4f9UfA05ybjSZtP8AHYf9UfA1YSTPgR95L/w/xrFx+0ZcPPi3DZljjgKREaAuWW97/ufVW3gj95Lb/Z/jV0mDjZszIpYjKWIFyh3rfs9FdRMRPVLdGDPtPFRoS6WRW6cuVWIiyXzcUr7gdDru1tVYnkMe0C0uZQDxYtawaBWFjf01u/ZUGULxMeUG6rlWwbtAr3Js6FmzNEhbTpFVJ6O7X0Vc8eiWlhLtmSOGS+W8b4aNb3uRII73139JvZVG09pTmOVWfipFZCqhLjijMFDK+azAi193XTJLs+J2zPFGzadIqpOhuNT2VC7OhAYCJLP5Yyr0vX21c9O9jLLD5NG82LaY+QI/vblSto73Ug9HXWsiZ5WQyOOkkGGd5CSJF6TElFtbMQO0U4/ZcGYNxMeYWs2Vb2XydfRXqXZ0TuHaJCwtZyqki27WkYkQZWGn3WIDSKsgmltDiAbvG5GkbJ2C1rj9xXnYW0JQsCyOH4w4jMxFiOLY2G/1+yt9cBEH4wRJnO98ozX7b15fZkJBBhjILZiMq+X3vXTPE9jLJTxGIkxA43jFB5HKwst7HPa6m+hIA1rVkxj4eLDRRAFpLKWVV6NkL6IWAubdvaa2lwMYFhGgGXJYKtsh1K+r0VEuz4mBDRIQbZgVU3yiy39VJxInpboZZYf2ziFkijkVFaUC/XxZUm+axt0wOiL77jWrtibUnnZWaO0Th9eiMpVrKL5rt130Fq1hs+K1uKjt0dMq/wAvk+yphwUaMWSNFZvKYKATffc1JqptsWn1LkOLkhmnYFchxiRlCDezpGt819LEjqr2NvTM7LCBJnieSAlQl8jqpt0rkWbrtcimI4RDfoLqwY6DVxuY+nQa+iqBsmAX+4i6Vw3QXUEgm/7gGrnp7wZZ9XLHj5Hwhkh+8kGYAFchzK1mUqTvGul9azItpSPPG6yllEM5ePJlJkicAqRfRgbjrpj5FHxfF8WmTuWGX2VC4CIZLRoMn8Pojo/9vZUiqmL9FyywZdtTJGjkxtxsMkqgAjIUQOLm/SXWx3a1XjNuTwoSWiYmASqQCAjZlBDdLVTm0Om6trEbIiMcixokZkVlLqqg9Iddqpn2FGcO0SKiZ1VWcKuuW28de6rFVHeEmKmdjttzQuY+hIxMGV1FgvHMVIYFrHybjUXuKtj2jiGkWJwkTZZHLsAcyIQF6IawPSudeqtePZsIQoIo8reWuVbMfSOuhtmwlVUxRlV1VSq2B67Cpmp9C0sTZWMaHZcMoKnKFMh6uL4zpkeoEn9qoXhNLZzkW6LJLbXWAgcSfQTfX/tNM64VAmQIoS1slhlynqy7rVC4RASQiglQpNhqg3L6td1M9PW8GWenVg47a08JZc0bsY0kRspAUtIEIYX1BvcH0GqhjpI9oNFcXkEWaZhZeirEoov5Z6teo76YItnQoCFiQA2LAKoBI3Xr3Ng43vmjRr2JuoNyvkn9qRXTHYyyW8JtSY2WLiowExEhGQnWOUqABfS/XRLt6ZoJZUMaCJI2KMC2ZpEDnW4sNbD0g0yLg4xujQaEaKB0WN2HqJrM2nsMTkC0ISyrfi7yBBvVWvoP20qxVRfZJir1bMZuAe0CvVQotU1k0FFFFAUGioNB874dD/oYP1k+D1rcEfIFZfDy3IMPr/rJ8HrU4I+QK7r7M6N58m8UUCiuGjzJuNJO2PxkH6g/xNOsm40lbY/GYf8AUH+Jqxuk7GXZHlSf8P8AGtOsvZPlSetPhWVjsdMMaHVJTDEyxORbIeMHTYre5IYx6gdTemlW5Gxpopa2lteVMU0aOvR4nLDkYs4kJDnPfSwF65xtfEgJmZQzRxyKnFn713azRLrcFQBrv1v1VFNlFJcW0ZypQOX6TFwFcPFbEqFBfrzKT+w7Kvwu2MXKSPu0vIqZbFmjvIVOZdP5RfX4VA3UUv7Fx2Ia/HWY8VnUKhTphmXLcnryg/vWbiuEMyQIyuGka7MnFkBCApaE9eYX9ehqhyqKUsVwhmAIXIrrxpkDK3RyyhUFzpmKG4B314+38UWkIRQEXRGVuMy2UiXIOrUki/VQOFTSrFiZmwmLdZiWWR+LmCHyQiG6qd437q5Zdq4qASMn3ys0mQFW0ChOnm7urG1uqgdKKXH2rMuCErPFmMirxigumRpAuawtc2J3aVyjbGJIYjKVRSQ/Ft0144oJbX0AUZrDfagbaik7GbfmRHPGIFVZDHiDGxWYqFKqFB03tu320r3tHbmIiiLgjMXcRrk0yxgGxbeS19LDqoG+ilObaeL6TKVA++ITimJ+6VWUXv13I+FdO28dNFJG0bGxhkPE5bhpBlI133ALG3XagYqKwINoynDzsJEfJbipipRGuoJuPQSRWbHtefOWMpCusHlxgCNWLh5LA66qBvt0gaBxqaTzt6fOFzJeylE4trz3mZARr0QVAPo9Vdm3dsT4eXKkeZMokuFY/drdZF0/muUt+9AyUUpPtrErmvl4xcwMGQ3yiLMJc19QW6v2qmXaOISWVH1UqjK5VrSSFFvGoB6Ft+/W1A5XopTl2xiUbpZcrlwG4tvukSZUzNr0uib623V0xbXkOD4zMpPHNGZgjBViEpTjCl+oD1ftQMdFKz7YmDkK6tYqFTiyDJGUuZgb6AH9tPTXifauLjQtdW6MF+gVCmYkuxJJ0UafvrQNtFKJ2piHR1aVI3EJaPIhfjWKscyMeyw0qI9pzx6qeMEjJGrFT/EeJMjAdS3D3HbQN9FVYeYOoKm47bEajQ6H0iraAqDU1BoPnPDj8FB+snwetjgj5ArG4cfgoP1k+D1s8EfIFaYnZlh7z5N4ooFFZtXmTcaSdr/jMP8Aqj4GnaTcaSdr/jIP1R8DVp3SdjLsnypPWn+NVz7dijcI2YEzCEafzFcwY66LYjX01ZsjypPWn+Ncm1ODQnklfjWUyRZAAB0JAQRKP92ij9qVbkbLoNrYfpSFljzWBdyi5rZsul79TEXq+XbECuicYpZyMqgqTYqWDHXdYXvXIODyhlIfRQgAyj+SN0v/AOd65I+CtkWMz/djU9AB8/EcSbPfQW1tbf11FbMe1YGF1njIF7kMv8oufYNa9jaEJcLxqZm8lQy3Ol9B6iKx5eDPGj72UFhxYuiZRxUYZShBJ1YMwJ91e8Dwc4loisvkFizZSHcMdEJDWygZRYg7huoNZsdEDYyoCM1wWH8ls3suL+uuUbZjzBbNqVAIyEdNmA1B/wBhrjxnBdZJzLxhF3RsgAtYfxF9T2F/VVsOwArKeMOhQ2sP5Hdv/vb9qDsx21Iobh3GYDMYwRmy9uWvTbTgBYGaMFBdwWW6gbyfaK48TsVnea0gCz5S6lbsHVVUFWvoLKNCD66ok4OEgqZFKgyGMMhJDStmbOwYZgOq2Xq10oNWPaELMqrKhZhdVBFyvaBXHJwiwyuUaUAq5RySAFdUD6k+g1zbO4NCGYSGQSHolmdWL8YqZLq2awFuognU661dPsHPI7GQWYuwXLchnhER1vqNL7u2g7mnhlfiy6Mws3F3BOliDb2GvB2th7sOPiuly/SXogGxvrpY6VwbG4OLhpc+ZW32ZlbjAzABunmtbTdb9654ODjvfjZFADytGqqL/eSh7s1+loBbQb+ug0cRNhZ2CvJGxUZsuf8AlsGuQDqLWOtXR7Ww7WyzxG5yizLq1r29diDWZjeDhcSAyHIWlkRVUCQSSggjOTYrqbCw6ta8bN2NM7NLOwR2LlQiqMuaJY76MbHo33mg1W2xhguYzxBblcxZQMw1I9hBq6DHRSKzJIjKtwzKQQLC5ufUaxMLwVyhs0oYvnuQptd4hFfpMTewvqd9d67HyxSokhUyKoDAWylYwgIsf9vooL/tfD9H7+Lp6J0l6RvbT9yB+9EW1Inm4pHDOFYnKQbZSAQdd9zWTDwUCo4Mou4YXC2Azurm1yTvXrPXXZszYrQyKxlDKiuka5bNldw93a/SOltwoL12jhbu4miuoCyNmXQXIAOvbeoO24M2VZFZsquAGXVGbKCCTbf6a4TwasyMktmj8i63UtndrutxcdMjeO29e14PEH+KNQOM6O9hMZbrr0RckW1oOrZ+24ZwxRwArFOkVFyGKXsDexYEC9q65MbEt80iCxIN2AsQMxHrtrWONhkTw2JyRmV5G6IDl5GkRCu85WYm9RjNhGfESsxKKUUJ5JHGggmTL6lVdd+tBpPjMPMh+9RlIJJD20UjMbg3Frj21Tjdow4GLUWRQCqqUuczhQACb3LNvOm/WuLEcG3fM3HqHkDiUiPolXCA5FLdE/drqSd5rvx+yBK1y9uii7r+RKsl/wB8tv3oOuTGxoVDuqs/kKSLk9gqJcfEjFXlRWC5mUsAQnePYKz9sbDOJlRzLZUKHIQT0kcPdelYE2sbg152nsEzyl+NyAqosoN2ZWDLxnSsyi26wOp1oOxdrwllCyKQwJDgrl6LKtib77sKoxO0cMZgpZWljBZVuNOlkaxJte5tXNLwdL5maUcYxLFlWyZ80bKQl72+6W4vc3OtCcHW1vMCWzcYcltWmEoyjN0bEW1vpQaZ2rACwM0d08vpL0dba/vpXvl6FFdWVlYhVYFbEk23k1kjg3eytLdUJ4oZRms0gdg7X6Xk2Gg/euobG+7yZ/8AXabd3nL5bdmtqDvwuKSVc0bq4va6kEXFX1n7G2ecPHkLhukSAAQqjqVFJJA9F676D5xw4/BwfrL8HrZ4I+QKxeG/4OH9Zfg9bXBHyBWmJ2ZYfxeTeKKBRWbV5k3GknbH4yD9QfA07SbjSRtj8ZB+oPgatO6TsZtkHpSetP8AGsvaHCGRMUYogjWDaEWYMkfGd65BGm4D01qbI8qT1p/jWjkF72F+2rV+pKdinLwpfNDlVcsrKcpFjxMj5EYEsDfS5AB3i9qqk29JFGWDassRRXuy3KOzdJmFr5es+oU4FB2DTdQUB6h7q5dE6PhBKxezp0yLQ9LjEDYcOXU90H0fvXXs3b8rTZJAixoAHZ2QP/DVhJbNcglreTb00zBB2D16VOQdg/8AygkVNFFAUUUUBRRRQFFFFAVFqmigi1TRRQFFFFAUUUUEWotU0UBRRRQFqi1TRQFFFFAUUUUBUVNFB814b/g4f1l+D1t8EfIFYfDb8JD+svwetzgj5ArTE7eGWH8Xk3iigUVm1eZNxpI2x+Mg/UHwNO8m40kbY/GQfqD4GrTvCVbGHZktmk07nwrQ5R6PfWZs7y5P+PwNd1Wv9UpTst5R6PfRyj0e+qqK5dLeUej30co9Hvqqigt5R6PfRyj0e+qqKC3lB7PfRyg9nvqqigt5Qez30coPZ76qooLeUHs99HKD2e+qqKC3lB7PfRyj0e+qqKC3lHo99HKD2e+qqKC3lB7PfRyg9nvqqigt5Qez30coPZ76qooLeUHu++jlB7PfVVZ+LkkaYRo+ToFibBidbW1rqmm8ua6ssXavKPR76OUej31kSwyopZsWFA3sUjAH71ECSSC6YxWFrgqkZ07dPUa6ycs9Wfln6fdscoPZ76OUHs99ZfJJ/Of7aUckn85/tpTJyas/LP0anKD2e+jlB7PfWXySfzn+2lHJJ/Of7aUycmrPyz9Pu1OUHs99HKD2e+svkc/nP9tKORz+c/20pk5NWfln6fdqcoPZ76OUej31lHCT+c/20q3ZU7SRKzb7kEjS+Vit7ftUmi0XutOJebWmCXw1P/SQ/rJ8Hrd4I+QKweGn4SH9ZPg9b3BHyBVxO3gwvi8m8UUCis2rzJuNJG2fxkH6g+Bp3k3UkbY/GQfqD4GrTulWze2d5cn/AB+Brurg2eenJ/w+BruvVq3lKdk0VF6L1y6TRUXovQTRUXovQTRUXovQTRUXovQTRUXovQTRUXovQTRUXovQTRUXovQTRUXovQTWTi5CuKFvyj/nWreuTGbPjmILZgRoCrFTbs0rTDmInqyxqZqptTvdl7ZZ3EZVS4jkV2j06SgEaX0JBINj2Vn4sTNIXWOQI3F8ZGpVZCq57gFToblTvrc+xIu9L/Uf50fYkXel/qP860vh8+zG2L6R7/gsypjQDkaTNxdgWbyRmvlWzWZiuhJG/rrpnlmjwagtMWMqaXyyZC/kA5j1X/mPrrd+xIu9L/Ub50fYkXel/qN86Xw/5C2xfSPf8F0Q4rKxzSiw+6QydIIZSSpN9X4vQE3t21y7SxE0am5mVWEnJ4+NtKsnRy5jmu48rTW16bPsSLvS/wBRvnUHYcXek/qNU/w59i2L6R7/AILePjxfFHJxhdnds2dujYfd2GcADt3+o1ZPhMSxZs81zxxAEjAXGUw6A233ph+xIu9L/Uf50fYkXel/qP8AOr/r/kFsX0j3/D0mJbKLnWwv67a1PB8/9Ov/AHP/API1ePsSLvS/1G+dd+FhWNQq6Abhe/pqV1U5bQuHRXnvVz+xD4Z/hIf1k+DVv8EfIFYHDP8ACQ/rJ8Grf4I+QK5xe3hphfF5N4oqBU1k1eXGlJfCeF0dJEW5jYMBuvbePZenY1x4zBhxrQIcvCuK/Swst+vRD771451Qeay+FPqpmk4PITe1eebi9laavEMtLmS3zqg81l8KfVUc6oPNZfCn1Uy83F7KObi9lNTiDS5ktc6oPNZfCn1V5PCiHzWXwp86ZubadlHNtOympxBpcyWBwphB/Cy+FPqq4cLMP5pL4Y/qpi5uL2Uc217KanEGlzJd52YfzSXwp9VTztw/mkvhj+qmDm2ndFHNtOwU1ODS5kv87cP5pL4Y/qqDwsw/mkvhj+qmHm2nYKObadlNTiDT5ku87MP5pL4Y/qqOdmH80l8Mf1Uyc3F7KObi9lNTiDS5kt87MP5pL4Y/qo52YfzSXwx/VTJzcXso5uL2U1OINLmS5zsw/mkvhj+qoPCvD+ay+GP6qZObi9lHNxeympxBpcyWudUHmsvhT6qjnTB5rL4U+qmbm4vZRzbXspqcQaXMljnRB5rL4U+qo50Q+ay+FPnTRzbXso5tr2U1OINLmSvzoh82l8KfOjnRD5tL4U+dNHNxeyjm4vZTU4g0uZLacK4OvCS+FPnXrnXh/NJfCnzpi5tp2VHNtO6KanEGlzJe514fzSXwp9VHOvD+aTeFPnTDzbTuijm2nYKanEGlzJe514fzSbwp86OdeH80m8KfOmLm2vZRzbTspqcQaXMl3nXh/NJvCnzry3CuDzSXwp9VMnNte7Uc207KanEGlzJZ50Q+ay+FPnRzph81l8KfOmbm2nZRzbTspqcQaXMkva+1OW8XHHCyKrBiWsNwIAAHrp24MYcqgqzD7AVTe1bWHw4QaVzVVNU3l3RTFMWhfRU0Vy6FFFFAUUUUEUUUUE1FFFAUVNFAUUUUBRRRQFFFFAUUUUBRRRQRapoooItRapooCotU0UBRaiigKKKKCLUWqaKCLUWqaKAqLVNFAUUUUBRRRQf/2Q=="/>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14" descr="data:image/jpeg;base64,/9j/4AAQSkZJRgABAQAAAQABAAD/2wCEAAkGBxIPDxQUEBASFRUUFhUWEBAUFxAVFhYQFBQXFhUUFhQYHDQgGRolHBQVITEiJSkrLi8vGB8zODQsNygtLiwBCgoKDg0OGxAQGywkHiQsLCwsLCwsLywsLCwsMC8sLCwsLCw1NywsLCwsLCwsLC0sLCwsLCwsLCwsNCwsLCwsLP/AABEIAKUBMgMBIgACEQEDEQH/xAAbAAACAwEBAQAAAAAAAAAAAAAABgEDBQQCB//EAEQQAAIBAgMCCQkGBQMEAwAAAAECAwARBBIhBTEGExQWIkFRUpIyVGFxkaGx0dIVIzRTc4EzQpOjskNigiRyosGzwuH/xAAZAQEBAQEBAQAAAAAAAAAAAAAAAQMCBQT/xAAuEQEAAQIFAwIFAwUAAAAAAAAAAQIRAxITMWEhQXFRkUJSodHhMsHwBBQiI7H/2gAMAwEAAhEDEQA/APuNFBrkxeMCDU0HXRS3JwkjB8tfaK885o++vtFAzUUs854++vtFHOaPvr7RQM1FLPOaLvr7RU85ou+vtFAy0Utc5ou+vtFHOaLvr7RQMtFLXOaLvr7RRzmi76+0UDLRSzzmi76+0Uc54u+vtFAzUUs854++vtFHOaPvr7RQM1FLPOaPvr7RRzmj76+0UDNRSzzmj76+0Uc5o++vtFAzUUs85o++vtFHOaPvr7RQM1FLPOaPvr7RRzmj76+0UDNRSzzmj76+0Uc5o++vtFAzUUs85o++vtFHOaPvr7RQM1FLPOaPvr7RRzmj76+0UDNRSzzmj76+0Uc5o++vtFAzUUs85o++vtFHOaPvr7RQM1FLPOaPvr7RRzmj76+0UDNRWBhtvo50YH1EVsQThhpQX0UUUHlzpSjtyTjJ4o28l5AHHaupI91N0m40l7T/ABuH/VHwNIJV8L9s4XZaRtJhVcSNlAREuNPSK0cI+HkjVzBGoYA2Kx3F+o6aVw8M9iviDFKjoOJuQjqWDObZTYHqtWTsWNppVjnto3SClrG1zcgjeT1VpiYtNOWmKes3639ot/1hVVbv19DmcDACAYoQW8kFY9Tv0FtajkWHzZeLgvuy5Y73te1vVrXDwm2a83ENCvSgZpIzcABwhCj1Hyf3rKw+ysZGZHQFZJiZJSGW3GtDbKL902UdWgpeXdjP9lxfkx+BPlUfZkX5MfgT5ViSYOc52iGIUBIwkbyXYnjDx1ukekV3En1Wrw0GLuvF8ba8nFpI3kIfIaRg1ywPUQwsRS5Zty4GBBdo4VFwLlYwLnQDXrobZ8It93FrovRTU79NNawH2TNOY86zhFkjZleU5s4ikEjhlbybstgPTYCuiTZ8q7NjWKNuPgKtGjsCS6kgjMSRYgml5LNI4bD6dGDpaLpHqQbEDt10r39mRflR+BPlS3s/YeIgcqq9CIx8ncMLkTSLJibg7rEH21dHg8WipmM7KwjOIUSDOWzPmCNm6O9L2I0FW5ZuLs+Ii4jjI7QqH/1R9mx/lR+BPlS/gsDikRVtKp6HFEOuWMGRjLxoB6TEEdtRFhseWPGSSBSrC6lCwMYKIQL65wc/7UuWbj7PjH+lH4U+VVDCxg/wo/Cnyq3Z2cYdBIpV9cwLFjvNrkkndbrNqhjWlPVnVNntcHEf9GPwJ8qnkUX5UfgT5VEUldFd2hzeVHIovyo/AnyqORRflR+BPlXRRS0F5Ucii/Kj8CfKjkUX5MfgT5VfRS0F5U8hi/Kj8CfKqnwMf5UfhT5V11DC9S0LeXGMJF+VH4E+Vehg4vyo/Anyqw6GpBpaFvLwMFF+VH4E+Vehgovyo/Anyr2DXoGubQXlXyGL8mPwJ8qkYGL8mPwJ8qtBr1eloW8qRgYfyY/AnyofARWP3Me4/wAidnqq+g6ipMQXkiw7SiCgWj0A6k7PVV8WPiZ1X7sZja+RWsToNB1XtWa/BCYMfu2PpGSx9I6VXYfg1PGwaNZFYXsw4u+osd7V5k6mbbo96J/ptPpVF2jj5lw8gSQQ5st3ARbL3bMR0r+7Suc7Uivui9ifKuaXg3iHVVYSsEvkB4s2zb9c16obgjLf+E//AIfVVq1Jq6R0MP8At4otXVF3fttEiwmFmjUKxZFLLYXVgx1tv3U1cGsUXQUscMMMYdnYWNt6SRg27Qr1ucEfIFfZVFrPFpm8z5N1FAorl2iTcaS9qfjcP+qPgadJNxpK2p+Nw/6o+Bqxuk7GHpuzKiqQtr5mI369QNCYORSSsUIJ3kMdf/Cr9n/xJf8Ah/jXderNXVzFMM7ipu7H42+mo4mfux+NvprSovTNK5YZvEzd2Pxt9NHEz92Pxt9NaVFM8mWGbxM/dj8bfTUcRN3Y/G301p3ovTPJlhlnDz92Pxt9NQcLP3Y/G301q3ovTPJlhkHBz9kfjb6ajkU/ZH42+mtdnA3ka7qEcHcQfSNaueUyQxjgJuyPxt9NeTs2bsj8TfTW7UXpqVGSGENmTdkfib6auXBTDqj8bfTWsGv/AO6mmpUZIZPJJu7H42+mjkk3dj8bfTWtRTVqMkMnkk3dj8bfTRySbux+NvprWopqVGnDJ5JN3Y/G300ckm7sfjb6a1qL01KjJDGbAzH+WPxt9NQMBN2R+NvprZVr7qm9NSTJDG5DN2R+NvpqeRTd2Pxt9NbF6gNTUkyQyRg5u7H42+ivXJJu7H42+itRWvuqb0zyuSGVyWbux+NvpqeTTd2Pxt9NatFM8mSGVyabux+NvpqeTTd2Pxt9NalFTPJlhlcnm7sfjb6ank83dj8bfTWpUUzyZYfPeH75sJC1rXmTT9nrU4I+QKyOHP4KD9ZPg9a/BHyBVxOznD3nybxRQKK4aPEm40mbT/G4f9UfA05ybjSZtP8AHYf9UfA1YSTPgR95L/w/xrFx+0ZcPPi3DZljjgKREaAuWW97/ufVW3gj95Lb/Z/jV0mDjZszIpYjKWIFyh3rfs9FdRMRPVLdGDPtPFRoS6WRW6cuVWIiyXzcUr7gdDru1tVYnkMe0C0uZQDxYtawaBWFjf01u/ZUGULxMeUG6rlWwbtAr3Js6FmzNEhbTpFVJ6O7X0Vc8eiWlhLtmSOGS+W8b4aNb3uRII73139JvZVG09pTmOVWfipFZCqhLjijMFDK+azAi193XTJLs+J2zPFGzadIqpOhuNT2VC7OhAYCJLP5Yyr0vX21c9O9jLLD5NG82LaY+QI/vblSto73Ug9HXWsiZ5WQyOOkkGGd5CSJF6TElFtbMQO0U4/ZcGYNxMeYWs2Vb2XydfRXqXZ0TuHaJCwtZyqki27WkYkQZWGn3WIDSKsgmltDiAbvG5GkbJ2C1rj9xXnYW0JQsCyOH4w4jMxFiOLY2G/1+yt9cBEH4wRJnO98ozX7b15fZkJBBhjILZiMq+X3vXTPE9jLJTxGIkxA43jFB5HKwst7HPa6m+hIA1rVkxj4eLDRRAFpLKWVV6NkL6IWAubdvaa2lwMYFhGgGXJYKtsh1K+r0VEuz4mBDRIQbZgVU3yiy39VJxInpboZZYf2ziFkijkVFaUC/XxZUm+axt0wOiL77jWrtibUnnZWaO0Th9eiMpVrKL5rt130Fq1hs+K1uKjt0dMq/wAvk+yphwUaMWSNFZvKYKATffc1JqptsWn1LkOLkhmnYFchxiRlCDezpGt819LEjqr2NvTM7LCBJnieSAlQl8jqpt0rkWbrtcimI4RDfoLqwY6DVxuY+nQa+iqBsmAX+4i6Vw3QXUEgm/7gGrnp7wZZ9XLHj5Hwhkh+8kGYAFchzK1mUqTvGul9azItpSPPG6yllEM5ePJlJkicAqRfRgbjrpj5FHxfF8WmTuWGX2VC4CIZLRoMn8Pojo/9vZUiqmL9FyywZdtTJGjkxtxsMkqgAjIUQOLm/SXWx3a1XjNuTwoSWiYmASqQCAjZlBDdLVTm0Om6trEbIiMcixokZkVlLqqg9Iddqpn2FGcO0SKiZ1VWcKuuW28de6rFVHeEmKmdjttzQuY+hIxMGV1FgvHMVIYFrHybjUXuKtj2jiGkWJwkTZZHLsAcyIQF6IawPSudeqtePZsIQoIo8reWuVbMfSOuhtmwlVUxRlV1VSq2B67Cpmp9C0sTZWMaHZcMoKnKFMh6uL4zpkeoEn9qoXhNLZzkW6LJLbXWAgcSfQTfX/tNM64VAmQIoS1slhlynqy7rVC4RASQiglQpNhqg3L6td1M9PW8GWenVg47a08JZc0bsY0kRspAUtIEIYX1BvcH0GqhjpI9oNFcXkEWaZhZeirEoov5Z6teo76YItnQoCFiQA2LAKoBI3Xr3Ng43vmjRr2JuoNyvkn9qRXTHYyyW8JtSY2WLiowExEhGQnWOUqABfS/XRLt6ZoJZUMaCJI2KMC2ZpEDnW4sNbD0g0yLg4xujQaEaKB0WN2HqJrM2nsMTkC0ISyrfi7yBBvVWvoP20qxVRfZJir1bMZuAe0CvVQotU1k0FFFFAUGioNB874dD/oYP1k+D1rcEfIFZfDy3IMPr/rJ8HrU4I+QK7r7M6N58m8UUCiuGjzJuNJO2PxkH6g/xNOsm40lbY/GYf8AUH+Jqxuk7GXZHlSf8P8AGtOsvZPlSetPhWVjsdMMaHVJTDEyxORbIeMHTYre5IYx6gdTemlW5Gxpopa2lteVMU0aOvR4nLDkYs4kJDnPfSwF65xtfEgJmZQzRxyKnFn713azRLrcFQBrv1v1VFNlFJcW0ZypQOX6TFwFcPFbEqFBfrzKT+w7Kvwu2MXKSPu0vIqZbFmjvIVOZdP5RfX4VA3UUv7Fx2Ia/HWY8VnUKhTphmXLcnryg/vWbiuEMyQIyuGka7MnFkBCApaE9eYX9ehqhyqKUsVwhmAIXIrrxpkDK3RyyhUFzpmKG4B314+38UWkIRQEXRGVuMy2UiXIOrUki/VQOFTSrFiZmwmLdZiWWR+LmCHyQiG6qd437q5Zdq4qASMn3ys0mQFW0ChOnm7urG1uqgdKKXH2rMuCErPFmMirxigumRpAuawtc2J3aVyjbGJIYjKVRSQ/Ft0144oJbX0AUZrDfagbaik7GbfmRHPGIFVZDHiDGxWYqFKqFB03tu320r3tHbmIiiLgjMXcRrk0yxgGxbeS19LDqoG+ilObaeL6TKVA++ITimJ+6VWUXv13I+FdO28dNFJG0bGxhkPE5bhpBlI133ALG3XagYqKwINoynDzsJEfJbipipRGuoJuPQSRWbHtefOWMpCusHlxgCNWLh5LA66qBvt0gaBxqaTzt6fOFzJeylE4trz3mZARr0QVAPo9Vdm3dsT4eXKkeZMokuFY/drdZF0/muUt+9AyUUpPtrErmvl4xcwMGQ3yiLMJc19QW6v2qmXaOISWVH1UqjK5VrSSFFvGoB6Ft+/W1A5XopTl2xiUbpZcrlwG4tvukSZUzNr0uib623V0xbXkOD4zMpPHNGZgjBViEpTjCl+oD1ftQMdFKz7YmDkK6tYqFTiyDJGUuZgb6AH9tPTXifauLjQtdW6MF+gVCmYkuxJJ0UafvrQNtFKJ2piHR1aVI3EJaPIhfjWKscyMeyw0qI9pzx6qeMEjJGrFT/EeJMjAdS3D3HbQN9FVYeYOoKm47bEajQ6H0iraAqDU1BoPnPDj8FB+snwetjgj5ArG4cfgoP1k+D1s8EfIFaYnZlh7z5N4ooFFZtXmTcaSdr/jMP8Aqj4GnaTcaSdr/jIP1R8DVp3SdjLsnypPWn+NVz7dijcI2YEzCEafzFcwY66LYjX01ZsjypPWn+Ncm1ODQnklfjWUyRZAAB0JAQRKP92ij9qVbkbLoNrYfpSFljzWBdyi5rZsul79TEXq+XbECuicYpZyMqgqTYqWDHXdYXvXIODyhlIfRQgAyj+SN0v/AOd65I+CtkWMz/djU9AB8/EcSbPfQW1tbf11FbMe1YGF1njIF7kMv8oufYNa9jaEJcLxqZm8lQy3Ol9B6iKx5eDPGj72UFhxYuiZRxUYZShBJ1YMwJ91e8Dwc4loisvkFizZSHcMdEJDWygZRYg7huoNZsdEDYyoCM1wWH8ls3suL+uuUbZjzBbNqVAIyEdNmA1B/wBhrjxnBdZJzLxhF3RsgAtYfxF9T2F/VVsOwArKeMOhQ2sP5Hdv/vb9qDsx21Iobh3GYDMYwRmy9uWvTbTgBYGaMFBdwWW6gbyfaK48TsVnea0gCz5S6lbsHVVUFWvoLKNCD66ok4OEgqZFKgyGMMhJDStmbOwYZgOq2Xq10oNWPaELMqrKhZhdVBFyvaBXHJwiwyuUaUAq5RySAFdUD6k+g1zbO4NCGYSGQSHolmdWL8YqZLq2awFuognU661dPsHPI7GQWYuwXLchnhER1vqNL7u2g7mnhlfiy6Mws3F3BOliDb2GvB2th7sOPiuly/SXogGxvrpY6VwbG4OLhpc+ZW32ZlbjAzABunmtbTdb9654ODjvfjZFADytGqqL/eSh7s1+loBbQb+ug0cRNhZ2CvJGxUZsuf8AlsGuQDqLWOtXR7Ww7WyzxG5yizLq1r29diDWZjeDhcSAyHIWlkRVUCQSSggjOTYrqbCw6ta8bN2NM7NLOwR2LlQiqMuaJY76MbHo33mg1W2xhguYzxBblcxZQMw1I9hBq6DHRSKzJIjKtwzKQQLC5ufUaxMLwVyhs0oYvnuQptd4hFfpMTewvqd9d67HyxSokhUyKoDAWylYwgIsf9vooL/tfD9H7+Lp6J0l6RvbT9yB+9EW1Inm4pHDOFYnKQbZSAQdd9zWTDwUCo4Mou4YXC2Azurm1yTvXrPXXZszYrQyKxlDKiuka5bNldw93a/SOltwoL12jhbu4miuoCyNmXQXIAOvbeoO24M2VZFZsquAGXVGbKCCTbf6a4TwasyMktmj8i63UtndrutxcdMjeO29e14PEH+KNQOM6O9hMZbrr0RckW1oOrZ+24ZwxRwArFOkVFyGKXsDexYEC9q65MbEt80iCxIN2AsQMxHrtrWONhkTw2JyRmV5G6IDl5GkRCu85WYm9RjNhGfESsxKKUUJ5JHGggmTL6lVdd+tBpPjMPMh+9RlIJJD20UjMbg3Frj21Tjdow4GLUWRQCqqUuczhQACb3LNvOm/WuLEcG3fM3HqHkDiUiPolXCA5FLdE/drqSd5rvx+yBK1y9uii7r+RKsl/wB8tv3oOuTGxoVDuqs/kKSLk9gqJcfEjFXlRWC5mUsAQnePYKz9sbDOJlRzLZUKHIQT0kcPdelYE2sbg152nsEzyl+NyAqosoN2ZWDLxnSsyi26wOp1oOxdrwllCyKQwJDgrl6LKtib77sKoxO0cMZgpZWljBZVuNOlkaxJte5tXNLwdL5maUcYxLFlWyZ80bKQl72+6W4vc3OtCcHW1vMCWzcYcltWmEoyjN0bEW1vpQaZ2rACwM0d08vpL0dba/vpXvl6FFdWVlYhVYFbEk23k1kjg3eytLdUJ4oZRms0gdg7X6Xk2Gg/euobG+7yZ/8AXabd3nL5bdmtqDvwuKSVc0bq4va6kEXFX1n7G2ecPHkLhukSAAQqjqVFJJA9F676D5xw4/BwfrL8HrZ4I+QKxeG/4OH9Zfg9bXBHyBWmJ2ZYfxeTeKKBRWbV5k3GknbH4yD9QfA07SbjSRtj8ZB+oPgatO6TsZtkHpSetP8AGsvaHCGRMUYogjWDaEWYMkfGd65BGm4D01qbI8qT1p/jWjkF72F+2rV+pKdinLwpfNDlVcsrKcpFjxMj5EYEsDfS5AB3i9qqk29JFGWDassRRXuy3KOzdJmFr5es+oU4FB2DTdQUB6h7q5dE6PhBKxezp0yLQ9LjEDYcOXU90H0fvXXs3b8rTZJAixoAHZ2QP/DVhJbNcglreTb00zBB2D16VOQdg/8AygkVNFFAUUUUBRRRQFFFFAVFqmigi1TRRQFFFFAUUUUEWotU0UBRRRQFqi1TRQFFFFAUUUUBUVNFB814b/g4f1l+D1t8EfIFYfDb8JD+svwetzgj5ArTE7eGWH8Xk3iigUVm1eZNxpI2x+Mg/UHwNO8m40kbY/GQfqD4GrTvCVbGHZktmk07nwrQ5R6PfWZs7y5P+PwNd1Wv9UpTst5R6PfRyj0e+qqK5dLeUej30co9Hvqqigt5R6PfRyj0e+qqKC3lB7PfRyg9nvqqigt5Qez30coPZ76qooLeUHs99HKD2e+qqKC3lB7PfRyj0e+qqKC3lHo99HKD2e+qqKC3lB7PfRyg9nvqqigt5Qez30coPZ76qooLeUHu++jlB7PfVVZ+LkkaYRo+ToFibBidbW1rqmm8ua6ssXavKPR76OUej31kSwyopZsWFA3sUjAH71ECSSC6YxWFrgqkZ07dPUa6ycs9Wfln6fdscoPZ76OUHs99ZfJJ/Of7aUckn85/tpTJyas/LP0anKD2e+jlB7PfWXySfzn+2lHJJ/Of7aUycmrPyz9Pu1OUHs99HKD2e+svkc/nP9tKORz+c/20pk5NWfln6fdqcoPZ76OUej31lHCT+c/20q3ZU7SRKzb7kEjS+Vit7ftUmi0XutOJebWmCXw1P/SQ/rJ8Hrd4I+QKweGn4SH9ZPg9b3BHyBVxO3gwvi8m8UUCis2rzJuNJG2fxkH6g+Bp3k3UkbY/GQfqD4GrTulWze2d5cn/AB+Brurg2eenJ/w+BruvVq3lKdk0VF6L1y6TRUXovQTRUXovQTRUXovQTRUXovQTRUXovQTRUXovQTRUXovQTRUXovQTRUXovQTWTi5CuKFvyj/nWreuTGbPjmILZgRoCrFTbs0rTDmInqyxqZqptTvdl7ZZ3EZVS4jkV2j06SgEaX0JBINj2Vn4sTNIXWOQI3F8ZGpVZCq57gFToblTvrc+xIu9L/Uf50fYkXel/qP860vh8+zG2L6R7/gsypjQDkaTNxdgWbyRmvlWzWZiuhJG/rrpnlmjwagtMWMqaXyyZC/kA5j1X/mPrrd+xIu9L/Ub50fYkXel/qN86Xw/5C2xfSPf8F0Q4rKxzSiw+6QydIIZSSpN9X4vQE3t21y7SxE0am5mVWEnJ4+NtKsnRy5jmu48rTW16bPsSLvS/wBRvnUHYcXek/qNU/w59i2L6R7/AILePjxfFHJxhdnds2dujYfd2GcADt3+o1ZPhMSxZs81zxxAEjAXGUw6A233ph+xIu9L/Uf50fYkXel/qP8AOr/r/kFsX0j3/D0mJbKLnWwv67a1PB8/9Ov/AHP/API1ePsSLvS/1G+dd+FhWNQq6Abhe/pqV1U5bQuHRXnvVz+xD4Z/hIf1k+DVv8EfIFYHDP8ACQ/rJ8Grf4I+QK5xe3hphfF5N4oqBU1k1eXGlJfCeF0dJEW5jYMBuvbePZenY1x4zBhxrQIcvCuK/Swst+vRD771451Qeay+FPqpmk4PITe1eebi9laavEMtLmS3zqg81l8KfVUc6oPNZfCn1Uy83F7KObi9lNTiDS5ktc6oPNZfCn1V5PCiHzWXwp86ZubadlHNtOympxBpcyWBwphB/Cy+FPqq4cLMP5pL4Y/qpi5uL2Uc217KanEGlzJd52YfzSXwp9VTztw/mkvhj+qmDm2ndFHNtOwU1ODS5kv87cP5pL4Y/qqDwsw/mkvhj+qmHm2nYKObadlNTiDT5ku87MP5pL4Y/qqOdmH80l8Mf1Uyc3F7KObi9lNTiDS5kt87MP5pL4Y/qo52YfzSXwx/VTJzcXso5uL2U1OINLmS5zsw/mkvhj+qoPCvD+ay+GP6qZObi9lHNxeympxBpcyWudUHmsvhT6qjnTB5rL4U+qmbm4vZRzbXspqcQaXMljnRB5rL4U+qo50Q+ay+FPnTRzbXso5tr2U1OINLmSvzoh82l8KfOjnRD5tL4U+dNHNxeyjm4vZTU4g0uZLacK4OvCS+FPnXrnXh/NJfCnzpi5tp2VHNtO6KanEGlzJe514fzSXwp9VHOvD+aTeFPnTDzbTuijm2nYKanEGlzJe514fzSbwp86OdeH80m8KfOmLm2vZRzbTspqcQaXMl3nXh/NJvCnzry3CuDzSXwp9VMnNte7Uc207KanEGlzJZ50Q+ay+FPnRzph81l8KfOmbm2nZRzbTspqcQaXMkva+1OW8XHHCyKrBiWsNwIAAHrp24MYcqgqzD7AVTe1bWHw4QaVzVVNU3l3RTFMWhfRU0Vy6FFFFAUUUUEUUUUE1FFFAUVNFAUUUUBRRRQFFFFAUUUUBRRRQRapoooItRapooCotU0UBRaiigKKKKCLUWqaKCLUWqaKAqLVNFAUUUUBRRRQf/2Q=="/>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9" name="Picture 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01205" y="2646219"/>
            <a:ext cx="4457567" cy="24035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Bulut Belirtme Çizgisi 9"/>
          <p:cNvSpPr/>
          <p:nvPr/>
        </p:nvSpPr>
        <p:spPr>
          <a:xfrm>
            <a:off x="3131128" y="4753981"/>
            <a:ext cx="4657724" cy="1327005"/>
          </a:xfrm>
          <a:prstGeom prst="cloudCallout">
            <a:avLst>
              <a:gd name="adj1" fmla="val -63964"/>
              <a:gd name="adj2" fmla="val -6800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Eyvah! Bilgisayarı bozdum!</a:t>
            </a:r>
            <a:endParaRPr lang="tr-TR" dirty="0"/>
          </a:p>
        </p:txBody>
      </p:sp>
      <p:sp>
        <p:nvSpPr>
          <p:cNvPr id="9" name="Dikdörtgen 8"/>
          <p:cNvSpPr/>
          <p:nvPr/>
        </p:nvSpPr>
        <p:spPr>
          <a:xfrm>
            <a:off x="6597242" y="3259822"/>
            <a:ext cx="2420708" cy="461665"/>
          </a:xfrm>
          <a:prstGeom prst="rect">
            <a:avLst/>
          </a:prstGeom>
          <a:solidFill>
            <a:srgbClr val="FFFF00"/>
          </a:solidFill>
          <a:ln w="57150">
            <a:solidFill>
              <a:srgbClr val="FF0000"/>
            </a:solidFill>
          </a:ln>
        </p:spPr>
        <p:txBody>
          <a:bodyPr wrap="square">
            <a:spAutoFit/>
          </a:bodyPr>
          <a:lstStyle/>
          <a:p>
            <a:pPr algn="ctr"/>
            <a:r>
              <a:rPr lang="en-US" sz="2400" dirty="0" err="1">
                <a:solidFill>
                  <a:srgbClr val="FF0000"/>
                </a:solidFill>
                <a:latin typeface="Arial Narrow" panose="020B0606020202030204" pitchFamily="34" charset="0"/>
                <a:cs typeface="Courier"/>
              </a:rPr>
              <a:t>scanf</a:t>
            </a:r>
            <a:r>
              <a:rPr lang="en-US" sz="2400" dirty="0">
                <a:solidFill>
                  <a:srgbClr val="FF0000"/>
                </a:solidFill>
                <a:latin typeface="Arial Narrow" panose="020B0606020202030204" pitchFamily="34" charset="0"/>
                <a:cs typeface="Courier"/>
              </a:rPr>
              <a:t>(“%</a:t>
            </a:r>
            <a:r>
              <a:rPr lang="en-US" sz="2400" dirty="0" smtClean="0">
                <a:solidFill>
                  <a:srgbClr val="FF0000"/>
                </a:solidFill>
                <a:latin typeface="Arial Narrow" panose="020B0606020202030204" pitchFamily="34" charset="0"/>
                <a:cs typeface="Courier"/>
              </a:rPr>
              <a:t>lf</a:t>
            </a:r>
            <a:r>
              <a:rPr lang="tr-TR" sz="2400" dirty="0" smtClean="0">
                <a:solidFill>
                  <a:srgbClr val="FF0000"/>
                </a:solidFill>
                <a:latin typeface="Arial Narrow" panose="020B0606020202030204" pitchFamily="34" charset="0"/>
                <a:cs typeface="Courier"/>
              </a:rPr>
              <a:t>”</a:t>
            </a:r>
            <a:r>
              <a:rPr lang="en-US" sz="2400" dirty="0" smtClean="0">
                <a:solidFill>
                  <a:srgbClr val="FF0000"/>
                </a:solidFill>
                <a:latin typeface="Arial Narrow" panose="020B0606020202030204" pitchFamily="34" charset="0"/>
                <a:cs typeface="Courier"/>
              </a:rPr>
              <a:t>, miles</a:t>
            </a:r>
            <a:r>
              <a:rPr lang="en-US" sz="2400" dirty="0">
                <a:solidFill>
                  <a:srgbClr val="FF0000"/>
                </a:solidFill>
                <a:latin typeface="Arial Narrow" panose="020B0606020202030204" pitchFamily="34" charset="0"/>
                <a:cs typeface="Courier"/>
              </a:rPr>
              <a:t>);</a:t>
            </a:r>
          </a:p>
        </p:txBody>
      </p:sp>
      <p:sp>
        <p:nvSpPr>
          <p:cNvPr id="14" name="13 Yukarı Bükülü Ok"/>
          <p:cNvSpPr/>
          <p:nvPr/>
        </p:nvSpPr>
        <p:spPr>
          <a:xfrm flipH="1" flipV="1">
            <a:off x="5768122" y="2646219"/>
            <a:ext cx="1390650" cy="66501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 xmlns:p14="http://schemas.microsoft.com/office/powerpoint/2010/main" val="8877357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 &amp; (</a:t>
            </a:r>
            <a:r>
              <a:rPr lang="tr-TR" dirty="0" err="1" smtClean="0"/>
              <a:t>ampersand</a:t>
            </a:r>
            <a:r>
              <a:rPr lang="tr-TR" dirty="0" smtClean="0"/>
              <a:t>)</a:t>
            </a:r>
            <a:endParaRPr lang="tr-TR" dirty="0"/>
          </a:p>
        </p:txBody>
      </p:sp>
      <p:sp>
        <p:nvSpPr>
          <p:cNvPr id="3" name="2 İçerik Yer Tutucusu"/>
          <p:cNvSpPr>
            <a:spLocks noGrp="1"/>
          </p:cNvSpPr>
          <p:nvPr>
            <p:ph sz="quarter" idx="1"/>
          </p:nvPr>
        </p:nvSpPr>
        <p:spPr/>
        <p:txBody>
          <a:bodyPr>
            <a:normAutofit/>
          </a:bodyPr>
          <a:lstStyle/>
          <a:p>
            <a:r>
              <a:rPr lang="tr-TR" sz="2000" dirty="0" smtClean="0"/>
              <a:t>Sınavdan önce bu işareti çizebiliyor olun </a:t>
            </a:r>
            <a:r>
              <a:rPr lang="tr-TR" sz="2000" dirty="0" smtClean="0">
                <a:sym typeface="Wingdings" pitchFamily="2" charset="2"/>
              </a:rPr>
              <a:t></a:t>
            </a:r>
          </a:p>
          <a:p>
            <a:r>
              <a:rPr lang="tr-TR" sz="2000" dirty="0" smtClean="0">
                <a:sym typeface="Wingdings" pitchFamily="2" charset="2"/>
              </a:rPr>
              <a:t>Bir öğrencinin sınav kağıdından…</a:t>
            </a:r>
            <a:endParaRPr lang="tr-TR" sz="2000" dirty="0"/>
          </a:p>
        </p:txBody>
      </p:sp>
      <p:pic>
        <p:nvPicPr>
          <p:cNvPr id="4" name="3 Resim" descr="IMG_4196.JPG"/>
          <p:cNvPicPr>
            <a:picLocks noChangeAspect="1"/>
          </p:cNvPicPr>
          <p:nvPr/>
        </p:nvPicPr>
        <p:blipFill>
          <a:blip r:embed="rId2" cstate="print"/>
          <a:srcRect l="6897" t="13793" r="2299"/>
          <a:stretch>
            <a:fillRect/>
          </a:stretch>
        </p:blipFill>
        <p:spPr>
          <a:xfrm>
            <a:off x="735724" y="1972512"/>
            <a:ext cx="4816970" cy="3429805"/>
          </a:xfrm>
          <a:prstGeom prst="rect">
            <a:avLst/>
          </a:prstGeom>
          <a:ln>
            <a:solidFill>
              <a:srgbClr val="C00000"/>
            </a:solidFill>
          </a:ln>
        </p:spPr>
      </p:pic>
      <p:sp>
        <p:nvSpPr>
          <p:cNvPr id="5" name="4 Metin kutusu"/>
          <p:cNvSpPr txBox="1"/>
          <p:nvPr/>
        </p:nvSpPr>
        <p:spPr>
          <a:xfrm>
            <a:off x="5552695" y="1862887"/>
            <a:ext cx="3286506" cy="3539430"/>
          </a:xfrm>
          <a:prstGeom prst="rect">
            <a:avLst/>
          </a:prstGeom>
          <a:noFill/>
        </p:spPr>
        <p:txBody>
          <a:bodyPr wrap="square" rtlCol="0">
            <a:spAutoFit/>
          </a:bodyPr>
          <a:lstStyle/>
          <a:p>
            <a:r>
              <a:rPr lang="tr-TR" sz="1600" dirty="0" smtClean="0"/>
              <a:t>Neden </a:t>
            </a:r>
            <a:r>
              <a:rPr lang="tr-TR" sz="1600" dirty="0" err="1" smtClean="0"/>
              <a:t>ampersand</a:t>
            </a:r>
            <a:r>
              <a:rPr lang="tr-TR" sz="1600" dirty="0" smtClean="0"/>
              <a:t>?</a:t>
            </a:r>
          </a:p>
          <a:p>
            <a:r>
              <a:rPr lang="tr-TR" sz="1600" dirty="0" smtClean="0"/>
              <a:t>Özetle:</a:t>
            </a:r>
          </a:p>
          <a:p>
            <a:pPr>
              <a:buFont typeface="Arial" pitchFamily="34" charset="0"/>
              <a:buChar char="•"/>
            </a:pPr>
            <a:r>
              <a:rPr lang="tr-TR" sz="1600" dirty="0" err="1" smtClean="0"/>
              <a:t>Latince’de</a:t>
            </a:r>
            <a:r>
              <a:rPr lang="tr-TR" sz="1600" dirty="0" smtClean="0"/>
              <a:t> “et”, İng.de “</a:t>
            </a:r>
            <a:r>
              <a:rPr lang="tr-TR" sz="1600" dirty="0" err="1" smtClean="0"/>
              <a:t>and</a:t>
            </a:r>
            <a:r>
              <a:rPr lang="tr-TR" sz="1600" dirty="0" smtClean="0"/>
              <a:t>” demek</a:t>
            </a:r>
          </a:p>
          <a:p>
            <a:pPr>
              <a:buFont typeface="Arial" pitchFamily="34" charset="0"/>
              <a:buChar char="•"/>
            </a:pPr>
            <a:r>
              <a:rPr lang="tr-TR" sz="1600" dirty="0" smtClean="0"/>
              <a:t>et’in eğimli yazımı zamanla &amp; olmuş</a:t>
            </a:r>
          </a:p>
          <a:p>
            <a:pPr>
              <a:buFont typeface="Arial" pitchFamily="34" charset="0"/>
              <a:buChar char="•"/>
            </a:pPr>
            <a:r>
              <a:rPr lang="tr-TR" sz="1600" dirty="0" smtClean="0"/>
              <a:t>&amp; bir ara İngiliz alfabesinin sonunda yer almış.</a:t>
            </a:r>
          </a:p>
          <a:p>
            <a:pPr>
              <a:buFont typeface="Arial" pitchFamily="34" charset="0"/>
              <a:buChar char="•"/>
            </a:pPr>
            <a:r>
              <a:rPr lang="tr-TR" sz="1600" dirty="0" smtClean="0"/>
              <a:t>O dönemde alfabeyi sayarken: </a:t>
            </a:r>
            <a:br>
              <a:rPr lang="tr-TR" sz="1600" dirty="0" smtClean="0"/>
            </a:br>
            <a:r>
              <a:rPr lang="tr-TR" sz="1600" dirty="0" smtClean="0">
                <a:solidFill>
                  <a:srgbClr val="0070C0"/>
                </a:solidFill>
              </a:rPr>
              <a:t>… </a:t>
            </a:r>
            <a:r>
              <a:rPr lang="tr-TR" sz="1600" i="1" dirty="0" smtClean="0">
                <a:solidFill>
                  <a:srgbClr val="0070C0"/>
                </a:solidFill>
              </a:rPr>
              <a:t>x, y, z, </a:t>
            </a:r>
            <a:r>
              <a:rPr lang="tr-TR" sz="1600" i="1" dirty="0" err="1" smtClean="0">
                <a:solidFill>
                  <a:srgbClr val="0070C0"/>
                </a:solidFill>
              </a:rPr>
              <a:t>and</a:t>
            </a:r>
            <a:r>
              <a:rPr lang="tr-TR" sz="1600" i="1" dirty="0" smtClean="0">
                <a:solidFill>
                  <a:srgbClr val="0070C0"/>
                </a:solidFill>
              </a:rPr>
              <a:t> </a:t>
            </a:r>
            <a:r>
              <a:rPr lang="tr-TR" sz="1600" i="1" dirty="0" err="1" smtClean="0">
                <a:solidFill>
                  <a:srgbClr val="0070C0"/>
                </a:solidFill>
              </a:rPr>
              <a:t>and</a:t>
            </a:r>
            <a:r>
              <a:rPr lang="tr-TR" sz="1600" i="1" dirty="0" smtClean="0">
                <a:solidFill>
                  <a:srgbClr val="0070C0"/>
                </a:solidFill>
              </a:rPr>
              <a:t> </a:t>
            </a:r>
            <a:r>
              <a:rPr lang="tr-TR" sz="1600" dirty="0" smtClean="0"/>
              <a:t/>
            </a:r>
            <a:br>
              <a:rPr lang="tr-TR" sz="1600" dirty="0" smtClean="0"/>
            </a:br>
            <a:r>
              <a:rPr lang="tr-TR" sz="1600" dirty="0" smtClean="0"/>
              <a:t>demek tuhaf olunca</a:t>
            </a:r>
          </a:p>
          <a:p>
            <a:r>
              <a:rPr lang="tr-TR" sz="1600" dirty="0" smtClean="0"/>
              <a:t>x vay </a:t>
            </a:r>
            <a:r>
              <a:rPr lang="tr-TR" sz="1600" dirty="0" err="1" smtClean="0"/>
              <a:t>zed</a:t>
            </a:r>
            <a:r>
              <a:rPr lang="tr-TR" sz="1600" dirty="0" smtClean="0"/>
              <a:t> </a:t>
            </a:r>
            <a:r>
              <a:rPr lang="tr-TR" sz="1600" b="1" i="1" dirty="0" err="1" smtClean="0">
                <a:solidFill>
                  <a:srgbClr val="0070C0"/>
                </a:solidFill>
              </a:rPr>
              <a:t>and</a:t>
            </a:r>
            <a:r>
              <a:rPr lang="tr-TR" sz="1600" b="1" i="1" dirty="0" smtClean="0">
                <a:solidFill>
                  <a:srgbClr val="0070C0"/>
                </a:solidFill>
              </a:rPr>
              <a:t> </a:t>
            </a:r>
            <a:r>
              <a:rPr lang="tr-TR" sz="1600" b="1" i="1" dirty="0" err="1" smtClean="0">
                <a:solidFill>
                  <a:srgbClr val="0070C0"/>
                </a:solidFill>
              </a:rPr>
              <a:t>per</a:t>
            </a:r>
            <a:r>
              <a:rPr lang="tr-TR" sz="1600" b="1" i="1" dirty="0" smtClean="0">
                <a:solidFill>
                  <a:srgbClr val="0070C0"/>
                </a:solidFill>
              </a:rPr>
              <a:t> </a:t>
            </a:r>
            <a:r>
              <a:rPr lang="tr-TR" sz="1600" b="1" i="1" dirty="0" err="1" smtClean="0">
                <a:solidFill>
                  <a:srgbClr val="0070C0"/>
                </a:solidFill>
              </a:rPr>
              <a:t>se</a:t>
            </a:r>
            <a:r>
              <a:rPr lang="tr-TR" sz="1600" b="1" i="1" dirty="0" smtClean="0">
                <a:solidFill>
                  <a:srgbClr val="0070C0"/>
                </a:solidFill>
              </a:rPr>
              <a:t> </a:t>
            </a:r>
            <a:r>
              <a:rPr lang="tr-TR" sz="1600" b="1" i="1" dirty="0" err="1" smtClean="0">
                <a:solidFill>
                  <a:srgbClr val="0070C0"/>
                </a:solidFill>
              </a:rPr>
              <a:t>and</a:t>
            </a:r>
            <a:endParaRPr lang="tr-TR" sz="1600" b="1" i="1" dirty="0" smtClean="0">
              <a:solidFill>
                <a:srgbClr val="0070C0"/>
              </a:solidFill>
            </a:endParaRPr>
          </a:p>
          <a:p>
            <a:r>
              <a:rPr lang="tr-TR" sz="1600" dirty="0" smtClean="0"/>
              <a:t>derlermiş. (</a:t>
            </a:r>
            <a:r>
              <a:rPr lang="tr-TR" sz="1600" dirty="0" err="1" smtClean="0"/>
              <a:t>per</a:t>
            </a:r>
            <a:r>
              <a:rPr lang="tr-TR" sz="1600" dirty="0" smtClean="0"/>
              <a:t> </a:t>
            </a:r>
            <a:r>
              <a:rPr lang="tr-TR" sz="1600" dirty="0" err="1" smtClean="0"/>
              <a:t>se</a:t>
            </a:r>
            <a:r>
              <a:rPr lang="tr-TR" sz="1600" dirty="0" smtClean="0"/>
              <a:t>=</a:t>
            </a:r>
            <a:r>
              <a:rPr lang="tr-TR" sz="1600" dirty="0" err="1" smtClean="0"/>
              <a:t>by</a:t>
            </a:r>
            <a:r>
              <a:rPr lang="tr-TR" sz="1600" dirty="0" smtClean="0"/>
              <a:t> </a:t>
            </a:r>
            <a:r>
              <a:rPr lang="tr-TR" sz="1600" dirty="0" err="1" smtClean="0"/>
              <a:t>itself</a:t>
            </a:r>
            <a:r>
              <a:rPr lang="tr-TR" sz="1600" dirty="0" smtClean="0"/>
              <a:t>)</a:t>
            </a:r>
          </a:p>
          <a:p>
            <a:pPr>
              <a:buFont typeface="Arial" pitchFamily="34" charset="0"/>
              <a:buChar char="•"/>
            </a:pPr>
            <a:r>
              <a:rPr lang="tr-TR" sz="1600" dirty="0" smtClean="0"/>
              <a:t>Bu deyiş zamanla </a:t>
            </a:r>
            <a:r>
              <a:rPr lang="tr-TR" sz="1600" dirty="0" err="1" smtClean="0"/>
              <a:t>ampersand’a</a:t>
            </a:r>
            <a:r>
              <a:rPr lang="tr-TR" sz="1600" dirty="0" smtClean="0"/>
              <a:t> dönüşmüş.</a:t>
            </a:r>
          </a:p>
          <a:p>
            <a:pPr>
              <a:buFont typeface="Arial" pitchFamily="34" charset="0"/>
              <a:buChar char="•"/>
            </a:pPr>
            <a:r>
              <a:rPr lang="tr-TR" sz="1600" dirty="0" smtClean="0"/>
              <a:t>Günümüzdeki alfabede &amp; yok.</a:t>
            </a:r>
            <a:endParaRPr lang="tr-TR" sz="16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scanf</a:t>
            </a:r>
            <a:r>
              <a:rPr lang="tr-TR" dirty="0" smtClean="0"/>
              <a:t> özellikleri</a:t>
            </a:r>
            <a:endParaRPr lang="tr-TR" dirty="0"/>
          </a:p>
        </p:txBody>
      </p:sp>
      <p:sp>
        <p:nvSpPr>
          <p:cNvPr id="3" name="Alt Başlık 2"/>
          <p:cNvSpPr>
            <a:spLocks noGrp="1"/>
          </p:cNvSpPr>
          <p:nvPr>
            <p:ph sz="quarter" idx="1"/>
          </p:nvPr>
        </p:nvSpPr>
        <p:spPr>
          <a:xfrm>
            <a:off x="457200" y="1219200"/>
            <a:ext cx="8229600" cy="5208896"/>
          </a:xfrm>
        </p:spPr>
        <p:txBody>
          <a:bodyPr>
            <a:normAutofit/>
          </a:bodyPr>
          <a:lstStyle/>
          <a:p>
            <a:r>
              <a:rPr lang="tr-TR" dirty="0" err="1" smtClean="0"/>
              <a:t>scanf’te</a:t>
            </a:r>
            <a:r>
              <a:rPr lang="tr-TR" dirty="0" smtClean="0"/>
              <a:t> </a:t>
            </a:r>
            <a:r>
              <a:rPr lang="tr-TR" dirty="0" err="1" smtClean="0">
                <a:solidFill>
                  <a:srgbClr val="FF0000"/>
                </a:solidFill>
              </a:rPr>
              <a:t>scanf</a:t>
            </a:r>
            <a:r>
              <a:rPr lang="tr-TR" dirty="0" smtClean="0">
                <a:solidFill>
                  <a:srgbClr val="FF0000"/>
                </a:solidFill>
              </a:rPr>
              <a:t>(“%d, &amp;</a:t>
            </a:r>
            <a:r>
              <a:rPr lang="tr-TR" dirty="0" err="1" smtClean="0">
                <a:solidFill>
                  <a:srgbClr val="FF0000"/>
                </a:solidFill>
              </a:rPr>
              <a:t>sayi</a:t>
            </a:r>
            <a:r>
              <a:rPr lang="tr-TR" dirty="0" smtClean="0">
                <a:solidFill>
                  <a:srgbClr val="FF0000"/>
                </a:solidFill>
              </a:rPr>
              <a:t>”); </a:t>
            </a:r>
            <a:r>
              <a:rPr lang="tr-TR" dirty="0" smtClean="0"/>
              <a:t>kullanımı yanlıştır.</a:t>
            </a:r>
          </a:p>
          <a:p>
            <a:r>
              <a:rPr lang="tr-TR" dirty="0" err="1" smtClean="0"/>
              <a:t>scanf’in</a:t>
            </a:r>
            <a:r>
              <a:rPr lang="tr-TR" dirty="0" smtClean="0"/>
              <a:t> ilk parametresinde “” </a:t>
            </a:r>
            <a:r>
              <a:rPr lang="tr-TR" dirty="0" err="1" smtClean="0"/>
              <a:t>lar</a:t>
            </a:r>
            <a:r>
              <a:rPr lang="tr-TR" dirty="0" smtClean="0"/>
              <a:t> içinde genelde hep %d gibi yer tutucular kullanır, bunun dışında bir metin genelde kullanmayız.</a:t>
            </a:r>
          </a:p>
          <a:p>
            <a:pPr lvl="1"/>
            <a:r>
              <a:rPr lang="tr-TR" dirty="0" err="1" smtClean="0"/>
              <a:t>scanf</a:t>
            </a:r>
            <a:r>
              <a:rPr lang="tr-TR" dirty="0" smtClean="0"/>
              <a:t>(“</a:t>
            </a:r>
            <a:r>
              <a:rPr lang="tr-TR" dirty="0" err="1" smtClean="0"/>
              <a:t>Deger</a:t>
            </a:r>
            <a:r>
              <a:rPr lang="tr-TR" dirty="0" smtClean="0"/>
              <a:t> giriniz:%d”,&amp;</a:t>
            </a:r>
            <a:r>
              <a:rPr lang="tr-TR" dirty="0" err="1" smtClean="0"/>
              <a:t>sayi</a:t>
            </a:r>
            <a:r>
              <a:rPr lang="tr-TR" dirty="0" smtClean="0"/>
              <a:t>); kullanımı yanlıştır.</a:t>
            </a:r>
          </a:p>
          <a:p>
            <a:r>
              <a:rPr lang="tr-TR" dirty="0" smtClean="0"/>
              <a:t>Ancak kullanıcının değerleri hangi biçimde gireceğini biliyorsak şöyle bir kullanım vardır:</a:t>
            </a:r>
          </a:p>
          <a:p>
            <a:pPr lvl="1"/>
            <a:r>
              <a:rPr lang="tr-TR" dirty="0" err="1" smtClean="0"/>
              <a:t>scanf</a:t>
            </a:r>
            <a:r>
              <a:rPr lang="tr-TR" dirty="0" smtClean="0"/>
              <a:t>(“</a:t>
            </a:r>
            <a:r>
              <a:rPr lang="tr-TR" dirty="0" err="1" smtClean="0"/>
              <a:t>aa</a:t>
            </a:r>
            <a:r>
              <a:rPr lang="tr-TR" dirty="0" smtClean="0"/>
              <a:t>%</a:t>
            </a:r>
            <a:r>
              <a:rPr lang="tr-TR" dirty="0" err="1" smtClean="0"/>
              <a:t>dbb</a:t>
            </a:r>
            <a:r>
              <a:rPr lang="tr-TR" dirty="0" smtClean="0"/>
              <a:t>%</a:t>
            </a:r>
            <a:r>
              <a:rPr lang="tr-TR" dirty="0" err="1" smtClean="0"/>
              <a:t>dcc</a:t>
            </a:r>
            <a:r>
              <a:rPr lang="tr-TR" dirty="0" smtClean="0"/>
              <a:t>”, &amp;x,&amp;y);</a:t>
            </a:r>
          </a:p>
          <a:p>
            <a:pPr lvl="1"/>
            <a:r>
              <a:rPr lang="tr-TR" dirty="0" smtClean="0"/>
              <a:t>Kullanıcı aa5bb9cc girişi yaparsa </a:t>
            </a:r>
            <a:r>
              <a:rPr lang="tr-TR" dirty="0" err="1" smtClean="0"/>
              <a:t>x’e</a:t>
            </a:r>
            <a:r>
              <a:rPr lang="tr-TR" dirty="0" smtClean="0"/>
              <a:t> 5, </a:t>
            </a:r>
            <a:r>
              <a:rPr lang="tr-TR" dirty="0" err="1" smtClean="0"/>
              <a:t>y’e</a:t>
            </a:r>
            <a:r>
              <a:rPr lang="tr-TR" dirty="0" smtClean="0"/>
              <a:t> 9 kaydedilir.</a:t>
            </a:r>
          </a:p>
          <a:p>
            <a:pPr lvl="1"/>
            <a:r>
              <a:rPr lang="tr-TR" dirty="0" smtClean="0"/>
              <a:t>Bunun örnek bir kullanımı 09/12/2017 gibi tarih girişlerini almak için </a:t>
            </a:r>
            <a:r>
              <a:rPr lang="tr-TR" dirty="0" err="1" smtClean="0"/>
              <a:t>scanf</a:t>
            </a:r>
            <a:r>
              <a:rPr lang="tr-TR" dirty="0" smtClean="0"/>
              <a:t>(“%d/%d/%d”, &amp;</a:t>
            </a:r>
            <a:r>
              <a:rPr lang="tr-TR" dirty="0" err="1" smtClean="0"/>
              <a:t>gun</a:t>
            </a:r>
            <a:r>
              <a:rPr lang="tr-TR" dirty="0" smtClean="0"/>
              <a:t>, &amp;ay, &amp;</a:t>
            </a:r>
            <a:r>
              <a:rPr lang="tr-TR" dirty="0" err="1" smtClean="0"/>
              <a:t>yil</a:t>
            </a:r>
            <a:r>
              <a:rPr lang="tr-TR" dirty="0" smtClean="0"/>
              <a:t>); olabilir.</a:t>
            </a:r>
          </a:p>
        </p:txBody>
      </p:sp>
    </p:spTree>
    <p:extLst>
      <p:ext uri="{BB962C8B-B14F-4D97-AF65-F5344CB8AC3E}">
        <p14:creationId xmlns="" xmlns:p14="http://schemas.microsoft.com/office/powerpoint/2010/main" val="3032278493"/>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Kullanıcıdan isim almak</a:t>
            </a:r>
            <a:endParaRPr lang="tr-TR" dirty="0"/>
          </a:p>
        </p:txBody>
      </p:sp>
      <p:sp>
        <p:nvSpPr>
          <p:cNvPr id="3" name="2 İçerik Yer Tutucusu"/>
          <p:cNvSpPr>
            <a:spLocks noGrp="1"/>
          </p:cNvSpPr>
          <p:nvPr>
            <p:ph sz="quarter" idx="1"/>
          </p:nvPr>
        </p:nvSpPr>
        <p:spPr/>
        <p:txBody>
          <a:bodyPr/>
          <a:lstStyle/>
          <a:p>
            <a:r>
              <a:rPr lang="tr-TR" dirty="0" err="1" smtClean="0"/>
              <a:t>char</a:t>
            </a:r>
            <a:r>
              <a:rPr lang="tr-TR" dirty="0" smtClean="0"/>
              <a:t> isim[21]; </a:t>
            </a:r>
            <a:r>
              <a:rPr lang="tr-TR" sz="2000" dirty="0" smtClean="0">
                <a:solidFill>
                  <a:schemeClr val="bg1">
                    <a:lumMod val="50000"/>
                  </a:schemeClr>
                </a:solidFill>
              </a:rPr>
              <a:t>//</a:t>
            </a:r>
            <a:r>
              <a:rPr lang="tr-TR" sz="2000" dirty="0" err="1" smtClean="0">
                <a:solidFill>
                  <a:schemeClr val="bg1">
                    <a:lumMod val="50000"/>
                  </a:schemeClr>
                </a:solidFill>
              </a:rPr>
              <a:t>maks</a:t>
            </a:r>
            <a:r>
              <a:rPr lang="tr-TR" sz="2000" dirty="0" smtClean="0">
                <a:solidFill>
                  <a:schemeClr val="bg1">
                    <a:lumMod val="50000"/>
                  </a:schemeClr>
                </a:solidFill>
              </a:rPr>
              <a:t>. 20 harflik isim dizgisi(</a:t>
            </a:r>
            <a:r>
              <a:rPr lang="tr-TR" sz="2000" dirty="0" err="1" smtClean="0">
                <a:solidFill>
                  <a:schemeClr val="bg1">
                    <a:lumMod val="50000"/>
                  </a:schemeClr>
                </a:solidFill>
              </a:rPr>
              <a:t>string</a:t>
            </a:r>
            <a:r>
              <a:rPr lang="tr-TR" sz="2000" dirty="0" smtClean="0">
                <a:solidFill>
                  <a:schemeClr val="bg1">
                    <a:lumMod val="50000"/>
                  </a:schemeClr>
                </a:solidFill>
              </a:rPr>
              <a:t>) alabilir.</a:t>
            </a:r>
          </a:p>
          <a:p>
            <a:r>
              <a:rPr lang="tr-TR" dirty="0" err="1" smtClean="0"/>
              <a:t>printf</a:t>
            </a:r>
            <a:r>
              <a:rPr lang="tr-TR" dirty="0" smtClean="0"/>
              <a:t>(“</a:t>
            </a:r>
            <a:r>
              <a:rPr lang="tr-TR" dirty="0" err="1" smtClean="0"/>
              <a:t>Isminizi</a:t>
            </a:r>
            <a:r>
              <a:rPr lang="tr-TR" dirty="0" smtClean="0"/>
              <a:t> giriniz:”); </a:t>
            </a:r>
            <a:r>
              <a:rPr lang="tr-TR" sz="2000" dirty="0" smtClean="0">
                <a:solidFill>
                  <a:schemeClr val="bg1">
                    <a:lumMod val="50000"/>
                  </a:schemeClr>
                </a:solidFill>
              </a:rPr>
              <a:t>//soru </a:t>
            </a:r>
            <a:r>
              <a:rPr lang="tr-TR" sz="2000" dirty="0" err="1" smtClean="0">
                <a:solidFill>
                  <a:schemeClr val="bg1">
                    <a:lumMod val="50000"/>
                  </a:schemeClr>
                </a:solidFill>
              </a:rPr>
              <a:t>kismi</a:t>
            </a:r>
            <a:endParaRPr lang="tr-TR" dirty="0" smtClean="0">
              <a:solidFill>
                <a:schemeClr val="bg1">
                  <a:lumMod val="50000"/>
                </a:schemeClr>
              </a:solidFill>
            </a:endParaRPr>
          </a:p>
          <a:p>
            <a:r>
              <a:rPr lang="tr-TR" dirty="0" err="1" smtClean="0"/>
              <a:t>scanf</a:t>
            </a:r>
            <a:r>
              <a:rPr lang="tr-TR" dirty="0" smtClean="0"/>
              <a:t>(“%s”, isim); </a:t>
            </a:r>
            <a:r>
              <a:rPr lang="tr-TR" sz="2000" dirty="0" smtClean="0">
                <a:solidFill>
                  <a:schemeClr val="bg1">
                    <a:lumMod val="50000"/>
                  </a:schemeClr>
                </a:solidFill>
              </a:rPr>
              <a:t>//dizgi(</a:t>
            </a:r>
            <a:r>
              <a:rPr lang="tr-TR" sz="2000" dirty="0" err="1" smtClean="0">
                <a:solidFill>
                  <a:schemeClr val="bg1">
                    <a:lumMod val="50000"/>
                  </a:schemeClr>
                </a:solidFill>
              </a:rPr>
              <a:t>string</a:t>
            </a:r>
            <a:r>
              <a:rPr lang="tr-TR" sz="2000" dirty="0" smtClean="0">
                <a:solidFill>
                  <a:schemeClr val="bg1">
                    <a:lumMod val="50000"/>
                  </a:schemeClr>
                </a:solidFill>
              </a:rPr>
              <a:t>) </a:t>
            </a:r>
            <a:r>
              <a:rPr lang="tr-TR" sz="2000" dirty="0" err="1" smtClean="0">
                <a:solidFill>
                  <a:schemeClr val="bg1">
                    <a:lumMod val="50000"/>
                  </a:schemeClr>
                </a:solidFill>
              </a:rPr>
              <a:t>icin</a:t>
            </a:r>
            <a:r>
              <a:rPr lang="tr-TR" sz="2000" dirty="0" smtClean="0">
                <a:solidFill>
                  <a:schemeClr val="bg1">
                    <a:lumMod val="50000"/>
                  </a:schemeClr>
                </a:solidFill>
              </a:rPr>
              <a:t> %s var ve &amp; yok!!!</a:t>
            </a:r>
            <a:br>
              <a:rPr lang="tr-TR" sz="2000" dirty="0" smtClean="0">
                <a:solidFill>
                  <a:schemeClr val="bg1">
                    <a:lumMod val="50000"/>
                  </a:schemeClr>
                </a:solidFill>
              </a:rPr>
            </a:br>
            <a:r>
              <a:rPr lang="tr-TR" sz="2000" dirty="0" smtClean="0">
                <a:solidFill>
                  <a:schemeClr val="bg1">
                    <a:lumMod val="50000"/>
                  </a:schemeClr>
                </a:solidFill>
              </a:rPr>
              <a:t>// dizgi isimlerinin kendileri adrestir, ek bir &amp;’a gerek yok.</a:t>
            </a:r>
          </a:p>
          <a:p>
            <a:r>
              <a:rPr lang="tr-TR" dirty="0" err="1" smtClean="0"/>
              <a:t>printf</a:t>
            </a:r>
            <a:r>
              <a:rPr lang="tr-TR" dirty="0" smtClean="0"/>
              <a:t>(“Merhaba %s!”, isim); </a:t>
            </a:r>
            <a:r>
              <a:rPr lang="tr-TR" sz="2000" dirty="0" smtClean="0">
                <a:solidFill>
                  <a:schemeClr val="bg1">
                    <a:lumMod val="50000"/>
                  </a:schemeClr>
                </a:solidFill>
              </a:rPr>
              <a:t>// Ekrana ismi yazar.</a:t>
            </a:r>
          </a:p>
          <a:p>
            <a:endParaRPr lang="tr-TR" dirty="0" smtClean="0"/>
          </a:p>
          <a:p>
            <a:endParaRPr lang="tr-TR" dirty="0"/>
          </a:p>
        </p:txBody>
      </p:sp>
      <p:sp>
        <p:nvSpPr>
          <p:cNvPr id="4" name="3 Yuvarlatılmış Dikdörtgen"/>
          <p:cNvSpPr/>
          <p:nvPr/>
        </p:nvSpPr>
        <p:spPr>
          <a:xfrm>
            <a:off x="2942897" y="3794234"/>
            <a:ext cx="5391807" cy="2362726"/>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tr-TR" dirty="0" smtClean="0"/>
              <a:t>DİZGİLERE DAHA SONRA DETAYLI DEĞİNİLECEK AMA ÖDEVLERDE BU ŞEKİLDE ŞİMDİDEN KULLANABİLİRSİNİZ.</a:t>
            </a:r>
          </a:p>
          <a:p>
            <a:pPr algn="ctr"/>
            <a:endParaRPr lang="tr-TR" dirty="0" smtClean="0"/>
          </a:p>
          <a:p>
            <a:pPr algn="ctr"/>
            <a:r>
              <a:rPr lang="tr-TR" dirty="0" smtClean="0"/>
              <a:t>ANCAK ŞUNU UNUTMAYIN:</a:t>
            </a:r>
          </a:p>
          <a:p>
            <a:pPr algn="ctr"/>
            <a:r>
              <a:rPr lang="tr-TR" dirty="0" smtClean="0"/>
              <a:t>DİZGİLERİ = =(eşit ise) İŞLECİ İLE KIYASLAYAMAYIZ. </a:t>
            </a:r>
            <a:endParaRPr lang="tr-TR" dirty="0"/>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scanf</a:t>
            </a:r>
            <a:endParaRPr lang="tr-TR" dirty="0"/>
          </a:p>
        </p:txBody>
      </p:sp>
      <p:sp>
        <p:nvSpPr>
          <p:cNvPr id="3" name="2 İçerik Yer Tutucusu"/>
          <p:cNvSpPr>
            <a:spLocks noGrp="1"/>
          </p:cNvSpPr>
          <p:nvPr>
            <p:ph sz="quarter" idx="1"/>
          </p:nvPr>
        </p:nvSpPr>
        <p:spPr/>
        <p:txBody>
          <a:bodyPr/>
          <a:lstStyle/>
          <a:p>
            <a:r>
              <a:rPr lang="tr-TR" dirty="0" smtClean="0"/>
              <a:t>Klavyeden girilen değerler, </a:t>
            </a:r>
            <a:r>
              <a:rPr lang="tr-TR" dirty="0" err="1" smtClean="0"/>
              <a:t>enter’a</a:t>
            </a:r>
            <a:r>
              <a:rPr lang="tr-TR" dirty="0" smtClean="0"/>
              <a:t> basıldığında </a:t>
            </a:r>
            <a:r>
              <a:rPr lang="tr-TR" b="1" i="1" dirty="0" err="1" smtClean="0"/>
              <a:t>stdin</a:t>
            </a:r>
            <a:r>
              <a:rPr lang="tr-TR" dirty="0" smtClean="0"/>
              <a:t> (</a:t>
            </a:r>
            <a:r>
              <a:rPr lang="tr-TR" dirty="0" err="1" smtClean="0"/>
              <a:t>standard</a:t>
            </a:r>
            <a:r>
              <a:rPr lang="tr-TR" dirty="0" smtClean="0"/>
              <a:t> </a:t>
            </a:r>
            <a:r>
              <a:rPr lang="tr-TR" dirty="0" err="1" smtClean="0"/>
              <a:t>input</a:t>
            </a:r>
            <a:r>
              <a:rPr lang="tr-TR" dirty="0" smtClean="0"/>
              <a:t>) isimli bir tampona yerleştirilir.</a:t>
            </a:r>
          </a:p>
        </p:txBody>
      </p:sp>
      <p:pic>
        <p:nvPicPr>
          <p:cNvPr id="5" name="4 Resim" descr="keyboard-smashed-angry-user-destroyed-which-will-never-work-again-80297272.jpg"/>
          <p:cNvPicPr>
            <a:picLocks noChangeAspect="1"/>
          </p:cNvPicPr>
          <p:nvPr/>
        </p:nvPicPr>
        <p:blipFill>
          <a:blip r:embed="rId2"/>
          <a:stretch>
            <a:fillRect/>
          </a:stretch>
        </p:blipFill>
        <p:spPr>
          <a:xfrm rot="260391">
            <a:off x="743110" y="3246286"/>
            <a:ext cx="2628710" cy="1383532"/>
          </a:xfrm>
          <a:prstGeom prst="rect">
            <a:avLst/>
          </a:prstGeom>
        </p:spPr>
      </p:pic>
      <p:sp>
        <p:nvSpPr>
          <p:cNvPr id="6" name="5 Yuvarlatılmış Dikdörtgen"/>
          <p:cNvSpPr/>
          <p:nvPr/>
        </p:nvSpPr>
        <p:spPr>
          <a:xfrm>
            <a:off x="4008182" y="3807595"/>
            <a:ext cx="2575775" cy="212716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u="sng" dirty="0" err="1" smtClean="0"/>
              <a:t>stdin</a:t>
            </a:r>
            <a:r>
              <a:rPr lang="tr-TR" b="1" u="sng" dirty="0" smtClean="0"/>
              <a:t> içeriği</a:t>
            </a:r>
          </a:p>
          <a:p>
            <a:pPr algn="ctr"/>
            <a:endParaRPr lang="tr-TR" dirty="0" smtClean="0"/>
          </a:p>
          <a:p>
            <a:pPr algn="ctr"/>
            <a:r>
              <a:rPr lang="tr-TR" sz="3200" dirty="0" err="1" smtClean="0"/>
              <a:t>scanf’ı</a:t>
            </a:r>
            <a:r>
              <a:rPr lang="tr-TR" sz="3200" dirty="0" smtClean="0"/>
              <a:t> öğreniyorum.</a:t>
            </a:r>
            <a:endParaRPr lang="tr-TR" dirty="0"/>
          </a:p>
        </p:txBody>
      </p:sp>
      <p:sp>
        <p:nvSpPr>
          <p:cNvPr id="7" name="6 Aşağı Bükülü Ok"/>
          <p:cNvSpPr/>
          <p:nvPr/>
        </p:nvSpPr>
        <p:spPr>
          <a:xfrm>
            <a:off x="1687132" y="2446718"/>
            <a:ext cx="2897747" cy="129004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scanf</a:t>
            </a:r>
            <a:endParaRPr lang="tr-TR" dirty="0"/>
          </a:p>
        </p:txBody>
      </p:sp>
      <p:sp>
        <p:nvSpPr>
          <p:cNvPr id="3" name="2 İçerik Yer Tutucusu"/>
          <p:cNvSpPr>
            <a:spLocks noGrp="1"/>
          </p:cNvSpPr>
          <p:nvPr>
            <p:ph sz="quarter" idx="1"/>
          </p:nvPr>
        </p:nvSpPr>
        <p:spPr/>
        <p:txBody>
          <a:bodyPr/>
          <a:lstStyle/>
          <a:p>
            <a:r>
              <a:rPr lang="tr-TR" dirty="0" smtClean="0"/>
              <a:t>Kullanıcının girdiği değerini </a:t>
            </a:r>
            <a:r>
              <a:rPr lang="tr-TR" dirty="0" err="1" smtClean="0"/>
              <a:t>stdin’den</a:t>
            </a:r>
            <a:r>
              <a:rPr lang="tr-TR" dirty="0" smtClean="0"/>
              <a:t> tarar (alır) ve adı verilen değişkenin hafızadaki </a:t>
            </a:r>
            <a:r>
              <a:rPr lang="tr-TR" b="1" dirty="0" smtClean="0"/>
              <a:t>adresine(&amp;)</a:t>
            </a:r>
            <a:r>
              <a:rPr lang="tr-TR" dirty="0" smtClean="0"/>
              <a:t> yerleştirir.</a:t>
            </a:r>
          </a:p>
          <a:p>
            <a:r>
              <a:rPr lang="tr-TR" dirty="0" smtClean="0"/>
              <a:t>Tarama işleminde girdinin biçimini kendisine sunarız.</a:t>
            </a:r>
          </a:p>
          <a:p>
            <a:r>
              <a:rPr lang="tr-TR" dirty="0" smtClean="0"/>
              <a:t>Bu yüzden </a:t>
            </a:r>
            <a:r>
              <a:rPr lang="tr-TR" b="1" dirty="0" err="1" smtClean="0"/>
              <a:t>scanf</a:t>
            </a:r>
            <a:r>
              <a:rPr lang="tr-TR" dirty="0" err="1" smtClean="0"/>
              <a:t>ormatted</a:t>
            </a:r>
            <a:endParaRPr lang="tr-TR" dirty="0"/>
          </a:p>
        </p:txBody>
      </p:sp>
      <p:sp>
        <p:nvSpPr>
          <p:cNvPr id="5" name="4 Yuvarlatılmış Dikdörtgen"/>
          <p:cNvSpPr/>
          <p:nvPr/>
        </p:nvSpPr>
        <p:spPr>
          <a:xfrm>
            <a:off x="4008182" y="3807595"/>
            <a:ext cx="2575775" cy="212716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stdin</a:t>
            </a:r>
            <a:r>
              <a:rPr lang="tr-TR" dirty="0" smtClean="0"/>
              <a:t> içeriği</a:t>
            </a:r>
          </a:p>
          <a:p>
            <a:pPr algn="ctr"/>
            <a:endParaRPr lang="tr-TR" dirty="0" smtClean="0"/>
          </a:p>
          <a:p>
            <a:pPr algn="ctr"/>
            <a:r>
              <a:rPr lang="tr-TR" sz="3200" dirty="0" err="1" smtClean="0"/>
              <a:t>scanf’ı</a:t>
            </a:r>
            <a:r>
              <a:rPr lang="tr-TR" sz="3200" dirty="0" smtClean="0"/>
              <a:t> öğreniyorum.</a:t>
            </a:r>
            <a:endParaRPr lang="tr-TR" dirty="0"/>
          </a:p>
        </p:txBody>
      </p:sp>
      <p:pic>
        <p:nvPicPr>
          <p:cNvPr id="6" name="Picture 2" descr="Using 2d Barcode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flipH="1">
            <a:off x="5745284" y="2446718"/>
            <a:ext cx="2941516" cy="3181350"/>
          </a:xfrm>
          <a:prstGeom prst="rect">
            <a:avLst/>
          </a:prstGeom>
          <a:noFill/>
        </p:spPr>
      </p:pic>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scanf – Tampon Kavramı</a:t>
            </a:r>
            <a:endParaRPr lang="tr-TR" dirty="0"/>
          </a:p>
        </p:txBody>
      </p:sp>
      <p:sp>
        <p:nvSpPr>
          <p:cNvPr id="3" name="2 İçerik Yer Tutucusu"/>
          <p:cNvSpPr>
            <a:spLocks noGrp="1"/>
          </p:cNvSpPr>
          <p:nvPr>
            <p:ph sz="quarter" idx="1"/>
          </p:nvPr>
        </p:nvSpPr>
        <p:spPr/>
        <p:txBody>
          <a:bodyPr/>
          <a:lstStyle/>
          <a:p>
            <a:r>
              <a:rPr lang="tr-TR" dirty="0" smtClean="0"/>
              <a:t>Kodda </a:t>
            </a:r>
            <a:r>
              <a:rPr lang="tr-TR" dirty="0" err="1" smtClean="0"/>
              <a:t>scanf</a:t>
            </a:r>
            <a:r>
              <a:rPr lang="tr-TR" dirty="0" smtClean="0"/>
              <a:t> komutuna gelindiğinde, </a:t>
            </a:r>
            <a:r>
              <a:rPr lang="tr-TR" dirty="0" err="1" smtClean="0"/>
              <a:t>scanf</a:t>
            </a:r>
            <a:r>
              <a:rPr lang="tr-TR" dirty="0" smtClean="0"/>
              <a:t> hemen kodu durdurmaz.</a:t>
            </a:r>
          </a:p>
          <a:p>
            <a:r>
              <a:rPr lang="tr-TR" dirty="0" smtClean="0"/>
              <a:t>Önce tampona bakar, tamponda veri varsa oradan tarama yapar ve taradığı veriyi tampondan siler.</a:t>
            </a:r>
          </a:p>
          <a:p>
            <a:r>
              <a:rPr lang="tr-TR" dirty="0" smtClean="0"/>
              <a:t>Ancak tamponda veri yoksa, kullanıcının tamponu doldurması için kodu durdurur ve kod klavyeden giriş+</a:t>
            </a:r>
            <a:r>
              <a:rPr lang="tr-TR" dirty="0" err="1" smtClean="0"/>
              <a:t>enter</a:t>
            </a:r>
            <a:r>
              <a:rPr lang="tr-TR" dirty="0" smtClean="0"/>
              <a:t> bekler.</a:t>
            </a:r>
            <a:endParaRPr lang="tr-TR" dirty="0"/>
          </a:p>
        </p:txBody>
      </p:sp>
      <p:pic>
        <p:nvPicPr>
          <p:cNvPr id="6" name="Picture 2" descr="Using 2d Barcode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flipH="1">
            <a:off x="5745284" y="3676650"/>
            <a:ext cx="2941516" cy="3181350"/>
          </a:xfrm>
          <a:prstGeom prst="rect">
            <a:avLst/>
          </a:prstGeom>
          <a:noFill/>
        </p:spPr>
      </p:pic>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Tampon olayını netleştirici uygulama</a:t>
            </a:r>
            <a:endParaRPr lang="tr-TR" dirty="0"/>
          </a:p>
        </p:txBody>
      </p:sp>
      <p:sp>
        <p:nvSpPr>
          <p:cNvPr id="5" name="4 Metin kutusu"/>
          <p:cNvSpPr txBox="1"/>
          <p:nvPr/>
        </p:nvSpPr>
        <p:spPr>
          <a:xfrm>
            <a:off x="457200" y="1349829"/>
            <a:ext cx="5196625" cy="3785652"/>
          </a:xfrm>
          <a:prstGeom prst="rect">
            <a:avLst/>
          </a:prstGeom>
          <a:noFill/>
        </p:spPr>
        <p:txBody>
          <a:bodyPr wrap="square" rtlCol="0">
            <a:spAutoFit/>
          </a:bodyPr>
          <a:lstStyle/>
          <a:p>
            <a:r>
              <a:rPr lang="tr-TR" sz="2000" dirty="0" smtClean="0"/>
              <a:t>Tamponu doldurunuz: 12 15 18</a:t>
            </a:r>
          </a:p>
          <a:p>
            <a:r>
              <a:rPr lang="tr-TR" sz="2000" dirty="0" err="1" smtClean="0"/>
              <a:t>scanf</a:t>
            </a:r>
            <a:r>
              <a:rPr lang="tr-TR" sz="2000" dirty="0" smtClean="0"/>
              <a:t>___________________</a:t>
            </a:r>
          </a:p>
          <a:p>
            <a:r>
              <a:rPr lang="tr-TR" sz="2000" dirty="0" err="1" smtClean="0"/>
              <a:t>printf</a:t>
            </a:r>
            <a:r>
              <a:rPr lang="tr-TR" sz="2000" dirty="0" smtClean="0"/>
              <a:t>(“ilk </a:t>
            </a:r>
            <a:r>
              <a:rPr lang="tr-TR" sz="2000" dirty="0" err="1" smtClean="0"/>
              <a:t>scanf</a:t>
            </a:r>
            <a:r>
              <a:rPr lang="tr-TR" sz="2000" dirty="0" smtClean="0"/>
              <a:t> tampondan %</a:t>
            </a:r>
            <a:r>
              <a:rPr lang="tr-TR" sz="2000" dirty="0" err="1" smtClean="0"/>
              <a:t>d’i</a:t>
            </a:r>
            <a:r>
              <a:rPr lang="tr-TR" sz="2000" dirty="0" smtClean="0"/>
              <a:t> okudu”, …)</a:t>
            </a:r>
          </a:p>
          <a:p>
            <a:endParaRPr lang="tr-TR" sz="2000" dirty="0" smtClean="0"/>
          </a:p>
          <a:p>
            <a:r>
              <a:rPr lang="tr-TR" sz="2000" dirty="0" smtClean="0"/>
              <a:t>bir </a:t>
            </a:r>
            <a:r>
              <a:rPr lang="tr-TR" sz="2000" dirty="0" err="1" smtClean="0"/>
              <a:t>sayi</a:t>
            </a:r>
            <a:r>
              <a:rPr lang="tr-TR" sz="2000" dirty="0" smtClean="0"/>
              <a:t> giriniz:</a:t>
            </a:r>
          </a:p>
          <a:p>
            <a:r>
              <a:rPr lang="tr-TR" sz="2000" dirty="0" err="1" smtClean="0"/>
              <a:t>scanf</a:t>
            </a:r>
            <a:r>
              <a:rPr lang="tr-TR" sz="2000" dirty="0" smtClean="0"/>
              <a:t>(___________________</a:t>
            </a:r>
          </a:p>
          <a:p>
            <a:endParaRPr lang="tr-TR" sz="2000" dirty="0" smtClean="0"/>
          </a:p>
          <a:p>
            <a:r>
              <a:rPr lang="tr-TR" sz="2000" dirty="0" smtClean="0"/>
              <a:t>bir </a:t>
            </a:r>
            <a:r>
              <a:rPr lang="tr-TR" sz="2000" dirty="0" err="1" smtClean="0"/>
              <a:t>sayi</a:t>
            </a:r>
            <a:r>
              <a:rPr lang="tr-TR" sz="2000" dirty="0" smtClean="0"/>
              <a:t> giriniz:</a:t>
            </a:r>
          </a:p>
          <a:p>
            <a:r>
              <a:rPr lang="tr-TR" sz="2000" dirty="0" err="1" smtClean="0"/>
              <a:t>scanf</a:t>
            </a:r>
            <a:r>
              <a:rPr lang="tr-TR" sz="2000" dirty="0" smtClean="0"/>
              <a:t>(___________________</a:t>
            </a:r>
          </a:p>
          <a:p>
            <a:endParaRPr lang="tr-TR" sz="2000" dirty="0" smtClean="0"/>
          </a:p>
          <a:p>
            <a:r>
              <a:rPr lang="tr-TR" sz="2000" dirty="0" smtClean="0"/>
              <a:t>//Kod hiç durmadı çünkü aradığı değerler tamponda vardı</a:t>
            </a:r>
            <a:endParaRPr lang="tr-TR" sz="2000" dirty="0"/>
          </a:p>
        </p:txBody>
      </p:sp>
      <p:pic>
        <p:nvPicPr>
          <p:cNvPr id="7" name="Picture 2" descr="C:\Program Files\Microsoft Office\MEDIA\CAGCAT10\j0195384.wmf"/>
          <p:cNvPicPr>
            <a:picLocks noChangeAspect="1" noChangeArrowheads="1"/>
          </p:cNvPicPr>
          <p:nvPr/>
        </p:nvPicPr>
        <p:blipFill>
          <a:blip r:embed="rId2"/>
          <a:srcRect/>
          <a:stretch>
            <a:fillRect/>
          </a:stretch>
        </p:blipFill>
        <p:spPr bwMode="auto">
          <a:xfrm>
            <a:off x="6457950" y="3736086"/>
            <a:ext cx="1795882" cy="1833372"/>
          </a:xfrm>
          <a:prstGeom prst="rect">
            <a:avLst/>
          </a:prstGeom>
          <a:noFill/>
        </p:spPr>
      </p:pic>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scanf’in</a:t>
            </a:r>
            <a:r>
              <a:rPr lang="tr-TR" dirty="0" smtClean="0"/>
              <a:t> “</a:t>
            </a:r>
            <a:r>
              <a:rPr lang="tr-TR" dirty="0" err="1" smtClean="0"/>
              <a:t>enter”ı</a:t>
            </a:r>
            <a:r>
              <a:rPr lang="tr-TR" dirty="0" smtClean="0"/>
              <a:t> karakter görme sorunu</a:t>
            </a:r>
            <a:endParaRPr lang="tr-TR" dirty="0"/>
          </a:p>
        </p:txBody>
      </p:sp>
      <p:sp>
        <p:nvSpPr>
          <p:cNvPr id="3" name="2 İçerik Yer Tutucusu"/>
          <p:cNvSpPr>
            <a:spLocks noGrp="1"/>
          </p:cNvSpPr>
          <p:nvPr>
            <p:ph sz="quarter" idx="1"/>
          </p:nvPr>
        </p:nvSpPr>
        <p:spPr/>
        <p:txBody>
          <a:bodyPr/>
          <a:lstStyle/>
          <a:p>
            <a:r>
              <a:rPr lang="tr-TR" dirty="0" err="1" smtClean="0"/>
              <a:t>scanf</a:t>
            </a:r>
            <a:r>
              <a:rPr lang="tr-TR" dirty="0" smtClean="0"/>
              <a:t>  komutunun kullanıcıdan “%c” ile karakter alırken </a:t>
            </a:r>
            <a:r>
              <a:rPr lang="tr-TR" dirty="0" err="1" smtClean="0"/>
              <a:t>enter’ı</a:t>
            </a:r>
            <a:r>
              <a:rPr lang="tr-TR" dirty="0" smtClean="0"/>
              <a:t> da karakter görmesi nedeniyle oluşan soruna dair bir uygulama yapalım.</a:t>
            </a:r>
          </a:p>
          <a:p>
            <a:r>
              <a:rPr lang="tr-TR" dirty="0" smtClean="0"/>
              <a:t>Kullanıcıdan sırayla 3 tane harf isteyip, her harf girişinizde de girmiş olduğunuz harf şudur şeklinde yazı yazdıran bir kod yazalım.</a:t>
            </a:r>
          </a:p>
          <a:p>
            <a:pPr lvl="1"/>
            <a:r>
              <a:rPr lang="tr-TR" dirty="0" smtClean="0"/>
              <a:t>İlk harfi giriniz:</a:t>
            </a:r>
          </a:p>
          <a:p>
            <a:pPr lvl="2"/>
            <a:r>
              <a:rPr lang="tr-TR" dirty="0" smtClean="0"/>
              <a:t>a</a:t>
            </a:r>
          </a:p>
          <a:p>
            <a:pPr lvl="1"/>
            <a:r>
              <a:rPr lang="tr-TR" dirty="0" smtClean="0"/>
              <a:t>Girmiş olduğunuz harf a harfidir.</a:t>
            </a:r>
          </a:p>
          <a:p>
            <a:pPr lvl="1"/>
            <a:r>
              <a:rPr lang="tr-TR" dirty="0" smtClean="0"/>
              <a:t>…</a:t>
            </a:r>
          </a:p>
          <a:p>
            <a:pPr lvl="2"/>
            <a:endParaRPr lang="tr-TR" dirty="0" smtClean="0"/>
          </a:p>
        </p:txBody>
      </p:sp>
      <p:pic>
        <p:nvPicPr>
          <p:cNvPr id="4" name="Picture 2" descr="C:\Program Files\Microsoft Office\MEDIA\CAGCAT10\j0195384.wmf"/>
          <p:cNvPicPr>
            <a:picLocks noChangeAspect="1" noChangeArrowheads="1"/>
          </p:cNvPicPr>
          <p:nvPr/>
        </p:nvPicPr>
        <p:blipFill>
          <a:blip r:embed="rId2"/>
          <a:srcRect/>
          <a:stretch>
            <a:fillRect/>
          </a:stretch>
        </p:blipFill>
        <p:spPr bwMode="auto">
          <a:xfrm>
            <a:off x="6457950" y="3736086"/>
            <a:ext cx="1795882" cy="1833372"/>
          </a:xfrm>
          <a:prstGeom prst="rect">
            <a:avLst/>
          </a:prstGeom>
          <a:noFill/>
        </p:spPr>
      </p:pic>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tr-TR" dirty="0" err="1" smtClean="0"/>
              <a:t>scanf’in</a:t>
            </a:r>
            <a:r>
              <a:rPr lang="tr-TR" dirty="0" smtClean="0"/>
              <a:t> “</a:t>
            </a:r>
            <a:r>
              <a:rPr lang="tr-TR" dirty="0" err="1" smtClean="0"/>
              <a:t>enter”ı</a:t>
            </a:r>
            <a:r>
              <a:rPr lang="tr-TR" dirty="0" smtClean="0"/>
              <a:t> karakter görme sorunu</a:t>
            </a:r>
            <a:endParaRPr lang="en-US" sz="2400" b="1" dirty="0"/>
          </a:p>
        </p:txBody>
      </p:sp>
      <p:sp>
        <p:nvSpPr>
          <p:cNvPr id="5" name="Rectangle 3"/>
          <p:cNvSpPr txBox="1">
            <a:spLocks noChangeArrowheads="1"/>
          </p:cNvSpPr>
          <p:nvPr/>
        </p:nvSpPr>
        <p:spPr>
          <a:xfrm>
            <a:off x="174625" y="1219200"/>
            <a:ext cx="8512175" cy="4856102"/>
          </a:xfrm>
          <a:prstGeom prst="rect">
            <a:avLst/>
          </a:prstGeom>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r>
              <a:rPr lang="en-US" dirty="0" smtClean="0"/>
              <a:t>Note that when you are working with characters, whitespace and enter are considered characters themselves! </a:t>
            </a:r>
            <a:endParaRPr lang="en-US" sz="3000" dirty="0" smtClean="0"/>
          </a:p>
          <a:p>
            <a:pPr marL="0" indent="0">
              <a:buNone/>
            </a:pPr>
            <a:endParaRPr lang="en-US" sz="3000" dirty="0" smtClean="0"/>
          </a:p>
        </p:txBody>
      </p:sp>
      <p:pic>
        <p:nvPicPr>
          <p:cNvPr id="3" name="Picture 2"/>
          <p:cNvPicPr>
            <a:picLocks noChangeAspect="1"/>
          </p:cNvPicPr>
          <p:nvPr/>
        </p:nvPicPr>
        <p:blipFill>
          <a:blip r:embed="rId2"/>
          <a:stretch>
            <a:fillRect/>
          </a:stretch>
        </p:blipFill>
        <p:spPr>
          <a:xfrm>
            <a:off x="4983078" y="3517900"/>
            <a:ext cx="1397000" cy="1841500"/>
          </a:xfrm>
          <a:prstGeom prst="rect">
            <a:avLst/>
          </a:prstGeom>
        </p:spPr>
      </p:pic>
      <p:cxnSp>
        <p:nvCxnSpPr>
          <p:cNvPr id="10" name="Straight Arrow Connector 9"/>
          <p:cNvCxnSpPr/>
          <p:nvPr/>
        </p:nvCxnSpPr>
        <p:spPr>
          <a:xfrm>
            <a:off x="3489158" y="4411579"/>
            <a:ext cx="105610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489158" y="3930316"/>
            <a:ext cx="1042737" cy="369332"/>
          </a:xfrm>
          <a:prstGeom prst="rect">
            <a:avLst/>
          </a:prstGeom>
          <a:noFill/>
        </p:spPr>
        <p:txBody>
          <a:bodyPr wrap="square" rtlCol="0">
            <a:spAutoFit/>
          </a:bodyPr>
          <a:lstStyle/>
          <a:p>
            <a:r>
              <a:rPr lang="en-US" dirty="0" smtClean="0"/>
              <a:t>output</a:t>
            </a:r>
            <a:endParaRPr lang="en-US" dirty="0"/>
          </a:p>
        </p:txBody>
      </p:sp>
      <p:pic>
        <p:nvPicPr>
          <p:cNvPr id="6" name="Picture 5"/>
          <p:cNvPicPr>
            <a:picLocks noChangeAspect="1"/>
          </p:cNvPicPr>
          <p:nvPr/>
        </p:nvPicPr>
        <p:blipFill>
          <a:blip r:embed="rId3"/>
          <a:stretch>
            <a:fillRect/>
          </a:stretch>
        </p:blipFill>
        <p:spPr>
          <a:xfrm>
            <a:off x="667085" y="3103479"/>
            <a:ext cx="2489200" cy="2616200"/>
          </a:xfrm>
          <a:prstGeom prst="rect">
            <a:avLst/>
          </a:prstGeom>
        </p:spPr>
      </p:pic>
    </p:spTree>
    <p:extLst>
      <p:ext uri="{BB962C8B-B14F-4D97-AF65-F5344CB8AC3E}">
        <p14:creationId xmlns="" xmlns:p14="http://schemas.microsoft.com/office/powerpoint/2010/main" val="3091514529"/>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smtClean="0"/>
              <a:t>Etik İlkelerimiz - Özet</a:t>
            </a:r>
            <a:endParaRPr lang="tr-TR" dirty="0"/>
          </a:p>
        </p:txBody>
      </p:sp>
      <p:sp>
        <p:nvSpPr>
          <p:cNvPr id="3" name="2 İçerik Yer Tutucusu"/>
          <p:cNvSpPr>
            <a:spLocks noGrp="1"/>
          </p:cNvSpPr>
          <p:nvPr>
            <p:ph idx="1"/>
          </p:nvPr>
        </p:nvSpPr>
        <p:spPr/>
        <p:txBody>
          <a:bodyPr>
            <a:normAutofit fontScale="85000" lnSpcReduction="20000"/>
          </a:bodyPr>
          <a:lstStyle/>
          <a:p>
            <a:r>
              <a:rPr lang="tr-TR" b="1" i="1" dirty="0" smtClean="0"/>
              <a:t>Etik İlkelerimiz </a:t>
            </a:r>
            <a:r>
              <a:rPr lang="tr-TR" dirty="0" smtClean="0"/>
              <a:t>sizin derste başarılı olmanız için hazırlandı.</a:t>
            </a:r>
          </a:p>
          <a:p>
            <a:pPr lvl="1"/>
            <a:r>
              <a:rPr lang="tr-TR" dirty="0" smtClean="0"/>
              <a:t>İlkelerimizi içeren 12 ifadeyi kodlarınızı gönderirken doğrulamanız istenecektir. 7. ilke de dahil olmak üzere tüm ilkeleri dikkatle uygulayın.</a:t>
            </a:r>
          </a:p>
          <a:p>
            <a:pPr lvl="1"/>
            <a:r>
              <a:rPr lang="tr-TR" dirty="0" smtClean="0"/>
              <a:t>7. ilkeyi anlamakta/uygulamakta zorlanan öğrenciler için daha detaylı açıklama: Ödev çalışmalarında </a:t>
            </a:r>
            <a:r>
              <a:rPr lang="tr-TR" dirty="0" err="1" smtClean="0"/>
              <a:t>homosapiens</a:t>
            </a:r>
            <a:r>
              <a:rPr lang="tr-TR" dirty="0" smtClean="0"/>
              <a:t> türünden </a:t>
            </a:r>
            <a:r>
              <a:rPr lang="tr-TR" b="1" u="sng" dirty="0" smtClean="0"/>
              <a:t>kimseden</a:t>
            </a:r>
            <a:r>
              <a:rPr lang="tr-TR" dirty="0" smtClean="0"/>
              <a:t> (dersin hocası ve ders asistanları hariç) yardım almayınız!</a:t>
            </a:r>
          </a:p>
          <a:p>
            <a:pPr lvl="2"/>
            <a:r>
              <a:rPr lang="tr-TR" sz="2000" dirty="0" smtClean="0"/>
              <a:t>Dersi almayan arkadaşımdan da mı?</a:t>
            </a:r>
          </a:p>
          <a:p>
            <a:pPr lvl="3"/>
            <a:r>
              <a:rPr lang="tr-TR" sz="2000" dirty="0" smtClean="0"/>
              <a:t>Sağlama algoritması: </a:t>
            </a:r>
          </a:p>
          <a:p>
            <a:pPr lvl="4"/>
            <a:r>
              <a:rPr lang="tr-TR" sz="2000" dirty="0" smtClean="0"/>
              <a:t>“Dersimi almayan arkadaşım”, insan mı? Evet</a:t>
            </a:r>
          </a:p>
          <a:p>
            <a:pPr lvl="4"/>
            <a:r>
              <a:rPr lang="tr-TR" sz="2000" dirty="0" smtClean="0"/>
              <a:t>“Dersi almayan arkadaşım”, dersin hocası mı? Hayır</a:t>
            </a:r>
          </a:p>
          <a:p>
            <a:pPr lvl="4"/>
            <a:r>
              <a:rPr lang="tr-TR" sz="2000" dirty="0" smtClean="0"/>
              <a:t>“Dersi almayan arkadaşım”, dersin asistanı mı? Hayır</a:t>
            </a:r>
          </a:p>
          <a:p>
            <a:pPr lvl="3"/>
            <a:r>
              <a:rPr lang="tr-TR" sz="2000" dirty="0" smtClean="0"/>
              <a:t>Sonuç: Evet, ondan da yardım almayınız.</a:t>
            </a:r>
          </a:p>
          <a:p>
            <a:pPr lvl="3"/>
            <a:r>
              <a:rPr lang="tr-TR" sz="2000" i="1" dirty="0" smtClean="0"/>
              <a:t>“Ama kodumu göstermedim”, “Ama sadece bir şeyi sormuştum”</a:t>
            </a:r>
          </a:p>
          <a:p>
            <a:pPr lvl="4"/>
            <a:r>
              <a:rPr lang="tr-TR" sz="2000" dirty="0" smtClean="0"/>
              <a:t>Durumları olmasın. Gayet açık olan bu isteğimizi dikkatle uygulayın.</a:t>
            </a:r>
          </a:p>
          <a:p>
            <a:pPr lvl="4"/>
            <a:endParaRPr lang="tr-TR" dirty="0" smtClean="0"/>
          </a:p>
        </p:txBody>
      </p:sp>
    </p:spTree>
    <p:extLst>
      <p:ext uri="{BB962C8B-B14F-4D97-AF65-F5344CB8AC3E}">
        <p14:creationId xmlns:p14="http://schemas.microsoft.com/office/powerpoint/2010/main" xmlns="" val="136451700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across)">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heckerboard(across)">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heckerboard(across)">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tr-TR" dirty="0" smtClean="0"/>
              <a:t>“-boşluk-%c” kullanarak sorunu çözmek</a:t>
            </a:r>
            <a:endParaRPr lang="en-US" sz="2400" b="1" dirty="0"/>
          </a:p>
        </p:txBody>
      </p:sp>
      <p:sp>
        <p:nvSpPr>
          <p:cNvPr id="5" name="Rectangle 3"/>
          <p:cNvSpPr txBox="1">
            <a:spLocks noChangeArrowheads="1"/>
          </p:cNvSpPr>
          <p:nvPr/>
        </p:nvSpPr>
        <p:spPr>
          <a:xfrm>
            <a:off x="174625" y="1219200"/>
            <a:ext cx="8512175" cy="4856102"/>
          </a:xfrm>
          <a:prstGeom prst="rect">
            <a:avLst/>
          </a:prstGeom>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r>
              <a:rPr lang="en-US" dirty="0" smtClean="0"/>
              <a:t>How to fix the output? </a:t>
            </a:r>
            <a:r>
              <a:rPr lang="tr-TR" dirty="0" smtClean="0"/>
              <a:t>;</a:t>
            </a:r>
            <a:br>
              <a:rPr lang="tr-TR" dirty="0" smtClean="0"/>
            </a:br>
            <a:r>
              <a:rPr lang="en-US" i="1" dirty="0" smtClean="0"/>
              <a:t>Use a whitespace before %c. </a:t>
            </a:r>
            <a:endParaRPr lang="en-US" sz="3000" i="1" dirty="0" smtClean="0"/>
          </a:p>
          <a:p>
            <a:pPr marL="0" indent="0">
              <a:buNone/>
            </a:pPr>
            <a:endParaRPr lang="en-US" sz="3000" dirty="0" smtClean="0"/>
          </a:p>
        </p:txBody>
      </p:sp>
      <p:cxnSp>
        <p:nvCxnSpPr>
          <p:cNvPr id="10" name="Straight Arrow Connector 9"/>
          <p:cNvCxnSpPr/>
          <p:nvPr/>
        </p:nvCxnSpPr>
        <p:spPr>
          <a:xfrm>
            <a:off x="4003842" y="3647251"/>
            <a:ext cx="105610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003842" y="3277919"/>
            <a:ext cx="1042737" cy="369332"/>
          </a:xfrm>
          <a:prstGeom prst="rect">
            <a:avLst/>
          </a:prstGeom>
          <a:noFill/>
        </p:spPr>
        <p:txBody>
          <a:bodyPr wrap="square" rtlCol="0">
            <a:spAutoFit/>
          </a:bodyPr>
          <a:lstStyle/>
          <a:p>
            <a:r>
              <a:rPr lang="en-US" dirty="0" smtClean="0"/>
              <a:t>output</a:t>
            </a:r>
            <a:endParaRPr lang="en-US" dirty="0"/>
          </a:p>
        </p:txBody>
      </p:sp>
      <p:pic>
        <p:nvPicPr>
          <p:cNvPr id="2" name="Picture 1"/>
          <p:cNvPicPr>
            <a:picLocks noChangeAspect="1"/>
          </p:cNvPicPr>
          <p:nvPr/>
        </p:nvPicPr>
        <p:blipFill>
          <a:blip r:embed="rId2"/>
          <a:stretch>
            <a:fillRect/>
          </a:stretch>
        </p:blipFill>
        <p:spPr>
          <a:xfrm>
            <a:off x="1025358" y="2358201"/>
            <a:ext cx="2463800" cy="2578100"/>
          </a:xfrm>
          <a:prstGeom prst="rect">
            <a:avLst/>
          </a:prstGeom>
        </p:spPr>
      </p:pic>
      <p:pic>
        <p:nvPicPr>
          <p:cNvPr id="7" name="Picture 6"/>
          <p:cNvPicPr>
            <a:picLocks noChangeAspect="1"/>
          </p:cNvPicPr>
          <p:nvPr/>
        </p:nvPicPr>
        <p:blipFill>
          <a:blip r:embed="rId3"/>
          <a:stretch>
            <a:fillRect/>
          </a:stretch>
        </p:blipFill>
        <p:spPr>
          <a:xfrm>
            <a:off x="5410200" y="2707451"/>
            <a:ext cx="1193800" cy="1879600"/>
          </a:xfrm>
          <a:prstGeom prst="rect">
            <a:avLst/>
          </a:prstGeom>
        </p:spPr>
      </p:pic>
      <p:sp>
        <p:nvSpPr>
          <p:cNvPr id="8" name="TextBox 7"/>
          <p:cNvSpPr txBox="1"/>
          <p:nvPr/>
        </p:nvSpPr>
        <p:spPr>
          <a:xfrm>
            <a:off x="1025358" y="5336638"/>
            <a:ext cx="7463549" cy="830997"/>
          </a:xfrm>
          <a:prstGeom prst="rect">
            <a:avLst/>
          </a:prstGeom>
          <a:noFill/>
        </p:spPr>
        <p:txBody>
          <a:bodyPr wrap="square" rtlCol="0">
            <a:spAutoFit/>
          </a:bodyPr>
          <a:lstStyle/>
          <a:p>
            <a:r>
              <a:rPr lang="en-US" i="1" dirty="0"/>
              <a:t>in </a:t>
            </a:r>
            <a:r>
              <a:rPr lang="en-US" i="1" dirty="0" err="1"/>
              <a:t>scanf</a:t>
            </a:r>
            <a:r>
              <a:rPr lang="en-US" i="1" dirty="0"/>
              <a:t> a white space before %c tells the compiler to </a:t>
            </a:r>
            <a:r>
              <a:rPr lang="en-US" sz="2400" b="1" i="1" dirty="0">
                <a:solidFill>
                  <a:srgbClr val="FF0000"/>
                </a:solidFill>
              </a:rPr>
              <a:t>eat all whitespaces </a:t>
            </a:r>
            <a:r>
              <a:rPr lang="en-US" i="1" dirty="0"/>
              <a:t>and special characters, such as enter</a:t>
            </a:r>
          </a:p>
        </p:txBody>
      </p:sp>
    </p:spTree>
    <p:extLst>
      <p:ext uri="{BB962C8B-B14F-4D97-AF65-F5344CB8AC3E}">
        <p14:creationId xmlns="" xmlns:p14="http://schemas.microsoft.com/office/powerpoint/2010/main" val="3737529114"/>
      </p:ext>
    </p:extLst>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tr-TR" dirty="0" smtClean="0"/>
              <a:t>“%d” kullanırken boşluk gerekmez çünkü…</a:t>
            </a:r>
            <a:endParaRPr lang="en-US" sz="2400" b="1" dirty="0"/>
          </a:p>
        </p:txBody>
      </p:sp>
      <p:sp>
        <p:nvSpPr>
          <p:cNvPr id="5" name="Rectangle 3"/>
          <p:cNvSpPr txBox="1">
            <a:spLocks noChangeArrowheads="1"/>
          </p:cNvSpPr>
          <p:nvPr/>
        </p:nvSpPr>
        <p:spPr>
          <a:xfrm>
            <a:off x="174625" y="1219200"/>
            <a:ext cx="8512175" cy="4856102"/>
          </a:xfrm>
          <a:prstGeom prst="rect">
            <a:avLst/>
          </a:prstGeom>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Do we need such a whitespace when we use %d?</a:t>
            </a:r>
            <a:r>
              <a:rPr lang="tr-TR" sz="2800" dirty="0" smtClean="0"/>
              <a:t> </a:t>
            </a:r>
            <a:r>
              <a:rPr lang="tr-TR" sz="2800" i="1" dirty="0" smtClean="0"/>
              <a:t>No</a:t>
            </a:r>
            <a:endParaRPr lang="en-US" sz="2800" i="1" dirty="0" smtClean="0"/>
          </a:p>
          <a:p>
            <a:pPr marL="0" indent="0">
              <a:buNone/>
            </a:pPr>
            <a:endParaRPr lang="en-US" sz="3000" dirty="0" smtClean="0"/>
          </a:p>
        </p:txBody>
      </p:sp>
      <p:cxnSp>
        <p:nvCxnSpPr>
          <p:cNvPr id="10" name="Straight Arrow Connector 9"/>
          <p:cNvCxnSpPr/>
          <p:nvPr/>
        </p:nvCxnSpPr>
        <p:spPr>
          <a:xfrm>
            <a:off x="4222986" y="3770613"/>
            <a:ext cx="105610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222986" y="3124918"/>
            <a:ext cx="1042737" cy="369332"/>
          </a:xfrm>
          <a:prstGeom prst="rect">
            <a:avLst/>
          </a:prstGeom>
          <a:noFill/>
        </p:spPr>
        <p:txBody>
          <a:bodyPr wrap="square" rtlCol="0">
            <a:spAutoFit/>
          </a:bodyPr>
          <a:lstStyle/>
          <a:p>
            <a:r>
              <a:rPr lang="en-US" dirty="0" smtClean="0"/>
              <a:t>output</a:t>
            </a:r>
            <a:endParaRPr lang="en-US" dirty="0"/>
          </a:p>
        </p:txBody>
      </p:sp>
      <p:sp>
        <p:nvSpPr>
          <p:cNvPr id="8" name="TextBox 7"/>
          <p:cNvSpPr txBox="1"/>
          <p:nvPr/>
        </p:nvSpPr>
        <p:spPr>
          <a:xfrm>
            <a:off x="493290" y="5169450"/>
            <a:ext cx="8194007" cy="923330"/>
          </a:xfrm>
          <a:prstGeom prst="rect">
            <a:avLst/>
          </a:prstGeom>
          <a:solidFill>
            <a:srgbClr val="FFFF00"/>
          </a:solidFill>
        </p:spPr>
        <p:txBody>
          <a:bodyPr wrap="square" rtlCol="0">
            <a:spAutoFit/>
          </a:bodyPr>
          <a:lstStyle/>
          <a:p>
            <a:r>
              <a:rPr lang="tr-TR" i="1" dirty="0" smtClean="0"/>
              <a:t>%d in </a:t>
            </a:r>
            <a:r>
              <a:rPr lang="en-US" i="1" dirty="0" err="1" smtClean="0"/>
              <a:t>scanf</a:t>
            </a:r>
            <a:r>
              <a:rPr lang="en-US" i="1" dirty="0" smtClean="0"/>
              <a:t> eats all the special characters by itself because </a:t>
            </a:r>
            <a:r>
              <a:rPr lang="en-US" i="1" dirty="0" err="1" smtClean="0"/>
              <a:t>scanf</a:t>
            </a:r>
            <a:r>
              <a:rPr lang="en-US" i="1" dirty="0" smtClean="0"/>
              <a:t> expects numbers, not characters. But when you use %c </a:t>
            </a:r>
            <a:r>
              <a:rPr lang="tr-TR" i="1" dirty="0" smtClean="0"/>
              <a:t>in  </a:t>
            </a:r>
            <a:r>
              <a:rPr lang="en-US" i="1" dirty="0" err="1" smtClean="0"/>
              <a:t>scanf</a:t>
            </a:r>
            <a:r>
              <a:rPr lang="en-US" i="1" dirty="0" smtClean="0"/>
              <a:t> </a:t>
            </a:r>
            <a:r>
              <a:rPr lang="tr-TR" i="1" dirty="0" smtClean="0"/>
              <a:t>, </a:t>
            </a:r>
            <a:r>
              <a:rPr lang="tr-TR" i="1" dirty="0" err="1" smtClean="0"/>
              <a:t>scanf</a:t>
            </a:r>
            <a:r>
              <a:rPr lang="tr-TR" i="1" dirty="0" smtClean="0"/>
              <a:t> </a:t>
            </a:r>
            <a:r>
              <a:rPr lang="en-US" i="1" dirty="0" smtClean="0"/>
              <a:t>expects characters and enter</a:t>
            </a:r>
            <a:r>
              <a:rPr lang="tr-TR" i="1" dirty="0" smtClean="0"/>
              <a:t>/</a:t>
            </a:r>
            <a:r>
              <a:rPr lang="en-US" i="1" dirty="0" smtClean="0"/>
              <a:t>whitespace are characters themselves!</a:t>
            </a:r>
            <a:endParaRPr lang="en-US" i="1" dirty="0"/>
          </a:p>
        </p:txBody>
      </p:sp>
      <p:pic>
        <p:nvPicPr>
          <p:cNvPr id="3" name="Picture 2"/>
          <p:cNvPicPr>
            <a:picLocks noChangeAspect="1"/>
          </p:cNvPicPr>
          <p:nvPr/>
        </p:nvPicPr>
        <p:blipFill>
          <a:blip r:embed="rId2"/>
          <a:stretch>
            <a:fillRect/>
          </a:stretch>
        </p:blipFill>
        <p:spPr>
          <a:xfrm>
            <a:off x="1308003" y="2260649"/>
            <a:ext cx="2514600" cy="2730500"/>
          </a:xfrm>
          <a:prstGeom prst="rect">
            <a:avLst/>
          </a:prstGeom>
        </p:spPr>
      </p:pic>
      <p:pic>
        <p:nvPicPr>
          <p:cNvPr id="6" name="Picture 5"/>
          <p:cNvPicPr>
            <a:picLocks noChangeAspect="1"/>
          </p:cNvPicPr>
          <p:nvPr/>
        </p:nvPicPr>
        <p:blipFill>
          <a:blip r:embed="rId3"/>
          <a:stretch>
            <a:fillRect/>
          </a:stretch>
        </p:blipFill>
        <p:spPr>
          <a:xfrm>
            <a:off x="6130660" y="2849863"/>
            <a:ext cx="1155700" cy="1841500"/>
          </a:xfrm>
          <a:prstGeom prst="rect">
            <a:avLst/>
          </a:prstGeom>
        </p:spPr>
      </p:pic>
    </p:spTree>
    <p:extLst>
      <p:ext uri="{BB962C8B-B14F-4D97-AF65-F5344CB8AC3E}">
        <p14:creationId xmlns="" xmlns:p14="http://schemas.microsoft.com/office/powerpoint/2010/main" val="4215907591"/>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Uygulama</a:t>
            </a:r>
            <a:endParaRPr lang="tr-TR" dirty="0"/>
          </a:p>
        </p:txBody>
      </p:sp>
      <p:sp>
        <p:nvSpPr>
          <p:cNvPr id="4" name="3 İçerik Yer Tutucusu"/>
          <p:cNvSpPr>
            <a:spLocks noGrp="1"/>
          </p:cNvSpPr>
          <p:nvPr>
            <p:ph sz="quarter" idx="1"/>
          </p:nvPr>
        </p:nvSpPr>
        <p:spPr/>
        <p:txBody>
          <a:bodyPr>
            <a:normAutofit fontScale="92500" lnSpcReduction="10000"/>
          </a:bodyPr>
          <a:lstStyle/>
          <a:p>
            <a:pPr>
              <a:buNone/>
            </a:pPr>
            <a:r>
              <a:rPr lang="tr-TR" sz="2400" dirty="0" smtClean="0"/>
              <a:t>#</a:t>
            </a:r>
            <a:r>
              <a:rPr lang="tr-TR" sz="2400" dirty="0" err="1" smtClean="0"/>
              <a:t>include</a:t>
            </a:r>
            <a:r>
              <a:rPr lang="tr-TR" sz="2400" dirty="0" smtClean="0"/>
              <a:t> &lt;</a:t>
            </a:r>
            <a:r>
              <a:rPr lang="tr-TR" sz="2400" dirty="0" err="1" smtClean="0"/>
              <a:t>stdio</a:t>
            </a:r>
            <a:r>
              <a:rPr lang="tr-TR" sz="2400" dirty="0" smtClean="0"/>
              <a:t>.h&gt;</a:t>
            </a:r>
          </a:p>
          <a:p>
            <a:pPr>
              <a:buNone/>
            </a:pPr>
            <a:r>
              <a:rPr lang="tr-TR" sz="2400" dirty="0" err="1" smtClean="0"/>
              <a:t>int</a:t>
            </a:r>
            <a:r>
              <a:rPr lang="tr-TR" sz="2400" dirty="0" smtClean="0"/>
              <a:t> </a:t>
            </a:r>
            <a:r>
              <a:rPr lang="tr-TR" sz="2400" dirty="0" err="1" smtClean="0"/>
              <a:t>main</a:t>
            </a:r>
            <a:r>
              <a:rPr lang="tr-TR" sz="2400" dirty="0" smtClean="0"/>
              <a:t>()</a:t>
            </a:r>
          </a:p>
          <a:p>
            <a:pPr>
              <a:buNone/>
            </a:pPr>
            <a:r>
              <a:rPr lang="tr-TR" sz="2400" dirty="0" smtClean="0"/>
              <a:t>{</a:t>
            </a:r>
          </a:p>
          <a:p>
            <a:pPr>
              <a:buNone/>
            </a:pPr>
            <a:r>
              <a:rPr lang="tr-TR" sz="2400" dirty="0" smtClean="0"/>
              <a:t>	</a:t>
            </a:r>
            <a:r>
              <a:rPr lang="tr-TR" sz="2400" dirty="0" err="1" smtClean="0"/>
              <a:t>char</a:t>
            </a:r>
            <a:r>
              <a:rPr lang="tr-TR" sz="2400" dirty="0" smtClean="0"/>
              <a:t> h1='1',h2='2',h3='3';</a:t>
            </a:r>
          </a:p>
          <a:p>
            <a:pPr>
              <a:buNone/>
            </a:pPr>
            <a:r>
              <a:rPr lang="tr-TR" sz="2400" dirty="0" smtClean="0"/>
              <a:t>	</a:t>
            </a:r>
            <a:r>
              <a:rPr lang="tr-TR" sz="2400" dirty="0" err="1" smtClean="0"/>
              <a:t>printf</a:t>
            </a:r>
            <a:r>
              <a:rPr lang="tr-TR" sz="2400" dirty="0" smtClean="0"/>
              <a:t>("Harf:");</a:t>
            </a:r>
          </a:p>
          <a:p>
            <a:pPr>
              <a:buNone/>
            </a:pPr>
            <a:r>
              <a:rPr lang="tr-TR" sz="2400" dirty="0" smtClean="0"/>
              <a:t>	</a:t>
            </a:r>
            <a:r>
              <a:rPr lang="tr-TR" sz="2400" dirty="0" err="1" smtClean="0"/>
              <a:t>scanf</a:t>
            </a:r>
            <a:r>
              <a:rPr lang="tr-TR" sz="2400" dirty="0" smtClean="0"/>
              <a:t>("%c", &amp;h1);</a:t>
            </a:r>
          </a:p>
          <a:p>
            <a:pPr>
              <a:buNone/>
            </a:pPr>
            <a:r>
              <a:rPr lang="tr-TR" sz="2400" dirty="0" smtClean="0"/>
              <a:t>	</a:t>
            </a:r>
            <a:r>
              <a:rPr lang="tr-TR" sz="2400" dirty="0" err="1" smtClean="0"/>
              <a:t>scanf</a:t>
            </a:r>
            <a:r>
              <a:rPr lang="tr-TR" sz="2400" dirty="0" smtClean="0"/>
              <a:t>("%c", &amp;h2);</a:t>
            </a:r>
          </a:p>
          <a:p>
            <a:pPr>
              <a:buNone/>
            </a:pPr>
            <a:r>
              <a:rPr lang="tr-TR" sz="2400" dirty="0" smtClean="0"/>
              <a:t>	</a:t>
            </a:r>
            <a:r>
              <a:rPr lang="tr-TR" sz="2400" dirty="0" err="1" smtClean="0"/>
              <a:t>scanf</a:t>
            </a:r>
            <a:r>
              <a:rPr lang="tr-TR" sz="2400" dirty="0" smtClean="0"/>
              <a:t>("%c", &amp;h3);</a:t>
            </a:r>
          </a:p>
          <a:p>
            <a:pPr>
              <a:buNone/>
            </a:pPr>
            <a:r>
              <a:rPr lang="tr-TR" sz="2400" dirty="0" smtClean="0"/>
              <a:t>	</a:t>
            </a:r>
            <a:r>
              <a:rPr lang="tr-TR" sz="2400" dirty="0" err="1" smtClean="0"/>
              <a:t>printf</a:t>
            </a:r>
            <a:r>
              <a:rPr lang="tr-TR" sz="2400" dirty="0" smtClean="0"/>
              <a:t>("</a:t>
            </a:r>
            <a:r>
              <a:rPr lang="tr-TR" sz="2400" dirty="0" err="1" smtClean="0"/>
              <a:t>Giris</a:t>
            </a:r>
            <a:r>
              <a:rPr lang="tr-TR" sz="2400" dirty="0" smtClean="0"/>
              <a:t>:%c%c%c",h1,h2,h3);</a:t>
            </a:r>
          </a:p>
          <a:p>
            <a:pPr>
              <a:buNone/>
            </a:pPr>
            <a:r>
              <a:rPr lang="tr-TR" sz="2400" dirty="0" smtClean="0"/>
              <a:t>	</a:t>
            </a:r>
            <a:r>
              <a:rPr lang="tr-TR" sz="2400" dirty="0" err="1" smtClean="0"/>
              <a:t>printf</a:t>
            </a:r>
            <a:r>
              <a:rPr lang="tr-TR" sz="2400" dirty="0" smtClean="0"/>
              <a:t>("/n");</a:t>
            </a:r>
          </a:p>
          <a:p>
            <a:pPr>
              <a:buNone/>
            </a:pPr>
            <a:r>
              <a:rPr lang="tr-TR" sz="2400" dirty="0" smtClean="0"/>
              <a:t>	</a:t>
            </a:r>
            <a:r>
              <a:rPr lang="tr-TR" sz="2400" dirty="0" err="1" smtClean="0"/>
              <a:t>return</a:t>
            </a:r>
            <a:r>
              <a:rPr lang="tr-TR" sz="2400" dirty="0" smtClean="0"/>
              <a:t> 0;</a:t>
            </a:r>
          </a:p>
          <a:p>
            <a:pPr>
              <a:buNone/>
            </a:pPr>
            <a:r>
              <a:rPr lang="tr-TR" sz="2400" dirty="0" smtClean="0"/>
              <a:t>} </a:t>
            </a:r>
          </a:p>
          <a:p>
            <a:pPr>
              <a:buNone/>
            </a:pPr>
            <a:endParaRPr lang="tr-TR" dirty="0"/>
          </a:p>
        </p:txBody>
      </p:sp>
      <p:sp>
        <p:nvSpPr>
          <p:cNvPr id="5" name="4 Dikdörtgen"/>
          <p:cNvSpPr/>
          <p:nvPr/>
        </p:nvSpPr>
        <p:spPr>
          <a:xfrm>
            <a:off x="3704896" y="896034"/>
            <a:ext cx="4572000" cy="64633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buNone/>
            </a:pPr>
            <a:r>
              <a:rPr lang="tr-TR" dirty="0" smtClean="0"/>
              <a:t>Kod çalıştıktan sonra kullanıcı BA yazmış ve </a:t>
            </a:r>
            <a:r>
              <a:rPr lang="tr-TR" dirty="0" err="1" smtClean="0"/>
              <a:t>enter’a</a:t>
            </a:r>
            <a:r>
              <a:rPr lang="tr-TR" dirty="0" smtClean="0"/>
              <a:t> basmıştır.</a:t>
            </a:r>
          </a:p>
        </p:txBody>
      </p:sp>
      <p:pic>
        <p:nvPicPr>
          <p:cNvPr id="1026" name="Picture 2"/>
          <p:cNvPicPr>
            <a:picLocks noChangeAspect="1" noChangeArrowheads="1"/>
          </p:cNvPicPr>
          <p:nvPr/>
        </p:nvPicPr>
        <p:blipFill>
          <a:blip r:embed="rId2"/>
          <a:srcRect/>
          <a:stretch>
            <a:fillRect/>
          </a:stretch>
        </p:blipFill>
        <p:spPr bwMode="auto">
          <a:xfrm>
            <a:off x="4660023" y="1760812"/>
            <a:ext cx="3742997" cy="1591989"/>
          </a:xfrm>
          <a:prstGeom prst="rect">
            <a:avLst/>
          </a:prstGeom>
          <a:noFill/>
          <a:ln w="9525">
            <a:noFill/>
            <a:miter lim="800000"/>
            <a:headEnd/>
            <a:tailEnd/>
          </a:ln>
          <a:effectLst/>
        </p:spPr>
      </p:pic>
      <p:sp>
        <p:nvSpPr>
          <p:cNvPr id="7" name="6 Metin kutusu"/>
          <p:cNvSpPr txBox="1"/>
          <p:nvPr/>
        </p:nvSpPr>
        <p:spPr>
          <a:xfrm>
            <a:off x="4824248" y="3573517"/>
            <a:ext cx="3862552" cy="2031325"/>
          </a:xfrm>
          <a:prstGeom prst="rect">
            <a:avLst/>
          </a:prstGeom>
          <a:noFill/>
        </p:spPr>
        <p:txBody>
          <a:bodyPr wrap="square" rtlCol="0">
            <a:spAutoFit/>
          </a:bodyPr>
          <a:lstStyle/>
          <a:p>
            <a:r>
              <a:rPr lang="tr-TR" dirty="0" smtClean="0"/>
              <a:t>En başta “Harf:” yazıldı ve </a:t>
            </a:r>
            <a:r>
              <a:rPr lang="tr-TR" dirty="0" err="1" smtClean="0"/>
              <a:t>scanf’e</a:t>
            </a:r>
            <a:r>
              <a:rPr lang="tr-TR" dirty="0" smtClean="0"/>
              <a:t> geldiği için kod durdu. B h1’e, A h2’e ve </a:t>
            </a:r>
            <a:r>
              <a:rPr lang="tr-TR" dirty="0" err="1" smtClean="0"/>
              <a:t>enter</a:t>
            </a:r>
            <a:r>
              <a:rPr lang="tr-TR" dirty="0" smtClean="0"/>
              <a:t> da h3’e kaydedildi. Sonraki </a:t>
            </a:r>
            <a:r>
              <a:rPr lang="tr-TR" dirty="0" err="1" smtClean="0"/>
              <a:t>printf</a:t>
            </a:r>
            <a:r>
              <a:rPr lang="tr-TR" dirty="0" smtClean="0"/>
              <a:t> ile bunlar yazdırıldı. (</a:t>
            </a:r>
            <a:r>
              <a:rPr lang="tr-TR" dirty="0" err="1" smtClean="0"/>
              <a:t>enter</a:t>
            </a:r>
            <a:r>
              <a:rPr lang="tr-TR" dirty="0" smtClean="0"/>
              <a:t> alt satıra inme şeklinde kendini ekranda gösterdi.) En son /n (\n ile karıştırmayın.) ekrana yazdırıldı.</a:t>
            </a:r>
            <a:endParaRPr lang="tr-TR" dirty="0"/>
          </a:p>
        </p:txBody>
      </p:sp>
      <p:pic>
        <p:nvPicPr>
          <p:cNvPr id="8" name="7 Resim" descr="soru.jpg"/>
          <p:cNvPicPr>
            <a:picLocks noChangeAspect="1"/>
          </p:cNvPicPr>
          <p:nvPr/>
        </p:nvPicPr>
        <p:blipFill>
          <a:blip r:embed="rId3"/>
          <a:stretch>
            <a:fillRect/>
          </a:stretch>
        </p:blipFill>
        <p:spPr>
          <a:xfrm>
            <a:off x="2595004" y="4828032"/>
            <a:ext cx="1767840" cy="132892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Ayrı bir tampon temizleme yöntemi: </a:t>
            </a:r>
            <a:r>
              <a:rPr lang="tr-TR" dirty="0" err="1" smtClean="0"/>
              <a:t>fflush</a:t>
            </a:r>
            <a:endParaRPr lang="tr-TR" dirty="0"/>
          </a:p>
        </p:txBody>
      </p:sp>
      <p:sp>
        <p:nvSpPr>
          <p:cNvPr id="3" name="2 İçerik Yer Tutucusu"/>
          <p:cNvSpPr>
            <a:spLocks noGrp="1"/>
          </p:cNvSpPr>
          <p:nvPr>
            <p:ph sz="quarter" idx="1"/>
          </p:nvPr>
        </p:nvSpPr>
        <p:spPr/>
        <p:txBody>
          <a:bodyPr/>
          <a:lstStyle/>
          <a:p>
            <a:r>
              <a:rPr lang="tr-TR" dirty="0" err="1" smtClean="0"/>
              <a:t>scanf</a:t>
            </a:r>
            <a:r>
              <a:rPr lang="tr-TR" dirty="0" smtClean="0"/>
              <a:t> kullanıcıdan veri almak yerine, bir önceki </a:t>
            </a:r>
            <a:r>
              <a:rPr lang="tr-TR" dirty="0" err="1" smtClean="0"/>
              <a:t>scanf’ten</a:t>
            </a:r>
            <a:r>
              <a:rPr lang="tr-TR" dirty="0" smtClean="0"/>
              <a:t> arta kalanları almaya kalkıyorsa</a:t>
            </a:r>
          </a:p>
          <a:p>
            <a:pPr lvl="1">
              <a:buNone/>
            </a:pPr>
            <a:r>
              <a:rPr lang="tr-TR" dirty="0" err="1" smtClean="0"/>
              <a:t>fflush</a:t>
            </a:r>
            <a:r>
              <a:rPr lang="tr-TR" dirty="0" smtClean="0"/>
              <a:t>(</a:t>
            </a:r>
            <a:r>
              <a:rPr lang="tr-TR" dirty="0" err="1" smtClean="0"/>
              <a:t>stdin</a:t>
            </a:r>
            <a:r>
              <a:rPr lang="tr-TR" dirty="0" smtClean="0"/>
              <a:t>); </a:t>
            </a:r>
            <a:r>
              <a:rPr lang="tr-TR" sz="2600" dirty="0" smtClean="0">
                <a:solidFill>
                  <a:schemeClr val="tx1"/>
                </a:solidFill>
              </a:rPr>
              <a:t>ile giriş tamponu boşaltılabilir</a:t>
            </a:r>
          </a:p>
        </p:txBody>
      </p:sp>
      <p:sp>
        <p:nvSpPr>
          <p:cNvPr id="8" name="7 Dikdörtgen"/>
          <p:cNvSpPr/>
          <p:nvPr/>
        </p:nvSpPr>
        <p:spPr>
          <a:xfrm>
            <a:off x="0" y="2500306"/>
            <a:ext cx="6500858" cy="2308324"/>
          </a:xfrm>
          <a:prstGeom prst="rect">
            <a:avLst/>
          </a:prstGeom>
        </p:spPr>
        <p:txBody>
          <a:bodyPr wrap="square">
            <a:spAutoFit/>
          </a:bodyPr>
          <a:lstStyle/>
          <a:p>
            <a:r>
              <a:rPr lang="tr-TR" dirty="0" smtClean="0"/>
              <a:t>	</a:t>
            </a:r>
            <a:r>
              <a:rPr lang="tr-TR" dirty="0" err="1" smtClean="0"/>
              <a:t>char</a:t>
            </a:r>
            <a:r>
              <a:rPr lang="tr-TR" dirty="0" smtClean="0"/>
              <a:t> harf1, harf2;</a:t>
            </a:r>
          </a:p>
          <a:p>
            <a:r>
              <a:rPr lang="tr-TR" dirty="0" smtClean="0"/>
              <a:t>	</a:t>
            </a:r>
            <a:r>
              <a:rPr lang="tr-TR" dirty="0" err="1" smtClean="0"/>
              <a:t>printf</a:t>
            </a:r>
            <a:r>
              <a:rPr lang="tr-TR" dirty="0" smtClean="0"/>
              <a:t>("1 </a:t>
            </a:r>
            <a:r>
              <a:rPr lang="tr-TR" dirty="0" err="1" smtClean="0"/>
              <a:t>nolu</a:t>
            </a:r>
            <a:r>
              <a:rPr lang="tr-TR" dirty="0" smtClean="0"/>
              <a:t> harfi giriniz:");</a:t>
            </a:r>
          </a:p>
          <a:p>
            <a:r>
              <a:rPr lang="tr-TR" dirty="0" smtClean="0"/>
              <a:t>	</a:t>
            </a:r>
            <a:r>
              <a:rPr lang="tr-TR" dirty="0" err="1" smtClean="0"/>
              <a:t>scanf</a:t>
            </a:r>
            <a:r>
              <a:rPr lang="tr-TR" dirty="0" smtClean="0"/>
              <a:t>("%c", &amp;harf1);</a:t>
            </a:r>
          </a:p>
          <a:p>
            <a:r>
              <a:rPr lang="tr-TR" dirty="0" smtClean="0"/>
              <a:t>	</a:t>
            </a:r>
            <a:r>
              <a:rPr lang="tr-TR" dirty="0" err="1" smtClean="0"/>
              <a:t>printf</a:t>
            </a:r>
            <a:r>
              <a:rPr lang="tr-TR" dirty="0" smtClean="0"/>
              <a:t>("Harf1e &lt;%c&gt; kaydedildi.", harf1);</a:t>
            </a:r>
          </a:p>
          <a:p>
            <a:r>
              <a:rPr lang="tr-TR" dirty="0" smtClean="0"/>
              <a:t>	</a:t>
            </a:r>
            <a:r>
              <a:rPr lang="tr-TR" dirty="0" err="1" smtClean="0"/>
              <a:t>fflush</a:t>
            </a:r>
            <a:r>
              <a:rPr lang="tr-TR" dirty="0" smtClean="0"/>
              <a:t>(</a:t>
            </a:r>
            <a:r>
              <a:rPr lang="tr-TR" dirty="0" err="1" smtClean="0"/>
              <a:t>stdin</a:t>
            </a:r>
            <a:r>
              <a:rPr lang="tr-TR" dirty="0" smtClean="0"/>
              <a:t>); //tampon </a:t>
            </a:r>
            <a:r>
              <a:rPr lang="tr-TR" dirty="0" err="1" smtClean="0"/>
              <a:t>bosaltildi</a:t>
            </a:r>
            <a:r>
              <a:rPr lang="tr-TR" dirty="0" smtClean="0"/>
              <a:t>.</a:t>
            </a:r>
          </a:p>
          <a:p>
            <a:r>
              <a:rPr lang="tr-TR" dirty="0" smtClean="0"/>
              <a:t>	</a:t>
            </a:r>
            <a:r>
              <a:rPr lang="tr-TR" dirty="0" err="1" smtClean="0"/>
              <a:t>printf</a:t>
            </a:r>
            <a:r>
              <a:rPr lang="tr-TR" dirty="0" smtClean="0"/>
              <a:t>(“\n2 </a:t>
            </a:r>
            <a:r>
              <a:rPr lang="tr-TR" dirty="0" err="1" smtClean="0"/>
              <a:t>nolu</a:t>
            </a:r>
            <a:r>
              <a:rPr lang="tr-TR" dirty="0" smtClean="0"/>
              <a:t> harfi giriniz:");</a:t>
            </a:r>
          </a:p>
          <a:p>
            <a:r>
              <a:rPr lang="tr-TR" dirty="0" smtClean="0"/>
              <a:t>	</a:t>
            </a:r>
            <a:r>
              <a:rPr lang="tr-TR" dirty="0" err="1" smtClean="0"/>
              <a:t>scanf</a:t>
            </a:r>
            <a:r>
              <a:rPr lang="tr-TR" dirty="0" smtClean="0"/>
              <a:t>("%c", &amp;harf2); // “ %c” yazmaya gerek </a:t>
            </a:r>
            <a:r>
              <a:rPr lang="tr-TR" dirty="0" err="1" smtClean="0"/>
              <a:t>kalmadi</a:t>
            </a:r>
            <a:r>
              <a:rPr lang="tr-TR" dirty="0" smtClean="0"/>
              <a:t>.</a:t>
            </a:r>
          </a:p>
          <a:p>
            <a:r>
              <a:rPr lang="tr-TR" dirty="0" smtClean="0"/>
              <a:t>	</a:t>
            </a:r>
            <a:r>
              <a:rPr lang="tr-TR" dirty="0" err="1" smtClean="0"/>
              <a:t>printf</a:t>
            </a:r>
            <a:r>
              <a:rPr lang="tr-TR" dirty="0" smtClean="0"/>
              <a:t>("Harf2e &lt;%c&gt; kaydedildi.", harf2);</a:t>
            </a:r>
            <a:endParaRPr lang="tr-TR" dirty="0"/>
          </a:p>
        </p:txBody>
      </p:sp>
      <p:pic>
        <p:nvPicPr>
          <p:cNvPr id="6" name="5 Resim" descr="how-flush-toilets-work.gif"/>
          <p:cNvPicPr>
            <a:picLocks noChangeAspect="1"/>
          </p:cNvPicPr>
          <p:nvPr/>
        </p:nvPicPr>
        <p:blipFill>
          <a:blip r:embed="rId2" cstate="print"/>
          <a:stretch>
            <a:fillRect/>
          </a:stretch>
        </p:blipFill>
        <p:spPr>
          <a:xfrm>
            <a:off x="7072330" y="1714488"/>
            <a:ext cx="1476372" cy="1476372"/>
          </a:xfrm>
          <a:prstGeom prst="rect">
            <a:avLst/>
          </a:prstGeom>
        </p:spPr>
      </p:pic>
      <p:sp>
        <p:nvSpPr>
          <p:cNvPr id="7" name="6 Metin kutusu"/>
          <p:cNvSpPr txBox="1"/>
          <p:nvPr/>
        </p:nvSpPr>
        <p:spPr>
          <a:xfrm>
            <a:off x="7000892" y="3071810"/>
            <a:ext cx="1589088"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tr-TR" sz="1600" i="1" dirty="0" err="1" smtClean="0"/>
              <a:t>flush</a:t>
            </a:r>
            <a:r>
              <a:rPr lang="tr-TR" sz="1600" i="1" dirty="0" smtClean="0"/>
              <a:t> </a:t>
            </a:r>
            <a:r>
              <a:rPr lang="tr-TR" sz="1600" i="1" dirty="0" err="1" smtClean="0"/>
              <a:t>İngilizce’de</a:t>
            </a:r>
            <a:r>
              <a:rPr lang="tr-TR" sz="1600" i="1" dirty="0" smtClean="0"/>
              <a:t> </a:t>
            </a:r>
            <a:br>
              <a:rPr lang="tr-TR" sz="1600" i="1" dirty="0" smtClean="0"/>
            </a:br>
            <a:r>
              <a:rPr lang="tr-TR" sz="1600" i="1" dirty="0" smtClean="0"/>
              <a:t>sifon demektir.</a:t>
            </a:r>
            <a:endParaRPr lang="tr-TR" sz="1600" i="1" dirty="0"/>
          </a:p>
        </p:txBody>
      </p:sp>
      <p:pic>
        <p:nvPicPr>
          <p:cNvPr id="1026" name="Picture 2"/>
          <p:cNvPicPr>
            <a:picLocks noChangeAspect="1" noChangeArrowheads="1"/>
          </p:cNvPicPr>
          <p:nvPr/>
        </p:nvPicPr>
        <p:blipFill>
          <a:blip r:embed="rId3"/>
          <a:srcRect t="9894" r="3945" b="9894"/>
          <a:stretch>
            <a:fillRect/>
          </a:stretch>
        </p:blipFill>
        <p:spPr bwMode="auto">
          <a:xfrm>
            <a:off x="4786362" y="4572008"/>
            <a:ext cx="3428992" cy="114177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a:bodyPr>
          <a:lstStyle/>
          <a:p>
            <a:pPr algn="ctr">
              <a:buNone/>
            </a:pPr>
            <a:r>
              <a:rPr lang="tr-TR" sz="8000" dirty="0" smtClean="0"/>
              <a:t>2. DERS SONU</a:t>
            </a:r>
            <a:endParaRPr lang="tr-TR" sz="8000" dirty="0"/>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lstStyle/>
          <a:p>
            <a:r>
              <a:rPr lang="tr-TR" dirty="0" smtClean="0"/>
              <a:t>Ek slaytlar derste değinilmeyen slaytlardır.</a:t>
            </a:r>
          </a:p>
          <a:p>
            <a:pPr lvl="1"/>
            <a:r>
              <a:rPr lang="tr-TR" dirty="0" smtClean="0"/>
              <a:t>Derste değinilmemesinin nedeni, slaytlardan rahatlıkla anlaşılabilmesi, konunun pekiştirilmesi için alıştırmalar içermesi vs. olabilir.</a:t>
            </a:r>
          </a:p>
          <a:p>
            <a:r>
              <a:rPr lang="tr-TR" dirty="0" smtClean="0"/>
              <a:t>Bunlar sınavlarda sorumlu olduğunuz slaytlardır.</a:t>
            </a:r>
          </a:p>
          <a:p>
            <a:pPr lvl="1"/>
            <a:r>
              <a:rPr lang="tr-TR" dirty="0" smtClean="0"/>
              <a:t>Ancak derste değinilenler kadar öncelikli olarak sınavda yer almayabilirler.</a:t>
            </a:r>
            <a:endParaRPr lang="tr-TR" dirty="0"/>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normAutofit/>
          </a:bodyPr>
          <a:lstStyle/>
          <a:p>
            <a:r>
              <a:rPr lang="tr-TR" sz="6600" dirty="0" err="1" smtClean="0"/>
              <a:t>printf’in</a:t>
            </a:r>
            <a:r>
              <a:rPr lang="tr-TR" sz="6600" dirty="0" smtClean="0"/>
              <a:t> yer tutucu özelliğindeki geniş ve hassaslık ayarlamaları</a:t>
            </a:r>
            <a:endParaRPr lang="tr-TR" sz="6600" dirty="0"/>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dirty="0" smtClean="0"/>
              <a:t>Yer tutucularla biçimlendirme yapmak</a:t>
            </a:r>
            <a:endParaRPr lang="tr-TR" dirty="0"/>
          </a:p>
        </p:txBody>
      </p:sp>
      <p:sp>
        <p:nvSpPr>
          <p:cNvPr id="3" name="Alt Başlık 2"/>
          <p:cNvSpPr>
            <a:spLocks noGrp="1"/>
          </p:cNvSpPr>
          <p:nvPr>
            <p:ph sz="quarter" idx="1"/>
          </p:nvPr>
        </p:nvSpPr>
        <p:spPr/>
        <p:txBody>
          <a:bodyPr>
            <a:normAutofit/>
          </a:bodyPr>
          <a:lstStyle/>
          <a:p>
            <a:pPr marL="342900" indent="-342900" algn="l">
              <a:spcBef>
                <a:spcPts val="0"/>
              </a:spcBef>
              <a:buFont typeface="Wingdings" panose="05000000000000000000" pitchFamily="2" charset="2"/>
              <a:buChar char="Ø"/>
            </a:pPr>
            <a:r>
              <a:rPr lang="tr-TR" sz="2400" b="1" smtClean="0">
                <a:solidFill>
                  <a:schemeClr val="tx1"/>
                </a:solidFill>
              </a:rPr>
              <a:t>Genişlik ve Hassaslık Birlikte Kullanım</a:t>
            </a:r>
          </a:p>
          <a:p>
            <a:pPr algn="l">
              <a:spcBef>
                <a:spcPts val="0"/>
              </a:spcBef>
            </a:pPr>
            <a:endParaRPr lang="tr-TR" sz="2400" b="1">
              <a:solidFill>
                <a:schemeClr val="tx1"/>
              </a:solidFill>
            </a:endParaRPr>
          </a:p>
          <a:p>
            <a:pPr algn="l">
              <a:spcBef>
                <a:spcPts val="0"/>
              </a:spcBef>
            </a:pPr>
            <a:endParaRPr lang="tr-TR" sz="2400" b="1" smtClean="0">
              <a:solidFill>
                <a:schemeClr val="tx1"/>
              </a:solidFill>
            </a:endParaRPr>
          </a:p>
        </p:txBody>
      </p:sp>
      <p:graphicFrame>
        <p:nvGraphicFramePr>
          <p:cNvPr id="4" name="Tablo 3"/>
          <p:cNvGraphicFramePr>
            <a:graphicFrameLocks noGrp="1"/>
          </p:cNvGraphicFramePr>
          <p:nvPr>
            <p:extLst>
              <p:ext uri="{D42A27DB-BD31-4B8C-83A1-F6EECF244321}">
                <p14:modId xmlns="" xmlns:p14="http://schemas.microsoft.com/office/powerpoint/2010/main" val="2245067776"/>
              </p:ext>
            </p:extLst>
          </p:nvPr>
        </p:nvGraphicFramePr>
        <p:xfrm>
          <a:off x="1259632" y="1844824"/>
          <a:ext cx="6096000" cy="482092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tr-TR" dirty="0" smtClean="0"/>
                        <a:t>Kod</a:t>
                      </a:r>
                      <a:endParaRPr lang="tr-TR" dirty="0"/>
                    </a:p>
                  </a:txBody>
                  <a:tcPr/>
                </a:tc>
                <a:tc>
                  <a:txBody>
                    <a:bodyPr/>
                    <a:lstStyle/>
                    <a:p>
                      <a:pPr algn="ctr"/>
                      <a:r>
                        <a:rPr lang="tr-TR" smtClean="0"/>
                        <a:t>Ekran Çıktısı</a:t>
                      </a:r>
                      <a:endParaRPr lang="tr-TR"/>
                    </a:p>
                  </a:txBody>
                  <a:tcPr/>
                </a:tc>
              </a:tr>
              <a:tr h="370840">
                <a:tc>
                  <a:txBody>
                    <a:bodyPr/>
                    <a:lstStyle/>
                    <a:p>
                      <a:pPr algn="ctr"/>
                      <a:r>
                        <a:rPr lang="tr-TR" smtClean="0"/>
                        <a:t>printf("%d", 12345);</a:t>
                      </a:r>
                      <a:endParaRPr lang="tr-TR"/>
                    </a:p>
                  </a:txBody>
                  <a:tcPr/>
                </a:tc>
                <a:tc>
                  <a:txBody>
                    <a:bodyPr/>
                    <a:lstStyle/>
                    <a:p>
                      <a:pPr algn="ctr"/>
                      <a:r>
                        <a:rPr lang="tr-TR" smtClean="0"/>
                        <a:t>|12345|</a:t>
                      </a:r>
                      <a:endParaRPr lang="tr-TR"/>
                    </a:p>
                  </a:txBody>
                  <a:tcPr/>
                </a:tc>
              </a:tr>
              <a:tr h="370840">
                <a:tc>
                  <a:txBody>
                    <a:bodyPr/>
                    <a:lstStyle/>
                    <a:p>
                      <a:pPr algn="ctr"/>
                      <a:r>
                        <a:rPr lang="tr-TR" smtClean="0"/>
                        <a:t>printf("%3.3d", 12345);</a:t>
                      </a:r>
                      <a:endParaRPr lang="tr-TR"/>
                    </a:p>
                  </a:txBody>
                  <a:tcPr/>
                </a:tc>
                <a:tc>
                  <a:txBody>
                    <a:bodyPr/>
                    <a:lstStyle/>
                    <a:p>
                      <a:pPr algn="ctr"/>
                      <a:r>
                        <a:rPr lang="tr-TR" smtClean="0"/>
                        <a:t>|12345|</a:t>
                      </a:r>
                      <a:endParaRPr lang="tr-TR"/>
                    </a:p>
                  </a:txBody>
                  <a:tcPr/>
                </a:tc>
              </a:tr>
              <a:tr h="370840">
                <a:tc>
                  <a:txBody>
                    <a:bodyPr/>
                    <a:lstStyle/>
                    <a:p>
                      <a:pPr algn="ctr"/>
                      <a:r>
                        <a:rPr lang="tr-TR" smtClean="0"/>
                        <a:t>printf("%3.8d", 12345);</a:t>
                      </a:r>
                      <a:endParaRPr lang="tr-TR"/>
                    </a:p>
                  </a:txBody>
                  <a:tcPr/>
                </a:tc>
                <a:tc>
                  <a:txBody>
                    <a:bodyPr/>
                    <a:lstStyle/>
                    <a:p>
                      <a:pPr algn="ctr"/>
                      <a:r>
                        <a:rPr lang="tr-TR" smtClean="0"/>
                        <a:t>|00012345|</a:t>
                      </a:r>
                      <a:endParaRPr lang="tr-TR"/>
                    </a:p>
                  </a:txBody>
                  <a:tcPr/>
                </a:tc>
              </a:tr>
              <a:tr h="370840">
                <a:tc>
                  <a:txBody>
                    <a:bodyPr/>
                    <a:lstStyle/>
                    <a:p>
                      <a:pPr algn="ctr"/>
                      <a:r>
                        <a:rPr lang="tr-TR" smtClean="0"/>
                        <a:t>printf("%8.3d", 12345);</a:t>
                      </a:r>
                      <a:endParaRPr lang="tr-TR"/>
                    </a:p>
                  </a:txBody>
                  <a:tcPr/>
                </a:tc>
                <a:tc>
                  <a:txBody>
                    <a:bodyPr/>
                    <a:lstStyle/>
                    <a:p>
                      <a:pPr algn="ctr"/>
                      <a:r>
                        <a:rPr lang="tr-TR" dirty="0" smtClean="0"/>
                        <a:t>|---12345|</a:t>
                      </a:r>
                      <a:endParaRPr lang="tr-TR" dirty="0"/>
                    </a:p>
                  </a:txBody>
                  <a:tcPr/>
                </a:tc>
              </a:tr>
              <a:tr h="370840">
                <a:tc>
                  <a:txBody>
                    <a:bodyPr/>
                    <a:lstStyle/>
                    <a:p>
                      <a:pPr algn="ctr"/>
                      <a:r>
                        <a:rPr lang="tr-TR" smtClean="0"/>
                        <a:t>printf("%-8.4d", 12345);</a:t>
                      </a:r>
                      <a:endParaRPr lang="tr-TR"/>
                    </a:p>
                  </a:txBody>
                  <a:tcPr/>
                </a:tc>
                <a:tc>
                  <a:txBody>
                    <a:bodyPr/>
                    <a:lstStyle/>
                    <a:p>
                      <a:pPr algn="ctr"/>
                      <a:r>
                        <a:rPr lang="tr-TR" dirty="0" smtClean="0"/>
                        <a:t>|12345---|</a:t>
                      </a:r>
                      <a:endParaRPr lang="tr-TR" dirty="0"/>
                    </a:p>
                  </a:txBody>
                  <a:tcPr/>
                </a:tc>
              </a:tr>
              <a:tr h="370840">
                <a:tc>
                  <a:txBody>
                    <a:bodyPr/>
                    <a:lstStyle/>
                    <a:p>
                      <a:pPr algn="ctr"/>
                      <a:r>
                        <a:rPr lang="tr-TR" dirty="0" err="1" smtClean="0"/>
                        <a:t>printf</a:t>
                      </a:r>
                      <a:r>
                        <a:rPr lang="tr-TR" dirty="0" smtClean="0"/>
                        <a:t>("%3.2lf", 12.347);</a:t>
                      </a:r>
                      <a:endParaRPr lang="tr-TR" dirty="0"/>
                    </a:p>
                  </a:txBody>
                  <a:tcPr/>
                </a:tc>
                <a:tc>
                  <a:txBody>
                    <a:bodyPr/>
                    <a:lstStyle/>
                    <a:p>
                      <a:pPr algn="ctr"/>
                      <a:r>
                        <a:rPr lang="tr-TR" smtClean="0"/>
                        <a:t>|12.35|</a:t>
                      </a:r>
                      <a:endParaRPr lang="tr-TR"/>
                    </a:p>
                  </a:txBody>
                  <a:tcPr/>
                </a:tc>
              </a:tr>
              <a:tr h="370840">
                <a:tc>
                  <a:txBody>
                    <a:bodyPr/>
                    <a:lstStyle/>
                    <a:p>
                      <a:pPr algn="ctr"/>
                      <a:r>
                        <a:rPr lang="tr-TR" dirty="0" err="1" smtClean="0"/>
                        <a:t>printf</a:t>
                      </a:r>
                      <a:r>
                        <a:rPr lang="tr-TR" dirty="0" smtClean="0"/>
                        <a:t>("%3.7lf", 12.345);</a:t>
                      </a:r>
                      <a:endParaRPr lang="tr-TR" dirty="0"/>
                    </a:p>
                  </a:txBody>
                  <a:tcPr/>
                </a:tc>
                <a:tc>
                  <a:txBody>
                    <a:bodyPr/>
                    <a:lstStyle/>
                    <a:p>
                      <a:pPr algn="ctr"/>
                      <a:r>
                        <a:rPr lang="tr-TR" dirty="0" smtClean="0"/>
                        <a:t>|12.3450000|</a:t>
                      </a:r>
                      <a:endParaRPr lang="tr-TR" dirty="0"/>
                    </a:p>
                  </a:txBody>
                  <a:tcPr/>
                </a:tc>
              </a:tr>
              <a:tr h="370840">
                <a:tc>
                  <a:txBody>
                    <a:bodyPr/>
                    <a:lstStyle/>
                    <a:p>
                      <a:pPr algn="ctr"/>
                      <a:r>
                        <a:rPr lang="tr-TR" dirty="0" err="1" smtClean="0"/>
                        <a:t>printf</a:t>
                      </a:r>
                      <a:r>
                        <a:rPr lang="tr-TR" dirty="0" smtClean="0"/>
                        <a:t>("%7.2lf", 12.347);</a:t>
                      </a:r>
                      <a:endParaRPr lang="tr-TR" dirty="0"/>
                    </a:p>
                  </a:txBody>
                  <a:tcPr/>
                </a:tc>
                <a:tc>
                  <a:txBody>
                    <a:bodyPr/>
                    <a:lstStyle/>
                    <a:p>
                      <a:pPr algn="ctr"/>
                      <a:r>
                        <a:rPr lang="tr-TR" dirty="0" smtClean="0"/>
                        <a:t>|--12.35|</a:t>
                      </a:r>
                      <a:endParaRPr lang="tr-TR" dirty="0"/>
                    </a:p>
                  </a:txBody>
                  <a:tcPr/>
                </a:tc>
              </a:tr>
              <a:tr h="370840">
                <a:tc>
                  <a:txBody>
                    <a:bodyPr/>
                    <a:lstStyle/>
                    <a:p>
                      <a:pPr algn="ctr"/>
                      <a:r>
                        <a:rPr lang="tr-TR" dirty="0" err="1" smtClean="0"/>
                        <a:t>printf</a:t>
                      </a:r>
                      <a:r>
                        <a:rPr lang="tr-TR" dirty="0" smtClean="0"/>
                        <a:t>("%-7.1lf", 12.345);</a:t>
                      </a:r>
                      <a:endParaRPr lang="tr-TR" dirty="0"/>
                    </a:p>
                  </a:txBody>
                  <a:tcPr/>
                </a:tc>
                <a:tc>
                  <a:txBody>
                    <a:bodyPr/>
                    <a:lstStyle/>
                    <a:p>
                      <a:pPr algn="ctr"/>
                      <a:r>
                        <a:rPr lang="tr-TR" dirty="0" smtClean="0"/>
                        <a:t>|12.3---|</a:t>
                      </a:r>
                      <a:endParaRPr lang="tr-TR" dirty="0"/>
                    </a:p>
                  </a:txBody>
                  <a:tcPr/>
                </a:tc>
              </a:tr>
              <a:tr h="370840">
                <a:tc>
                  <a:txBody>
                    <a:bodyPr/>
                    <a:lstStyle/>
                    <a:p>
                      <a:pPr algn="ctr"/>
                      <a:r>
                        <a:rPr lang="tr-TR" dirty="0" err="1" smtClean="0"/>
                        <a:t>printf</a:t>
                      </a:r>
                      <a:r>
                        <a:rPr lang="tr-TR" dirty="0" smtClean="0"/>
                        <a:t>("%3.6s", "Ali Veli");</a:t>
                      </a:r>
                      <a:endParaRPr lang="tr-TR" dirty="0"/>
                    </a:p>
                  </a:txBody>
                  <a:tcPr/>
                </a:tc>
                <a:tc>
                  <a:txBody>
                    <a:bodyPr/>
                    <a:lstStyle/>
                    <a:p>
                      <a:pPr algn="ctr"/>
                      <a:r>
                        <a:rPr lang="tr-TR" dirty="0" smtClean="0"/>
                        <a:t>|Ali Ve|</a:t>
                      </a:r>
                      <a:endParaRPr lang="tr-TR" dirty="0"/>
                    </a:p>
                  </a:txBody>
                  <a:tcPr/>
                </a:tc>
              </a:tr>
              <a:tr h="370840">
                <a:tc>
                  <a:txBody>
                    <a:bodyPr/>
                    <a:lstStyle/>
                    <a:p>
                      <a:pPr algn="ctr"/>
                      <a:r>
                        <a:rPr lang="tr-TR" smtClean="0"/>
                        <a:t>printf("%-10.6s", "Ali Veli");</a:t>
                      </a:r>
                      <a:endParaRPr lang="tr-TR"/>
                    </a:p>
                  </a:txBody>
                  <a:tcPr/>
                </a:tc>
                <a:tc>
                  <a:txBody>
                    <a:bodyPr/>
                    <a:lstStyle/>
                    <a:p>
                      <a:pPr algn="ctr"/>
                      <a:r>
                        <a:rPr lang="tr-TR" dirty="0" smtClean="0"/>
                        <a:t>|Ali Ve----|</a:t>
                      </a:r>
                      <a:endParaRPr lang="tr-TR" dirty="0"/>
                    </a:p>
                  </a:txBody>
                  <a:tcPr/>
                </a:tc>
              </a:tr>
              <a:tr h="370840">
                <a:tc>
                  <a:txBody>
                    <a:bodyPr/>
                    <a:lstStyle/>
                    <a:p>
                      <a:pPr algn="ctr"/>
                      <a:r>
                        <a:rPr lang="tr-TR" smtClean="0"/>
                        <a:t>printf("%10.10s", "Ali Veli");</a:t>
                      </a:r>
                      <a:endParaRPr lang="tr-TR"/>
                    </a:p>
                  </a:txBody>
                  <a:tcPr/>
                </a:tc>
                <a:tc>
                  <a:txBody>
                    <a:bodyPr/>
                    <a:lstStyle/>
                    <a:p>
                      <a:pPr algn="ctr"/>
                      <a:r>
                        <a:rPr lang="tr-TR" dirty="0" smtClean="0"/>
                        <a:t>|--Ali Veli|</a:t>
                      </a:r>
                      <a:endParaRPr lang="tr-TR" dirty="0"/>
                    </a:p>
                  </a:txBody>
                  <a:tcPr/>
                </a:tc>
              </a:tr>
            </a:tbl>
          </a:graphicData>
        </a:graphic>
      </p:graphicFrame>
      <p:sp>
        <p:nvSpPr>
          <p:cNvPr id="5" name="4 Metin kutusu"/>
          <p:cNvSpPr txBox="1"/>
          <p:nvPr/>
        </p:nvSpPr>
        <p:spPr>
          <a:xfrm>
            <a:off x="6284686" y="1219200"/>
            <a:ext cx="2402114" cy="369332"/>
          </a:xfrm>
          <a:prstGeom prst="rect">
            <a:avLst/>
          </a:prstGeom>
          <a:noFill/>
        </p:spPr>
        <p:txBody>
          <a:bodyPr wrap="square" rtlCol="0">
            <a:spAutoFit/>
          </a:bodyPr>
          <a:lstStyle/>
          <a:p>
            <a:r>
              <a:rPr lang="tr-TR" dirty="0" smtClean="0"/>
              <a:t>(-’</a:t>
            </a:r>
            <a:r>
              <a:rPr lang="tr-TR" dirty="0" err="1" smtClean="0"/>
              <a:t>ler</a:t>
            </a:r>
            <a:r>
              <a:rPr lang="tr-TR" dirty="0" smtClean="0"/>
              <a:t> boşluk anlamında)</a:t>
            </a:r>
            <a:endParaRPr lang="tr-TR" dirty="0"/>
          </a:p>
        </p:txBody>
      </p:sp>
    </p:spTree>
    <p:extLst>
      <p:ext uri="{BB962C8B-B14F-4D97-AF65-F5344CB8AC3E}">
        <p14:creationId xmlns="" xmlns:p14="http://schemas.microsoft.com/office/powerpoint/2010/main" val="419517732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6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pPr algn="l"/>
            <a:r>
              <a:rPr lang="tr-TR" sz="3200" dirty="0" smtClean="0">
                <a:solidFill>
                  <a:srgbClr val="464653"/>
                </a:solidFill>
                <a:effectLst/>
                <a:latin typeface="Bookman Old Style"/>
              </a:rPr>
              <a:t>Yer tutucularla biçimlendirme yapmak</a:t>
            </a:r>
            <a:endParaRPr lang="tr-TR" sz="3200" dirty="0">
              <a:solidFill>
                <a:srgbClr val="464653"/>
              </a:solidFill>
              <a:effectLst/>
              <a:latin typeface="Bookman Old Style"/>
            </a:endParaRPr>
          </a:p>
        </p:txBody>
      </p:sp>
      <p:sp>
        <p:nvSpPr>
          <p:cNvPr id="3" name="Alt Başlık 2"/>
          <p:cNvSpPr>
            <a:spLocks noGrp="1"/>
          </p:cNvSpPr>
          <p:nvPr>
            <p:ph sz="quarter" idx="1"/>
          </p:nvPr>
        </p:nvSpPr>
        <p:spPr>
          <a:ln>
            <a:noFill/>
          </a:ln>
        </p:spPr>
        <p:txBody>
          <a:bodyPr>
            <a:normAutofit/>
          </a:bodyPr>
          <a:lstStyle/>
          <a:p>
            <a:pPr marL="342900" indent="-342900" algn="l">
              <a:spcBef>
                <a:spcPts val="0"/>
              </a:spcBef>
              <a:buFontTx/>
              <a:buChar char="-"/>
            </a:pPr>
            <a:r>
              <a:rPr lang="tr-TR" sz="2400" dirty="0" smtClean="0">
                <a:solidFill>
                  <a:schemeClr val="tx1"/>
                </a:solidFill>
              </a:rPr>
              <a:t>Biçimlendirme parametrelerini </a:t>
            </a:r>
            <a:r>
              <a:rPr lang="tr-TR" sz="2400" dirty="0" smtClean="0">
                <a:solidFill>
                  <a:srgbClr val="FF0000"/>
                </a:solidFill>
              </a:rPr>
              <a:t>genişlik</a:t>
            </a:r>
            <a:r>
              <a:rPr lang="tr-TR" sz="2400" dirty="0" smtClean="0">
                <a:solidFill>
                  <a:schemeClr val="tx1"/>
                </a:solidFill>
              </a:rPr>
              <a:t> (minimum karakter sayısı), </a:t>
            </a:r>
            <a:r>
              <a:rPr lang="tr-TR" sz="2400" dirty="0" smtClean="0">
                <a:solidFill>
                  <a:srgbClr val="FF0000"/>
                </a:solidFill>
              </a:rPr>
              <a:t>hassaslık</a:t>
            </a:r>
            <a:r>
              <a:rPr lang="tr-TR" sz="2400" dirty="0" smtClean="0">
                <a:solidFill>
                  <a:schemeClr val="tx1"/>
                </a:solidFill>
              </a:rPr>
              <a:t> (maksimum karakter sayısı) ve </a:t>
            </a:r>
            <a:r>
              <a:rPr lang="tr-TR" sz="2400" dirty="0" smtClean="0">
                <a:solidFill>
                  <a:srgbClr val="FF0000"/>
                </a:solidFill>
              </a:rPr>
              <a:t>sola ya da sağa yaslı biçim</a:t>
            </a:r>
            <a:r>
              <a:rPr lang="tr-TR" sz="2400" dirty="0" smtClean="0">
                <a:solidFill>
                  <a:schemeClr val="tx1"/>
                </a:solidFill>
              </a:rPr>
              <a:t> adı altında gösterelim.</a:t>
            </a:r>
          </a:p>
          <a:p>
            <a:pPr algn="l">
              <a:spcBef>
                <a:spcPts val="0"/>
              </a:spcBef>
            </a:pPr>
            <a:endParaRPr lang="tr-TR" sz="2400" dirty="0" smtClean="0">
              <a:solidFill>
                <a:schemeClr val="tx1"/>
              </a:solidFill>
            </a:endParaRPr>
          </a:p>
          <a:p>
            <a:pPr marL="342900" indent="-342900" algn="l">
              <a:spcBef>
                <a:spcPts val="0"/>
              </a:spcBef>
              <a:buFont typeface="Wingdings" panose="05000000000000000000" pitchFamily="2" charset="2"/>
              <a:buChar char="Ø"/>
            </a:pPr>
            <a:r>
              <a:rPr lang="tr-TR" sz="2400" b="1" dirty="0" smtClean="0">
                <a:solidFill>
                  <a:schemeClr val="tx1"/>
                </a:solidFill>
              </a:rPr>
              <a:t>Genişlik</a:t>
            </a:r>
          </a:p>
          <a:p>
            <a:pPr fontAlgn="t"/>
            <a:r>
              <a:rPr lang="tr-TR" sz="2400" i="1" dirty="0" err="1" smtClean="0"/>
              <a:t>printf</a:t>
            </a:r>
            <a:r>
              <a:rPr lang="tr-TR" sz="2400" i="1" dirty="0" smtClean="0"/>
              <a:t>("%7d", 12345);        </a:t>
            </a:r>
            <a:r>
              <a:rPr lang="tr-TR" sz="2400" i="1" dirty="0" smtClean="0">
                <a:sym typeface="Wingdings" pitchFamily="2" charset="2"/>
              </a:rPr>
              <a:t>         </a:t>
            </a:r>
            <a:r>
              <a:rPr lang="tr-TR" sz="2400" b="1" dirty="0" smtClean="0"/>
              <a:t>|    12345| </a:t>
            </a:r>
            <a:r>
              <a:rPr lang="tr-TR" sz="1400" dirty="0" smtClean="0"/>
              <a:t>(2 boşluk sonra sayı)</a:t>
            </a:r>
            <a:endParaRPr lang="tr-TR" sz="2400" dirty="0" smtClean="0">
              <a:solidFill>
                <a:schemeClr val="tx1"/>
              </a:solidFill>
            </a:endParaRPr>
          </a:p>
          <a:p>
            <a:pPr algn="l">
              <a:spcBef>
                <a:spcPts val="0"/>
              </a:spcBef>
            </a:pPr>
            <a:r>
              <a:rPr lang="tr-TR" sz="2400" dirty="0" smtClean="0">
                <a:solidFill>
                  <a:schemeClr val="tx1"/>
                </a:solidFill>
              </a:rPr>
              <a:t>Değişkenin ekranda kapsayacağı </a:t>
            </a:r>
            <a:r>
              <a:rPr lang="tr-TR" sz="2400" dirty="0" smtClean="0"/>
              <a:t>genişlik miktarını </a:t>
            </a:r>
            <a:r>
              <a:rPr lang="tr-TR" sz="2400" dirty="0" smtClean="0">
                <a:solidFill>
                  <a:schemeClr val="tx1"/>
                </a:solidFill>
              </a:rPr>
              <a:t>belirtir.</a:t>
            </a:r>
          </a:p>
          <a:p>
            <a:pPr algn="l">
              <a:spcBef>
                <a:spcPts val="0"/>
              </a:spcBef>
            </a:pPr>
            <a:r>
              <a:rPr lang="tr-TR" sz="2400" dirty="0" smtClean="0">
                <a:solidFill>
                  <a:schemeClr val="tx1"/>
                </a:solidFill>
              </a:rPr>
              <a:t>Değişkenin uzunluğu bu parametreden büyükse genişlik parametresinin çıktıya bir </a:t>
            </a:r>
            <a:r>
              <a:rPr lang="tr-TR" sz="2400" dirty="0" smtClean="0">
                <a:solidFill>
                  <a:srgbClr val="FF0000"/>
                </a:solidFill>
              </a:rPr>
              <a:t>etkisi olmaz. </a:t>
            </a:r>
          </a:p>
          <a:p>
            <a:pPr algn="l">
              <a:spcBef>
                <a:spcPts val="0"/>
              </a:spcBef>
            </a:pPr>
            <a:r>
              <a:rPr lang="tr-TR" sz="2400" dirty="0" smtClean="0">
                <a:solidFill>
                  <a:schemeClr val="tx1"/>
                </a:solidFill>
              </a:rPr>
              <a:t>Ancak, genişlik parametresi değişkenin uzunluğundan büyükse değişken ekranda belirtilen geniş parametresi kadar </a:t>
            </a:r>
            <a:r>
              <a:rPr lang="tr-TR" sz="2400" dirty="0" smtClean="0">
                <a:solidFill>
                  <a:srgbClr val="FF0000"/>
                </a:solidFill>
              </a:rPr>
              <a:t>yer tutar</a:t>
            </a:r>
            <a:r>
              <a:rPr lang="tr-TR" sz="2400" dirty="0" smtClean="0">
                <a:solidFill>
                  <a:schemeClr val="tx1"/>
                </a:solidFill>
              </a:rPr>
              <a:t>.</a:t>
            </a:r>
          </a:p>
          <a:p>
            <a:pPr algn="l">
              <a:spcBef>
                <a:spcPts val="0"/>
              </a:spcBef>
            </a:pPr>
            <a:r>
              <a:rPr lang="tr-TR" sz="2400" dirty="0" smtClean="0">
                <a:solidFill>
                  <a:schemeClr val="tx1"/>
                </a:solidFill>
              </a:rPr>
              <a:t>Parametrede negatif değer kullanılırsa değişken </a:t>
            </a:r>
            <a:r>
              <a:rPr lang="tr-TR" sz="2400" dirty="0" smtClean="0">
                <a:solidFill>
                  <a:srgbClr val="FF0000"/>
                </a:solidFill>
              </a:rPr>
              <a:t>sola yaslı </a:t>
            </a:r>
            <a:r>
              <a:rPr lang="tr-TR" sz="2400" dirty="0" smtClean="0">
                <a:solidFill>
                  <a:schemeClr val="tx1"/>
                </a:solidFill>
              </a:rPr>
              <a:t>yazılır, negatif değer kullanılmazsa </a:t>
            </a:r>
            <a:r>
              <a:rPr lang="tr-TR" sz="2400" dirty="0" smtClean="0">
                <a:solidFill>
                  <a:srgbClr val="FF0000"/>
                </a:solidFill>
              </a:rPr>
              <a:t>sağa yaslı </a:t>
            </a:r>
            <a:r>
              <a:rPr lang="tr-TR" sz="2400" dirty="0" smtClean="0">
                <a:solidFill>
                  <a:schemeClr val="tx1"/>
                </a:solidFill>
              </a:rPr>
              <a:t>yazılır.</a:t>
            </a:r>
          </a:p>
        </p:txBody>
      </p:sp>
      <p:cxnSp>
        <p:nvCxnSpPr>
          <p:cNvPr id="5" name="4 Düz Ok Bağlayıcısı"/>
          <p:cNvCxnSpPr/>
          <p:nvPr/>
        </p:nvCxnSpPr>
        <p:spPr>
          <a:xfrm rot="5400000">
            <a:off x="2097024" y="2840736"/>
            <a:ext cx="390144" cy="3657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2127099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across)">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heckerboard(across)">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3200" dirty="0" smtClean="0">
                <a:solidFill>
                  <a:srgbClr val="464653"/>
                </a:solidFill>
                <a:effectLst/>
                <a:latin typeface="Bookman Old Style"/>
              </a:rPr>
              <a:t>Yer tutucularla biçimlendirme yapmak</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marL="342900" indent="-342900" algn="l">
              <a:spcBef>
                <a:spcPts val="0"/>
              </a:spcBef>
              <a:buFont typeface="Wingdings" panose="05000000000000000000" pitchFamily="2" charset="2"/>
              <a:buChar char="Ø"/>
            </a:pPr>
            <a:r>
              <a:rPr lang="tr-TR" sz="2400" b="1" dirty="0" smtClean="0">
                <a:solidFill>
                  <a:schemeClr val="tx1"/>
                </a:solidFill>
              </a:rPr>
              <a:t>Genişlik Parametresi Örnekleri</a:t>
            </a:r>
            <a:br>
              <a:rPr lang="tr-TR" sz="2400" b="1" dirty="0" smtClean="0">
                <a:solidFill>
                  <a:schemeClr val="tx1"/>
                </a:solidFill>
              </a:rPr>
            </a:br>
            <a:r>
              <a:rPr lang="tr-TR" sz="1800" dirty="0" smtClean="0">
                <a:solidFill>
                  <a:schemeClr val="tx1"/>
                </a:solidFill>
              </a:rPr>
              <a:t>Değişkene </a:t>
            </a:r>
            <a:r>
              <a:rPr lang="tr-TR" sz="1800" dirty="0" smtClean="0"/>
              <a:t>ekranda k</a:t>
            </a:r>
            <a:r>
              <a:rPr lang="tr-TR" sz="1800" dirty="0" smtClean="0">
                <a:solidFill>
                  <a:schemeClr val="tx1"/>
                </a:solidFill>
              </a:rPr>
              <a:t>aç hane ayıralım? / Ne tarafa yaslı olsun?</a:t>
            </a:r>
            <a:endParaRPr lang="tr-TR" sz="2400" dirty="0" smtClean="0">
              <a:solidFill>
                <a:schemeClr val="tx1"/>
              </a:solidFill>
            </a:endParaRPr>
          </a:p>
          <a:p>
            <a:pPr algn="l">
              <a:spcBef>
                <a:spcPts val="0"/>
              </a:spcBef>
            </a:pPr>
            <a:endParaRPr lang="tr-TR" sz="2400" b="1" dirty="0">
              <a:solidFill>
                <a:schemeClr val="tx1"/>
              </a:solidFill>
            </a:endParaRPr>
          </a:p>
          <a:p>
            <a:pPr algn="l">
              <a:spcBef>
                <a:spcPts val="0"/>
              </a:spcBef>
            </a:pPr>
            <a:endParaRPr lang="tr-TR" sz="2400" b="1" dirty="0" smtClean="0">
              <a:solidFill>
                <a:schemeClr val="tx1"/>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2724468466"/>
              </p:ext>
            </p:extLst>
          </p:nvPr>
        </p:nvGraphicFramePr>
        <p:xfrm>
          <a:off x="1259632" y="2204864"/>
          <a:ext cx="6096000" cy="40792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tr-TR" dirty="0" smtClean="0"/>
                        <a:t>Kod</a:t>
                      </a:r>
                      <a:endParaRPr lang="tr-TR" dirty="0"/>
                    </a:p>
                  </a:txBody>
                  <a:tcPr/>
                </a:tc>
                <a:tc>
                  <a:txBody>
                    <a:bodyPr/>
                    <a:lstStyle/>
                    <a:p>
                      <a:pPr algn="ctr"/>
                      <a:r>
                        <a:rPr lang="tr-TR" smtClean="0"/>
                        <a:t>Ekran Çıktısı</a:t>
                      </a:r>
                      <a:endParaRPr lang="tr-TR"/>
                    </a:p>
                  </a:txBody>
                  <a:tcPr/>
                </a:tc>
              </a:tr>
              <a:tr h="370840">
                <a:tc>
                  <a:txBody>
                    <a:bodyPr/>
                    <a:lstStyle/>
                    <a:p>
                      <a:pPr algn="ctr"/>
                      <a:r>
                        <a:rPr lang="tr-TR" smtClean="0"/>
                        <a:t>printf("%d", 12345);</a:t>
                      </a:r>
                      <a:endParaRPr lang="tr-TR"/>
                    </a:p>
                  </a:txBody>
                  <a:tcPr/>
                </a:tc>
                <a:tc>
                  <a:txBody>
                    <a:bodyPr/>
                    <a:lstStyle/>
                    <a:p>
                      <a:pPr algn="ctr"/>
                      <a:r>
                        <a:rPr lang="tr-TR" smtClean="0"/>
                        <a:t>|12345|</a:t>
                      </a:r>
                      <a:endParaRPr lang="tr-TR"/>
                    </a:p>
                  </a:txBody>
                  <a:tcPr/>
                </a:tc>
              </a:tr>
              <a:tr h="370840">
                <a:tc>
                  <a:txBody>
                    <a:bodyPr/>
                    <a:lstStyle/>
                    <a:p>
                      <a:pPr algn="ctr"/>
                      <a:r>
                        <a:rPr lang="tr-TR" dirty="0" err="1" smtClean="0"/>
                        <a:t>printf</a:t>
                      </a:r>
                      <a:r>
                        <a:rPr lang="tr-TR" dirty="0" smtClean="0"/>
                        <a:t>("%2d", 12345);</a:t>
                      </a:r>
                      <a:endParaRPr lang="tr-TR" dirty="0"/>
                    </a:p>
                  </a:txBody>
                  <a:tcPr/>
                </a:tc>
                <a:tc>
                  <a:txBody>
                    <a:bodyPr/>
                    <a:lstStyle/>
                    <a:p>
                      <a:pPr algn="ctr"/>
                      <a:r>
                        <a:rPr lang="tr-TR" smtClean="0"/>
                        <a:t>|12345|</a:t>
                      </a:r>
                      <a:endParaRPr lang="tr-TR"/>
                    </a:p>
                  </a:txBody>
                  <a:tcPr/>
                </a:tc>
              </a:tr>
              <a:tr h="370840">
                <a:tc>
                  <a:txBody>
                    <a:bodyPr/>
                    <a:lstStyle/>
                    <a:p>
                      <a:pPr algn="ctr"/>
                      <a:r>
                        <a:rPr lang="tr-TR" dirty="0" err="1" smtClean="0"/>
                        <a:t>printf</a:t>
                      </a:r>
                      <a:r>
                        <a:rPr lang="tr-TR" dirty="0" smtClean="0"/>
                        <a:t>("%5d", 12345);</a:t>
                      </a:r>
                      <a:endParaRPr lang="tr-TR" dirty="0"/>
                    </a:p>
                  </a:txBody>
                  <a:tcPr/>
                </a:tc>
                <a:tc>
                  <a:txBody>
                    <a:bodyPr/>
                    <a:lstStyle/>
                    <a:p>
                      <a:pPr algn="ctr"/>
                      <a:r>
                        <a:rPr lang="tr-TR" smtClean="0"/>
                        <a:t>|12345|</a:t>
                      </a:r>
                      <a:endParaRPr lang="tr-TR"/>
                    </a:p>
                  </a:txBody>
                  <a:tcPr/>
                </a:tc>
              </a:tr>
              <a:tr h="370840">
                <a:tc>
                  <a:txBody>
                    <a:bodyPr/>
                    <a:lstStyle/>
                    <a:p>
                      <a:pPr algn="ctr"/>
                      <a:r>
                        <a:rPr lang="tr-TR" dirty="0" err="1" smtClean="0"/>
                        <a:t>printf</a:t>
                      </a:r>
                      <a:r>
                        <a:rPr lang="tr-TR" dirty="0" smtClean="0"/>
                        <a:t>("%7d", 12345);</a:t>
                      </a:r>
                      <a:endParaRPr lang="tr-TR" dirty="0"/>
                    </a:p>
                  </a:txBody>
                  <a:tcPr/>
                </a:tc>
                <a:tc>
                  <a:txBody>
                    <a:bodyPr/>
                    <a:lstStyle/>
                    <a:p>
                      <a:pPr algn="ctr"/>
                      <a:r>
                        <a:rPr lang="tr-TR" dirty="0" smtClean="0"/>
                        <a:t>|    12345|</a:t>
                      </a:r>
                      <a:endParaRPr lang="tr-TR" dirty="0"/>
                    </a:p>
                  </a:txBody>
                  <a:tcPr/>
                </a:tc>
              </a:tr>
              <a:tr h="370840">
                <a:tc>
                  <a:txBody>
                    <a:bodyPr/>
                    <a:lstStyle/>
                    <a:p>
                      <a:pPr algn="ctr"/>
                      <a:r>
                        <a:rPr lang="tr-TR" dirty="0" err="1" smtClean="0"/>
                        <a:t>printf</a:t>
                      </a:r>
                      <a:r>
                        <a:rPr lang="tr-TR" dirty="0" smtClean="0"/>
                        <a:t>("%10d", 12345);</a:t>
                      </a:r>
                      <a:endParaRPr lang="tr-TR" dirty="0"/>
                    </a:p>
                  </a:txBody>
                  <a:tcPr/>
                </a:tc>
                <a:tc>
                  <a:txBody>
                    <a:bodyPr/>
                    <a:lstStyle/>
                    <a:p>
                      <a:pPr algn="ctr"/>
                      <a:r>
                        <a:rPr lang="tr-TR" dirty="0" smtClean="0"/>
                        <a:t>|          12345|</a:t>
                      </a:r>
                      <a:endParaRPr lang="tr-TR" dirty="0"/>
                    </a:p>
                  </a:txBody>
                  <a:tcPr/>
                </a:tc>
              </a:tr>
              <a:tr h="370840">
                <a:tc>
                  <a:txBody>
                    <a:bodyPr/>
                    <a:lstStyle/>
                    <a:p>
                      <a:pPr algn="ctr"/>
                      <a:r>
                        <a:rPr lang="tr-TR" dirty="0" err="1" smtClean="0"/>
                        <a:t>printf</a:t>
                      </a:r>
                      <a:r>
                        <a:rPr lang="tr-TR" dirty="0" smtClean="0"/>
                        <a:t>("%-7d", 12345);</a:t>
                      </a:r>
                      <a:endParaRPr lang="tr-TR" dirty="0"/>
                    </a:p>
                  </a:txBody>
                  <a:tcPr/>
                </a:tc>
                <a:tc>
                  <a:txBody>
                    <a:bodyPr/>
                    <a:lstStyle/>
                    <a:p>
                      <a:pPr algn="ctr"/>
                      <a:r>
                        <a:rPr lang="tr-TR" dirty="0" smtClean="0"/>
                        <a:t>|12345    |</a:t>
                      </a:r>
                      <a:endParaRPr lang="tr-TR" dirty="0"/>
                    </a:p>
                  </a:txBody>
                  <a:tcPr/>
                </a:tc>
              </a:tr>
              <a:tr h="370840">
                <a:tc>
                  <a:txBody>
                    <a:bodyPr/>
                    <a:lstStyle/>
                    <a:p>
                      <a:pPr algn="ctr"/>
                      <a:r>
                        <a:rPr lang="tr-TR" smtClean="0"/>
                        <a:t>printf("%s", "Ali Veli");</a:t>
                      </a:r>
                      <a:endParaRPr lang="tr-TR"/>
                    </a:p>
                  </a:txBody>
                  <a:tcPr/>
                </a:tc>
                <a:tc>
                  <a:txBody>
                    <a:bodyPr/>
                    <a:lstStyle/>
                    <a:p>
                      <a:pPr algn="ctr"/>
                      <a:r>
                        <a:rPr lang="tr-TR" dirty="0" smtClean="0"/>
                        <a:t>|Ali Veli|</a:t>
                      </a:r>
                      <a:endParaRPr lang="tr-TR" dirty="0"/>
                    </a:p>
                  </a:txBody>
                  <a:tcPr/>
                </a:tc>
              </a:tr>
              <a:tr h="370840">
                <a:tc>
                  <a:txBody>
                    <a:bodyPr/>
                    <a:lstStyle/>
                    <a:p>
                      <a:pPr algn="ctr"/>
                      <a:r>
                        <a:rPr lang="tr-TR" smtClean="0"/>
                        <a:t>printf("%4s", "Ali Veli");</a:t>
                      </a:r>
                      <a:endParaRPr lang="tr-TR"/>
                    </a:p>
                  </a:txBody>
                  <a:tcPr/>
                </a:tc>
                <a:tc>
                  <a:txBody>
                    <a:bodyPr/>
                    <a:lstStyle/>
                    <a:p>
                      <a:pPr algn="ctr"/>
                      <a:r>
                        <a:rPr lang="tr-TR" dirty="0" smtClean="0"/>
                        <a:t>|Ali Veli|</a:t>
                      </a:r>
                      <a:endParaRPr lang="tr-TR" dirty="0"/>
                    </a:p>
                  </a:txBody>
                  <a:tcPr/>
                </a:tc>
              </a:tr>
              <a:tr h="370840">
                <a:tc>
                  <a:txBody>
                    <a:bodyPr/>
                    <a:lstStyle/>
                    <a:p>
                      <a:pPr algn="ctr"/>
                      <a:r>
                        <a:rPr lang="tr-TR" smtClean="0"/>
                        <a:t>printf("%10s", "Ali Veli");</a:t>
                      </a:r>
                      <a:endParaRPr lang="tr-TR"/>
                    </a:p>
                  </a:txBody>
                  <a:tcPr/>
                </a:tc>
                <a:tc>
                  <a:txBody>
                    <a:bodyPr/>
                    <a:lstStyle/>
                    <a:p>
                      <a:pPr algn="ctr"/>
                      <a:r>
                        <a:rPr lang="tr-TR" dirty="0" smtClean="0"/>
                        <a:t>|  </a:t>
                      </a:r>
                      <a:r>
                        <a:rPr lang="tr-TR" baseline="0" dirty="0" smtClean="0"/>
                        <a:t> </a:t>
                      </a:r>
                      <a:r>
                        <a:rPr lang="tr-TR" dirty="0" smtClean="0"/>
                        <a:t>Ali Veli|</a:t>
                      </a:r>
                      <a:endParaRPr lang="tr-TR" dirty="0"/>
                    </a:p>
                  </a:txBody>
                  <a:tcPr/>
                </a:tc>
              </a:tr>
              <a:tr h="370840">
                <a:tc>
                  <a:txBody>
                    <a:bodyPr/>
                    <a:lstStyle/>
                    <a:p>
                      <a:pPr algn="ctr"/>
                      <a:r>
                        <a:rPr lang="tr-TR" smtClean="0"/>
                        <a:t>printf("%-11s", "Ali Veli");</a:t>
                      </a:r>
                      <a:endParaRPr lang="tr-TR"/>
                    </a:p>
                  </a:txBody>
                  <a:tcPr/>
                </a:tc>
                <a:tc>
                  <a:txBody>
                    <a:bodyPr/>
                    <a:lstStyle/>
                    <a:p>
                      <a:pPr algn="ctr"/>
                      <a:r>
                        <a:rPr lang="tr-TR" dirty="0" smtClean="0"/>
                        <a:t>|Ali Veli</a:t>
                      </a:r>
                      <a:r>
                        <a:rPr lang="tr-TR" baseline="0" dirty="0" smtClean="0"/>
                        <a:t>    </a:t>
                      </a:r>
                      <a:r>
                        <a:rPr lang="tr-TR" dirty="0" smtClean="0"/>
                        <a:t>|</a:t>
                      </a:r>
                      <a:endParaRPr lang="tr-TR" dirty="0"/>
                    </a:p>
                  </a:txBody>
                  <a:tcPr/>
                </a:tc>
              </a:tr>
            </a:tbl>
          </a:graphicData>
        </a:graphic>
      </p:graphicFrame>
    </p:spTree>
    <p:extLst>
      <p:ext uri="{BB962C8B-B14F-4D97-AF65-F5344CB8AC3E}">
        <p14:creationId xmlns:p14="http://schemas.microsoft.com/office/powerpoint/2010/main" xmlns="" val="108630828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Potansiyel ihlal durumları…</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Çok yakın arkadaşı şu an dersi alıyor olan var mı?</a:t>
            </a:r>
          </a:p>
          <a:p>
            <a:pPr lvl="1"/>
            <a:r>
              <a:rPr lang="tr-TR" dirty="0" smtClean="0"/>
              <a:t>Özellikle sizler dikkat ediniz!</a:t>
            </a:r>
          </a:p>
          <a:p>
            <a:pPr lvl="1"/>
            <a:r>
              <a:rPr lang="tr-TR" dirty="0" smtClean="0"/>
              <a:t>“Arkadaşımı kıramadım.”</a:t>
            </a:r>
          </a:p>
          <a:p>
            <a:pPr lvl="1"/>
            <a:r>
              <a:rPr lang="tr-TR" dirty="0" smtClean="0"/>
              <a:t>“Sanırım ‘hayır’ demesini öğrenmeliyim.”</a:t>
            </a:r>
          </a:p>
          <a:p>
            <a:pPr>
              <a:buNone/>
            </a:pPr>
            <a:r>
              <a:rPr lang="tr-TR" dirty="0" smtClean="0"/>
              <a:t>		Vakaları ile çok karşılaşılıyor.</a:t>
            </a:r>
          </a:p>
          <a:p>
            <a:pPr>
              <a:buNone/>
            </a:pPr>
            <a:endParaRPr lang="tr-TR" dirty="0" smtClean="0"/>
          </a:p>
          <a:p>
            <a:r>
              <a:rPr lang="tr-TR" dirty="0" smtClean="0"/>
              <a:t>CEVAP: </a:t>
            </a:r>
            <a:r>
              <a:rPr lang="tr-TR" dirty="0" err="1" smtClean="0"/>
              <a:t>printf</a:t>
            </a:r>
            <a:r>
              <a:rPr lang="tr-TR" dirty="0" smtClean="0"/>
              <a:t>(“H   A   Y   I   R”);</a:t>
            </a:r>
          </a:p>
          <a:p>
            <a:pPr lvl="1"/>
            <a:r>
              <a:rPr lang="tr-TR" dirty="0" smtClean="0"/>
              <a:t>Hayır, başka öğrencilerin emeklerine saygısızlık yapmak istemem.</a:t>
            </a:r>
          </a:p>
          <a:p>
            <a:pPr lvl="1"/>
            <a:r>
              <a:rPr lang="tr-TR" dirty="0" smtClean="0"/>
              <a:t>Hayır, ben emek hırsızı değilim.</a:t>
            </a:r>
          </a:p>
          <a:p>
            <a:pPr lvl="1"/>
            <a:r>
              <a:rPr lang="tr-TR" dirty="0" smtClean="0"/>
              <a:t>Hayır, kodumu sana vererek etik ilke ihlal cezasını alamam.</a:t>
            </a:r>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linds(horizontal)">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linds(horizontal)">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blinds(horizontal)">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3200" dirty="0" smtClean="0">
                <a:solidFill>
                  <a:srgbClr val="464653"/>
                </a:solidFill>
                <a:effectLst/>
                <a:latin typeface="Bookman Old Style"/>
              </a:rPr>
              <a:t>Yer tutucularla biçimlendirme yapmak</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lnSpcReduction="10000"/>
          </a:bodyPr>
          <a:lstStyle/>
          <a:p>
            <a:pPr marL="342900" indent="-342900" algn="l">
              <a:spcBef>
                <a:spcPts val="0"/>
              </a:spcBef>
              <a:buFont typeface="Wingdings" panose="05000000000000000000" pitchFamily="2" charset="2"/>
              <a:buChar char="Ø"/>
            </a:pPr>
            <a:r>
              <a:rPr lang="tr-TR" sz="2400" b="1" dirty="0" smtClean="0">
                <a:solidFill>
                  <a:schemeClr val="tx1"/>
                </a:solidFill>
              </a:rPr>
              <a:t>Hassaslık (</a:t>
            </a:r>
            <a:r>
              <a:rPr lang="tr-TR" sz="2400" b="1" dirty="0" err="1" smtClean="0">
                <a:solidFill>
                  <a:schemeClr val="tx1"/>
                </a:solidFill>
              </a:rPr>
              <a:t>Precision</a:t>
            </a:r>
            <a:r>
              <a:rPr lang="tr-TR" sz="2400" b="1" dirty="0" smtClean="0">
                <a:solidFill>
                  <a:schemeClr val="tx1"/>
                </a:solidFill>
              </a:rPr>
              <a:t>)</a:t>
            </a:r>
          </a:p>
          <a:p>
            <a:pPr lvl="1" fontAlgn="t"/>
            <a:r>
              <a:rPr lang="tr-TR" sz="2400" b="1" dirty="0" err="1" smtClean="0"/>
              <a:t>printf</a:t>
            </a:r>
            <a:r>
              <a:rPr lang="tr-TR" sz="2400" b="1" dirty="0" smtClean="0"/>
              <a:t>("%.2lf", 12.348);	</a:t>
            </a:r>
            <a:r>
              <a:rPr lang="tr-TR" sz="2400" i="1" dirty="0" smtClean="0">
                <a:sym typeface="Wingdings" pitchFamily="2" charset="2"/>
              </a:rPr>
              <a:t> </a:t>
            </a:r>
            <a:r>
              <a:rPr lang="tr-TR" sz="2400" b="1" dirty="0" smtClean="0"/>
              <a:t> 	        |12.35|</a:t>
            </a:r>
            <a:endParaRPr lang="tr-TR" sz="2800" b="1" dirty="0" smtClean="0">
              <a:solidFill>
                <a:schemeClr val="tx1"/>
              </a:solidFill>
            </a:endParaRPr>
          </a:p>
          <a:p>
            <a:pPr algn="l">
              <a:spcBef>
                <a:spcPts val="1200"/>
              </a:spcBef>
            </a:pPr>
            <a:r>
              <a:rPr lang="tr-TR" sz="2400" dirty="0" smtClean="0">
                <a:solidFill>
                  <a:schemeClr val="tx1"/>
                </a:solidFill>
              </a:rPr>
              <a:t>Değişkenin ekranda kapsayacağı en büyük miktarı belirtir. </a:t>
            </a:r>
            <a:r>
              <a:rPr lang="tr-TR" sz="2400" b="1" i="1" dirty="0" smtClean="0">
                <a:solidFill>
                  <a:schemeClr val="tx1"/>
                </a:solidFill>
              </a:rPr>
              <a:t>Ondalıklı sayılarda </a:t>
            </a:r>
            <a:r>
              <a:rPr lang="tr-TR" sz="2400" dirty="0" smtClean="0">
                <a:solidFill>
                  <a:schemeClr val="tx1"/>
                </a:solidFill>
              </a:rPr>
              <a:t>ondalıklı kısmın ne kadarının gösterileceğini belirtirken kullanılır. Eğer ondalıklı kısım belirtilen parametre değerinden büyükse </a:t>
            </a:r>
            <a:r>
              <a:rPr lang="tr-TR" sz="2400" dirty="0" smtClean="0">
                <a:solidFill>
                  <a:srgbClr val="FF0000"/>
                </a:solidFill>
              </a:rPr>
              <a:t>yuvarlama</a:t>
            </a:r>
            <a:r>
              <a:rPr lang="tr-TR" sz="2400" dirty="0" smtClean="0">
                <a:solidFill>
                  <a:schemeClr val="tx1"/>
                </a:solidFill>
              </a:rPr>
              <a:t> yapılır, küçükse </a:t>
            </a:r>
            <a:r>
              <a:rPr lang="tr-TR" sz="2400" dirty="0" smtClean="0">
                <a:solidFill>
                  <a:srgbClr val="FF0000"/>
                </a:solidFill>
              </a:rPr>
              <a:t>sona sıfırlar ekleme </a:t>
            </a:r>
            <a:r>
              <a:rPr lang="tr-TR" sz="2400" dirty="0" smtClean="0"/>
              <a:t>yapılır.</a:t>
            </a:r>
            <a:r>
              <a:rPr lang="tr-TR" sz="2400" dirty="0" smtClean="0">
                <a:solidFill>
                  <a:schemeClr val="tx1"/>
                </a:solidFill>
              </a:rPr>
              <a:t> </a:t>
            </a:r>
          </a:p>
          <a:p>
            <a:pPr algn="l">
              <a:spcBef>
                <a:spcPts val="0"/>
              </a:spcBef>
            </a:pPr>
            <a:r>
              <a:rPr lang="tr-TR" sz="2400" b="1" i="1" dirty="0" smtClean="0">
                <a:solidFill>
                  <a:schemeClr val="tx1"/>
                </a:solidFill>
              </a:rPr>
              <a:t>Tam sayı kullanımında </a:t>
            </a:r>
            <a:r>
              <a:rPr lang="tr-TR" sz="2400" dirty="0" smtClean="0">
                <a:solidFill>
                  <a:schemeClr val="tx1"/>
                </a:solidFill>
              </a:rPr>
              <a:t>ise parametre değeri değişkenin boyutundan küçükse bir etkisi olmaz, büyükse tam sayının sol tarafına </a:t>
            </a:r>
            <a:r>
              <a:rPr lang="tr-TR" sz="2400" dirty="0" smtClean="0">
                <a:solidFill>
                  <a:srgbClr val="FF0000"/>
                </a:solidFill>
              </a:rPr>
              <a:t>sıfırlar eklenir</a:t>
            </a:r>
            <a:r>
              <a:rPr lang="tr-TR" sz="2400" dirty="0" smtClean="0">
                <a:solidFill>
                  <a:schemeClr val="tx1"/>
                </a:solidFill>
              </a:rPr>
              <a:t>. Kodda belirtilirken noktadan sonra kullanılır. </a:t>
            </a:r>
          </a:p>
          <a:p>
            <a:pPr algn="l">
              <a:spcBef>
                <a:spcPts val="0"/>
              </a:spcBef>
            </a:pPr>
            <a:r>
              <a:rPr lang="tr-TR" sz="2400" b="1" i="1" dirty="0" smtClean="0">
                <a:solidFill>
                  <a:schemeClr val="tx1"/>
                </a:solidFill>
              </a:rPr>
              <a:t>Dizgilerde</a:t>
            </a:r>
            <a:r>
              <a:rPr lang="tr-TR" sz="2400" dirty="0" smtClean="0">
                <a:solidFill>
                  <a:schemeClr val="tx1"/>
                </a:solidFill>
              </a:rPr>
              <a:t> (</a:t>
            </a:r>
            <a:r>
              <a:rPr lang="tr-TR" sz="2400" dirty="0" err="1" smtClean="0">
                <a:solidFill>
                  <a:schemeClr val="tx1"/>
                </a:solidFill>
              </a:rPr>
              <a:t>char</a:t>
            </a:r>
            <a:r>
              <a:rPr lang="tr-TR" sz="2400" dirty="0" smtClean="0">
                <a:solidFill>
                  <a:schemeClr val="tx1"/>
                </a:solidFill>
              </a:rPr>
              <a:t> dizilerinde) ise bu parametre yazılabilecek maksimum karakter sayısını belirtir. Eğer dizgi parametreden büyükse kalan kısım </a:t>
            </a:r>
            <a:r>
              <a:rPr lang="tr-TR" sz="2400" dirty="0" smtClean="0">
                <a:solidFill>
                  <a:srgbClr val="FF0000"/>
                </a:solidFill>
              </a:rPr>
              <a:t>atılır</a:t>
            </a:r>
            <a:r>
              <a:rPr lang="tr-TR" sz="2400" dirty="0" smtClean="0">
                <a:solidFill>
                  <a:schemeClr val="tx1"/>
                </a:solidFill>
              </a:rPr>
              <a:t>.</a:t>
            </a:r>
          </a:p>
        </p:txBody>
      </p:sp>
    </p:spTree>
    <p:extLst>
      <p:ext uri="{BB962C8B-B14F-4D97-AF65-F5344CB8AC3E}">
        <p14:creationId xmlns:p14="http://schemas.microsoft.com/office/powerpoint/2010/main" xmlns="" val="29560096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3200" dirty="0" smtClean="0">
                <a:solidFill>
                  <a:srgbClr val="464653"/>
                </a:solidFill>
                <a:effectLst/>
                <a:latin typeface="Bookman Old Style"/>
              </a:rPr>
              <a:t>Yer tutucularla biçimlendirme yapmak</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marL="342900" indent="-342900" algn="l">
              <a:spcBef>
                <a:spcPts val="0"/>
              </a:spcBef>
              <a:buFont typeface="Wingdings" panose="05000000000000000000" pitchFamily="2" charset="2"/>
              <a:buChar char="Ø"/>
            </a:pPr>
            <a:r>
              <a:rPr lang="tr-TR" sz="2400" b="1" dirty="0" smtClean="0">
                <a:solidFill>
                  <a:schemeClr val="tx1"/>
                </a:solidFill>
              </a:rPr>
              <a:t>Hassaslık Parametresi Örnekleri</a:t>
            </a:r>
          </a:p>
          <a:p>
            <a:pPr marL="617220" lvl="1" indent="-342900">
              <a:spcBef>
                <a:spcPts val="0"/>
              </a:spcBef>
              <a:buNone/>
            </a:pPr>
            <a:r>
              <a:rPr lang="tr-TR" sz="1800" dirty="0" smtClean="0">
                <a:solidFill>
                  <a:prstClr val="black"/>
                </a:solidFill>
              </a:rPr>
              <a:t>Değişkenin ekranda </a:t>
            </a:r>
            <a:r>
              <a:rPr lang="tr-TR" sz="1400" i="1" dirty="0" smtClean="0">
                <a:solidFill>
                  <a:prstClr val="black"/>
                </a:solidFill>
              </a:rPr>
              <a:t>(ondalıklı ise, noktadan sonra)</a:t>
            </a:r>
            <a:r>
              <a:rPr lang="tr-TR" sz="1600" dirty="0" smtClean="0">
                <a:solidFill>
                  <a:prstClr val="black"/>
                </a:solidFill>
              </a:rPr>
              <a:t> </a:t>
            </a:r>
            <a:r>
              <a:rPr lang="tr-TR" sz="1800" dirty="0" smtClean="0">
                <a:solidFill>
                  <a:prstClr val="black"/>
                </a:solidFill>
              </a:rPr>
              <a:t>kaç karakter ile gösterelim?</a:t>
            </a:r>
            <a:endParaRPr lang="tr-TR" sz="2800" b="1" dirty="0" smtClean="0">
              <a:solidFill>
                <a:schemeClr val="tx1"/>
              </a:solidFill>
            </a:endParaRPr>
          </a:p>
          <a:p>
            <a:pPr algn="l">
              <a:spcBef>
                <a:spcPts val="0"/>
              </a:spcBef>
            </a:pPr>
            <a:endParaRPr lang="tr-TR" sz="2400" b="1" dirty="0">
              <a:solidFill>
                <a:schemeClr val="tx1"/>
              </a:solidFill>
            </a:endParaRPr>
          </a:p>
          <a:p>
            <a:pPr algn="l">
              <a:spcBef>
                <a:spcPts val="0"/>
              </a:spcBef>
            </a:pPr>
            <a:endParaRPr lang="tr-TR" sz="2400" b="1" dirty="0" smtClean="0">
              <a:solidFill>
                <a:schemeClr val="tx1"/>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1469992890"/>
              </p:ext>
            </p:extLst>
          </p:nvPr>
        </p:nvGraphicFramePr>
        <p:xfrm>
          <a:off x="1259632" y="2204864"/>
          <a:ext cx="6096000" cy="37084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tr-TR" dirty="0" smtClean="0"/>
                        <a:t>Kod</a:t>
                      </a:r>
                      <a:endParaRPr lang="tr-TR" dirty="0"/>
                    </a:p>
                  </a:txBody>
                  <a:tcPr/>
                </a:tc>
                <a:tc>
                  <a:txBody>
                    <a:bodyPr/>
                    <a:lstStyle/>
                    <a:p>
                      <a:pPr algn="ctr"/>
                      <a:r>
                        <a:rPr lang="tr-TR" smtClean="0"/>
                        <a:t>Ekran Çıktısı</a:t>
                      </a:r>
                      <a:endParaRPr lang="tr-TR"/>
                    </a:p>
                  </a:txBody>
                  <a:tcPr/>
                </a:tc>
              </a:tr>
              <a:tr h="370840">
                <a:tc>
                  <a:txBody>
                    <a:bodyPr/>
                    <a:lstStyle/>
                    <a:p>
                      <a:pPr algn="ctr"/>
                      <a:r>
                        <a:rPr lang="tr-TR" smtClean="0"/>
                        <a:t>printf("%d", 12345);</a:t>
                      </a:r>
                      <a:endParaRPr lang="tr-TR"/>
                    </a:p>
                  </a:txBody>
                  <a:tcPr/>
                </a:tc>
                <a:tc>
                  <a:txBody>
                    <a:bodyPr/>
                    <a:lstStyle/>
                    <a:p>
                      <a:pPr algn="ctr"/>
                      <a:r>
                        <a:rPr lang="tr-TR" dirty="0" smtClean="0"/>
                        <a:t>|12345|</a:t>
                      </a:r>
                      <a:endParaRPr lang="tr-TR" dirty="0"/>
                    </a:p>
                  </a:txBody>
                  <a:tcPr/>
                </a:tc>
              </a:tr>
              <a:tr h="370840">
                <a:tc>
                  <a:txBody>
                    <a:bodyPr/>
                    <a:lstStyle/>
                    <a:p>
                      <a:pPr algn="ctr"/>
                      <a:r>
                        <a:rPr lang="tr-TR" smtClean="0"/>
                        <a:t>printf("%.3d", 12345);</a:t>
                      </a:r>
                      <a:endParaRPr lang="tr-TR"/>
                    </a:p>
                  </a:txBody>
                  <a:tcPr/>
                </a:tc>
                <a:tc>
                  <a:txBody>
                    <a:bodyPr/>
                    <a:lstStyle/>
                    <a:p>
                      <a:pPr algn="ctr"/>
                      <a:r>
                        <a:rPr lang="tr-TR" smtClean="0"/>
                        <a:t>|12345|</a:t>
                      </a:r>
                      <a:endParaRPr lang="tr-TR"/>
                    </a:p>
                  </a:txBody>
                  <a:tcPr/>
                </a:tc>
              </a:tr>
              <a:tr h="370840">
                <a:tc>
                  <a:txBody>
                    <a:bodyPr/>
                    <a:lstStyle/>
                    <a:p>
                      <a:pPr algn="ctr"/>
                      <a:r>
                        <a:rPr lang="tr-TR" dirty="0" err="1" smtClean="0"/>
                        <a:t>printf</a:t>
                      </a:r>
                      <a:r>
                        <a:rPr lang="tr-TR" dirty="0" smtClean="0"/>
                        <a:t>("%.8d", 12345);</a:t>
                      </a:r>
                      <a:endParaRPr lang="tr-TR" dirty="0"/>
                    </a:p>
                  </a:txBody>
                  <a:tcPr/>
                </a:tc>
                <a:tc>
                  <a:txBody>
                    <a:bodyPr/>
                    <a:lstStyle/>
                    <a:p>
                      <a:pPr algn="ctr"/>
                      <a:r>
                        <a:rPr lang="tr-TR" smtClean="0"/>
                        <a:t>|00012345|</a:t>
                      </a:r>
                      <a:endParaRPr lang="tr-TR"/>
                    </a:p>
                  </a:txBody>
                  <a:tcPr/>
                </a:tc>
              </a:tr>
              <a:tr h="370840">
                <a:tc>
                  <a:txBody>
                    <a:bodyPr/>
                    <a:lstStyle/>
                    <a:p>
                      <a:pPr algn="ctr"/>
                      <a:r>
                        <a:rPr lang="tr-TR" dirty="0" err="1" smtClean="0"/>
                        <a:t>printf</a:t>
                      </a:r>
                      <a:r>
                        <a:rPr lang="tr-TR" dirty="0" smtClean="0"/>
                        <a:t>("%.7lf", 12.345);</a:t>
                      </a:r>
                      <a:endParaRPr lang="tr-TR" dirty="0"/>
                    </a:p>
                  </a:txBody>
                  <a:tcPr/>
                </a:tc>
                <a:tc>
                  <a:txBody>
                    <a:bodyPr/>
                    <a:lstStyle/>
                    <a:p>
                      <a:pPr algn="ctr"/>
                      <a:r>
                        <a:rPr lang="tr-TR" dirty="0" smtClean="0"/>
                        <a:t>|12.3450000|</a:t>
                      </a:r>
                      <a:endParaRPr lang="tr-TR" dirty="0"/>
                    </a:p>
                  </a:txBody>
                  <a:tcPr/>
                </a:tc>
              </a:tr>
              <a:tr h="370840">
                <a:tc>
                  <a:txBody>
                    <a:bodyPr/>
                    <a:lstStyle/>
                    <a:p>
                      <a:pPr algn="ctr"/>
                      <a:r>
                        <a:rPr lang="tr-TR" dirty="0" err="1" smtClean="0"/>
                        <a:t>printf</a:t>
                      </a:r>
                      <a:r>
                        <a:rPr lang="tr-TR" dirty="0" smtClean="0"/>
                        <a:t>("%.2lf", 12.348);</a:t>
                      </a:r>
                      <a:endParaRPr lang="tr-TR" dirty="0"/>
                    </a:p>
                  </a:txBody>
                  <a:tcPr/>
                </a:tc>
                <a:tc>
                  <a:txBody>
                    <a:bodyPr/>
                    <a:lstStyle/>
                    <a:p>
                      <a:pPr algn="ctr"/>
                      <a:r>
                        <a:rPr lang="tr-TR" dirty="0" smtClean="0"/>
                        <a:t>|12.35|</a:t>
                      </a:r>
                      <a:endParaRPr lang="tr-TR" dirty="0"/>
                    </a:p>
                  </a:txBody>
                  <a:tcPr/>
                </a:tc>
              </a:tr>
              <a:tr h="370840">
                <a:tc>
                  <a:txBody>
                    <a:bodyPr/>
                    <a:lstStyle/>
                    <a:p>
                      <a:pPr algn="ctr"/>
                      <a:r>
                        <a:rPr lang="tr-TR" dirty="0" err="1" smtClean="0"/>
                        <a:t>printf</a:t>
                      </a:r>
                      <a:r>
                        <a:rPr lang="tr-TR" dirty="0" smtClean="0"/>
                        <a:t>("%.1lf", 12.315);</a:t>
                      </a:r>
                      <a:endParaRPr lang="tr-TR" dirty="0"/>
                    </a:p>
                  </a:txBody>
                  <a:tcPr/>
                </a:tc>
                <a:tc>
                  <a:txBody>
                    <a:bodyPr/>
                    <a:lstStyle/>
                    <a:p>
                      <a:pPr algn="ctr"/>
                      <a:r>
                        <a:rPr lang="tr-TR" smtClean="0"/>
                        <a:t>|12.3|</a:t>
                      </a:r>
                      <a:endParaRPr lang="tr-TR"/>
                    </a:p>
                  </a:txBody>
                  <a:tcPr/>
                </a:tc>
              </a:tr>
              <a:tr h="370840">
                <a:tc>
                  <a:txBody>
                    <a:bodyPr/>
                    <a:lstStyle/>
                    <a:p>
                      <a:pPr algn="ctr"/>
                      <a:r>
                        <a:rPr lang="tr-TR" dirty="0" err="1" smtClean="0"/>
                        <a:t>printf</a:t>
                      </a:r>
                      <a:r>
                        <a:rPr lang="tr-TR" dirty="0" smtClean="0"/>
                        <a:t>("%s", "Ali Veli");</a:t>
                      </a:r>
                      <a:endParaRPr lang="tr-TR" dirty="0"/>
                    </a:p>
                  </a:txBody>
                  <a:tcPr/>
                </a:tc>
                <a:tc>
                  <a:txBody>
                    <a:bodyPr/>
                    <a:lstStyle/>
                    <a:p>
                      <a:pPr algn="ctr"/>
                      <a:r>
                        <a:rPr lang="tr-TR" smtClean="0"/>
                        <a:t>|Ali Veli|</a:t>
                      </a:r>
                      <a:endParaRPr lang="tr-TR"/>
                    </a:p>
                  </a:txBody>
                  <a:tcPr/>
                </a:tc>
              </a:tr>
              <a:tr h="370840">
                <a:tc>
                  <a:txBody>
                    <a:bodyPr/>
                    <a:lstStyle/>
                    <a:p>
                      <a:pPr algn="ctr"/>
                      <a:r>
                        <a:rPr lang="tr-TR" dirty="0" err="1" smtClean="0"/>
                        <a:t>printf</a:t>
                      </a:r>
                      <a:r>
                        <a:rPr lang="tr-TR" dirty="0" smtClean="0"/>
                        <a:t>("%.15s", "Ali Veli");</a:t>
                      </a:r>
                      <a:endParaRPr lang="tr-TR" dirty="0"/>
                    </a:p>
                  </a:txBody>
                  <a:tcPr/>
                </a:tc>
                <a:tc>
                  <a:txBody>
                    <a:bodyPr/>
                    <a:lstStyle/>
                    <a:p>
                      <a:pPr algn="ctr"/>
                      <a:r>
                        <a:rPr lang="tr-TR" smtClean="0"/>
                        <a:t>|Ali Veli|</a:t>
                      </a:r>
                      <a:endParaRPr lang="tr-TR"/>
                    </a:p>
                  </a:txBody>
                  <a:tcPr/>
                </a:tc>
              </a:tr>
              <a:tr h="370840">
                <a:tc>
                  <a:txBody>
                    <a:bodyPr/>
                    <a:lstStyle/>
                    <a:p>
                      <a:pPr algn="ctr"/>
                      <a:r>
                        <a:rPr lang="tr-TR" dirty="0" err="1" smtClean="0"/>
                        <a:t>printf</a:t>
                      </a:r>
                      <a:r>
                        <a:rPr lang="tr-TR" dirty="0" smtClean="0"/>
                        <a:t>("%.6s", "Ali Veli");</a:t>
                      </a:r>
                      <a:endParaRPr lang="tr-TR" dirty="0"/>
                    </a:p>
                  </a:txBody>
                  <a:tcPr/>
                </a:tc>
                <a:tc>
                  <a:txBody>
                    <a:bodyPr/>
                    <a:lstStyle/>
                    <a:p>
                      <a:pPr algn="ctr"/>
                      <a:r>
                        <a:rPr lang="tr-TR" dirty="0" smtClean="0"/>
                        <a:t>|Ali Ve|</a:t>
                      </a:r>
                      <a:endParaRPr lang="tr-TR" dirty="0"/>
                    </a:p>
                  </a:txBody>
                  <a:tcPr/>
                </a:tc>
              </a:tr>
            </a:tbl>
          </a:graphicData>
        </a:graphic>
      </p:graphicFrame>
    </p:spTree>
    <p:extLst>
      <p:ext uri="{BB962C8B-B14F-4D97-AF65-F5344CB8AC3E}">
        <p14:creationId xmlns:p14="http://schemas.microsoft.com/office/powerpoint/2010/main" xmlns="" val="417419472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4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en-US" dirty="0"/>
          </a:p>
        </p:txBody>
      </p:sp>
      <p:sp>
        <p:nvSpPr>
          <p:cNvPr id="8" name="7 Metin kutusu"/>
          <p:cNvSpPr txBox="1"/>
          <p:nvPr/>
        </p:nvSpPr>
        <p:spPr>
          <a:xfrm>
            <a:off x="526217" y="1364776"/>
            <a:ext cx="4129865" cy="3754874"/>
          </a:xfrm>
          <a:prstGeom prst="rect">
            <a:avLst/>
          </a:prstGeom>
          <a:noFill/>
        </p:spPr>
        <p:txBody>
          <a:bodyPr wrap="square" rtlCol="0">
            <a:spAutoFit/>
          </a:bodyPr>
          <a:lstStyle/>
          <a:p>
            <a:r>
              <a:rPr lang="tr-TR" sz="2000" dirty="0" smtClean="0"/>
              <a:t>#</a:t>
            </a:r>
            <a:r>
              <a:rPr lang="tr-TR" sz="2000" dirty="0" err="1" smtClean="0"/>
              <a:t>include</a:t>
            </a:r>
            <a:r>
              <a:rPr lang="tr-TR" sz="2000" dirty="0" smtClean="0"/>
              <a:t> &lt;</a:t>
            </a:r>
            <a:r>
              <a:rPr lang="tr-TR" sz="2000" dirty="0" err="1" smtClean="0"/>
              <a:t>stdio</a:t>
            </a:r>
            <a:r>
              <a:rPr lang="tr-TR" sz="2000" dirty="0" smtClean="0"/>
              <a:t>.h&gt;</a:t>
            </a:r>
          </a:p>
          <a:p>
            <a:endParaRPr lang="tr-TR" sz="2000" dirty="0" smtClean="0"/>
          </a:p>
          <a:p>
            <a:r>
              <a:rPr lang="tr-TR" sz="2000" dirty="0" err="1" smtClean="0"/>
              <a:t>int</a:t>
            </a:r>
            <a:r>
              <a:rPr lang="tr-TR" sz="2000" dirty="0" smtClean="0"/>
              <a:t> </a:t>
            </a:r>
            <a:r>
              <a:rPr lang="tr-TR" sz="2000" dirty="0" err="1" smtClean="0"/>
              <a:t>main</a:t>
            </a:r>
            <a:r>
              <a:rPr lang="tr-TR" sz="2000" dirty="0" smtClean="0"/>
              <a:t>()</a:t>
            </a:r>
          </a:p>
          <a:p>
            <a:r>
              <a:rPr lang="tr-TR" sz="2000" dirty="0" smtClean="0"/>
              <a:t>{</a:t>
            </a:r>
          </a:p>
          <a:p>
            <a:r>
              <a:rPr lang="tr-TR" sz="2000" dirty="0" smtClean="0"/>
              <a:t>	</a:t>
            </a:r>
            <a:r>
              <a:rPr lang="tr-TR" sz="2000" dirty="0" err="1" smtClean="0"/>
              <a:t>int</a:t>
            </a:r>
            <a:r>
              <a:rPr lang="tr-TR" sz="2000" dirty="0" smtClean="0"/>
              <a:t> kimlik = 11270199;</a:t>
            </a:r>
          </a:p>
          <a:p>
            <a:r>
              <a:rPr lang="tr-TR" sz="2000" dirty="0" smtClean="0"/>
              <a:t>	</a:t>
            </a:r>
            <a:r>
              <a:rPr lang="tr-TR" sz="2000" dirty="0" err="1" smtClean="0"/>
              <a:t>printf</a:t>
            </a:r>
            <a:r>
              <a:rPr lang="tr-TR" sz="2000" dirty="0" smtClean="0"/>
              <a:t>("Bilgi:\n%.10d",kimlik);</a:t>
            </a:r>
          </a:p>
          <a:p>
            <a:r>
              <a:rPr lang="tr-TR" sz="2000" dirty="0" smtClean="0"/>
              <a:t>	</a:t>
            </a:r>
            <a:r>
              <a:rPr lang="tr-TR" sz="2000" dirty="0" err="1" smtClean="0"/>
              <a:t>printf</a:t>
            </a:r>
            <a:r>
              <a:rPr lang="tr-TR" sz="2000" dirty="0" smtClean="0"/>
              <a:t>("\n%c",97);</a:t>
            </a:r>
          </a:p>
          <a:p>
            <a:r>
              <a:rPr lang="tr-TR" sz="2000" dirty="0" smtClean="0"/>
              <a:t>	</a:t>
            </a:r>
            <a:r>
              <a:rPr lang="tr-TR" sz="2000" dirty="0" err="1" smtClean="0"/>
              <a:t>printf</a:t>
            </a:r>
            <a:r>
              <a:rPr lang="tr-TR" sz="2000" dirty="0" smtClean="0"/>
              <a:t>("%.2lf", 5.5);</a:t>
            </a:r>
          </a:p>
          <a:p>
            <a:r>
              <a:rPr lang="tr-TR" sz="2000" dirty="0" smtClean="0"/>
              <a:t>	</a:t>
            </a:r>
            <a:r>
              <a:rPr lang="tr-TR" sz="2000" dirty="0" err="1" smtClean="0"/>
              <a:t>return</a:t>
            </a:r>
            <a:r>
              <a:rPr lang="tr-TR" sz="2000" dirty="0" smtClean="0"/>
              <a:t> 0;</a:t>
            </a:r>
          </a:p>
          <a:p>
            <a:r>
              <a:rPr lang="tr-TR" sz="2000" dirty="0" smtClean="0"/>
              <a:t>}</a:t>
            </a:r>
          </a:p>
          <a:p>
            <a:r>
              <a:rPr lang="tr-TR" sz="2000" dirty="0" smtClean="0"/>
              <a:t>//’</a:t>
            </a:r>
            <a:r>
              <a:rPr lang="tr-TR" sz="2000" dirty="0" err="1" smtClean="0"/>
              <a:t>a’nin</a:t>
            </a:r>
            <a:r>
              <a:rPr lang="tr-TR" sz="2000" dirty="0" smtClean="0"/>
              <a:t> ASCII değeri 97’dir.</a:t>
            </a:r>
          </a:p>
          <a:p>
            <a:endParaRPr lang="tr-TR" dirty="0"/>
          </a:p>
        </p:txBody>
      </p:sp>
      <p:pic>
        <p:nvPicPr>
          <p:cNvPr id="1026" name="Picture 2"/>
          <p:cNvPicPr>
            <a:picLocks noChangeAspect="1" noChangeArrowheads="1"/>
          </p:cNvPicPr>
          <p:nvPr/>
        </p:nvPicPr>
        <p:blipFill>
          <a:blip r:embed="rId3"/>
          <a:srcRect/>
          <a:stretch>
            <a:fillRect/>
          </a:stretch>
        </p:blipFill>
        <p:spPr bwMode="auto">
          <a:xfrm>
            <a:off x="4798820" y="1364776"/>
            <a:ext cx="3887980" cy="2033516"/>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normAutofit/>
          </a:bodyPr>
          <a:lstStyle/>
          <a:p>
            <a:r>
              <a:rPr lang="tr-TR" sz="6600" dirty="0" err="1" smtClean="0"/>
              <a:t>double</a:t>
            </a:r>
            <a:r>
              <a:rPr lang="tr-TR" sz="6600" dirty="0" smtClean="0"/>
              <a:t> türü hakkında ek bilgilendirme</a:t>
            </a:r>
            <a:endParaRPr lang="tr-TR" sz="66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double</a:t>
            </a:r>
            <a:r>
              <a:rPr lang="tr-TR" dirty="0" smtClean="0"/>
              <a:t> hakkında bilgilendirme</a:t>
            </a:r>
            <a:endParaRPr lang="tr-TR" dirty="0"/>
          </a:p>
        </p:txBody>
      </p:sp>
      <p:sp>
        <p:nvSpPr>
          <p:cNvPr id="3" name="2 İçerik Yer Tutucusu"/>
          <p:cNvSpPr>
            <a:spLocks noGrp="1"/>
          </p:cNvSpPr>
          <p:nvPr>
            <p:ph sz="quarter" idx="1"/>
          </p:nvPr>
        </p:nvSpPr>
        <p:spPr/>
        <p:txBody>
          <a:bodyPr/>
          <a:lstStyle/>
          <a:p>
            <a:r>
              <a:rPr lang="tr-TR" dirty="0" err="1" smtClean="0"/>
              <a:t>double</a:t>
            </a:r>
            <a:r>
              <a:rPr lang="tr-TR" dirty="0" smtClean="0"/>
              <a:t> değişkeni ile işlem yaparken akılda tutulması gereken bir konu, </a:t>
            </a:r>
            <a:r>
              <a:rPr lang="tr-TR" dirty="0" err="1" smtClean="0"/>
              <a:t>double’ın</a:t>
            </a:r>
            <a:r>
              <a:rPr lang="tr-TR" dirty="0" smtClean="0"/>
              <a:t> sayıları 2’li tabanda ve 64 bitle (8 bayt) temsil etmesi nedeniyle hassasiyetinin kısıtlı olması…</a:t>
            </a:r>
          </a:p>
          <a:p>
            <a:endParaRPr lang="tr-TR" dirty="0"/>
          </a:p>
        </p:txBody>
      </p:sp>
      <p:sp>
        <p:nvSpPr>
          <p:cNvPr id="4" name="3 Dikdörtgen"/>
          <p:cNvSpPr/>
          <p:nvPr/>
        </p:nvSpPr>
        <p:spPr>
          <a:xfrm>
            <a:off x="457200" y="3000375"/>
            <a:ext cx="3019425"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#include &lt;</a:t>
            </a:r>
            <a:r>
              <a:rPr lang="en-US" dirty="0" err="1" smtClean="0"/>
              <a:t>stdio.h</a:t>
            </a:r>
            <a:r>
              <a:rPr lang="en-US" dirty="0" smtClean="0"/>
              <a:t>&gt;</a:t>
            </a:r>
          </a:p>
          <a:p>
            <a:r>
              <a:rPr lang="en-US" dirty="0" err="1" smtClean="0"/>
              <a:t>int</a:t>
            </a:r>
            <a:r>
              <a:rPr lang="en-US" dirty="0" smtClean="0"/>
              <a:t> main()</a:t>
            </a:r>
          </a:p>
          <a:p>
            <a:r>
              <a:rPr lang="en-US" dirty="0" smtClean="0"/>
              <a:t>{</a:t>
            </a:r>
          </a:p>
          <a:p>
            <a:r>
              <a:rPr lang="en-US" dirty="0" smtClean="0"/>
              <a:t>	</a:t>
            </a:r>
            <a:r>
              <a:rPr lang="en-US" dirty="0" err="1" smtClean="0"/>
              <a:t>printf</a:t>
            </a:r>
            <a:r>
              <a:rPr lang="en-US" dirty="0" smtClean="0"/>
              <a:t>("%.30f", 1/3.0);</a:t>
            </a:r>
          </a:p>
          <a:p>
            <a:r>
              <a:rPr lang="en-US" dirty="0" smtClean="0"/>
              <a:t>	return 0;	</a:t>
            </a:r>
          </a:p>
          <a:p>
            <a:r>
              <a:rPr lang="en-US" dirty="0" smtClean="0"/>
              <a:t>}</a:t>
            </a:r>
            <a:endParaRPr lang="tr-TR" dirty="0"/>
          </a:p>
        </p:txBody>
      </p:sp>
      <p:sp>
        <p:nvSpPr>
          <p:cNvPr id="5" name="4 Sağ Ok"/>
          <p:cNvSpPr/>
          <p:nvPr/>
        </p:nvSpPr>
        <p:spPr>
          <a:xfrm>
            <a:off x="3619500" y="3362325"/>
            <a:ext cx="809625" cy="619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p:cNvPicPr>
            <a:picLocks noChangeAspect="1" noChangeArrowheads="1"/>
          </p:cNvPicPr>
          <p:nvPr/>
        </p:nvPicPr>
        <p:blipFill>
          <a:blip r:embed="rId3"/>
          <a:srcRect r="61180" b="84375"/>
          <a:stretch>
            <a:fillRect/>
          </a:stretch>
        </p:blipFill>
        <p:spPr bwMode="auto">
          <a:xfrm>
            <a:off x="4603297" y="3362325"/>
            <a:ext cx="4257675" cy="963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8" name="7 Düz Ok Bağlayıcısı"/>
          <p:cNvCxnSpPr/>
          <p:nvPr/>
        </p:nvCxnSpPr>
        <p:spPr>
          <a:xfrm rot="5400000">
            <a:off x="6241597" y="3014436"/>
            <a:ext cx="361950" cy="3338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Yuvarlatılmış Dikdörtgen"/>
          <p:cNvSpPr/>
          <p:nvPr/>
        </p:nvSpPr>
        <p:spPr>
          <a:xfrm>
            <a:off x="903890" y="4934858"/>
            <a:ext cx="7630510" cy="10334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Bu nedenle </a:t>
            </a:r>
            <a:r>
              <a:rPr lang="tr-TR" dirty="0" err="1" smtClean="0"/>
              <a:t>double</a:t>
            </a:r>
            <a:r>
              <a:rPr lang="tr-TR" dirty="0" smtClean="0"/>
              <a:t> ile yapılan işlemlerin hep hata payıyla birlikte kodda ele alınması gerekir.</a:t>
            </a:r>
            <a:endParaRPr lang="tr-TR"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double’larla</a:t>
            </a:r>
            <a:r>
              <a:rPr lang="tr-TR" dirty="0" smtClean="0"/>
              <a:t> çalışırken dikkatli olalım.</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err="1" smtClean="0"/>
              <a:t>printf</a:t>
            </a:r>
            <a:r>
              <a:rPr lang="tr-TR" dirty="0" smtClean="0"/>
              <a:t>(“%.1lf”, 3.15);</a:t>
            </a:r>
          </a:p>
          <a:p>
            <a:pPr>
              <a:buNone/>
            </a:pPr>
            <a:r>
              <a:rPr lang="tr-TR" dirty="0" smtClean="0"/>
              <a:t>Normalde 3.2 yazdırması beklenir. Ama 3.1 yazdırır.</a:t>
            </a:r>
          </a:p>
          <a:p>
            <a:pPr>
              <a:buNone/>
            </a:pPr>
            <a:endParaRPr lang="tr-TR" dirty="0" smtClean="0"/>
          </a:p>
          <a:p>
            <a:pPr>
              <a:buNone/>
            </a:pPr>
            <a:r>
              <a:rPr lang="tr-TR" dirty="0" err="1" smtClean="0"/>
              <a:t>printf</a:t>
            </a:r>
            <a:r>
              <a:rPr lang="tr-TR" dirty="0" smtClean="0"/>
              <a:t>(“%.20lf”, 3.15); çıktısına bakarsak</a:t>
            </a:r>
          </a:p>
          <a:p>
            <a:pPr>
              <a:buNone/>
            </a:pPr>
            <a:endParaRPr lang="tr-TR" dirty="0" smtClean="0"/>
          </a:p>
          <a:p>
            <a:pPr>
              <a:buNone/>
            </a:pPr>
            <a:endParaRPr lang="tr-TR" dirty="0" smtClean="0"/>
          </a:p>
          <a:p>
            <a:pPr>
              <a:buNone/>
            </a:pPr>
            <a:endParaRPr lang="tr-TR" dirty="0" smtClean="0"/>
          </a:p>
          <a:p>
            <a:pPr>
              <a:buNone/>
            </a:pPr>
            <a:r>
              <a:rPr lang="tr-TR" dirty="0" err="1" smtClean="0"/>
              <a:t>C’nin</a:t>
            </a:r>
            <a:r>
              <a:rPr lang="tr-TR" dirty="0" smtClean="0"/>
              <a:t> bu sayıyı aslında 3.15’e yakın ama küçük bir değer ile temsil edebildiğini görebiliriz (</a:t>
            </a:r>
            <a:r>
              <a:rPr lang="tr-TR" dirty="0" err="1" smtClean="0"/>
              <a:t>double’larla</a:t>
            </a:r>
            <a:r>
              <a:rPr lang="tr-TR" dirty="0" smtClean="0"/>
              <a:t> çalışırken buna dikkat etmeliyiz. </a:t>
            </a:r>
            <a:r>
              <a:rPr lang="tr-TR" dirty="0" err="1" smtClean="0"/>
              <a:t>double’lar</a:t>
            </a:r>
            <a:r>
              <a:rPr lang="tr-TR" dirty="0" smtClean="0"/>
              <a:t> ideal şekilde sayıyı temsil </a:t>
            </a:r>
            <a:r>
              <a:rPr lang="tr-TR" b="1" dirty="0" smtClean="0"/>
              <a:t>edemezler</a:t>
            </a:r>
            <a:r>
              <a:rPr lang="tr-TR" dirty="0" smtClean="0"/>
              <a:t>.) Bu açıdan 3.15, 2.45, 6.445 gibi değerlerde yukarı ya da aşağı mı yuvarlanacağı belli değildir. (Sınavda sorulursa 5 değerini her iki yöne de yuvarlama geçerli sayılır.)</a:t>
            </a:r>
          </a:p>
          <a:p>
            <a:pPr>
              <a:buNone/>
            </a:pPr>
            <a:endParaRPr lang="tr-TR" dirty="0"/>
          </a:p>
        </p:txBody>
      </p:sp>
      <p:pic>
        <p:nvPicPr>
          <p:cNvPr id="1026" name="Picture 2"/>
          <p:cNvPicPr>
            <a:picLocks noChangeAspect="1" noChangeArrowheads="1"/>
          </p:cNvPicPr>
          <p:nvPr/>
        </p:nvPicPr>
        <p:blipFill>
          <a:blip r:embed="rId3"/>
          <a:srcRect r="57693" b="67612"/>
          <a:stretch>
            <a:fillRect/>
          </a:stretch>
        </p:blipFill>
        <p:spPr bwMode="auto">
          <a:xfrm>
            <a:off x="2525014" y="2860911"/>
            <a:ext cx="3002152" cy="1110587"/>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b="1" dirty="0" smtClean="0">
                <a:latin typeface="+mj-lt"/>
                <a:ea typeface="+mj-ea"/>
                <a:cs typeface="+mj-cs"/>
              </a:rPr>
              <a:t>Benzerlik Testi </a:t>
            </a:r>
            <a:r>
              <a:rPr lang="tr-TR" sz="4400" dirty="0" smtClean="0">
                <a:latin typeface="+mj-lt"/>
                <a:ea typeface="+mj-ea"/>
                <a:cs typeface="+mj-cs"/>
              </a:rPr>
              <a:t>Yazılımı</a:t>
            </a:r>
            <a:endParaRPr kumimoji="0" lang="tr-TR"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027" name="Picture 3"/>
          <p:cNvPicPr>
            <a:picLocks noChangeAspect="1" noChangeArrowheads="1"/>
          </p:cNvPicPr>
          <p:nvPr/>
        </p:nvPicPr>
        <p:blipFill>
          <a:blip r:embed="rId2"/>
          <a:srcRect/>
          <a:stretch>
            <a:fillRect/>
          </a:stretch>
        </p:blipFill>
        <p:spPr bwMode="auto">
          <a:xfrm>
            <a:off x="3357554" y="1428736"/>
            <a:ext cx="5425669" cy="4556181"/>
          </a:xfrm>
          <a:prstGeom prst="rect">
            <a:avLst/>
          </a:prstGeom>
          <a:noFill/>
          <a:ln>
            <a:noFill/>
          </a:ln>
        </p:spPr>
      </p:pic>
      <p:sp>
        <p:nvSpPr>
          <p:cNvPr id="4" name="3 Metin kutusu"/>
          <p:cNvSpPr txBox="1"/>
          <p:nvPr/>
        </p:nvSpPr>
        <p:spPr>
          <a:xfrm>
            <a:off x="285720" y="1357298"/>
            <a:ext cx="3060700" cy="1477328"/>
          </a:xfrm>
          <a:prstGeom prst="rect">
            <a:avLst/>
          </a:prstGeom>
          <a:noFill/>
        </p:spPr>
        <p:txBody>
          <a:bodyPr wrap="square" rtlCol="0">
            <a:spAutoFit/>
          </a:bodyPr>
          <a:lstStyle/>
          <a:p>
            <a:pPr>
              <a:buFont typeface="Arial" pitchFamily="34" charset="0"/>
              <a:buChar char="•"/>
            </a:pPr>
            <a:r>
              <a:rPr lang="tr-TR" i="1" dirty="0" smtClean="0"/>
              <a:t>Ödevleriniz, geçmiş dönemlerdeki ödevler ve internetteki benzer kodlarla birlikte kod benzerlik yazılımı ile incelenmektedir.</a:t>
            </a:r>
          </a:p>
        </p:txBody>
      </p:sp>
      <p:sp>
        <p:nvSpPr>
          <p:cNvPr id="6" name="5 Yuvarlatılmış Dikdörtgen"/>
          <p:cNvSpPr/>
          <p:nvPr/>
        </p:nvSpPr>
        <p:spPr>
          <a:xfrm>
            <a:off x="500034" y="3071810"/>
            <a:ext cx="2714644" cy="19136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Gelişmiş bir algoritma ile tüm ödevler ikili kombinasyonlar halinde satır satır incelenmektedir.</a:t>
            </a:r>
            <a:endParaRPr lang="tr-TR" dirty="0"/>
          </a:p>
        </p:txBody>
      </p:sp>
      <p:sp>
        <p:nvSpPr>
          <p:cNvPr id="7" name="4 Yuvarlatılmış Dikdörtgen"/>
          <p:cNvSpPr/>
          <p:nvPr/>
        </p:nvSpPr>
        <p:spPr>
          <a:xfrm>
            <a:off x="5594527" y="4550669"/>
            <a:ext cx="2643238"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Lütfen kodlarınızla yazılımı test etmeyin, geçmiş dönemlerdeki bazı öğrenciler sizin yerinize test etti, yazılım çok iyi çalışıyor.</a:t>
            </a:r>
            <a:endParaRPr lang="tr-TR" sz="1400" dirty="0"/>
          </a:p>
        </p:txBody>
      </p:sp>
    </p:spTree>
    <p:extLst>
      <p:ext uri="{BB962C8B-B14F-4D97-AF65-F5344CB8AC3E}">
        <p14:creationId xmlns="" xmlns:p14="http://schemas.microsoft.com/office/powerpoint/2010/main" val="1337443001"/>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etik-kurul-resim.jpg"/>
          <p:cNvPicPr>
            <a:picLocks noChangeAspect="1"/>
          </p:cNvPicPr>
          <p:nvPr/>
        </p:nvPicPr>
        <p:blipFill>
          <a:blip r:embed="rId2"/>
          <a:stretch>
            <a:fillRect/>
          </a:stretch>
        </p:blipFill>
        <p:spPr>
          <a:xfrm>
            <a:off x="1643042" y="2143116"/>
            <a:ext cx="5451844" cy="4143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Başlık"/>
          <p:cNvSpPr>
            <a:spLocks noGrp="1"/>
          </p:cNvSpPr>
          <p:nvPr>
            <p:ph type="title"/>
          </p:nvPr>
        </p:nvSpPr>
        <p:spPr/>
        <p:txBody>
          <a:bodyPr/>
          <a:lstStyle/>
          <a:p>
            <a:r>
              <a:rPr lang="tr-TR" sz="2700" dirty="0" smtClean="0">
                <a:solidFill>
                  <a:srgbClr val="464653"/>
                </a:solidFill>
              </a:rPr>
              <a:t>Etik İlke İhlal Deneyimlerinden Bazıları</a:t>
            </a:r>
            <a:endParaRPr lang="tr-TR" dirty="0"/>
          </a:p>
        </p:txBody>
      </p:sp>
      <p:sp>
        <p:nvSpPr>
          <p:cNvPr id="4" name="3 Yuvarlatılmış Dikdörtgen"/>
          <p:cNvSpPr/>
          <p:nvPr/>
        </p:nvSpPr>
        <p:spPr>
          <a:xfrm>
            <a:off x="4929190" y="1928802"/>
            <a:ext cx="3429024" cy="17859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t>… bir daha kaynakça belirtmeden hiçbir çalışmayı sunmayacağıma karar verdim… Bu eylemin suç olduğunu ve yaptırımlarının ağır olduğunu bildiğim için bundan sonraki iş ve akademik hayatımda daha dikkatli olacağıma inanıyorum…</a:t>
            </a:r>
          </a:p>
          <a:p>
            <a:pPr algn="ctr"/>
            <a:r>
              <a:rPr lang="tr-TR" sz="1200" dirty="0" smtClean="0"/>
              <a:t>Ders projesinin esas kısmını internetten bulduğu bir kodla oluşturan öğrenci</a:t>
            </a:r>
            <a:endParaRPr lang="tr-TR" sz="1200" dirty="0"/>
          </a:p>
        </p:txBody>
      </p:sp>
      <p:sp>
        <p:nvSpPr>
          <p:cNvPr id="5" name="4 Yuvarlatılmış Dikdörtgen"/>
          <p:cNvSpPr/>
          <p:nvPr/>
        </p:nvSpPr>
        <p:spPr>
          <a:xfrm>
            <a:off x="285720" y="2714620"/>
            <a:ext cx="3786214" cy="307183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t>Etik ilkeleri ihlal etme sebebim, o haftaki sorular benim için çok zordu ve uğraşmama rağmen yapamadığım için, hiçbir şey göndermemiş olmak istemedim, yakalanacağımızı zaten tahmin ediyordum, ancak yine de arkadaşımın kodunu gönderdim….</a:t>
            </a:r>
          </a:p>
          <a:p>
            <a:pPr algn="ctr"/>
            <a:r>
              <a:rPr lang="tr-TR" sz="1200" dirty="0" smtClean="0"/>
              <a:t>Bana güzel bir ders olmuş oldu; çünkü yalnız Bil141 dersi için değil bundan sonraki akademik hayatımda da bir daha böyle bir şeyi yapmayacağım. Verilen herhangi bir ödevi yapamamışsam herhangi bir şekilde akademik güvenirliğimin zedelenmemesi için dürüst davranacağım ve başkasına ait kaynakları kullanmayacağım.</a:t>
            </a:r>
          </a:p>
          <a:p>
            <a:pPr algn="ctr"/>
            <a:r>
              <a:rPr lang="tr-TR" sz="1200" dirty="0" smtClean="0">
                <a:solidFill>
                  <a:srgbClr val="C00000"/>
                </a:solidFill>
              </a:rPr>
              <a:t>Benzerlik Testinin, kodunda başka bir öğrenciyle 16 satır benzerlik tespit ettiği öğrenci </a:t>
            </a:r>
          </a:p>
        </p:txBody>
      </p:sp>
      <p:sp>
        <p:nvSpPr>
          <p:cNvPr id="6" name="5 Yuvarlatılmış Dikdörtgen"/>
          <p:cNvSpPr/>
          <p:nvPr/>
        </p:nvSpPr>
        <p:spPr>
          <a:xfrm>
            <a:off x="4714876" y="4500570"/>
            <a:ext cx="3786214" cy="20002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t>Arkadaşım kodumu istemiştir. Ben de hayır diyemediğim için kendi kodumu gönderdikten sonra kendisine kodumu gösterdim. Tamamını benden geçireceğini </a:t>
            </a:r>
            <a:r>
              <a:rPr lang="tr-TR" sz="1200" b="1" dirty="0" smtClean="0"/>
              <a:t>tahmin edemedim </a:t>
            </a:r>
            <a:r>
              <a:rPr lang="tr-TR" sz="1200" dirty="0" smtClean="0"/>
              <a:t>ve bunun sonucunda kodumda 41 satır benzerlik çıktı. Bunun için çok pişman ve üzgünüm. Bir daha böyle utanç verici bir olay yaşanmayacaktır.</a:t>
            </a:r>
          </a:p>
          <a:p>
            <a:pPr algn="ctr"/>
            <a:r>
              <a:rPr lang="tr-TR" sz="1200" i="1" dirty="0" smtClean="0">
                <a:solidFill>
                  <a:srgbClr val="C00000"/>
                </a:solidFill>
              </a:rPr>
              <a:t>Benzerlik Testinin, kodunda başka bir öğrenciyle 41 satır benzerlik tespit ettiği öğrenci </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Ödevlerde internet kullanımı </a:t>
            </a:r>
            <a:r>
              <a:rPr lang="tr-TR" dirty="0" err="1" smtClean="0"/>
              <a:t>hk</a:t>
            </a:r>
            <a:r>
              <a:rPr lang="tr-TR" dirty="0" smtClean="0"/>
              <a:t>.</a:t>
            </a:r>
            <a:endParaRPr lang="tr-TR" dirty="0"/>
          </a:p>
        </p:txBody>
      </p:sp>
      <p:sp>
        <p:nvSpPr>
          <p:cNvPr id="3" name="2 İçerik Yer Tutucusu"/>
          <p:cNvSpPr>
            <a:spLocks noGrp="1"/>
          </p:cNvSpPr>
          <p:nvPr>
            <p:ph idx="1"/>
          </p:nvPr>
        </p:nvSpPr>
        <p:spPr/>
        <p:txBody>
          <a:bodyPr>
            <a:normAutofit fontScale="92500"/>
          </a:bodyPr>
          <a:lstStyle/>
          <a:p>
            <a:pPr marL="457200" indent="-457200">
              <a:buFont typeface="+mj-lt"/>
              <a:buAutoNum type="arabicPeriod"/>
            </a:pPr>
            <a:r>
              <a:rPr lang="tr-TR" dirty="0" smtClean="0"/>
              <a:t>Ödeve dair doğrudan araştırma(örn. “X yapan kod nasıl yazılır?”) </a:t>
            </a:r>
            <a:r>
              <a:rPr lang="tr-TR" b="1" dirty="0" smtClean="0"/>
              <a:t>yapmayın</a:t>
            </a:r>
            <a:r>
              <a:rPr lang="tr-TR" dirty="0" smtClean="0"/>
              <a:t>. </a:t>
            </a:r>
          </a:p>
          <a:p>
            <a:pPr marL="749808" lvl="1" indent="-457200"/>
            <a:r>
              <a:rPr lang="tr-TR" dirty="0" smtClean="0"/>
              <a:t>Bu tarz sitelerden kod aldığınız tespit edilirse (sizin gibi başka bir öğrenci de alıp gönderdiğinde iki kod benzerlik testine takılabilir vs.) etik ilke ihlali durumu yaşanabilir.</a:t>
            </a:r>
          </a:p>
          <a:p>
            <a:pPr marL="457200" indent="-457200">
              <a:buFont typeface="+mj-lt"/>
              <a:buAutoNum type="arabicPeriod"/>
            </a:pPr>
            <a:r>
              <a:rPr lang="tr-TR" dirty="0" smtClean="0"/>
              <a:t>Yaptığınız araştırmalarda “</a:t>
            </a:r>
            <a:r>
              <a:rPr lang="tr-TR" dirty="0" err="1" smtClean="0"/>
              <a:t>while</a:t>
            </a:r>
            <a:r>
              <a:rPr lang="tr-TR" dirty="0" smtClean="0"/>
              <a:t> döngüsü” gibi programlamaya yönelik </a:t>
            </a:r>
            <a:r>
              <a:rPr lang="tr-TR" b="1" dirty="0" smtClean="0"/>
              <a:t>genel konuları araştırabilirsiniz.</a:t>
            </a:r>
          </a:p>
          <a:p>
            <a:pPr marL="749808" lvl="1" indent="-457200"/>
            <a:r>
              <a:rPr lang="tr-TR" dirty="0" smtClean="0"/>
              <a:t>Ödevde kullandığınız kaynakları ödev formunda </a:t>
            </a:r>
            <a:r>
              <a:rPr lang="tr-TR" b="1" dirty="0" smtClean="0"/>
              <a:t>açıkça belirtin. </a:t>
            </a:r>
            <a:r>
              <a:rPr lang="tr-TR" dirty="0" smtClean="0"/>
              <a:t>“</a:t>
            </a:r>
            <a:r>
              <a:rPr lang="tr-TR" dirty="0" err="1" smtClean="0"/>
              <a:t>youtube</a:t>
            </a:r>
            <a:r>
              <a:rPr lang="tr-TR" dirty="0" smtClean="0"/>
              <a:t>” vs. gibi ifadelerle geçiştirmeyin.</a:t>
            </a:r>
          </a:p>
          <a:p>
            <a:pPr marL="749808" lvl="1" indent="-457200"/>
            <a:r>
              <a:rPr lang="tr-TR" sz="1400" dirty="0" smtClean="0"/>
              <a:t>Örn: https://stackoverflow.com/questions/5431941/why-is-while-feof-file-always-wrong</a:t>
            </a:r>
          </a:p>
          <a:p>
            <a:pPr marL="932688" lvl="2" indent="-457200"/>
            <a:endParaRPr lang="tr-TR" dirty="0" smtClean="0"/>
          </a:p>
          <a:p>
            <a:pPr marL="932688" lvl="2" indent="-457200">
              <a:buFont typeface="+mj-lt"/>
              <a:buAutoNum type="arabicPeriod"/>
            </a:pPr>
            <a:endParaRPr lang="tr-TR" dirty="0" smtClean="0"/>
          </a:p>
          <a:p>
            <a:pPr marL="457200" indent="-457200">
              <a:buFont typeface="+mj-lt"/>
              <a:buAutoNum type="arabicPeriod"/>
            </a:pPr>
            <a:endParaRPr lang="tr-TR" dirty="0"/>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27553</TotalTime>
  <Words>3409</Words>
  <Application>Microsoft Office PowerPoint</Application>
  <PresentationFormat>Ekran Gösterisi (4:3)</PresentationFormat>
  <Paragraphs>560</Paragraphs>
  <Slides>65</Slides>
  <Notes>1</Notes>
  <HiddenSlides>2</HiddenSlides>
  <MMClips>0</MMClips>
  <ScaleCrop>false</ScaleCrop>
  <HeadingPairs>
    <vt:vector size="4" baseType="variant">
      <vt:variant>
        <vt:lpstr>Tema</vt:lpstr>
      </vt:variant>
      <vt:variant>
        <vt:i4>2</vt:i4>
      </vt:variant>
      <vt:variant>
        <vt:lpstr>Slayt Başlıkları</vt:lpstr>
      </vt:variant>
      <vt:variant>
        <vt:i4>65</vt:i4>
      </vt:variant>
    </vt:vector>
  </HeadingPairs>
  <TitlesOfParts>
    <vt:vector size="67" baseType="lpstr">
      <vt:lpstr>Kaynak</vt:lpstr>
      <vt:lpstr>Akış</vt:lpstr>
      <vt:lpstr>BİLGİSAYAR PROGRAMLAMA</vt:lpstr>
      <vt:lpstr>Geri bildirim</vt:lpstr>
      <vt:lpstr>Duyurular</vt:lpstr>
      <vt:lpstr>7 numaralı ilke</vt:lpstr>
      <vt:lpstr>Etik İlkelerimiz - Özet</vt:lpstr>
      <vt:lpstr>Potansiyel ihlal durumları…</vt:lpstr>
      <vt:lpstr>Slayt 7</vt:lpstr>
      <vt:lpstr>Etik İlke İhlal Deneyimlerinden Bazıları</vt:lpstr>
      <vt:lpstr>Ödevlerde internet kullanımı hk.</vt:lpstr>
      <vt:lpstr>Duyuru</vt:lpstr>
      <vt:lpstr>Hatırlatma</vt:lpstr>
      <vt:lpstr>SAKINCALI KULLANIM: Küresel değişkenler</vt:lpstr>
      <vt:lpstr>SAKINCALI KULLANIM: Küresel değişkenler</vt:lpstr>
      <vt:lpstr>printf</vt:lpstr>
      <vt:lpstr>printf’te kaçış karakterleri</vt:lpstr>
      <vt:lpstr>printf içine birden fazla dizgi yerleştirmek</vt:lpstr>
      <vt:lpstr>Yer tutucuların türleri</vt:lpstr>
      <vt:lpstr>printf ve yer tutucu kullanımı</vt:lpstr>
      <vt:lpstr>printf fonksiyonunda yer tutucular</vt:lpstr>
      <vt:lpstr>Birden çok yer tutucu kullanılabilir</vt:lpstr>
      <vt:lpstr>Yer tutucularla biçimlendirme yapmak</vt:lpstr>
      <vt:lpstr>Sınavlarda dikkat!</vt:lpstr>
      <vt:lpstr>Uygulama</vt:lpstr>
      <vt:lpstr>Enum Sabit Tanımlama</vt:lpstr>
      <vt:lpstr>Enum Kullanımına Örnek</vt:lpstr>
      <vt:lpstr>C’de enum ile numaralandırma</vt:lpstr>
      <vt:lpstr>Uygulama</vt:lpstr>
      <vt:lpstr>scanf</vt:lpstr>
      <vt:lpstr>scanf fonksiyonundaki yer tutucular(printf ile aynı)</vt:lpstr>
      <vt:lpstr>Slayt 30</vt:lpstr>
      <vt:lpstr>scanf fonksiyonunun çalışma şekli</vt:lpstr>
      <vt:lpstr>Uygulama</vt:lpstr>
      <vt:lpstr>scanf fonksiyonu</vt:lpstr>
      <vt:lpstr>scanf’te hangi kullanım daha iyi?</vt:lpstr>
      <vt:lpstr>Kullanıcıdan sayı almak</vt:lpstr>
      <vt:lpstr>Uygulama</vt:lpstr>
      <vt:lpstr>Doğrusu</vt:lpstr>
      <vt:lpstr>scanf’te neden &amp; kullanırız?</vt:lpstr>
      <vt:lpstr>scanf’teki &amp; işareti</vt:lpstr>
      <vt:lpstr>&amp; işareti unutulursa ne olur?</vt:lpstr>
      <vt:lpstr>Bunu biliyor musunuz? &amp; (ampersand)</vt:lpstr>
      <vt:lpstr>scanf özellikleri</vt:lpstr>
      <vt:lpstr>Kullanıcıdan isim almak</vt:lpstr>
      <vt:lpstr>scanf</vt:lpstr>
      <vt:lpstr>scanf</vt:lpstr>
      <vt:lpstr>scanf – Tampon Kavramı</vt:lpstr>
      <vt:lpstr>Tampon olayını netleştirici uygulama</vt:lpstr>
      <vt:lpstr>scanf’in “enter”ı karakter görme sorunu</vt:lpstr>
      <vt:lpstr>scanf’in “enter”ı karakter görme sorunu</vt:lpstr>
      <vt:lpstr>“-boşluk-%c” kullanarak sorunu çözmek</vt:lpstr>
      <vt:lpstr>“%d” kullanırken boşluk gerekmez çünkü…</vt:lpstr>
      <vt:lpstr>Uygulama</vt:lpstr>
      <vt:lpstr>Ayrı bir tampon temizleme yöntemi: fflush</vt:lpstr>
      <vt:lpstr>Slayt 54</vt:lpstr>
      <vt:lpstr>EK SLAYTLAR</vt:lpstr>
      <vt:lpstr>EK SLAYTLAR</vt:lpstr>
      <vt:lpstr>Yer tutucularla biçimlendirme yapmak</vt:lpstr>
      <vt:lpstr>Yer tutucularla biçimlendirme yapmak</vt:lpstr>
      <vt:lpstr>Yer tutucularla biçimlendirme yapmak</vt:lpstr>
      <vt:lpstr>Yer tutucularla biçimlendirme yapmak</vt:lpstr>
      <vt:lpstr>Yer tutucularla biçimlendirme yapmak</vt:lpstr>
      <vt:lpstr>Alıştırma</vt:lpstr>
      <vt:lpstr>EK SLAYTLAR</vt:lpstr>
      <vt:lpstr>double hakkında bilgilendirme</vt:lpstr>
      <vt:lpstr>double’larla çalışırken dikkatli olalım.</vt:lpstr>
    </vt:vector>
  </TitlesOfParts>
  <Company>Rutgers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Programming I</dc:title>
  <dc:creator>Oguz Hanoglu</dc:creator>
  <cp:lastModifiedBy>Oguz Hanoglu</cp:lastModifiedBy>
  <cp:revision>904</cp:revision>
  <dcterms:created xsi:type="dcterms:W3CDTF">2012-10-03T05:14:56Z</dcterms:created>
  <dcterms:modified xsi:type="dcterms:W3CDTF">2018-05-17T12:27:22Z</dcterms:modified>
</cp:coreProperties>
</file>