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1292" r:id="rId2"/>
    <p:sldId id="1408" r:id="rId3"/>
    <p:sldId id="1406" r:id="rId4"/>
    <p:sldId id="1418" r:id="rId5"/>
    <p:sldId id="1407" r:id="rId6"/>
    <p:sldId id="1423" r:id="rId7"/>
    <p:sldId id="1422" r:id="rId8"/>
    <p:sldId id="1424" r:id="rId9"/>
    <p:sldId id="1371" r:id="rId10"/>
    <p:sldId id="1372" r:id="rId11"/>
    <p:sldId id="1409" r:id="rId12"/>
    <p:sldId id="1374" r:id="rId13"/>
    <p:sldId id="1375" r:id="rId14"/>
    <p:sldId id="1376" r:id="rId15"/>
    <p:sldId id="1377" r:id="rId16"/>
    <p:sldId id="1378" r:id="rId17"/>
    <p:sldId id="1379" r:id="rId18"/>
    <p:sldId id="1410" r:id="rId19"/>
    <p:sldId id="1381" r:id="rId20"/>
    <p:sldId id="1411" r:id="rId21"/>
    <p:sldId id="1383" r:id="rId22"/>
    <p:sldId id="1412" r:id="rId23"/>
    <p:sldId id="1385" r:id="rId24"/>
    <p:sldId id="1386" r:id="rId25"/>
    <p:sldId id="1387" r:id="rId26"/>
    <p:sldId id="1388" r:id="rId27"/>
    <p:sldId id="1389" r:id="rId28"/>
    <p:sldId id="1390" r:id="rId29"/>
    <p:sldId id="1391" r:id="rId30"/>
    <p:sldId id="1392" r:id="rId31"/>
    <p:sldId id="1413" r:id="rId32"/>
    <p:sldId id="1394" r:id="rId33"/>
    <p:sldId id="1395" r:id="rId34"/>
    <p:sldId id="1414" r:id="rId35"/>
    <p:sldId id="1397" r:id="rId36"/>
    <p:sldId id="1416" r:id="rId37"/>
    <p:sldId id="1400" r:id="rId38"/>
    <p:sldId id="1401" r:id="rId39"/>
    <p:sldId id="1417" r:id="rId40"/>
    <p:sldId id="1402" r:id="rId41"/>
    <p:sldId id="1403" r:id="rId42"/>
    <p:sldId id="1404" r:id="rId43"/>
    <p:sldId id="1419" r:id="rId44"/>
    <p:sldId id="1420" r:id="rId45"/>
    <p:sldId id="1405" r:id="rId46"/>
    <p:sldId id="1421" r:id="rId47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BC"/>
    <a:srgbClr val="008080"/>
    <a:srgbClr val="0033CC"/>
    <a:srgbClr val="0000CC"/>
    <a:srgbClr val="BD582C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3157" autoAdjust="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1E5DF3-A0BA-40D2-93BA-01469C62179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B47A1B6-AF44-4383-811E-13AEBF933BE2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9AD48F-6A84-425B-91DC-38359CC00E3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0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38062EB-448A-4608-AE9F-6495E07216C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36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DB77E0-0643-4731-BF9E-5D4CE6D72A3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81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916701D-9C15-4ED5-A13E-9D32E58B1147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28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39BBC70-1B01-4F9F-BFE5-62507F3706D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6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2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44198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8C73BE5-1BA7-4089-8785-399CE1DAC7D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68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1388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404B739-FCAD-423C-A7FA-28CB490031BF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3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85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46643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FC057C-AF1A-4F7A-A0A5-2AF4A7517F0A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5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59C54B-666E-4D5A-A8B4-A3041C8566A3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8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FFD99C-DDEE-4B5A-8CD6-61A839F9CCBA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9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23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02E7B5-A053-4E86-8336-78E4DA60987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99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4925EE-85E7-4873-88F9-121B04E0F4ED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3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231649-8B12-4510-A1CB-E5890EF148EC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827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AF883FF-2F58-4107-BEA6-5C2298E1F95A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59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50652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9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4D377C-1700-4A4E-905A-4A8C020F95F9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96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037545-7FB3-4A1F-AEEC-458772C76451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Add a definition/description of “traditional data analysis”.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81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769931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EADABB-4320-482A-B7AD-73BCD29C70DB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2696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507583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0185FD-F15E-4F37-B0B7-2D28DD8303C3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435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3DE9560-D9ED-4D02-A94B-09AFAA82DE50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08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391130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F1F140-384E-40F3-8460-2B57726E1CCB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237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D8FDFD-706D-4DFB-9955-195800B03303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1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790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00E5CA3-E113-4AE5-B712-4FCD101C60C6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6304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958750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AE2494-E246-464F-AA19-05B4B0487F8D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1288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07DEFD-27DB-4628-A1E7-F881F6A27B2D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453D57-8247-4C1B-975E-425AF76813D6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48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31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95583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3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8457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3"/>
          <p:cNvGraphicFramePr>
            <a:graphicFrameLocks/>
          </p:cNvGraphicFramePr>
          <p:nvPr userDrawn="1"/>
        </p:nvGraphicFramePr>
        <p:xfrm>
          <a:off x="508000" y="1143000"/>
          <a:ext cx="11176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Clip" r:id="rId3" imgW="6857143" imgH="48963" progId="MS_ClipArt_Gallery.5">
                  <p:embed/>
                </p:oleObj>
              </mc:Choice>
              <mc:Fallback>
                <p:oleObj name="Clip" r:id="rId3" imgW="6857143" imgH="48963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143000"/>
                        <a:ext cx="11176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74400" y="64008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AEB808-3560-426D-A696-BA9F11036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57033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ata-Mining-Analysis-Fundamental-Algorithms/dp/0521766338/ref=sr_1_1?s=books&amp;ie=UTF8&amp;qid=1471664060&amp;sr=1-1&amp;keywords=Zaki+data+mini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llinois.edu/wiki/display/cs412/2.+Course+Syllabus+and+Schedu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is2n71wakk671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1858"/>
            <a:ext cx="12192000" cy="995083"/>
          </a:xfrm>
        </p:spPr>
        <p:txBody>
          <a:bodyPr>
            <a:noAutofit/>
          </a:bodyPr>
          <a:lstStyle/>
          <a:p>
            <a:pPr algn="ctr" defTabSz="1219110"/>
            <a:r>
              <a:rPr lang="en-US" dirty="0"/>
              <a:t>CS 412 Intro. to Data Mining</a:t>
            </a:r>
            <a:endParaRPr lang="en-US" b="1" spc="0" dirty="0">
              <a:solidFill>
                <a:prstClr val="black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97625"/>
            <a:ext cx="12192000" cy="1039906"/>
          </a:xfrm>
        </p:spPr>
        <p:txBody>
          <a:bodyPr>
            <a:noAutofit/>
          </a:bodyPr>
          <a:lstStyle/>
          <a:p>
            <a:r>
              <a:rPr lang="en-US" sz="3600" dirty="0"/>
              <a:t>Chapter 1.  Introduction</a:t>
            </a:r>
          </a:p>
          <a:p>
            <a:r>
              <a:rPr lang="en-US" dirty="0"/>
              <a:t>Qi Li, Computer Science, Univ. Illinois at Urbana-Champaign,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" y="6492879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153400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/>
              <a:t>Why Data Mining?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775" y="1268505"/>
            <a:ext cx="10954871" cy="527572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The Explosive Growth of Data: from terabytes to petabytes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Data collection and data availability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Automated data collection tools, database systems, Web, computerized society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Major sources of abundant data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Business: Web, e-commerce, transactions, stocks, … 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Science: Remote sensing, bioinformatics, scientific simulation, … 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Society and everyone: news, digital cameras, YouTube  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u="sng" dirty="0"/>
              <a:t>We are drowning in data, but starving for knowledge!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“Necessity is the mother of invention”</a:t>
            </a:r>
            <a:r>
              <a:rPr lang="en-US" altLang="en-US" sz="2400" dirty="0">
                <a:cs typeface="Tahoma" panose="020B0604030504040204" pitchFamily="34" charset="0"/>
              </a:rPr>
              <a:t>—</a:t>
            </a:r>
            <a:r>
              <a:rPr lang="en-US" altLang="en-US" sz="2400" dirty="0"/>
              <a:t>Data mining</a:t>
            </a:r>
            <a:r>
              <a:rPr lang="en-US" altLang="en-US" sz="2400" dirty="0">
                <a:cs typeface="Tahoma" panose="020B0604030504040204" pitchFamily="34" charset="0"/>
              </a:rPr>
              <a:t>—</a:t>
            </a:r>
            <a:r>
              <a:rPr lang="en-US" altLang="en-US" sz="2400" dirty="0"/>
              <a:t>Automated analysis of massive data sets</a:t>
            </a:r>
          </a:p>
        </p:txBody>
      </p:sp>
    </p:spTree>
    <p:extLst>
      <p:ext uri="{BB962C8B-B14F-4D97-AF65-F5344CB8AC3E}">
        <p14:creationId xmlns:p14="http://schemas.microsoft.com/office/powerpoint/2010/main" val="324359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4179463" y="1732521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700" y="300039"/>
            <a:ext cx="6794500" cy="619125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What Is Data Mining?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05753"/>
            <a:ext cx="10390094" cy="521297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mining (knowledge discovery from data)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Extraction of interesting (</a:t>
            </a:r>
            <a:r>
              <a:rPr lang="en-GB" altLang="en-US" sz="2400" u="sng" dirty="0"/>
              <a:t>non-trivial,</a:t>
            </a:r>
            <a:r>
              <a:rPr lang="en-GB" altLang="en-US" sz="2400" dirty="0"/>
              <a:t> </a:t>
            </a:r>
            <a:r>
              <a:rPr lang="en-GB" altLang="en-US" sz="2400" u="sng" dirty="0"/>
              <a:t>implicit</a:t>
            </a:r>
            <a:r>
              <a:rPr lang="en-GB" altLang="en-US" sz="2400" dirty="0"/>
              <a:t>, </a:t>
            </a:r>
            <a:r>
              <a:rPr lang="en-GB" altLang="en-US" sz="2400" u="sng" dirty="0"/>
              <a:t>previously unknown</a:t>
            </a:r>
            <a:r>
              <a:rPr lang="en-GB" altLang="en-US" sz="2400" dirty="0"/>
              <a:t> and </a:t>
            </a:r>
            <a:r>
              <a:rPr lang="en-GB" altLang="en-US" sz="2400" u="sng" dirty="0"/>
              <a:t>potentially useful)</a:t>
            </a:r>
            <a:r>
              <a:rPr lang="en-GB" altLang="en-US" sz="2400" dirty="0"/>
              <a:t> patterns or knowledge from huge amount of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mining: a misnomer?</a:t>
            </a:r>
            <a:endParaRPr lang="en-GB" altLang="en-US" sz="24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Alternative names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Knowledge discovery (mining) in databases (KDD), knowledge extraction, data/pattern analysis, data archeology, data dredging, information harvesting, business intelligence, etc.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Watch out: Is everything “data mining”?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Simple search and query processing  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(Deductive) expert systems</a:t>
            </a:r>
          </a:p>
        </p:txBody>
      </p:sp>
      <p:graphicFrame>
        <p:nvGraphicFramePr>
          <p:cNvPr id="19461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83844"/>
              </p:ext>
            </p:extLst>
          </p:nvPr>
        </p:nvGraphicFramePr>
        <p:xfrm>
          <a:off x="10125635" y="0"/>
          <a:ext cx="2039938" cy="243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Clip" r:id="rId4" imgW="1089050" imgH="1175004" progId="MS_ClipArt_Gallery.2">
                  <p:embed/>
                </p:oleObj>
              </mc:Choice>
              <mc:Fallback>
                <p:oleObj name="Clip" r:id="rId4" imgW="1089050" imgH="11750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635" y="0"/>
                        <a:ext cx="2039938" cy="243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14864"/>
              </p:ext>
            </p:extLst>
          </p:nvPr>
        </p:nvGraphicFramePr>
        <p:xfrm>
          <a:off x="9279671" y="4661647"/>
          <a:ext cx="2786824" cy="204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lip" r:id="rId6" imgW="4582562" imgH="3358836" progId="MS_ClipArt_Gallery.2">
                  <p:embed/>
                </p:oleObj>
              </mc:Choice>
              <mc:Fallback>
                <p:oleObj name="Clip" r:id="rId6" imgW="4582562" imgH="33588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671" y="4661647"/>
                        <a:ext cx="2786824" cy="2043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73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37912" y="-10402"/>
            <a:ext cx="10641106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Knowledge Discovery (KDD) Process</a:t>
            </a:r>
          </a:p>
        </p:txBody>
      </p:sp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79882" y="1145774"/>
            <a:ext cx="5096429" cy="159205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r>
              <a:rPr lang="en-US" altLang="en-US" sz="2400" dirty="0"/>
              <a:t>This is a popular view in typical data mining and database communities</a:t>
            </a:r>
          </a:p>
          <a:p>
            <a:pPr eaLnBrk="1" hangingPunct="1"/>
            <a:r>
              <a:rPr lang="en-US" altLang="en-US" sz="2400" dirty="0"/>
              <a:t>Data mining plays an essential role in the knowledge discovery process</a:t>
            </a:r>
            <a:endParaRPr lang="en-US" altLang="en-US" sz="2400" b="1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5BFCD07-CEF1-4142-95B0-D9C8D6C9153F}"/>
              </a:ext>
            </a:extLst>
          </p:cNvPr>
          <p:cNvGrpSpPr/>
          <p:nvPr/>
        </p:nvGrpSpPr>
        <p:grpSpPr>
          <a:xfrm>
            <a:off x="1729543" y="778977"/>
            <a:ext cx="10082287" cy="5977261"/>
            <a:chOff x="2001229" y="887324"/>
            <a:chExt cx="10082287" cy="5977261"/>
          </a:xfrm>
        </p:grpSpPr>
        <p:sp>
          <p:nvSpPr>
            <p:cNvPr id="82" name="Rectangle 2057">
              <a:extLst>
                <a:ext uri="{FF2B5EF4-FFF2-40B4-BE49-F238E27FC236}">
                  <a16:creationId xmlns:a16="http://schemas.microsoft.com/office/drawing/2014/main" id="{1F01A112-4273-47A4-A761-3C459719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889" y="4372395"/>
              <a:ext cx="852479" cy="860022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Line 2052">
              <a:extLst>
                <a:ext uri="{FF2B5EF4-FFF2-40B4-BE49-F238E27FC236}">
                  <a16:creationId xmlns:a16="http://schemas.microsoft.com/office/drawing/2014/main" id="{B8C43557-5603-4E70-B88D-D57C8FBC9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53" y="5232417"/>
              <a:ext cx="1052097" cy="651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053">
              <a:extLst>
                <a:ext uri="{FF2B5EF4-FFF2-40B4-BE49-F238E27FC236}">
                  <a16:creationId xmlns:a16="http://schemas.microsoft.com/office/drawing/2014/main" id="{AC851691-D7F6-45AC-849A-AD8AA9D44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0133" y="1395879"/>
              <a:ext cx="1052097" cy="651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54">
              <a:extLst>
                <a:ext uri="{FF2B5EF4-FFF2-40B4-BE49-F238E27FC236}">
                  <a16:creationId xmlns:a16="http://schemas.microsoft.com/office/drawing/2014/main" id="{B1130715-1DDC-451B-B66D-C33E6ECB6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1671" y="2534607"/>
              <a:ext cx="870846" cy="5307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055">
              <a:extLst>
                <a:ext uri="{FF2B5EF4-FFF2-40B4-BE49-F238E27FC236}">
                  <a16:creationId xmlns:a16="http://schemas.microsoft.com/office/drawing/2014/main" id="{DDB7686F-3CB0-4453-ACD2-A823BC9D8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7479" y="3944928"/>
              <a:ext cx="874020" cy="510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056">
              <a:extLst>
                <a:ext uri="{FF2B5EF4-FFF2-40B4-BE49-F238E27FC236}">
                  <a16:creationId xmlns:a16="http://schemas.microsoft.com/office/drawing/2014/main" id="{0CEBC55B-BDFF-429E-9D08-BDCE2456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256" y="5720951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Rectangle 2057">
              <a:extLst>
                <a:ext uri="{FF2B5EF4-FFF2-40B4-BE49-F238E27FC236}">
                  <a16:creationId xmlns:a16="http://schemas.microsoft.com/office/drawing/2014/main" id="{A24E66DD-44F3-47A4-A268-46ADEDB84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256" y="5802373"/>
              <a:ext cx="728375" cy="434252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Oval 2058">
              <a:extLst>
                <a:ext uri="{FF2B5EF4-FFF2-40B4-BE49-F238E27FC236}">
                  <a16:creationId xmlns:a16="http://schemas.microsoft.com/office/drawing/2014/main" id="{A119BD18-242F-45CF-9EEC-651B4A4B0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256" y="6128062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Oval 2059">
              <a:extLst>
                <a:ext uri="{FF2B5EF4-FFF2-40B4-BE49-F238E27FC236}">
                  <a16:creationId xmlns:a16="http://schemas.microsoft.com/office/drawing/2014/main" id="{E6F298C4-708E-4197-BCBA-CBE86DD0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909" y="6128062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Rectangle 2060">
              <a:extLst>
                <a:ext uri="{FF2B5EF4-FFF2-40B4-BE49-F238E27FC236}">
                  <a16:creationId xmlns:a16="http://schemas.microsoft.com/office/drawing/2014/main" id="{684576E4-D799-429B-82D0-E5BA37DF5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909" y="6209485"/>
              <a:ext cx="728375" cy="434252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Oval 2061">
              <a:extLst>
                <a:ext uri="{FF2B5EF4-FFF2-40B4-BE49-F238E27FC236}">
                  <a16:creationId xmlns:a16="http://schemas.microsoft.com/office/drawing/2014/main" id="{562FBDE9-E36B-4D19-A7F8-C488F3392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909" y="6535174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Oval 2062">
              <a:extLst>
                <a:ext uri="{FF2B5EF4-FFF2-40B4-BE49-F238E27FC236}">
                  <a16:creationId xmlns:a16="http://schemas.microsoft.com/office/drawing/2014/main" id="{3B571025-7F25-46DF-9581-2F6FE3FE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83" y="5883796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Rectangle 2063">
              <a:extLst>
                <a:ext uri="{FF2B5EF4-FFF2-40B4-BE49-F238E27FC236}">
                  <a16:creationId xmlns:a16="http://schemas.microsoft.com/office/drawing/2014/main" id="{4F10A6F3-35BA-4A4F-8C83-CF50879B5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83" y="5965218"/>
              <a:ext cx="728375" cy="434252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Oval 2064">
              <a:extLst>
                <a:ext uri="{FF2B5EF4-FFF2-40B4-BE49-F238E27FC236}">
                  <a16:creationId xmlns:a16="http://schemas.microsoft.com/office/drawing/2014/main" id="{851C051B-DED1-4090-A013-A24215AF9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83" y="6290907"/>
              <a:ext cx="728375" cy="162845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Text Box 2065">
              <a:extLst>
                <a:ext uri="{FF2B5EF4-FFF2-40B4-BE49-F238E27FC236}">
                  <a16:creationId xmlns:a16="http://schemas.microsoft.com/office/drawing/2014/main" id="{23FA951B-8B6A-4019-9725-B3CCDC7AF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379" y="5129767"/>
              <a:ext cx="1581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latin typeface="+mj-lt"/>
                </a:rPr>
                <a:t>Data Cleaning</a:t>
              </a:r>
              <a:endParaRPr lang="en-US" altLang="en-US" sz="1800" dirty="0">
                <a:latin typeface="+mj-lt"/>
              </a:endParaRPr>
            </a:p>
          </p:txBody>
        </p:sp>
        <p:sp>
          <p:nvSpPr>
            <p:cNvPr id="97" name="Text Box 2066">
              <a:extLst>
                <a:ext uri="{FF2B5EF4-FFF2-40B4-BE49-F238E27FC236}">
                  <a16:creationId xmlns:a16="http://schemas.microsoft.com/office/drawing/2014/main" id="{AE55F43A-F19F-4BC8-94A4-3D16BC8F9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7006" y="5558107"/>
              <a:ext cx="1823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latin typeface="+mj-lt"/>
                </a:rPr>
                <a:t>Data Integration</a:t>
              </a:r>
              <a:endParaRPr lang="en-US" altLang="en-US" sz="1800" dirty="0">
                <a:latin typeface="+mj-lt"/>
              </a:endParaRPr>
            </a:p>
          </p:txBody>
        </p:sp>
        <p:sp>
          <p:nvSpPr>
            <p:cNvPr id="98" name="Text Box 2067">
              <a:extLst>
                <a:ext uri="{FF2B5EF4-FFF2-40B4-BE49-F238E27FC236}">
                  <a16:creationId xmlns:a16="http://schemas.microsoft.com/office/drawing/2014/main" id="{E75605D2-999A-442B-8B35-9E0BF84E9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14" y="6453753"/>
              <a:ext cx="15376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99"/>
                  </a:solidFill>
                  <a:latin typeface="+mj-lt"/>
                </a:rPr>
                <a:t>Data Sources</a:t>
              </a:r>
            </a:p>
          </p:txBody>
        </p:sp>
        <p:sp>
          <p:nvSpPr>
            <p:cNvPr id="99" name="Text Box 2068">
              <a:extLst>
                <a:ext uri="{FF2B5EF4-FFF2-40B4-BE49-F238E27FC236}">
                  <a16:creationId xmlns:a16="http://schemas.microsoft.com/office/drawing/2014/main" id="{84944CB6-7ED8-4973-8AA1-55127B670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80" y="4394163"/>
              <a:ext cx="2121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99"/>
                  </a:solidFill>
                  <a:latin typeface="+mj-lt"/>
                  <a:cs typeface="Times New Roman" panose="02020603050405020304" pitchFamily="18" charset="0"/>
                </a:rPr>
                <a:t>Data Warehouse</a:t>
              </a:r>
            </a:p>
          </p:txBody>
        </p:sp>
        <p:sp>
          <p:nvSpPr>
            <p:cNvPr id="100" name="Rectangle 2071">
              <a:extLst>
                <a:ext uri="{FF2B5EF4-FFF2-40B4-BE49-F238E27FC236}">
                  <a16:creationId xmlns:a16="http://schemas.microsoft.com/office/drawing/2014/main" id="{AB63D7BE-0823-4D6F-A044-EDA6B55F9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6560" y="1894104"/>
              <a:ext cx="80931" cy="65137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Rectangle 2072">
              <a:extLst>
                <a:ext uri="{FF2B5EF4-FFF2-40B4-BE49-F238E27FC236}">
                  <a16:creationId xmlns:a16="http://schemas.microsoft.com/office/drawing/2014/main" id="{4C476978-F168-46D9-8810-3FCAD800A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490" y="2138370"/>
              <a:ext cx="80931" cy="40711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Rectangle 2073">
              <a:extLst>
                <a:ext uri="{FF2B5EF4-FFF2-40B4-BE49-F238E27FC236}">
                  <a16:creationId xmlns:a16="http://schemas.microsoft.com/office/drawing/2014/main" id="{D10582A8-8A1B-46F0-B7A0-1265FCB61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5629" y="2056948"/>
              <a:ext cx="80931" cy="4885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Rectangle 2074">
              <a:extLst>
                <a:ext uri="{FF2B5EF4-FFF2-40B4-BE49-F238E27FC236}">
                  <a16:creationId xmlns:a16="http://schemas.microsoft.com/office/drawing/2014/main" id="{62C9B6E1-005D-48E3-8588-C59094E77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421" y="2301215"/>
              <a:ext cx="80931" cy="24426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Rectangle 2075">
              <a:extLst>
                <a:ext uri="{FF2B5EF4-FFF2-40B4-BE49-F238E27FC236}">
                  <a16:creationId xmlns:a16="http://schemas.microsoft.com/office/drawing/2014/main" id="{BF82438F-D56F-490B-8FEE-48C42601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2838" y="2545482"/>
              <a:ext cx="728375" cy="814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Rectangle 2076">
              <a:extLst>
                <a:ext uri="{FF2B5EF4-FFF2-40B4-BE49-F238E27FC236}">
                  <a16:creationId xmlns:a16="http://schemas.microsoft.com/office/drawing/2014/main" id="{C1B922D3-3FC0-4030-868F-6482BEAA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768" y="2301215"/>
              <a:ext cx="161861" cy="244267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WordArt 2077">
              <a:extLst>
                <a:ext uri="{FF2B5EF4-FFF2-40B4-BE49-F238E27FC236}">
                  <a16:creationId xmlns:a16="http://schemas.microsoft.com/office/drawing/2014/main" id="{EC393646-8D0E-4729-9283-F8BB0C52A1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32230" y="887324"/>
              <a:ext cx="1851286" cy="65477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b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+mj-lt"/>
                </a:rPr>
                <a:t>Knowledge</a:t>
              </a:r>
            </a:p>
          </p:txBody>
        </p:sp>
        <p:sp>
          <p:nvSpPr>
            <p:cNvPr id="107" name="Text Box 2079">
              <a:extLst>
                <a:ext uri="{FF2B5EF4-FFF2-40B4-BE49-F238E27FC236}">
                  <a16:creationId xmlns:a16="http://schemas.microsoft.com/office/drawing/2014/main" id="{D8E903FE-DD61-4FA7-B250-A083DB597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263" y="3866771"/>
              <a:ext cx="11144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latin typeface="+mj-lt"/>
                </a:rPr>
                <a:t>Selection</a:t>
              </a:r>
            </a:p>
          </p:txBody>
        </p:sp>
        <p:sp>
          <p:nvSpPr>
            <p:cNvPr id="108" name="Line 2082">
              <a:extLst>
                <a:ext uri="{FF2B5EF4-FFF2-40B4-BE49-F238E27FC236}">
                  <a16:creationId xmlns:a16="http://schemas.microsoft.com/office/drawing/2014/main" id="{C3555DBB-15AF-4FB3-99D6-9CE6E61BC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7960" y="3968712"/>
              <a:ext cx="29454" cy="13765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2083">
              <a:extLst>
                <a:ext uri="{FF2B5EF4-FFF2-40B4-BE49-F238E27FC236}">
                  <a16:creationId xmlns:a16="http://schemas.microsoft.com/office/drawing/2014/main" id="{CE1C4B05-AC50-4F48-B6BB-A5CCF2938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7489" y="2708326"/>
              <a:ext cx="18279" cy="26404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2084">
              <a:extLst>
                <a:ext uri="{FF2B5EF4-FFF2-40B4-BE49-F238E27FC236}">
                  <a16:creationId xmlns:a16="http://schemas.microsoft.com/office/drawing/2014/main" id="{01B7FD26-F62A-4EBC-93D7-8DC045631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6201" y="5345222"/>
              <a:ext cx="2941285" cy="13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085">
              <a:extLst>
                <a:ext uri="{FF2B5EF4-FFF2-40B4-BE49-F238E27FC236}">
                  <a16:creationId xmlns:a16="http://schemas.microsoft.com/office/drawing/2014/main" id="{5EB476F2-D4F8-4AD5-92C1-7C55EC06A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1470" y="4391054"/>
              <a:ext cx="0" cy="9770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086">
              <a:extLst>
                <a:ext uri="{FF2B5EF4-FFF2-40B4-BE49-F238E27FC236}">
                  <a16:creationId xmlns:a16="http://schemas.microsoft.com/office/drawing/2014/main" id="{1C917511-F53A-4888-9C31-14902A8A8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5768" y="5349096"/>
              <a:ext cx="0" cy="895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087">
              <a:extLst>
                <a:ext uri="{FF2B5EF4-FFF2-40B4-BE49-F238E27FC236}">
                  <a16:creationId xmlns:a16="http://schemas.microsoft.com/office/drawing/2014/main" id="{BBCE681D-5546-4974-B83E-DB57D5AFC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5380" y="6277665"/>
              <a:ext cx="4532102" cy="13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2088">
              <a:extLst>
                <a:ext uri="{FF2B5EF4-FFF2-40B4-BE49-F238E27FC236}">
                  <a16:creationId xmlns:a16="http://schemas.microsoft.com/office/drawing/2014/main" id="{95A350A0-8799-49F8-A403-CE26601EE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0728" y="5558106"/>
              <a:ext cx="404653" cy="732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2089">
              <a:extLst>
                <a:ext uri="{FF2B5EF4-FFF2-40B4-BE49-F238E27FC236}">
                  <a16:creationId xmlns:a16="http://schemas.microsoft.com/office/drawing/2014/main" id="{7F8957EA-1ECB-43B3-AD78-718F3921F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589" y="5558106"/>
              <a:ext cx="1699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" name="Line 2090">
              <a:extLst>
                <a:ext uri="{FF2B5EF4-FFF2-40B4-BE49-F238E27FC236}">
                  <a16:creationId xmlns:a16="http://schemas.microsoft.com/office/drawing/2014/main" id="{4589247F-CEEE-4828-AA0F-417B834D0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2130" y="4255350"/>
              <a:ext cx="0" cy="1302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" name="Oval 2058">
              <a:extLst>
                <a:ext uri="{FF2B5EF4-FFF2-40B4-BE49-F238E27FC236}">
                  <a16:creationId xmlns:a16="http://schemas.microsoft.com/office/drawing/2014/main" id="{6894A775-1581-4DE0-BD58-6558E665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256" y="5701124"/>
              <a:ext cx="728375" cy="173289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Oval 2058">
              <a:extLst>
                <a:ext uri="{FF2B5EF4-FFF2-40B4-BE49-F238E27FC236}">
                  <a16:creationId xmlns:a16="http://schemas.microsoft.com/office/drawing/2014/main" id="{BF5333C9-5D25-4FE1-A85D-4A676F860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654" y="6116584"/>
              <a:ext cx="728375" cy="173289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Oval 2058">
              <a:extLst>
                <a:ext uri="{FF2B5EF4-FFF2-40B4-BE49-F238E27FC236}">
                  <a16:creationId xmlns:a16="http://schemas.microsoft.com/office/drawing/2014/main" id="{CC6ACF20-4B23-4245-90E3-EE59ACFB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696" y="5870486"/>
              <a:ext cx="728375" cy="173289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Oval 2056">
              <a:extLst>
                <a:ext uri="{FF2B5EF4-FFF2-40B4-BE49-F238E27FC236}">
                  <a16:creationId xmlns:a16="http://schemas.microsoft.com/office/drawing/2014/main" id="{B0C8C91D-1912-49AB-8285-CD4F2199B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431" y="5170160"/>
              <a:ext cx="855126" cy="197961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Oval 2056">
              <a:extLst>
                <a:ext uri="{FF2B5EF4-FFF2-40B4-BE49-F238E27FC236}">
                  <a16:creationId xmlns:a16="http://schemas.microsoft.com/office/drawing/2014/main" id="{F8BDAF9F-95E2-421E-A927-BFE7E064A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700" y="4274124"/>
              <a:ext cx="855126" cy="197961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22" name="Picture 2" descr="Related image">
              <a:extLst>
                <a:ext uri="{FF2B5EF4-FFF2-40B4-BE49-F238E27FC236}">
                  <a16:creationId xmlns:a16="http://schemas.microsoft.com/office/drawing/2014/main" id="{D06883C8-A6CA-4C43-84DD-A8307E7DE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109" y="2892538"/>
              <a:ext cx="1052097" cy="105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8982BE1-4902-4404-9185-FB06FDBB54E7}"/>
                </a:ext>
              </a:extLst>
            </p:cNvPr>
            <p:cNvSpPr/>
            <p:nvPr/>
          </p:nvSpPr>
          <p:spPr>
            <a:xfrm>
              <a:off x="2001229" y="3685394"/>
              <a:ext cx="4037655" cy="31791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A1DE34-A9F1-49DE-A1F9-4151DADB63E2}"/>
                </a:ext>
              </a:extLst>
            </p:cNvPr>
            <p:cNvSpPr/>
            <p:nvPr/>
          </p:nvSpPr>
          <p:spPr>
            <a:xfrm>
              <a:off x="2047244" y="3705783"/>
              <a:ext cx="23601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Data Preparation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F12FBE7-3162-43D7-B372-5897F920C484}"/>
                </a:ext>
              </a:extLst>
            </p:cNvPr>
            <p:cNvSpPr/>
            <p:nvPr/>
          </p:nvSpPr>
          <p:spPr>
            <a:xfrm>
              <a:off x="6131699" y="2374694"/>
              <a:ext cx="17497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Data Mining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6D0C8F0-A886-498E-A09F-A02809A3E7BA}"/>
                </a:ext>
              </a:extLst>
            </p:cNvPr>
            <p:cNvSpPr/>
            <p:nvPr/>
          </p:nvSpPr>
          <p:spPr>
            <a:xfrm>
              <a:off x="6038623" y="2366397"/>
              <a:ext cx="1898631" cy="16446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D8489BE-7147-41A7-8020-4B016F6919F6}"/>
                </a:ext>
              </a:extLst>
            </p:cNvPr>
            <p:cNvSpPr/>
            <p:nvPr/>
          </p:nvSpPr>
          <p:spPr>
            <a:xfrm>
              <a:off x="7851243" y="1101012"/>
              <a:ext cx="226344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Pattern/Knowledge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Evaluation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2D6300D-8C7C-4B7E-8184-B83A060E4B07}"/>
                </a:ext>
              </a:extLst>
            </p:cNvPr>
            <p:cNvSpPr/>
            <p:nvPr/>
          </p:nvSpPr>
          <p:spPr>
            <a:xfrm>
              <a:off x="7950033" y="1070966"/>
              <a:ext cx="2164650" cy="19274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3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Example: A Web Mining Framework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671" y="1295399"/>
            <a:ext cx="10847294" cy="529365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Web mining usually involves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Data cleaning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Data integration from multiple sources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Warehousing the data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Data cube construction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Data selection for data mining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Data mining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Presentation of the mining results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Patterns and knowledge to be used or stored into knowledge-base</a:t>
            </a:r>
          </a:p>
        </p:txBody>
      </p:sp>
    </p:spTree>
    <p:extLst>
      <p:ext uri="{BB962C8B-B14F-4D97-AF65-F5344CB8AC3E}">
        <p14:creationId xmlns:p14="http://schemas.microsoft.com/office/powerpoint/2010/main" val="174712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10987" y="381000"/>
            <a:ext cx="10936941" cy="5334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Data Mining in Business Intelligence </a:t>
            </a: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2286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743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3200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3733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4343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953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2057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V="1">
            <a:off x="10363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2117726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Increasing potential</a:t>
            </a:r>
          </a:p>
          <a:p>
            <a:r>
              <a:rPr lang="en-US" altLang="en-US" sz="1600" b="1">
                <a:latin typeface="Times New Roman" panose="02020603050405020304" pitchFamily="18" charset="0"/>
              </a:rPr>
              <a:t>to support</a:t>
            </a:r>
          </a:p>
          <a:p>
            <a:r>
              <a:rPr lang="en-US" altLang="en-US" sz="1600" b="1">
                <a:latin typeface="Times New Roman" panose="02020603050405020304" pitchFamily="18" charset="0"/>
              </a:rPr>
              <a:t>business decisions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9272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End User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9275763" y="2946401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Business</a:t>
            </a:r>
          </a:p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  Analyst</a:t>
            </a:r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9364663" y="3784601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     Data</a:t>
            </a:r>
          </a:p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Analyst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9626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600" b="1">
                <a:latin typeface="Times New Roman" panose="02020603050405020304" pitchFamily="18" charset="0"/>
              </a:rPr>
              <a:t>DBA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5410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800" b="1"/>
              <a:t>Decision</a:t>
            </a:r>
            <a:r>
              <a:rPr lang="en-US" altLang="en-US" sz="1800"/>
              <a:t> </a:t>
            </a:r>
            <a:r>
              <a:rPr lang="en-US" altLang="en-US" sz="1800" b="1"/>
              <a:t>Making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4876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/>
              <a:t>Data Presentation</a:t>
            </a:r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4800600" y="3352801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Visualization Techniques</a:t>
            </a:r>
          </a:p>
        </p:txBody>
      </p:sp>
      <p:sp>
        <p:nvSpPr>
          <p:cNvPr id="22548" name="Text Box 19"/>
          <p:cNvSpPr txBox="1">
            <a:spLocks noChangeArrowheads="1"/>
          </p:cNvSpPr>
          <p:nvPr/>
        </p:nvSpPr>
        <p:spPr bwMode="auto">
          <a:xfrm>
            <a:off x="5181601" y="3765551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/>
              <a:t>Data Mining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2549" name="Text Box 20"/>
          <p:cNvSpPr txBox="1">
            <a:spLocks noChangeArrowheads="1"/>
          </p:cNvSpPr>
          <p:nvPr/>
        </p:nvSpPr>
        <p:spPr bwMode="auto">
          <a:xfrm>
            <a:off x="5105400" y="4038601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Information Discovery</a:t>
            </a:r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4892676" y="4572001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800" b="1"/>
              <a:t>Data Exploration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657600" y="48768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Statistical Summary, Querying, and Reporting</a:t>
            </a:r>
            <a:endParaRPr lang="en-US" altLang="en-US" sz="1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124200" y="5410201"/>
            <a:ext cx="602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/>
              <a:t>Data Preprocessing/Integration, Data Warehouses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105400" y="5791201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/>
              <a:t>Data Sources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590800" y="6096001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Paper, Files, Web documents, Scientific experiments, Database Systems</a:t>
            </a: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1981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34277"/>
            <a:ext cx="12192001" cy="9144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KDD Process: A View from ML and Statistics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30575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8086725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1609725" y="2151063"/>
            <a:ext cx="143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 b="1" dirty="0"/>
              <a:t>Input Data</a:t>
            </a:r>
            <a:endParaRPr lang="en-US" altLang="en-US" sz="1600" dirty="0"/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35147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51911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WordArt 29"/>
          <p:cNvSpPr>
            <a:spLocks noChangeArrowheads="1" noChangeShapeType="1" noTextEdit="1"/>
          </p:cNvSpPr>
          <p:nvPr/>
        </p:nvSpPr>
        <p:spPr bwMode="auto">
          <a:xfrm rot="823813">
            <a:off x="8620126" y="1676400"/>
            <a:ext cx="17430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Pattern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Information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Knowledge</a:t>
            </a:r>
          </a:p>
        </p:txBody>
      </p:sp>
      <p:sp>
        <p:nvSpPr>
          <p:cNvPr id="23562" name="Text Box 32"/>
          <p:cNvSpPr txBox="1">
            <a:spLocks noChangeArrowheads="1"/>
          </p:cNvSpPr>
          <p:nvPr/>
        </p:nvSpPr>
        <p:spPr bwMode="auto">
          <a:xfrm>
            <a:off x="5038725" y="20574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23563" name="Text Box 44"/>
          <p:cNvSpPr txBox="1">
            <a:spLocks noChangeArrowheads="1"/>
          </p:cNvSpPr>
          <p:nvPr/>
        </p:nvSpPr>
        <p:spPr bwMode="auto">
          <a:xfrm>
            <a:off x="3286125" y="21494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/>
              <a:t>Data Pre-Processing</a:t>
            </a:r>
          </a:p>
        </p:txBody>
      </p:sp>
      <p:sp>
        <p:nvSpPr>
          <p:cNvPr id="23564" name="Line 45"/>
          <p:cNvSpPr>
            <a:spLocks noChangeShapeType="1"/>
          </p:cNvSpPr>
          <p:nvPr/>
        </p:nvSpPr>
        <p:spPr bwMode="auto">
          <a:xfrm flipV="1">
            <a:off x="46577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46"/>
          <p:cNvSpPr>
            <a:spLocks noChangeShapeType="1"/>
          </p:cNvSpPr>
          <p:nvPr/>
        </p:nvSpPr>
        <p:spPr bwMode="auto">
          <a:xfrm flipV="1">
            <a:off x="64103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47"/>
          <p:cNvSpPr>
            <a:spLocks noChangeArrowheads="1"/>
          </p:cNvSpPr>
          <p:nvPr/>
        </p:nvSpPr>
        <p:spPr bwMode="auto">
          <a:xfrm>
            <a:off x="6943725" y="1981200"/>
            <a:ext cx="9906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Text Box 48"/>
          <p:cNvSpPr txBox="1">
            <a:spLocks noChangeArrowheads="1"/>
          </p:cNvSpPr>
          <p:nvPr/>
        </p:nvSpPr>
        <p:spPr bwMode="auto">
          <a:xfrm>
            <a:off x="6867525" y="2085976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Post-Processing</a:t>
            </a:r>
          </a:p>
        </p:txBody>
      </p:sp>
      <p:sp>
        <p:nvSpPr>
          <p:cNvPr id="23568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941854" y="5760721"/>
            <a:ext cx="9870141" cy="7620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This is a view from typical machine learning and statistics communities</a:t>
            </a:r>
          </a:p>
        </p:txBody>
      </p:sp>
      <p:grpSp>
        <p:nvGrpSpPr>
          <p:cNvPr id="23569" name="Group 52"/>
          <p:cNvGrpSpPr>
            <a:grpSpLocks/>
          </p:cNvGrpSpPr>
          <p:nvPr/>
        </p:nvGrpSpPr>
        <p:grpSpPr bwMode="auto">
          <a:xfrm>
            <a:off x="1963271" y="3912817"/>
            <a:ext cx="2465854" cy="1348294"/>
            <a:chOff x="288" y="2880"/>
            <a:chExt cx="1488" cy="917"/>
          </a:xfrm>
        </p:grpSpPr>
        <p:sp>
          <p:nvSpPr>
            <p:cNvPr id="23578" name="Rectangle 50"/>
            <p:cNvSpPr>
              <a:spLocks noChangeArrowheads="1"/>
            </p:cNvSpPr>
            <p:nvPr/>
          </p:nvSpPr>
          <p:spPr bwMode="auto">
            <a:xfrm>
              <a:off x="288" y="2880"/>
              <a:ext cx="1442" cy="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9" name="Text Box 51"/>
            <p:cNvSpPr txBox="1">
              <a:spLocks noChangeArrowheads="1"/>
            </p:cNvSpPr>
            <p:nvPr/>
          </p:nvSpPr>
          <p:spPr bwMode="auto">
            <a:xfrm>
              <a:off x="288" y="2967"/>
              <a:ext cx="148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Normalization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Feature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Dimension reduction</a:t>
              </a:r>
            </a:p>
          </p:txBody>
        </p:sp>
      </p:grpSp>
      <p:sp>
        <p:nvSpPr>
          <p:cNvPr id="23570" name="Rectangle 54"/>
          <p:cNvSpPr>
            <a:spLocks noChangeArrowheads="1"/>
          </p:cNvSpPr>
          <p:nvPr/>
        </p:nvSpPr>
        <p:spPr bwMode="auto">
          <a:xfrm>
            <a:off x="4581525" y="3886199"/>
            <a:ext cx="2590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Text Box 55"/>
          <p:cNvSpPr txBox="1">
            <a:spLocks noChangeArrowheads="1"/>
          </p:cNvSpPr>
          <p:nvPr/>
        </p:nvSpPr>
        <p:spPr bwMode="auto">
          <a:xfrm>
            <a:off x="4581525" y="3962400"/>
            <a:ext cx="266705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 dirty="0"/>
              <a:t>Pattern discovery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 dirty="0"/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 dirty="0"/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 dirty="0"/>
              <a:t>Outlier analysis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 dirty="0"/>
              <a:t>… … … …</a:t>
            </a:r>
          </a:p>
        </p:txBody>
      </p:sp>
      <p:grpSp>
        <p:nvGrpSpPr>
          <p:cNvPr id="23572" name="Group 56"/>
          <p:cNvGrpSpPr>
            <a:grpSpLocks/>
          </p:cNvGrpSpPr>
          <p:nvPr/>
        </p:nvGrpSpPr>
        <p:grpSpPr bwMode="auto">
          <a:xfrm>
            <a:off x="7400953" y="3868371"/>
            <a:ext cx="2881565" cy="1429678"/>
            <a:chOff x="288" y="2880"/>
            <a:chExt cx="1488" cy="720"/>
          </a:xfrm>
        </p:grpSpPr>
        <p:sp>
          <p:nvSpPr>
            <p:cNvPr id="23576" name="Rectangle 57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Text Box 58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Pattern evaluation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Pattern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Pattern interpretation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dirty="0"/>
                <a:t>Pattern visualization</a:t>
              </a:r>
            </a:p>
          </p:txBody>
        </p:sp>
      </p:grpSp>
      <p:sp>
        <p:nvSpPr>
          <p:cNvPr id="23573" name="AutoShape 62"/>
          <p:cNvSpPr>
            <a:spLocks noChangeArrowheads="1"/>
          </p:cNvSpPr>
          <p:nvPr/>
        </p:nvSpPr>
        <p:spPr bwMode="auto">
          <a:xfrm rot="-10256010">
            <a:off x="33623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AutoShape 63"/>
          <p:cNvSpPr>
            <a:spLocks noChangeArrowheads="1"/>
          </p:cNvSpPr>
          <p:nvPr/>
        </p:nvSpPr>
        <p:spPr bwMode="auto">
          <a:xfrm rot="-10256010">
            <a:off x="51911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5" name="AutoShape 64"/>
          <p:cNvSpPr>
            <a:spLocks noChangeArrowheads="1"/>
          </p:cNvSpPr>
          <p:nvPr/>
        </p:nvSpPr>
        <p:spPr bwMode="auto">
          <a:xfrm rot="-10256010">
            <a:off x="73247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1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Mining vs. Data Exploration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635" y="1371600"/>
            <a:ext cx="10910047" cy="510091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altLang="en-US" sz="2400" dirty="0"/>
              <a:t>Which view do you prefer?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KDD vs. ML/Stat. vs. Business Intelligence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Depending on the data, applications, and your focus</a:t>
            </a:r>
          </a:p>
          <a:p>
            <a:pPr marL="200021" lvl="1" indent="0">
              <a:spcAft>
                <a:spcPts val="300"/>
              </a:spcAft>
              <a:buNone/>
            </a:pPr>
            <a:endParaRPr lang="en-US" altLang="en-US" sz="2400" dirty="0"/>
          </a:p>
          <a:p>
            <a:pPr>
              <a:spcAft>
                <a:spcPts val="300"/>
              </a:spcAft>
            </a:pPr>
            <a:r>
              <a:rPr lang="en-US" altLang="en-US" sz="2400" dirty="0"/>
              <a:t>Data Mining vs. Data Exploration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Business intelligence view</a:t>
            </a:r>
          </a:p>
          <a:p>
            <a:pPr lvl="2">
              <a:spcAft>
                <a:spcPts val="300"/>
              </a:spcAft>
            </a:pPr>
            <a:r>
              <a:rPr lang="en-US" altLang="en-US" sz="2400" dirty="0"/>
              <a:t>Warehouse, data cube, reporting but not much mining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Business objects vs. data mining tools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Supply chain example: mining vs. OLAP vs. presentation tools</a:t>
            </a:r>
          </a:p>
          <a:p>
            <a:pPr lvl="1">
              <a:spcAft>
                <a:spcPts val="300"/>
              </a:spcAft>
            </a:pPr>
            <a:r>
              <a:rPr lang="en-US" altLang="en-US" sz="2400" dirty="0"/>
              <a:t>Data presentation vs. data exploration</a:t>
            </a:r>
          </a:p>
        </p:txBody>
      </p:sp>
    </p:spTree>
    <p:extLst>
      <p:ext uri="{BB962C8B-B14F-4D97-AF65-F5344CB8AC3E}">
        <p14:creationId xmlns:p14="http://schemas.microsoft.com/office/powerpoint/2010/main" val="337949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6662687" y="2162827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2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635" y="304799"/>
            <a:ext cx="10910047" cy="79786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Multi-Dimensional View of Data Mining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165" y="1102659"/>
            <a:ext cx="11223811" cy="569258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200" b="1" u="sng" dirty="0"/>
              <a:t>Data to be mined</a:t>
            </a:r>
            <a:endParaRPr lang="en-US" altLang="en-US" sz="22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Database data (extended-relational, object-oriented, heterogeneous), data warehouse, transactional data, stream, spatiotemporal, time-series, sequence, text and web, multi-media, graphs &amp; social and information networks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b="1" u="sng" dirty="0"/>
              <a:t>Knowledge to be mined (or: Data mining functions)</a:t>
            </a:r>
            <a:endParaRPr lang="en-US" altLang="en-US" sz="22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Characterization, discrimination, association, classification, clustering, trend/deviation, outlier analysis,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Descriptive vs. predictive data mining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Multiple/integrated functions and mining at multiple levels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b="1" u="sng" dirty="0"/>
              <a:t>Techniques utilized</a:t>
            </a:r>
            <a:endParaRPr lang="en-US" altLang="en-US" sz="2200" b="1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Data-intensive, data warehouse (OLAP), machine learning, statistics, pattern recognition, visualization, high-performance, etc.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b="1" u="sng" dirty="0"/>
              <a:t>Applications adapted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200" dirty="0"/>
              <a:t>Retail, telecommunication, banking, fraud analysis, bio-data mining, stock market analysis, text mining, Web mining, etc.</a:t>
            </a:r>
          </a:p>
        </p:txBody>
      </p:sp>
    </p:spTree>
    <p:extLst>
      <p:ext uri="{BB962C8B-B14F-4D97-AF65-F5344CB8AC3E}">
        <p14:creationId xmlns:p14="http://schemas.microsoft.com/office/powerpoint/2010/main" val="3091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1524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1A43289-83A1-401C-9581-96E7F0EDEBC9}" type="datetime4">
              <a:rPr lang="en-US" altLang="en-US" sz="1200"/>
              <a:pPr eaLnBrk="1" hangingPunct="1"/>
              <a:t>August 27, 2018</a:t>
            </a:fld>
            <a:endParaRPr lang="en-US" altLang="en-US" sz="120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48006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292827B-79F9-4E5A-A75C-454F47C8F876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3317" name="Date Placeholder 3"/>
          <p:cNvSpPr txBox="1">
            <a:spLocks noGrp="1"/>
          </p:cNvSpPr>
          <p:nvPr/>
        </p:nvSpPr>
        <p:spPr bwMode="auto">
          <a:xfrm>
            <a:off x="1524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676B0F-AB9C-45BF-A0FD-54CB89B7FDC7}" type="datetime4">
              <a:rPr lang="en-US" altLang="en-US" sz="1200"/>
              <a:pPr eaLnBrk="1" hangingPunct="1"/>
              <a:t>August 27, 2018</a:t>
            </a:fld>
            <a:endParaRPr lang="en-US" altLang="en-US" sz="1200"/>
          </a:p>
        </p:txBody>
      </p:sp>
      <p:sp>
        <p:nvSpPr>
          <p:cNvPr id="13318" name="Footer Placeholder 4"/>
          <p:cNvSpPr txBox="1">
            <a:spLocks noGrp="1"/>
          </p:cNvSpPr>
          <p:nvPr/>
        </p:nvSpPr>
        <p:spPr bwMode="auto">
          <a:xfrm>
            <a:off x="4800600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13319" name="Slide Number Placeholder 5"/>
          <p:cNvSpPr txBox="1">
            <a:spLocks noGrp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CEE30B5-2C8C-4B6C-AE46-4341A972B85B}" type="slidenum">
              <a:rPr lang="en-US" altLang="en-US" sz="1400"/>
              <a:pPr algn="r" eaLnBrk="1" hangingPunct="1"/>
              <a:t>2</a:t>
            </a:fld>
            <a:endParaRPr lang="en-US" altLang="en-US" sz="1400"/>
          </a:p>
        </p:txBody>
      </p:sp>
      <p:pic>
        <p:nvPicPr>
          <p:cNvPr id="13320" name="Picture 7" descr="IMG_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4168"/>
            <a:ext cx="12196482" cy="1626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19358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6384781" y="2799321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304800"/>
            <a:ext cx="10972800" cy="779929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Data Mining: On What Kinds of Data?</a:t>
            </a:r>
            <a:endParaRPr lang="en-US" altLang="en-US" u="sng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5" y="1084729"/>
            <a:ext cx="10972800" cy="5611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Database-oriented data sets and applications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Relational database, data warehouse, transactional database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Object-relational databases, Heterogeneous databases and legacy databases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Advanced data sets and advanced applications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streams and sensor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Time-series data, temporal data, sequence data (incl. bio-sequences)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Structure data, graphs, social networks and information networks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Spatial data and spatiotemporal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Multimedia database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Text databases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The World-Wide Web</a:t>
            </a:r>
          </a:p>
        </p:txBody>
      </p:sp>
    </p:spTree>
    <p:extLst>
      <p:ext uri="{BB962C8B-B14F-4D97-AF65-F5344CB8AC3E}">
        <p14:creationId xmlns:p14="http://schemas.microsoft.com/office/powerpoint/2010/main" val="380238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6510287" y="3265486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381002"/>
            <a:ext cx="10865223" cy="712692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Data Mining Functions: (1) Generalization</a:t>
            </a:r>
            <a:endParaRPr lang="en-US" altLang="en-US" sz="4000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53" y="1295400"/>
            <a:ext cx="7826188" cy="5230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Information integration and data warehouse construction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cleaning, transformation, integration, and multidimensional data model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cube technology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Scalable methods for computing (i.e., materializing) multidimensional aggregates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OLAP (online analytical processing)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Multidimensional concept description: Characterization and discrimination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Generalize, summarize, and contrast data characteristics, e.g., dry vs. wet region</a:t>
            </a:r>
          </a:p>
        </p:txBody>
      </p:sp>
      <p:pic>
        <p:nvPicPr>
          <p:cNvPr id="5126" name="Picture 6" descr="http://www.aussurveys.com.au/wp-content/uploads/2013/09/img-cube-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69" y="1843927"/>
            <a:ext cx="5238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3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relation plo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601" y="2358982"/>
            <a:ext cx="6872694" cy="2341741"/>
          </a:xfrm>
          <a:prstGeom prst="rect">
            <a:avLst/>
          </a:prstGeom>
          <a:ln w="12700">
            <a:miter lim="400000"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76" y="152400"/>
            <a:ext cx="11241742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Data Mining Functions: (2) Pattern Discovery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28" y="1214719"/>
            <a:ext cx="10775577" cy="163605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Frequent patterns (or frequent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)</a:t>
            </a:r>
          </a:p>
          <a:p>
            <a:pPr lvl="1" eaLnBrk="1" hangingPunct="1"/>
            <a:r>
              <a:rPr lang="en-US" altLang="en-US" sz="2400" dirty="0"/>
              <a:t>What items are frequently purchased together in your Walmart?</a:t>
            </a:r>
          </a:p>
          <a:p>
            <a:r>
              <a:rPr lang="en-US" altLang="en-US" sz="2400" dirty="0"/>
              <a:t>Association and Correlation Analysis </a:t>
            </a:r>
          </a:p>
          <a:p>
            <a:pPr>
              <a:spcAft>
                <a:spcPts val="600"/>
              </a:spcAft>
            </a:pPr>
            <a:endParaRPr lang="en-US" alt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529" y="4459941"/>
            <a:ext cx="10650072" cy="216497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A typical association rule</a:t>
            </a:r>
          </a:p>
          <a:p>
            <a:pPr lvl="2"/>
            <a:r>
              <a:rPr lang="en-US" altLang="en-US" sz="2400" dirty="0"/>
              <a:t>Diaper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Beer [0.5%, 75%]  (support, confidence)</a:t>
            </a:r>
          </a:p>
          <a:p>
            <a:pPr lvl="1"/>
            <a:r>
              <a:rPr lang="en-US" altLang="en-US" sz="2400" dirty="0"/>
              <a:t>Are strongly associated items also strongly correlated?</a:t>
            </a:r>
          </a:p>
          <a:p>
            <a:r>
              <a:rPr lang="en-US" altLang="en-US" sz="2400" dirty="0"/>
              <a:t>How to mine such patterns and rules efficiently in large datasets?</a:t>
            </a:r>
          </a:p>
          <a:p>
            <a:r>
              <a:rPr lang="en-US" altLang="en-US" sz="2400" dirty="0"/>
              <a:t>How to use such patterns for classification, clustering, and other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61288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152400"/>
            <a:ext cx="10865223" cy="941294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Data Mining Functions: (3) Classification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4" y="1201270"/>
            <a:ext cx="10972801" cy="535192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Classification and label prediction  </a:t>
            </a:r>
          </a:p>
          <a:p>
            <a:pPr lvl="1" eaLnBrk="1" hangingPunct="1"/>
            <a:r>
              <a:rPr lang="en-US" altLang="en-US" sz="2400" dirty="0"/>
              <a:t>Construct models (functions) based on some training examples</a:t>
            </a:r>
          </a:p>
          <a:p>
            <a:pPr lvl="1" eaLnBrk="1" hangingPunct="1"/>
            <a:r>
              <a:rPr lang="en-US" altLang="en-US" sz="2400" dirty="0"/>
              <a:t>Describe and distinguish classes or concepts for future prediction</a:t>
            </a:r>
          </a:p>
          <a:p>
            <a:pPr lvl="2" eaLnBrk="1" hangingPunct="1"/>
            <a:r>
              <a:rPr lang="en-US" altLang="en-US" sz="2400" dirty="0"/>
              <a:t>Ex. 1. Classify countries based on (climate)</a:t>
            </a:r>
          </a:p>
          <a:p>
            <a:pPr lvl="2" eaLnBrk="1" hangingPunct="1"/>
            <a:r>
              <a:rPr lang="en-US" altLang="en-US" sz="2400" dirty="0"/>
              <a:t>Ex. 2. Classify cars based on (gas mileage)</a:t>
            </a:r>
          </a:p>
          <a:p>
            <a:pPr lvl="1" eaLnBrk="1" hangingPunct="1"/>
            <a:r>
              <a:rPr lang="en-US" altLang="en-US" sz="2400" dirty="0"/>
              <a:t>Predict some unknown class labels</a:t>
            </a:r>
          </a:p>
          <a:p>
            <a:pPr eaLnBrk="1" hangingPunct="1"/>
            <a:r>
              <a:rPr lang="en-US" altLang="en-US" sz="2400" dirty="0"/>
              <a:t>Typical methods</a:t>
            </a:r>
          </a:p>
          <a:p>
            <a:pPr lvl="1" eaLnBrk="1" hangingPunct="1"/>
            <a:r>
              <a:rPr lang="en-US" altLang="en-US" sz="2400" dirty="0"/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/>
            <a:r>
              <a:rPr lang="en-US" altLang="en-US" sz="2400" dirty="0"/>
              <a:t>Typical applications:</a:t>
            </a:r>
          </a:p>
          <a:p>
            <a:pPr lvl="1" eaLnBrk="1" hangingPunct="1"/>
            <a:r>
              <a:rPr lang="en-US" altLang="en-US" sz="2400" dirty="0"/>
              <a:t>Credit card fraud detection, direct marketing, classifying stars, diseases,  web-pages, …</a:t>
            </a:r>
          </a:p>
        </p:txBody>
      </p:sp>
      <p:pic>
        <p:nvPicPr>
          <p:cNvPr id="6146" name="Picture 2" descr="https://upload.wikimedia.org/wikipedia/commons/thumb/6/65/Binary-classification-labeled.svg/220px-Binary-classification-label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24" y="156798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304800"/>
            <a:ext cx="11403106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Data Mining Functions: (4) Cluster Analysis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6" y="1295400"/>
            <a:ext cx="6051176" cy="444201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Unsupervised learning (i.e., Class label is unknown)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Group data to form new categories (i.e., clusters), e.g., cluster houses to find distribution patterns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Principle: Maximizing intra-class similarity &amp; minimizing interclass similarity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methods and applications</a:t>
            </a: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3">
            <a:extLst/>
          </a:blip>
          <a:srcRect l="5639" t="5639" r="5639" b="5639"/>
          <a:stretch>
            <a:fillRect/>
          </a:stretch>
        </p:blipFill>
        <p:spPr>
          <a:xfrm>
            <a:off x="6388686" y="1230218"/>
            <a:ext cx="5168901" cy="3876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061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mathworks.com/matlabcentral/mlc-downloads/downloads/submissions/34795/versions/7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70" y="4269457"/>
            <a:ext cx="3343755" cy="25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s1.blogger.com/x/blogger/5682/4111/1600/485624/Multivariate%20Outlier%20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4" y="4018760"/>
            <a:ext cx="4991580" cy="27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6847" y="304800"/>
            <a:ext cx="11080377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Data Mining Functions: (5) Outlier Analysis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847" y="1195295"/>
            <a:ext cx="8308602" cy="3706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Outlier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Outlier: A data object that does not comply with the general behavior of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Noise or exception?</a:t>
            </a:r>
            <a:r>
              <a:rPr lang="en-US" altLang="en-US" sz="2400" dirty="0">
                <a:cs typeface="Tahoma" panose="020B0604030504040204" pitchFamily="34" charset="0"/>
              </a:rPr>
              <a:t>―One person’s garbage could be another person’s treasure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Methods: by product of clustering or regression analysis,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Useful in fraud detection, rare events analysis</a:t>
            </a:r>
          </a:p>
        </p:txBody>
      </p:sp>
      <p:pic>
        <p:nvPicPr>
          <p:cNvPr id="8194" name="Picture 2" descr="Image result for outlier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60" y="11952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9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nopedia.com/wp-content/uploads/2014/10/trend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2" y="1198537"/>
            <a:ext cx="3594053" cy="26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75" y="152400"/>
            <a:ext cx="10999695" cy="9144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altLang="en-US" sz="4000" dirty="0"/>
              <a:t>Data Mining Functions: (6) Time and Ordering: Sequential Pattern, Trend and Evolution Analysis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775" y="1362634"/>
            <a:ext cx="8884026" cy="5163671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Sequence, trend and evolution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Trend, time-series, and deviation analysis</a:t>
            </a:r>
          </a:p>
          <a:p>
            <a:pPr lvl="2"/>
            <a:r>
              <a:rPr lang="en-US" altLang="en-US" sz="2400" dirty="0"/>
              <a:t>e.g., regression and value prediction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Sequential pattern mining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buy digital camera, then buy </a:t>
            </a:r>
            <a:r>
              <a:rPr lang="en-US" altLang="en-US" sz="2400" dirty="0">
                <a:sym typeface="Wingdings" panose="05000000000000000000" pitchFamily="2" charset="2"/>
              </a:rPr>
              <a:t>large memory cards</a:t>
            </a:r>
            <a:endParaRPr lang="en-US" altLang="en-US" sz="24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Periodicity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Motifs and biological sequence analysis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Approximate and consecutive motifs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Similarity-based analysis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Mining data streams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Ordered, time-varying, potentially infinite, data streams</a:t>
            </a:r>
          </a:p>
        </p:txBody>
      </p:sp>
      <p:pic>
        <p:nvPicPr>
          <p:cNvPr id="5" name="time series.png"/>
          <p:cNvPicPr>
            <a:picLocks noChangeAspect="1"/>
          </p:cNvPicPr>
          <p:nvPr/>
        </p:nvPicPr>
        <p:blipFill>
          <a:blip r:embed="rId4">
            <a:extLst/>
          </a:blip>
          <a:srcRect l="5041"/>
          <a:stretch>
            <a:fillRect/>
          </a:stretch>
        </p:blipFill>
        <p:spPr>
          <a:xfrm>
            <a:off x="8470528" y="3916034"/>
            <a:ext cx="2860860" cy="2774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1810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email-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98" y="1253141"/>
            <a:ext cx="4042611" cy="38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71" y="152400"/>
            <a:ext cx="10936941" cy="9144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dirty="0"/>
              <a:t>Data Mining Functions: (7) Structure and Network Analysis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1066800"/>
            <a:ext cx="10950388" cy="569258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Graph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Finding frequent subgraphs (e.g., chemical compounds), trees (XML), substructures (web fragments)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Information network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Social networks: actors (objects, nodes) and relationships (edges)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author networks in CS, terrorist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Multiple heterogeneous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 person could be multiple information networks: friends, family, classmates,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Links carry a lot of semantic information: Link mining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Web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Web is a big information network: from PageRank to Google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Analysis of Web information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Web community discovery, opinion mining, usage mining, …</a:t>
            </a:r>
          </a:p>
        </p:txBody>
      </p:sp>
    </p:spTree>
    <p:extLst>
      <p:ext uri="{BB962C8B-B14F-4D97-AF65-F5344CB8AC3E}">
        <p14:creationId xmlns:p14="http://schemas.microsoft.com/office/powerpoint/2010/main" val="94012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2705" y="0"/>
            <a:ext cx="11333070" cy="1111624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altLang="en-US" dirty="0"/>
              <a:t>Data and Information Systems (DAIS)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5" y="1088802"/>
            <a:ext cx="6237072" cy="544605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tabLst>
                <a:tab pos="7658100" algn="l"/>
              </a:tabLst>
            </a:pPr>
            <a:r>
              <a:rPr lang="en-US" altLang="en-US" sz="4000" dirty="0"/>
              <a:t>Database Systems</a:t>
            </a:r>
          </a:p>
          <a:p>
            <a:pPr>
              <a:lnSpc>
                <a:spcPct val="200000"/>
              </a:lnSpc>
              <a:spcAft>
                <a:spcPts val="600"/>
              </a:spcAft>
              <a:tabLst>
                <a:tab pos="7658100" algn="l"/>
              </a:tabLst>
            </a:pPr>
            <a:r>
              <a:rPr lang="en-US" altLang="en-US" sz="4000" dirty="0"/>
              <a:t>Data Mining</a:t>
            </a:r>
          </a:p>
          <a:p>
            <a:pPr>
              <a:lnSpc>
                <a:spcPct val="200000"/>
              </a:lnSpc>
              <a:spcAft>
                <a:spcPts val="600"/>
              </a:spcAft>
              <a:tabLst>
                <a:tab pos="7658100" algn="l"/>
              </a:tabLst>
            </a:pPr>
            <a:r>
              <a:rPr lang="en-US" altLang="en-US" sz="4000" dirty="0"/>
              <a:t>Text Information Systems</a:t>
            </a:r>
          </a:p>
          <a:p>
            <a:pPr>
              <a:lnSpc>
                <a:spcPct val="200000"/>
              </a:lnSpc>
              <a:spcAft>
                <a:spcPts val="600"/>
              </a:spcAft>
              <a:tabLst>
                <a:tab pos="7658100" algn="l"/>
              </a:tabLst>
            </a:pPr>
            <a:r>
              <a:rPr lang="en-US" altLang="en-US" sz="4000" dirty="0"/>
              <a:t>Networks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"/>
          <a:stretch/>
        </p:blipFill>
        <p:spPr bwMode="auto">
          <a:xfrm>
            <a:off x="9293275" y="1317142"/>
            <a:ext cx="1454879" cy="15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222900" y="2855764"/>
            <a:ext cx="158115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>
                <a:latin typeface="Calibri" panose="020F0502020204030204" pitchFamily="34" charset="0"/>
                <a:sym typeface="Arial" panose="020B0604020202020204" pitchFamily="34" charset="0"/>
              </a:rPr>
              <a:t>Kevin Chang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797422" y="3908055"/>
            <a:ext cx="158115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 err="1">
                <a:latin typeface="Calibri" panose="020F0502020204030204" pitchFamily="34" charset="0"/>
                <a:sym typeface="Arial" panose="020B0604020202020204" pitchFamily="34" charset="0"/>
              </a:rPr>
              <a:t>Jiawei</a:t>
            </a:r>
            <a:r>
              <a:rPr lang="en-US" altLang="en-US" sz="2800" b="1" baseline="-25000" dirty="0">
                <a:latin typeface="Calibri" panose="020F0502020204030204" pitchFamily="34" charset="0"/>
                <a:sym typeface="Arial" panose="020B0604020202020204" pitchFamily="34" charset="0"/>
              </a:rPr>
              <a:t> Han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878688" y="5918438"/>
            <a:ext cx="187474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 err="1">
                <a:latin typeface="Calibri" panose="020F0502020204030204" pitchFamily="34" charset="0"/>
                <a:sym typeface="Arial" panose="020B0604020202020204" pitchFamily="34" charset="0"/>
              </a:rPr>
              <a:t>ChengXiang</a:t>
            </a:r>
            <a:r>
              <a:rPr lang="en-US" altLang="en-US" sz="2800" b="1" baseline="-25000" dirty="0"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 err="1">
                <a:latin typeface="Calibri" panose="020F0502020204030204" pitchFamily="34" charset="0"/>
                <a:sym typeface="Arial" panose="020B0604020202020204" pitchFamily="34" charset="0"/>
              </a:rPr>
              <a:t>Zhai</a:t>
            </a:r>
            <a:endParaRPr lang="en-US" altLang="en-US" sz="2800" b="1" baseline="-25000" dirty="0"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922" y="2331689"/>
            <a:ext cx="1200150" cy="16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878688" y="3285066"/>
            <a:ext cx="178593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>
                <a:latin typeface="Calibri" panose="020F0502020204030204" pitchFamily="34" charset="0"/>
                <a:sym typeface="Arial" panose="020B0604020202020204" pitchFamily="34" charset="0"/>
              </a:rPr>
              <a:t>Aditya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 err="1">
                <a:latin typeface="Calibri" panose="020F0502020204030204" pitchFamily="34" charset="0"/>
                <a:sym typeface="Arial" panose="020B0604020202020204" pitchFamily="34" charset="0"/>
              </a:rPr>
              <a:t>Parameswaran</a:t>
            </a:r>
            <a:endParaRPr lang="en-US" altLang="en-US" sz="2800" b="1" baseline="-25000" dirty="0"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6"/>
          <a:stretch/>
        </p:blipFill>
        <p:spPr bwMode="auto">
          <a:xfrm>
            <a:off x="6988172" y="1692238"/>
            <a:ext cx="1508059" cy="16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ari Sundar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0"/>
          <a:stretch/>
        </p:blipFill>
        <p:spPr bwMode="auto">
          <a:xfrm>
            <a:off x="3878711" y="5028085"/>
            <a:ext cx="1492626" cy="16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131830" y="5747905"/>
            <a:ext cx="160020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-25000" dirty="0">
                <a:latin typeface="Calibri" panose="020F0502020204030204" pitchFamily="34" charset="0"/>
                <a:sym typeface="Arial" panose="020B0604020202020204" pitchFamily="34" charset="0"/>
              </a:rPr>
              <a:t>Hari </a:t>
            </a:r>
            <a:r>
              <a:rPr lang="en-US" altLang="en-US" sz="2800" b="1" baseline="-25000" dirty="0" err="1">
                <a:latin typeface="Calibri" panose="020F0502020204030204" pitchFamily="34" charset="0"/>
                <a:sym typeface="Arial" panose="020B0604020202020204" pitchFamily="34" charset="0"/>
              </a:rPr>
              <a:t>Sundaram</a:t>
            </a:r>
            <a:endParaRPr lang="en-US" altLang="en-US" sz="2800" b="1" baseline="-25000" dirty="0"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 descr="C:\Users\zhai\Pictures\chengxiang-zha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83" y="4262919"/>
            <a:ext cx="1334815" cy="17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93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Evaluation of Knowledge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046" y="1143000"/>
            <a:ext cx="10394578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Are all mined knowledge interesting?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One can mine tremendous amount of “patterns” 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fit only certain dimension space (time, location, …)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not be representative, may be transient, …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Evaluation of mined knowledge </a:t>
            </a:r>
            <a:r>
              <a:rPr lang="en-US" altLang="en-US" sz="2400" dirty="0">
                <a:cs typeface="Arial" panose="020B0604020202020204" pitchFamily="34" charset="0"/>
              </a:rPr>
              <a:t>→ directly mine only interesting knowledge?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Descriptive vs. predictive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Coverage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Typicality vs. novelty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Accuracy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Timeliness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…</a:t>
            </a:r>
          </a:p>
        </p:txBody>
      </p:sp>
      <p:pic>
        <p:nvPicPr>
          <p:cNvPr id="10242" name="Picture 2" descr="http://ieg.worldbankgroup.org/Data/knowledge_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87" y="4081183"/>
            <a:ext cx="4629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45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6501322" y="3735544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3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18" y="266700"/>
            <a:ext cx="11591364" cy="762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Data Mining: Confluence of Multiple Disciplines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14DF42-0C15-4D31-AB25-F1BF1E28F391}"/>
              </a:ext>
            </a:extLst>
          </p:cNvPr>
          <p:cNvGrpSpPr/>
          <p:nvPr/>
        </p:nvGrpSpPr>
        <p:grpSpPr>
          <a:xfrm>
            <a:off x="1129864" y="1505360"/>
            <a:ext cx="9829668" cy="4601991"/>
            <a:chOff x="1129864" y="1505360"/>
            <a:chExt cx="9829668" cy="4601991"/>
          </a:xfrm>
        </p:grpSpPr>
        <p:sp>
          <p:nvSpPr>
            <p:cNvPr id="39940" name="Oval 19"/>
            <p:cNvSpPr>
              <a:spLocks noChangeArrowheads="1"/>
            </p:cNvSpPr>
            <p:nvPr/>
          </p:nvSpPr>
          <p:spPr bwMode="auto">
            <a:xfrm>
              <a:off x="4827493" y="3254190"/>
              <a:ext cx="2286000" cy="1066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0000"/>
                  </a:solidFill>
                  <a:latin typeface="+mn-lt"/>
                </a:rPr>
                <a:t>Data Mining</a:t>
              </a:r>
            </a:p>
          </p:txBody>
        </p:sp>
        <p:sp>
          <p:nvSpPr>
            <p:cNvPr id="39947" name="Oval 21"/>
            <p:cNvSpPr>
              <a:spLocks noChangeArrowheads="1"/>
            </p:cNvSpPr>
            <p:nvPr/>
          </p:nvSpPr>
          <p:spPr bwMode="auto">
            <a:xfrm>
              <a:off x="2438399" y="1505366"/>
              <a:ext cx="2084294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Machine</a:t>
              </a:r>
            </a:p>
            <a:p>
              <a:pPr algn="ctr" eaLnBrk="1" hangingPunct="1"/>
              <a:r>
                <a:rPr lang="en-US" altLang="en-US" sz="2400" b="1" dirty="0">
                  <a:latin typeface="+mn-lt"/>
                </a:rPr>
                <a:t>Learning</a:t>
              </a:r>
            </a:p>
          </p:txBody>
        </p:sp>
        <p:sp>
          <p:nvSpPr>
            <p:cNvPr id="39948" name="Oval 22"/>
            <p:cNvSpPr>
              <a:spLocks noChangeArrowheads="1"/>
            </p:cNvSpPr>
            <p:nvPr/>
          </p:nvSpPr>
          <p:spPr bwMode="auto">
            <a:xfrm>
              <a:off x="7265893" y="1561571"/>
              <a:ext cx="2164976" cy="800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Pattern</a:t>
              </a:r>
            </a:p>
            <a:p>
              <a:pPr algn="ctr" eaLnBrk="1" hangingPunct="1"/>
              <a:r>
                <a:rPr lang="en-US" altLang="en-US" sz="2400" b="1" dirty="0">
                  <a:latin typeface="+mn-lt"/>
                </a:rPr>
                <a:t>Recognition</a:t>
              </a:r>
            </a:p>
          </p:txBody>
        </p:sp>
        <p:sp>
          <p:nvSpPr>
            <p:cNvPr id="39949" name="Oval 23"/>
            <p:cNvSpPr>
              <a:spLocks noChangeArrowheads="1"/>
            </p:cNvSpPr>
            <p:nvPr/>
          </p:nvSpPr>
          <p:spPr bwMode="auto">
            <a:xfrm>
              <a:off x="1129864" y="2658211"/>
              <a:ext cx="2093612" cy="838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+mn-lt"/>
                </a:rPr>
                <a:t>Natural Language </a:t>
              </a:r>
            </a:p>
            <a:p>
              <a:pPr algn="ctr" eaLnBrk="1" hangingPunct="1"/>
              <a:r>
                <a:rPr lang="en-US" altLang="en-US" sz="2000" b="1" dirty="0">
                  <a:latin typeface="+mn-lt"/>
                </a:rPr>
                <a:t>Processing</a:t>
              </a:r>
            </a:p>
          </p:txBody>
        </p:sp>
        <p:sp>
          <p:nvSpPr>
            <p:cNvPr id="39950" name="Oval 24"/>
            <p:cNvSpPr>
              <a:spLocks noChangeArrowheads="1"/>
            </p:cNvSpPr>
            <p:nvPr/>
          </p:nvSpPr>
          <p:spPr bwMode="auto">
            <a:xfrm>
              <a:off x="2003611" y="5039930"/>
              <a:ext cx="2160494" cy="9412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Social Sciences</a:t>
              </a:r>
            </a:p>
          </p:txBody>
        </p:sp>
        <p:sp>
          <p:nvSpPr>
            <p:cNvPr id="39951" name="Oval 25"/>
            <p:cNvSpPr>
              <a:spLocks noChangeArrowheads="1"/>
            </p:cNvSpPr>
            <p:nvPr/>
          </p:nvSpPr>
          <p:spPr bwMode="auto">
            <a:xfrm>
              <a:off x="4850788" y="1505360"/>
              <a:ext cx="2200835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Statistics</a:t>
              </a:r>
            </a:p>
          </p:txBody>
        </p:sp>
        <p:sp>
          <p:nvSpPr>
            <p:cNvPr id="39952" name="Oval 26"/>
            <p:cNvSpPr>
              <a:spLocks noChangeArrowheads="1"/>
            </p:cNvSpPr>
            <p:nvPr/>
          </p:nvSpPr>
          <p:spPr bwMode="auto">
            <a:xfrm>
              <a:off x="7848601" y="4957821"/>
              <a:ext cx="2339788" cy="1066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+mn-lt"/>
                </a:rPr>
                <a:t>High-Performance</a:t>
              </a:r>
            </a:p>
            <a:p>
              <a:pPr algn="ctr" eaLnBrk="1" hangingPunct="1"/>
              <a:r>
                <a:rPr lang="en-US" altLang="en-US" sz="2000" b="1" dirty="0">
                  <a:latin typeface="+mn-lt"/>
                </a:rPr>
                <a:t>Computing</a:t>
              </a:r>
            </a:p>
          </p:txBody>
        </p:sp>
        <p:sp>
          <p:nvSpPr>
            <p:cNvPr id="39953" name="Oval 27"/>
            <p:cNvSpPr>
              <a:spLocks noChangeArrowheads="1"/>
            </p:cNvSpPr>
            <p:nvPr/>
          </p:nvSpPr>
          <p:spPr bwMode="auto">
            <a:xfrm>
              <a:off x="8862522" y="2513085"/>
              <a:ext cx="2057400" cy="838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latin typeface="+mn-lt"/>
                </a:rPr>
                <a:t>Visualization</a:t>
              </a:r>
            </a:p>
            <a:p>
              <a:pPr algn="ctr" eaLnBrk="1" hangingPunct="1"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latin typeface="+mn-lt"/>
                </a:rPr>
                <a:t>&amp; HCI</a:t>
              </a:r>
            </a:p>
          </p:txBody>
        </p:sp>
        <p:sp>
          <p:nvSpPr>
            <p:cNvPr id="39955" name="Oval 30"/>
            <p:cNvSpPr>
              <a:spLocks noChangeArrowheads="1"/>
            </p:cNvSpPr>
            <p:nvPr/>
          </p:nvSpPr>
          <p:spPr bwMode="auto">
            <a:xfrm>
              <a:off x="4867481" y="5098822"/>
              <a:ext cx="2209800" cy="10085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Applications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605A9D9-A2EF-4528-9A48-06666618BC10}"/>
                </a:ext>
              </a:extLst>
            </p:cNvPr>
            <p:cNvCxnSpPr>
              <a:cxnSpLocks/>
              <a:stCxn id="39940" idx="7"/>
              <a:endCxn id="39948" idx="4"/>
            </p:cNvCxnSpPr>
            <p:nvPr/>
          </p:nvCxnSpPr>
          <p:spPr>
            <a:xfrm flipV="1">
              <a:off x="6778716" y="2361672"/>
              <a:ext cx="1569665" cy="10487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85F7851-2E44-44D9-9709-5BA4DE2ECC03}"/>
                </a:ext>
              </a:extLst>
            </p:cNvPr>
            <p:cNvCxnSpPr>
              <a:cxnSpLocks/>
              <a:stCxn id="39940" idx="1"/>
              <a:endCxn id="39947" idx="4"/>
            </p:cNvCxnSpPr>
            <p:nvPr/>
          </p:nvCxnSpPr>
          <p:spPr>
            <a:xfrm flipH="1" flipV="1">
              <a:off x="3480546" y="2419766"/>
              <a:ext cx="1681724" cy="9906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8554B93-8F57-43FD-AE14-8F45413BC449}"/>
                </a:ext>
              </a:extLst>
            </p:cNvPr>
            <p:cNvCxnSpPr>
              <a:cxnSpLocks/>
              <a:stCxn id="39940" idx="3"/>
              <a:endCxn id="39950" idx="7"/>
            </p:cNvCxnSpPr>
            <p:nvPr/>
          </p:nvCxnSpPr>
          <p:spPr>
            <a:xfrm flipH="1">
              <a:off x="3847708" y="4164761"/>
              <a:ext cx="1314562" cy="10130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61C7C8-CADA-419E-96CF-890D2EFBA5A4}"/>
                </a:ext>
              </a:extLst>
            </p:cNvPr>
            <p:cNvCxnSpPr>
              <a:cxnSpLocks/>
              <a:stCxn id="39940" idx="4"/>
              <a:endCxn id="39955" idx="0"/>
            </p:cNvCxnSpPr>
            <p:nvPr/>
          </p:nvCxnSpPr>
          <p:spPr>
            <a:xfrm>
              <a:off x="5970493" y="4320990"/>
              <a:ext cx="1888" cy="7778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4DDB685-507F-4714-A7B9-798CFB19DC44}"/>
                </a:ext>
              </a:extLst>
            </p:cNvPr>
            <p:cNvCxnSpPr>
              <a:cxnSpLocks/>
              <a:stCxn id="39940" idx="0"/>
              <a:endCxn id="39951" idx="4"/>
            </p:cNvCxnSpPr>
            <p:nvPr/>
          </p:nvCxnSpPr>
          <p:spPr>
            <a:xfrm flipH="1" flipV="1">
              <a:off x="5951206" y="2419760"/>
              <a:ext cx="19287" cy="8344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1C520-E607-4779-842B-9860D946CD2C}"/>
                </a:ext>
              </a:extLst>
            </p:cNvPr>
            <p:cNvCxnSpPr>
              <a:cxnSpLocks/>
              <a:stCxn id="39940" idx="5"/>
            </p:cNvCxnSpPr>
            <p:nvPr/>
          </p:nvCxnSpPr>
          <p:spPr>
            <a:xfrm>
              <a:off x="6778716" y="4164761"/>
              <a:ext cx="2208667" cy="8119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F49B263-5CE7-4829-8EB8-D4A6F77DA1DD}"/>
                </a:ext>
              </a:extLst>
            </p:cNvPr>
            <p:cNvCxnSpPr>
              <a:cxnSpLocks/>
              <a:stCxn id="39940" idx="2"/>
              <a:endCxn id="39949" idx="5"/>
            </p:cNvCxnSpPr>
            <p:nvPr/>
          </p:nvCxnSpPr>
          <p:spPr>
            <a:xfrm flipH="1" flipV="1">
              <a:off x="2916874" y="3373659"/>
              <a:ext cx="1910619" cy="4139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62342FE-CCBF-4627-8624-19D4B48CC7A6}"/>
                </a:ext>
              </a:extLst>
            </p:cNvPr>
            <p:cNvCxnSpPr>
              <a:cxnSpLocks/>
              <a:stCxn id="39940" idx="6"/>
              <a:endCxn id="39953" idx="3"/>
            </p:cNvCxnSpPr>
            <p:nvPr/>
          </p:nvCxnSpPr>
          <p:spPr>
            <a:xfrm flipV="1">
              <a:off x="7113493" y="3228533"/>
              <a:ext cx="2050328" cy="5590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27">
              <a:extLst>
                <a:ext uri="{FF2B5EF4-FFF2-40B4-BE49-F238E27FC236}">
                  <a16:creationId xmlns:a16="http://schemas.microsoft.com/office/drawing/2014/main" id="{745009DB-580D-42D7-BDF1-657A46F97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2132" y="3846057"/>
              <a:ext cx="2057400" cy="838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latin typeface="+mn-lt"/>
                </a:rPr>
                <a:t>Algorithm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E7DE47C-BEC3-451A-BBFB-CE06401E6F85}"/>
                </a:ext>
              </a:extLst>
            </p:cNvPr>
            <p:cNvCxnSpPr>
              <a:cxnSpLocks/>
              <a:stCxn id="39940" idx="6"/>
              <a:endCxn id="56" idx="2"/>
            </p:cNvCxnSpPr>
            <p:nvPr/>
          </p:nvCxnSpPr>
          <p:spPr>
            <a:xfrm>
              <a:off x="7113493" y="3787590"/>
              <a:ext cx="1788639" cy="47756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23">
              <a:extLst>
                <a:ext uri="{FF2B5EF4-FFF2-40B4-BE49-F238E27FC236}">
                  <a16:creationId xmlns:a16="http://schemas.microsoft.com/office/drawing/2014/main" id="{94AF2232-975C-4C9A-B1F6-0A8D449D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864" y="3838678"/>
              <a:ext cx="2057400" cy="838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+mn-lt"/>
                </a:rPr>
                <a:t>Database </a:t>
              </a:r>
            </a:p>
            <a:p>
              <a:pPr algn="ctr" eaLnBrk="1" hangingPunct="1"/>
              <a:r>
                <a:rPr lang="en-US" altLang="en-US" sz="2400" b="1" dirty="0">
                  <a:latin typeface="+mn-lt"/>
                </a:rPr>
                <a:t>Technology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97F18E3-DC89-4DD9-A5B8-BDE4425CB7BC}"/>
                </a:ext>
              </a:extLst>
            </p:cNvPr>
            <p:cNvCxnSpPr>
              <a:cxnSpLocks/>
              <a:stCxn id="39940" idx="2"/>
              <a:endCxn id="68" idx="6"/>
            </p:cNvCxnSpPr>
            <p:nvPr/>
          </p:nvCxnSpPr>
          <p:spPr>
            <a:xfrm flipH="1">
              <a:off x="3187264" y="3787590"/>
              <a:ext cx="1640229" cy="470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447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95" y="304799"/>
            <a:ext cx="10981764" cy="77993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Why Confluence of Multiple Disciplines?</a:t>
            </a:r>
            <a:endParaRPr lang="en-US" altLang="en-US" u="sng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495" y="1295400"/>
            <a:ext cx="10892117" cy="51816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Algorithms must be scalable to handle big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Structure data, graphs, social and information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New and sophisticated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75532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6510286" y="4305393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77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Applications of Data Mining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118" y="1308847"/>
            <a:ext cx="1111583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Web page analysis: classification, clustering, ranking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Collaborative analysis &amp; recommender systems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Basket data analysis to targeted marketing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Biological and medical data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software engineering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text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social and information network analysis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Built-in (invisible data mining) functions in  Google, MS, Yahoo!, Linked, Facebook, …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Major dedicated data mining systems/tools 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SAS, MS SQL-Server Analysis Manager, Oracle Data Mining Tools</a:t>
            </a:r>
          </a:p>
        </p:txBody>
      </p:sp>
      <p:pic>
        <p:nvPicPr>
          <p:cNvPr id="4098" name="Picture 2" descr="http://www.aia.es/wp-content/uploads/2012/09/recommendation_sys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29" y="130884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4887675" y="4825345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26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49" y="304800"/>
            <a:ext cx="10963275" cy="70485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Major Issues in Data Mining (1)</a:t>
            </a:r>
            <a:endParaRPr lang="en-US" altLang="en-US" u="sng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49" y="1085850"/>
            <a:ext cx="10963275" cy="565785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Mining Methodology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Mining various and new kinds of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Mining knowledge in multi-dimensional space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Data mining: An interdisciplinary effort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Boosting the power of discovery in a networked environment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Handling noise, uncertainty, and incompleteness of data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Pattern evaluation and pattern- or constraint-guided mining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User Interaction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Interactive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Incorporation of background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Presentation and visualization of data mining results</a:t>
            </a:r>
          </a:p>
        </p:txBody>
      </p:sp>
    </p:spTree>
    <p:extLst>
      <p:ext uri="{BB962C8B-B14F-4D97-AF65-F5344CB8AC3E}">
        <p14:creationId xmlns:p14="http://schemas.microsoft.com/office/powerpoint/2010/main" val="3343990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49" y="304800"/>
            <a:ext cx="10982325" cy="585788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Major Issues in Data Mining (2)</a:t>
            </a:r>
            <a:endParaRPr lang="en-US" altLang="en-US" u="sng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49" y="1266825"/>
            <a:ext cx="10982325" cy="5286375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Efficiency and Scalability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Efficiency and scalability of data mining algorithms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Parallel, distributed, stream, and incremental mining methods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Diversity of data types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Handling complex types of data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Mining dynamic, networked, and global data repositories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society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Social impacts of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Privacy-preserving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Invisible data mining</a:t>
            </a:r>
          </a:p>
        </p:txBody>
      </p:sp>
    </p:spTree>
    <p:extLst>
      <p:ext uri="{BB962C8B-B14F-4D97-AF65-F5344CB8AC3E}">
        <p14:creationId xmlns:p14="http://schemas.microsoft.com/office/powerpoint/2010/main" val="3628611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8288100" y="5377795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97859" y="0"/>
            <a:ext cx="10569388" cy="1111624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altLang="en-US" dirty="0"/>
              <a:t>Data and Information Systems</a:t>
            </a:r>
            <a:br>
              <a:rPr lang="en-US" altLang="en-US" dirty="0"/>
            </a:br>
            <a:r>
              <a:rPr lang="en-US" altLang="en-US" dirty="0"/>
              <a:t>(DAIS:) Course Structures at CS/UIUC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5" y="1187822"/>
            <a:ext cx="10892118" cy="544605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tabLst>
                <a:tab pos="7658100" algn="l"/>
              </a:tabLst>
            </a:pPr>
            <a:r>
              <a:rPr lang="en-US" altLang="en-US" dirty="0"/>
              <a:t>Coverage:  Database, data mining, text information systems, Web and bioinformatics</a:t>
            </a:r>
          </a:p>
          <a:p>
            <a:pPr>
              <a:tabLst>
                <a:tab pos="7658100" algn="l"/>
              </a:tabLst>
            </a:pPr>
            <a:r>
              <a:rPr lang="en-US" altLang="en-US" dirty="0"/>
              <a:t>Data mining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>
                <a:solidFill>
                  <a:schemeClr val="hlink"/>
                </a:solidFill>
              </a:rPr>
              <a:t>Intro. to data warehousing and mining</a:t>
            </a:r>
            <a:r>
              <a:rPr lang="en-US" altLang="en-US" dirty="0">
                <a:solidFill>
                  <a:srgbClr val="3E6A54"/>
                </a:solidFill>
              </a:rPr>
              <a:t> (CS412)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>
                <a:solidFill>
                  <a:srgbClr val="993300"/>
                </a:solidFill>
              </a:rPr>
              <a:t>Data mining: Principles and algorithms</a:t>
            </a:r>
            <a:r>
              <a:rPr lang="en-US" altLang="en-US" dirty="0">
                <a:solidFill>
                  <a:srgbClr val="006666"/>
                </a:solidFill>
              </a:rPr>
              <a:t> (CS512)</a:t>
            </a:r>
          </a:p>
          <a:p>
            <a:pPr>
              <a:tabLst>
                <a:tab pos="7658100" algn="l"/>
              </a:tabLst>
            </a:pPr>
            <a:r>
              <a:rPr lang="en-US" altLang="en-US" dirty="0"/>
              <a:t>Database Systems: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/>
              <a:t>Intro. to database systems (CS411)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/>
              <a:t>Advanced database systems (CS511)</a:t>
            </a:r>
          </a:p>
          <a:p>
            <a:pPr>
              <a:tabLst>
                <a:tab pos="7658100" algn="l"/>
              </a:tabLst>
            </a:pPr>
            <a:r>
              <a:rPr lang="en-US" altLang="en-US" dirty="0"/>
              <a:t>Text information systems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/>
              <a:t>Text information system (CS410)</a:t>
            </a:r>
          </a:p>
          <a:p>
            <a:pPr lvl="1">
              <a:tabLst>
                <a:tab pos="7658100" algn="l"/>
              </a:tabLst>
            </a:pPr>
            <a:r>
              <a:rPr lang="en-US" altLang="en-US" dirty="0"/>
              <a:t>Advanced text information systems (CS510)</a:t>
            </a:r>
          </a:p>
        </p:txBody>
      </p:sp>
    </p:spTree>
    <p:extLst>
      <p:ext uri="{BB962C8B-B14F-4D97-AF65-F5344CB8AC3E}">
        <p14:creationId xmlns:p14="http://schemas.microsoft.com/office/powerpoint/2010/main" val="2453160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304800"/>
            <a:ext cx="11010900" cy="762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A Brief History of Data Mining Society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133475"/>
            <a:ext cx="10972800" cy="554355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1989 IJCAI Workshop on Knowledge Discovery in Databases </a:t>
            </a:r>
          </a:p>
          <a:p>
            <a:pPr lvl="1" eaLnBrk="1" hangingPunct="1"/>
            <a:r>
              <a:rPr lang="en-US" altLang="en-US" sz="2400" dirty="0"/>
              <a:t>Knowledge Discovery in Databases (G. </a:t>
            </a:r>
            <a:r>
              <a:rPr lang="en-US" altLang="en-US" sz="2400" dirty="0" err="1"/>
              <a:t>Piatetsky</a:t>
            </a:r>
            <a:r>
              <a:rPr lang="en-US" altLang="en-US" sz="2400" dirty="0"/>
              <a:t>-Shapiro and W. Frawley, 1991)</a:t>
            </a:r>
          </a:p>
          <a:p>
            <a:pPr eaLnBrk="1" hangingPunct="1"/>
            <a:r>
              <a:rPr lang="en-US" altLang="en-US" sz="2400" dirty="0"/>
              <a:t>1991-1994 Workshops on Knowledge Discovery in Databases</a:t>
            </a:r>
          </a:p>
          <a:p>
            <a:pPr lvl="1" eaLnBrk="1" hangingPunct="1"/>
            <a:r>
              <a:rPr lang="en-US" altLang="en-US" sz="2400" dirty="0"/>
              <a:t>Advances in Knowledge Discovery and Data Mining (U. Fayyad, G. </a:t>
            </a:r>
            <a:r>
              <a:rPr lang="en-US" altLang="en-US" sz="2400" dirty="0" err="1"/>
              <a:t>Piatetsky</a:t>
            </a:r>
            <a:r>
              <a:rPr lang="en-US" altLang="en-US" sz="2400" dirty="0"/>
              <a:t>-Shapiro, P. Smyth, and R. </a:t>
            </a:r>
            <a:r>
              <a:rPr lang="en-US" altLang="en-US" sz="2400" dirty="0" err="1"/>
              <a:t>Uthurusamy</a:t>
            </a:r>
            <a:r>
              <a:rPr lang="en-US" altLang="en-US" sz="2400" dirty="0"/>
              <a:t>, 1996)</a:t>
            </a:r>
          </a:p>
          <a:p>
            <a:pPr eaLnBrk="1" hangingPunct="1"/>
            <a:r>
              <a:rPr lang="en-US" altLang="en-US" sz="2400" dirty="0"/>
              <a:t>1995-1998 International Conferences on Knowledge Discovery in Databases and Data Mining (KDD’95-98)</a:t>
            </a:r>
          </a:p>
          <a:p>
            <a:pPr lvl="1" eaLnBrk="1" hangingPunct="1"/>
            <a:r>
              <a:rPr lang="en-US" altLang="en-US" sz="2400" dirty="0"/>
              <a:t>Journal of Data Mining and Knowledge Discovery (1997)</a:t>
            </a:r>
          </a:p>
          <a:p>
            <a:pPr eaLnBrk="1" hangingPunct="1"/>
            <a:r>
              <a:rPr lang="en-US" altLang="en-US" sz="2400" dirty="0"/>
              <a:t>ACM SIGKDD conferences since 1998 and SIGKDD Explorations</a:t>
            </a:r>
          </a:p>
          <a:p>
            <a:pPr eaLnBrk="1" hangingPunct="1"/>
            <a:r>
              <a:rPr lang="en-US" altLang="en-US" sz="2400" dirty="0"/>
              <a:t>More conferences on data mining</a:t>
            </a:r>
          </a:p>
          <a:p>
            <a:pPr lvl="1" eaLnBrk="1" hangingPunct="1"/>
            <a:r>
              <a:rPr lang="en-US" altLang="en-US" sz="2400" dirty="0"/>
              <a:t>PAKDD (1997), PKDD (1997), SIAM-Data Mining (2001), (IEEE) ICDM (2001), WSDM (2008), etc.</a:t>
            </a:r>
          </a:p>
          <a:p>
            <a:pPr eaLnBrk="1" hangingPunct="1"/>
            <a:r>
              <a:rPr lang="en-US" altLang="en-US" sz="2400" dirty="0"/>
              <a:t>ACM Transactions on KDD (2007)</a:t>
            </a:r>
          </a:p>
        </p:txBody>
      </p:sp>
    </p:spTree>
    <p:extLst>
      <p:ext uri="{BB962C8B-B14F-4D97-AF65-F5344CB8AC3E}">
        <p14:creationId xmlns:p14="http://schemas.microsoft.com/office/powerpoint/2010/main" val="250841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28600"/>
            <a:ext cx="10953750" cy="762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Conferences and Journals on Data Mining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143000"/>
            <a:ext cx="5772150" cy="57150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KDD Conferences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ACM SIGKDD Int. Conf. on Knowledge Discovery in Databases and Data Mining (</a:t>
            </a:r>
            <a:r>
              <a:rPr lang="en-US" altLang="en-US" sz="2400" dirty="0">
                <a:solidFill>
                  <a:schemeClr val="hlink"/>
                </a:solidFill>
              </a:rPr>
              <a:t>KDD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SIAM Data Mining Conf. (</a:t>
            </a:r>
            <a:r>
              <a:rPr lang="en-US" altLang="en-US" sz="2400" dirty="0">
                <a:solidFill>
                  <a:schemeClr val="hlink"/>
                </a:solidFill>
              </a:rPr>
              <a:t>SDM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(IEEE) Int. Conf. on Data Mining (</a:t>
            </a:r>
            <a:r>
              <a:rPr lang="en-US" altLang="en-US" sz="2400" dirty="0">
                <a:solidFill>
                  <a:schemeClr val="hlink"/>
                </a:solidFill>
              </a:rPr>
              <a:t>ICDM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European Conf. on Machine Learning and Principles and practices of Knowledge Discovery and Data Mining (</a:t>
            </a:r>
            <a:r>
              <a:rPr lang="en-US" altLang="en-US" sz="2400" dirty="0">
                <a:solidFill>
                  <a:srgbClr val="FF0000"/>
                </a:solidFill>
              </a:rPr>
              <a:t>ECML</a:t>
            </a:r>
            <a:r>
              <a:rPr lang="en-US" altLang="en-US" sz="2400" dirty="0"/>
              <a:t>-</a:t>
            </a:r>
            <a:r>
              <a:rPr lang="en-US" altLang="en-US" sz="2400" dirty="0">
                <a:solidFill>
                  <a:schemeClr val="hlink"/>
                </a:solidFill>
              </a:rPr>
              <a:t>PKDD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Pacific-Asia Conf. on Knowledge Discovery and Data Mining (</a:t>
            </a:r>
            <a:r>
              <a:rPr lang="en-US" altLang="en-US" sz="2400" dirty="0">
                <a:solidFill>
                  <a:schemeClr val="hlink"/>
                </a:solidFill>
              </a:rPr>
              <a:t>PAKDD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Int. Conf. on Web Search and Data Mining (</a:t>
            </a:r>
            <a:r>
              <a:rPr lang="en-US" altLang="en-US" sz="2400" dirty="0">
                <a:solidFill>
                  <a:srgbClr val="FF0000"/>
                </a:solidFill>
              </a:rPr>
              <a:t>WSDM</a:t>
            </a:r>
            <a:r>
              <a:rPr lang="en-US" altLang="en-US" sz="2400" dirty="0"/>
              <a:t>)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324600" y="1143000"/>
            <a:ext cx="5495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Other related conferences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DB conferences: ACM SIGMOD, VLDB, ICDE, EDBT, ICDT, …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Web and IR conferences: WWW, SIGIR, WSDM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ML conferences: ICML, NIPS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PR conferences: CVPR, </a:t>
            </a:r>
          </a:p>
          <a:p>
            <a:pPr eaLnBrk="1" hangingPunct="1">
              <a:spcBef>
                <a:spcPts val="4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Journals 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Data Mining and Knowledge Discovery (DAMI or DMKD)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IEEE Trans. On Knowledge and Data Eng. (TKDE)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KDD Explorations</a:t>
            </a:r>
          </a:p>
          <a:p>
            <a:pPr lvl="1" eaLnBrk="1" hangingPunct="1">
              <a:spcBef>
                <a:spcPts val="4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n-lt"/>
              </a:rPr>
              <a:t>ACM Trans. on KDD</a:t>
            </a:r>
          </a:p>
        </p:txBody>
      </p:sp>
    </p:spTree>
    <p:extLst>
      <p:ext uri="{BB962C8B-B14F-4D97-AF65-F5344CB8AC3E}">
        <p14:creationId xmlns:p14="http://schemas.microsoft.com/office/powerpoint/2010/main" val="215779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1999" cy="8382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Where to Find References? DBLP, </a:t>
            </a:r>
            <a:r>
              <a:rPr lang="en-US" altLang="en-US" sz="4000" dirty="0" err="1"/>
              <a:t>CiteSeer</a:t>
            </a:r>
            <a:r>
              <a:rPr lang="en-US" altLang="en-US" sz="4000" dirty="0"/>
              <a:t>, Google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49"/>
            <a:ext cx="11172825" cy="5629275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Data mining and KDD (SIGKDD)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Conferences: ACM-SIGKDD, IEEE-ICDM, SIAM-DM, PKDD, PAKDD, etc.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Journal: Data Mining and Knowledge Discovery, KDD Explorations, ACM TKDD</a:t>
            </a:r>
            <a:endParaRPr lang="en-US" altLang="en-US" sz="1800" u="sng" dirty="0"/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Database systems (SIGMOD)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Conferences: ACM-SIGMOD, ACM-PODS, VLDB, IEEE-ICDE, EDBT, ICDT, DASFAA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Journals: IEEE-TKDE, ACM-TODS/TOIS, JIIS, J. ACM, VLDB J., Info. Sys., etc.</a:t>
            </a:r>
            <a:endParaRPr lang="en-US" altLang="en-US" sz="1800" u="sng" dirty="0"/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AI &amp; Machine Learning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Conferences: Machine learning (ML), AAAI, IJCAI, COLT (Learning Theory), CVPR, NIPS, etc.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Journals: Machine Learning, Artificial Intelligence, Knowledge and Information Systems, IEEE-PAMI, etc.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Web and IR</a:t>
            </a:r>
            <a:r>
              <a:rPr lang="en-US" altLang="en-US" sz="1800" b="1" u="sng" dirty="0"/>
              <a:t>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Conferences: SIGIR, WWW, CIKM, etc.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Journals: WWW: Internet and Web Information Systems, 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Statistics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Conferences: Joint Stat. Meeting, etc.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Journals: Annals of statistics, etc.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u="sng" dirty="0"/>
              <a:t>Visualization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Conference proceedings: CHI, ACM-</a:t>
            </a:r>
            <a:r>
              <a:rPr lang="en-US" altLang="en-US" sz="1800" dirty="0" err="1"/>
              <a:t>SIGGraph</a:t>
            </a:r>
            <a:r>
              <a:rPr lang="en-US" altLang="en-US" sz="1800" dirty="0"/>
              <a:t>, etc.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800" dirty="0"/>
              <a:t>Journals: IEEE Trans. visualization and computer graphics, etc.</a:t>
            </a:r>
          </a:p>
        </p:txBody>
      </p:sp>
    </p:spTree>
    <p:extLst>
      <p:ext uri="{BB962C8B-B14F-4D97-AF65-F5344CB8AC3E}">
        <p14:creationId xmlns:p14="http://schemas.microsoft.com/office/powerpoint/2010/main" val="2620313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2825793" y="5919040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96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04814"/>
            <a:ext cx="7010400" cy="528637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259" y="1196788"/>
            <a:ext cx="10995212" cy="5455024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mining: Discovering interesting patterns and knowledge from massive amount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natural evolution of science and information technology, in great demand, with wide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KDD process includes data cleaning, data integration, data selection, transformation, data mining, pattern evaluation, and knowledge presentation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Mining can be performed in a variety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functionalities: characterization, discrimination, association, classification, clustering, trend and outlier analysis, etc.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technologies and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Major issues in data mining</a:t>
            </a:r>
          </a:p>
        </p:txBody>
      </p:sp>
    </p:spTree>
    <p:extLst>
      <p:ext uri="{BB962C8B-B14F-4D97-AF65-F5344CB8AC3E}">
        <p14:creationId xmlns:p14="http://schemas.microsoft.com/office/powerpoint/2010/main" val="181743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81000"/>
            <a:ext cx="10086975" cy="5540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Recommended Reference Books</a:t>
            </a:r>
            <a:endParaRPr lang="en-US" altLang="en-US" sz="6000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62049"/>
            <a:ext cx="11010900" cy="5553075"/>
          </a:xfrm>
        </p:spPr>
        <p:txBody>
          <a:bodyPr/>
          <a:lstStyle/>
          <a:p>
            <a:r>
              <a:rPr lang="en-US" sz="2000" dirty="0" err="1">
                <a:solidFill>
                  <a:srgbClr val="FF0000"/>
                </a:solidFill>
              </a:rPr>
              <a:t>Charu</a:t>
            </a:r>
            <a:r>
              <a:rPr lang="en-US" sz="2000" dirty="0">
                <a:solidFill>
                  <a:srgbClr val="FF0000"/>
                </a:solidFill>
              </a:rPr>
              <a:t> C. Aggarwal,  Data Mining: The Textbook, Springer, 2015 </a:t>
            </a:r>
          </a:p>
          <a:p>
            <a:r>
              <a:rPr lang="en-US" altLang="en-US" sz="2000" dirty="0"/>
              <a:t>E. </a:t>
            </a:r>
            <a:r>
              <a:rPr lang="en-US" altLang="en-US" sz="2000" dirty="0" err="1"/>
              <a:t>Alpaydin</a:t>
            </a:r>
            <a:r>
              <a:rPr lang="en-US" altLang="en-US" sz="2000" dirty="0"/>
              <a:t>. Introduction to Machine Learning, 2nd ed., MIT Press, 2011 </a:t>
            </a:r>
          </a:p>
          <a:p>
            <a:pPr eaLnBrk="1" hangingPunct="1"/>
            <a:r>
              <a:rPr lang="en-US" altLang="en-US" sz="2000" dirty="0"/>
              <a:t>R. O. </a:t>
            </a:r>
            <a:r>
              <a:rPr lang="en-US" altLang="en-US" sz="2000" dirty="0" err="1"/>
              <a:t>Duda</a:t>
            </a:r>
            <a:r>
              <a:rPr lang="en-US" altLang="en-US" sz="2000" dirty="0"/>
              <a:t>, P. E. Hart, and D. G. Stork, Pattern Classification, 2ed., Wiley-</a:t>
            </a:r>
            <a:r>
              <a:rPr lang="en-US" altLang="en-US" sz="2000" dirty="0" err="1"/>
              <a:t>Interscience</a:t>
            </a:r>
            <a:r>
              <a:rPr lang="en-US" altLang="en-US" sz="2000" dirty="0"/>
              <a:t>, 2000</a:t>
            </a:r>
          </a:p>
          <a:p>
            <a:pPr eaLnBrk="1" hangingPunct="1"/>
            <a:r>
              <a:rPr lang="en-US" altLang="en-US" sz="2000" dirty="0"/>
              <a:t>U. Fayyad, G. Grinstein, and A. </a:t>
            </a:r>
            <a:r>
              <a:rPr lang="en-US" altLang="en-US" sz="2000" dirty="0" err="1"/>
              <a:t>Wierse</a:t>
            </a:r>
            <a:r>
              <a:rPr lang="en-US" altLang="en-US" sz="2000" dirty="0"/>
              <a:t>, Information Visualization in Data Mining and Knowledge Discovery, Morgan Kaufmann, 2001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J. Han, M. </a:t>
            </a:r>
            <a:r>
              <a:rPr lang="en-US" altLang="en-US" sz="2000" dirty="0" err="1">
                <a:solidFill>
                  <a:srgbClr val="FF0000"/>
                </a:solidFill>
              </a:rPr>
              <a:t>Kamber</a:t>
            </a:r>
            <a:r>
              <a:rPr lang="en-US" altLang="en-US" sz="2000" dirty="0">
                <a:solidFill>
                  <a:srgbClr val="FF0000"/>
                </a:solidFill>
              </a:rPr>
              <a:t>, and J. Pei, Data Mining: Concepts and Techniques. Morgan Kaufmann, 3</a:t>
            </a:r>
            <a:r>
              <a:rPr lang="en-US" altLang="en-US" sz="2000" baseline="30000" dirty="0">
                <a:solidFill>
                  <a:srgbClr val="FF0000"/>
                </a:solidFill>
              </a:rPr>
              <a:t>rd</a:t>
            </a:r>
            <a:r>
              <a:rPr lang="en-US" altLang="en-US" sz="2000" dirty="0">
                <a:solidFill>
                  <a:srgbClr val="FF0000"/>
                </a:solidFill>
              </a:rPr>
              <a:t> ed. , 2011</a:t>
            </a:r>
          </a:p>
          <a:p>
            <a:pPr eaLnBrk="1" hangingPunct="1"/>
            <a:r>
              <a:rPr lang="en-US" altLang="en-US" sz="2000" dirty="0"/>
              <a:t>T. Hastie, R. </a:t>
            </a:r>
            <a:r>
              <a:rPr lang="en-US" altLang="en-US" sz="2000" dirty="0" err="1"/>
              <a:t>Tibshirani</a:t>
            </a:r>
            <a:r>
              <a:rPr lang="en-US" altLang="en-US" sz="2000" dirty="0"/>
              <a:t>, and J. Friedman, The Elements of Statistical Learning: Data Mining, Inference, and Prediction,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ed., Springer, 2009</a:t>
            </a:r>
          </a:p>
          <a:p>
            <a:pPr eaLnBrk="1" hangingPunct="1"/>
            <a:r>
              <a:rPr lang="en-US" altLang="en-US" sz="2000" dirty="0"/>
              <a:t>T. M. Mitchell, Machine Learning, McGraw Hill, 1997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P.-N. Tan, M. Steinbach and V. Kumar, Introduction to Data Mining, Wiley, 2005 (2</a:t>
            </a:r>
            <a:r>
              <a:rPr lang="en-US" altLang="en-US" sz="20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000" dirty="0">
                <a:solidFill>
                  <a:srgbClr val="FF0000"/>
                </a:solidFill>
              </a:rPr>
              <a:t> ed. 2016)</a:t>
            </a:r>
          </a:p>
          <a:p>
            <a:pPr eaLnBrk="1" hangingPunct="1"/>
            <a:r>
              <a:rPr lang="en-US" altLang="en-US" sz="2000" dirty="0"/>
              <a:t>I. H. Witten and E. Frank,  Data Mining: Practical Machine Learning Tools and Techniques with Java Implementations, Morgan Kaufmann,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ed. 2005</a:t>
            </a:r>
            <a:endParaRPr lang="en-US" sz="2000" dirty="0">
              <a:hlinkClick r:id="rId3" tooltip="Data Mining and Analysis: Fundamental Concepts and Algorithms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Mohammed J. </a:t>
            </a:r>
            <a:r>
              <a:rPr lang="en-US" sz="2000" dirty="0" err="1">
                <a:solidFill>
                  <a:srgbClr val="FF0000"/>
                </a:solidFill>
              </a:rPr>
              <a:t>Zaki</a:t>
            </a:r>
            <a:r>
              <a:rPr lang="en-US" sz="2000" dirty="0">
                <a:solidFill>
                  <a:srgbClr val="FF0000"/>
                </a:solidFill>
              </a:rPr>
              <a:t> and Wagner </a:t>
            </a:r>
            <a:r>
              <a:rPr lang="en-US" sz="2000" dirty="0" err="1">
                <a:solidFill>
                  <a:srgbClr val="FF0000"/>
                </a:solidFill>
              </a:rPr>
              <a:t>Meira</a:t>
            </a:r>
            <a:r>
              <a:rPr lang="en-US" sz="2000" dirty="0">
                <a:solidFill>
                  <a:srgbClr val="FF0000"/>
                </a:solidFill>
              </a:rPr>
              <a:t> Jr., Data Mining and Analysis: Fundamental Concepts and Algorithms, Cambridge University Press, 2014</a:t>
            </a:r>
          </a:p>
          <a:p>
            <a:endParaRPr lang="en-US" sz="1800" dirty="0"/>
          </a:p>
          <a:p>
            <a:pPr eaLnBrk="1" hangingPunct="1"/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57321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524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AD5401C-F8E7-41AE-8BD7-E9E78C7C1464}" type="datetime4">
              <a:rPr lang="en-US" altLang="en-US" sz="1200"/>
              <a:pPr eaLnBrk="1" hangingPunct="1"/>
              <a:t>August 27, 2018</a:t>
            </a:fld>
            <a:endParaRPr lang="en-US" altLang="en-US" sz="12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8006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34600" y="6400800"/>
            <a:ext cx="533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0CCB030-D46E-4C8D-82AF-E8B8F62464EC}" type="slidenum">
              <a:rPr lang="en-US" altLang="en-US" sz="1400"/>
              <a:pPr eaLnBrk="1" hangingPunct="1"/>
              <a:t>46</a:t>
            </a:fld>
            <a:endParaRPr lang="en-US" altLang="en-US" sz="14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3" name="Picture 4" descr="IMG_2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729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6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4423" y="304800"/>
            <a:ext cx="10919011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CS 412. Course Page &amp; Class Schedule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0330" y="1302120"/>
            <a:ext cx="7644223" cy="530486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Textbook</a:t>
            </a:r>
          </a:p>
          <a:p>
            <a:pPr lvl="1"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Jiawei Han, Micheline </a:t>
            </a:r>
            <a:r>
              <a:rPr lang="en-US" altLang="en-US" sz="2400" dirty="0" err="1"/>
              <a:t>Kamber</a:t>
            </a:r>
            <a:r>
              <a:rPr lang="en-US" altLang="en-US" sz="2400" dirty="0"/>
              <a:t> and Jian Pei, </a:t>
            </a:r>
            <a:r>
              <a:rPr lang="en-US" altLang="en-US" sz="2400" i="1" dirty="0"/>
              <a:t>Data Mining: Concepts and Techniques (3</a:t>
            </a:r>
            <a:r>
              <a:rPr lang="en-US" altLang="en-US" sz="2400" i="1" baseline="30000" dirty="0"/>
              <a:t>rd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ed</a:t>
            </a:r>
            <a:r>
              <a:rPr lang="en-US" altLang="en-US" sz="2400" i="1" dirty="0"/>
              <a:t>)</a:t>
            </a:r>
            <a:r>
              <a:rPr lang="en-US" altLang="en-US" sz="2400" dirty="0"/>
              <a:t>, Morgan Kaufmann, 2011 </a:t>
            </a:r>
          </a:p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Class Homepage: </a:t>
            </a:r>
            <a:r>
              <a:rPr lang="en-US" altLang="en-US" sz="2400" dirty="0">
                <a:hlinkClick r:id="rId3"/>
              </a:rPr>
              <a:t>https://wiki.illinois.edu//wiki/display/cs412/2.+Course+Syllabus+and+Schedule</a:t>
            </a:r>
            <a:r>
              <a:rPr lang="en-US" altLang="en-US" sz="2400" dirty="0"/>
              <a:t> (Fall 2017)</a:t>
            </a:r>
          </a:p>
          <a:p>
            <a:pPr marL="0" indent="0">
              <a:spcBef>
                <a:spcPts val="500"/>
              </a:spcBef>
              <a:buNone/>
              <a:tabLst>
                <a:tab pos="7658100" algn="l"/>
              </a:tabLst>
            </a:pPr>
            <a:r>
              <a:rPr lang="en-US" dirty="0"/>
              <a:t>     piazza.com/</a:t>
            </a:r>
            <a:r>
              <a:rPr lang="en-US" dirty="0" err="1"/>
              <a:t>illinois</a:t>
            </a:r>
            <a:r>
              <a:rPr lang="en-US" dirty="0"/>
              <a:t>/fall2018/cs412/home</a:t>
            </a:r>
            <a:endParaRPr lang="en-US" altLang="en-US" sz="2400" dirty="0"/>
          </a:p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Bookmark on course schedule page</a:t>
            </a:r>
          </a:p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b="1" dirty="0">
                <a:solidFill>
                  <a:srgbClr val="FF0000"/>
                </a:solidFill>
              </a:rPr>
              <a:t>Class Schedule: </a:t>
            </a:r>
            <a:r>
              <a:rPr lang="en-US" sz="2400" b="1" dirty="0">
                <a:solidFill>
                  <a:srgbClr val="FF0000"/>
                </a:solidFill>
              </a:rPr>
              <a:t>9:30-10:45 am </a:t>
            </a:r>
            <a:r>
              <a:rPr lang="en-US" altLang="en-US" sz="2400" b="1" dirty="0">
                <a:solidFill>
                  <a:srgbClr val="FF0000"/>
                </a:solidFill>
              </a:rPr>
              <a:t>Tues./Thurs.@1404 SC</a:t>
            </a:r>
          </a:p>
          <a:p>
            <a:pPr>
              <a:spcBef>
                <a:spcPts val="500"/>
              </a:spcBef>
            </a:pPr>
            <a:r>
              <a:rPr lang="en-US" altLang="en-US" sz="2400" dirty="0"/>
              <a:t>Office hours: 10:45-11:59 am Tues./Thurs. @2128 SC </a:t>
            </a:r>
          </a:p>
        </p:txBody>
      </p:sp>
      <p:pic>
        <p:nvPicPr>
          <p:cNvPr id="4" name="Picture 2" descr="https://images-na.ssl-images-amazon.com/images/I/61l%2BEphgqXL._SX403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" y="1160928"/>
            <a:ext cx="3857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1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4423" y="304800"/>
            <a:ext cx="10919011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CS 412. Fall 2018.  Teach Assistants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4204275"/>
            <a:ext cx="11077201" cy="2510081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altLang="en-US" sz="2400" dirty="0"/>
              <a:t>TA office hours: </a:t>
            </a:r>
            <a:r>
              <a:rPr lang="en-US" altLang="en-US" sz="2400" b="1" dirty="0"/>
              <a:t>Monday 2-3pm and Wednesday 11am-12pm</a:t>
            </a:r>
            <a:r>
              <a:rPr lang="en-US" sz="2400" b="1" dirty="0"/>
              <a:t>@0207SC. </a:t>
            </a:r>
            <a:r>
              <a:rPr lang="en-US" sz="2400" dirty="0"/>
              <a:t>Additional hours before due date will be announced at Piazza</a:t>
            </a:r>
          </a:p>
          <a:p>
            <a:pPr>
              <a:spcBef>
                <a:spcPts val="500"/>
              </a:spcBef>
            </a:pPr>
            <a:r>
              <a:rPr lang="en-US" altLang="en-US" sz="2400" dirty="0"/>
              <a:t>Wait list  </a:t>
            </a:r>
            <a:r>
              <a:rPr lang="en-US" sz="2400" dirty="0"/>
              <a:t>(No wait list at this time, keep attending class, see if there is space available or there is overflow section opening)</a:t>
            </a: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9598" y="3242568"/>
            <a:ext cx="2227596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b="1" dirty="0"/>
              <a:t>Yu Meng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6614" y="3270234"/>
            <a:ext cx="1532964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b="1"/>
              <a:t>Yu Shi</a:t>
            </a:r>
            <a:endParaRPr lang="en-US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81465" y="3250771"/>
            <a:ext cx="2303929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500"/>
              </a:spcBef>
            </a:pPr>
            <a:r>
              <a:rPr lang="en-US" altLang="en-US" sz="2400" b="1" dirty="0"/>
              <a:t>Shi </a:t>
            </a:r>
            <a:r>
              <a:rPr lang="en-US" altLang="en-US" sz="2400" b="1" dirty="0" err="1"/>
              <a:t>Zhi</a:t>
            </a:r>
            <a:endParaRPr lang="en-US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4936" y="3457657"/>
            <a:ext cx="206769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altLang="en-US" sz="2400" b="1" dirty="0"/>
              <a:t>Yu Zhang </a:t>
            </a:r>
          </a:p>
          <a:p>
            <a:pPr algn="ctr">
              <a:spcBef>
                <a:spcPts val="500"/>
              </a:spcBef>
            </a:pPr>
            <a:r>
              <a:rPr lang="en-US" altLang="en-US" sz="1600" b="1" dirty="0"/>
              <a:t>(Online Session)</a:t>
            </a:r>
          </a:p>
        </p:txBody>
      </p:sp>
      <p:sp>
        <p:nvSpPr>
          <p:cNvPr id="6" name="AutoShape 2" descr="https://webmail.illinois.edu/owa/attachment.ashx?id=RgAAAABL4wO8mzmtS6cDUBd%2fT7BGBwCYG%2fNDGcW5Rq%2flv2pN3H39AAAAL6pvAABHp7IbN7k1Rb%2bNHGMNcLJbAAA1F1ELAAAJ&amp;attcnt=1&amp;attid0=BAAAAAAA&amp;attcid0=D2C6601D-CF9E-4044-A7DB-1B7EA5AB1B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shizhi2.web.engr.illinois.edu/personal/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48" y="1288871"/>
            <a:ext cx="2166561" cy="21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5222"/>
          <a:stretch/>
        </p:blipFill>
        <p:spPr>
          <a:xfrm>
            <a:off x="4748654" y="1201764"/>
            <a:ext cx="2303929" cy="2404589"/>
          </a:xfrm>
          <a:prstGeom prst="rect">
            <a:avLst/>
          </a:prstGeom>
        </p:spPr>
      </p:pic>
      <p:sp>
        <p:nvSpPr>
          <p:cNvPr id="15" name="AutoShape 8" descr="Image result for dongming le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96167" y="3299603"/>
            <a:ext cx="2303929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500"/>
              </a:spcBef>
            </a:pPr>
            <a:r>
              <a:rPr lang="en-US" altLang="en-US" sz="2400" b="1" dirty="0"/>
              <a:t>Xuan Wang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A43B01-001A-4F00-B7B6-6A1F1DD45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815" y="1201764"/>
            <a:ext cx="1991887" cy="2282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D6977E-736C-44DC-9F48-2FA88A3E1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910" y="1205689"/>
            <a:ext cx="1997770" cy="22924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29A527-6F93-4E43-BA3D-34289DF937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07" t="31751" r="46090" b="32150"/>
          <a:stretch/>
        </p:blipFill>
        <p:spPr>
          <a:xfrm rot="5400000">
            <a:off x="468382" y="1327617"/>
            <a:ext cx="2322326" cy="2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9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4423" y="304800"/>
            <a:ext cx="10919011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CS 412. Course Work and Grading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126" y="1150043"/>
            <a:ext cx="10841532" cy="562086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Assignments, Programming Assignments, and Exams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Written Assignments: 15% (three homework assignments expected)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Programming assignments: 20% (two programming assignments expected)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Midterm exam: 30%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Final exam: 35%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For students taking 4</a:t>
            </a:r>
            <a:r>
              <a:rPr lang="en-US" sz="2400" baseline="30000" dirty="0"/>
              <a:t>th</a:t>
            </a:r>
            <a:r>
              <a:rPr lang="en-US" sz="2400" dirty="0"/>
              <a:t> credit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For students registering 4 credits: 25%. The overall scores will be scaled proportionally</a:t>
            </a:r>
            <a:r>
              <a:rPr lang="en-US" altLang="en-US" sz="2400" dirty="0"/>
              <a:t> </a:t>
            </a:r>
          </a:p>
          <a:p>
            <a:pPr lvl="1">
              <a:spcBef>
                <a:spcPts val="500"/>
              </a:spcBef>
            </a:pPr>
            <a:r>
              <a:rPr lang="en-US" altLang="en-US" sz="2400" dirty="0"/>
              <a:t>Group project: 2-3 members</a:t>
            </a:r>
          </a:p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>
                <a:solidFill>
                  <a:srgbClr val="FF0000"/>
                </a:solidFill>
              </a:rPr>
              <a:t>Need help and/or discussions?</a:t>
            </a:r>
          </a:p>
          <a:p>
            <a:pPr lvl="1"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>
                <a:solidFill>
                  <a:srgbClr val="FF0000"/>
                </a:solidFill>
              </a:rPr>
              <a:t>Sign on: </a:t>
            </a:r>
            <a:r>
              <a:rPr lang="en-US" altLang="en-US" sz="2400" dirty="0">
                <a:solidFill>
                  <a:srgbClr val="FF0000"/>
                </a:solidFill>
                <a:hlinkClick r:id="rId3"/>
              </a:rPr>
              <a:t>Piazza</a:t>
            </a:r>
            <a:r>
              <a:rPr lang="en-US" altLang="en-US" sz="2400" dirty="0">
                <a:solidFill>
                  <a:srgbClr val="FF0000"/>
                </a:solidFill>
              </a:rPr>
              <a:t>  (piazza.com/</a:t>
            </a:r>
            <a:r>
              <a:rPr lang="en-US" altLang="en-US" sz="2400" dirty="0" err="1">
                <a:solidFill>
                  <a:srgbClr val="FF0000"/>
                </a:solidFill>
              </a:rPr>
              <a:t>illinois</a:t>
            </a:r>
            <a:r>
              <a:rPr lang="en-US" altLang="en-US" sz="2400" dirty="0">
                <a:solidFill>
                  <a:srgbClr val="FF0000"/>
                </a:solidFill>
              </a:rPr>
              <a:t>/fall2018/cs412/home)</a:t>
            </a:r>
          </a:p>
          <a:p>
            <a:pPr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Check your homework/exam scores:</a:t>
            </a:r>
          </a:p>
          <a:p>
            <a:pPr lvl="1">
              <a:spcBef>
                <a:spcPts val="500"/>
              </a:spcBef>
              <a:tabLst>
                <a:tab pos="7658100" algn="l"/>
              </a:tabLst>
            </a:pPr>
            <a:r>
              <a:rPr lang="en-US" altLang="en-US" sz="2400" dirty="0"/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53980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C3977-8642-44A1-B724-61A962EB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4-Credit Projects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7BD349-7FC4-4385-8DBC-C785250F5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pPr lvl="1"/>
            <a:r>
              <a:rPr lang="en-US" dirty="0"/>
              <a:t>TA will release survey topics on Piazza</a:t>
            </a:r>
          </a:p>
          <a:p>
            <a:pPr lvl="1"/>
            <a:r>
              <a:rPr lang="en-US" dirty="0"/>
              <a:t>Paper length: 10+reference</a:t>
            </a:r>
          </a:p>
          <a:p>
            <a:r>
              <a:rPr lang="en-US" dirty="0"/>
              <a:t>Research project: Join a competition or propose your own project </a:t>
            </a:r>
          </a:p>
          <a:p>
            <a:pPr lvl="1"/>
            <a:r>
              <a:rPr lang="en-US" dirty="0"/>
              <a:t>Example: https://www.kaggle.com/competitions</a:t>
            </a:r>
          </a:p>
          <a:p>
            <a:pPr lvl="1"/>
            <a:r>
              <a:rPr lang="en-US" dirty="0"/>
              <a:t>Paper length: 6+1</a:t>
            </a:r>
          </a:p>
          <a:p>
            <a:r>
              <a:rPr lang="en-US" dirty="0"/>
              <a:t>Important Dates</a:t>
            </a:r>
          </a:p>
          <a:p>
            <a:pPr lvl="1"/>
            <a:r>
              <a:rPr lang="en-US" dirty="0"/>
              <a:t>Project proposal due: 9/25 </a:t>
            </a:r>
          </a:p>
          <a:p>
            <a:pPr lvl="1"/>
            <a:r>
              <a:rPr lang="en-US" dirty="0"/>
              <a:t>Mid-point report due: 10/23</a:t>
            </a:r>
          </a:p>
          <a:p>
            <a:pPr lvl="1"/>
            <a:r>
              <a:rPr lang="en-US" dirty="0"/>
              <a:t>Paper submission due: 11/27</a:t>
            </a:r>
          </a:p>
          <a:p>
            <a:pPr lvl="1"/>
            <a:r>
              <a:rPr lang="en-US" dirty="0"/>
              <a:t>Review submission due: 12/13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Why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Is Data Mining?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Multi-Dimensional View of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Data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Patterns Can Be Mined?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Technologies Are Used?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What Kinds of Applications Are Targeted? 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Major Issues in Data Mining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A Brief History of Data Mining and Data Mining Society</a:t>
            </a:r>
          </a:p>
          <a:p>
            <a:pPr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2400" dirty="0"/>
              <a:t>Summary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9724325">
            <a:off x="3892593" y="1239463"/>
            <a:ext cx="480709" cy="37663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68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21243</TotalTime>
  <Words>3333</Words>
  <Application>Microsoft Office PowerPoint</Application>
  <PresentationFormat>宽屏</PresentationFormat>
  <Paragraphs>559</Paragraphs>
  <Slides>46</Slides>
  <Notes>44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MS PGothic</vt:lpstr>
      <vt:lpstr>Abadi MT Condensed Extra Bold</vt:lpstr>
      <vt:lpstr>Arial</vt:lpstr>
      <vt:lpstr>Berlin Sans FB Demi</vt:lpstr>
      <vt:lpstr>Calibri</vt:lpstr>
      <vt:lpstr>Calibri Light</vt:lpstr>
      <vt:lpstr>Impact</vt:lpstr>
      <vt:lpstr>Tahoma</vt:lpstr>
      <vt:lpstr>Times New Roman</vt:lpstr>
      <vt:lpstr>Wingdings</vt:lpstr>
      <vt:lpstr>Retrospect</vt:lpstr>
      <vt:lpstr>Clip</vt:lpstr>
      <vt:lpstr>CS 412 Intro. to Data Mining</vt:lpstr>
      <vt:lpstr>PowerPoint 演示文稿</vt:lpstr>
      <vt:lpstr>Data and Information Systems (DAIS)</vt:lpstr>
      <vt:lpstr>Data and Information Systems (DAIS:) Course Structures at CS/UIUC</vt:lpstr>
      <vt:lpstr>CS 412. Course Page &amp; Class Schedule</vt:lpstr>
      <vt:lpstr>CS 412. Fall 2018.  Teach Assistants</vt:lpstr>
      <vt:lpstr>CS 412. Course Work and Grading</vt:lpstr>
      <vt:lpstr>4-Credit Projects</vt:lpstr>
      <vt:lpstr>Chapter 1.  Introduction</vt:lpstr>
      <vt:lpstr>Why Data Mining? </vt:lpstr>
      <vt:lpstr>Chapter 1.  Introduction</vt:lpstr>
      <vt:lpstr>What Is Data Mining?</vt:lpstr>
      <vt:lpstr>Knowledge Discovery (KDD) Process</vt:lpstr>
      <vt:lpstr>Example: A Web Mining Framework</vt:lpstr>
      <vt:lpstr>Data Mining in Business Intelligence </vt:lpstr>
      <vt:lpstr>KDD Process: A View from ML and Statistics</vt:lpstr>
      <vt:lpstr>Data Mining vs. Data Exploration</vt:lpstr>
      <vt:lpstr>Chapter 1.  Introduction</vt:lpstr>
      <vt:lpstr>Multi-Dimensional View of Data Mining</vt:lpstr>
      <vt:lpstr>Chapter 1.  Introduction</vt:lpstr>
      <vt:lpstr>Data Mining: On What Kinds of Data?</vt:lpstr>
      <vt:lpstr>Chapter 1.  Introduction</vt:lpstr>
      <vt:lpstr>Data Mining Functions: (1) Generalization</vt:lpstr>
      <vt:lpstr>Data Mining Functions: (2) Pattern Discovery</vt:lpstr>
      <vt:lpstr>Data Mining Functions: (3) Classification</vt:lpstr>
      <vt:lpstr>Data Mining Functions: (4) Cluster Analysis</vt:lpstr>
      <vt:lpstr>Data Mining Functions: (5) Outlier Analysis</vt:lpstr>
      <vt:lpstr>Data Mining Functions: (6) Time and Ordering: Sequential Pattern, Trend and Evolution Analysis</vt:lpstr>
      <vt:lpstr>Data Mining Functions: (7) Structure and Network Analysis</vt:lpstr>
      <vt:lpstr>Evaluation of Knowledge</vt:lpstr>
      <vt:lpstr>Chapter 1.  Introduction</vt:lpstr>
      <vt:lpstr>Data Mining: Confluence of Multiple Disciplines </vt:lpstr>
      <vt:lpstr>Why Confluence of Multiple Disciplines?</vt:lpstr>
      <vt:lpstr>Chapter 1.  Introduction</vt:lpstr>
      <vt:lpstr>Applications of Data Mining</vt:lpstr>
      <vt:lpstr>Chapter 1.  Introduction</vt:lpstr>
      <vt:lpstr>Major Issues in Data Mining (1)</vt:lpstr>
      <vt:lpstr>Major Issues in Data Mining (2)</vt:lpstr>
      <vt:lpstr>Chapter 1.  Introduction</vt:lpstr>
      <vt:lpstr>A Brief History of Data Mining Society</vt:lpstr>
      <vt:lpstr>Conferences and Journals on Data Mining</vt:lpstr>
      <vt:lpstr>Where to Find References? DBLP, CiteSeer, Google</vt:lpstr>
      <vt:lpstr>Chapter 1.  Introduction</vt:lpstr>
      <vt:lpstr>Summary</vt:lpstr>
      <vt:lpstr>Recommended Reference Books</vt:lpstr>
      <vt:lpstr>PowerPoint 演示文稿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Qi Li</cp:lastModifiedBy>
  <cp:revision>957</cp:revision>
  <cp:lastPrinted>2016-08-23T14:41:30Z</cp:lastPrinted>
  <dcterms:created xsi:type="dcterms:W3CDTF">2014-06-02T15:06:14Z</dcterms:created>
  <dcterms:modified xsi:type="dcterms:W3CDTF">2018-08-28T02:30:10Z</dcterms:modified>
</cp:coreProperties>
</file>