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1"/>
  </p:notesMasterIdLst>
  <p:sldIdLst>
    <p:sldId id="1292" r:id="rId2"/>
    <p:sldId id="1592" r:id="rId3"/>
    <p:sldId id="1591" r:id="rId4"/>
    <p:sldId id="1593" r:id="rId5"/>
    <p:sldId id="1594" r:id="rId6"/>
    <p:sldId id="1586" r:id="rId7"/>
    <p:sldId id="1506" r:id="rId8"/>
    <p:sldId id="1587" r:id="rId9"/>
    <p:sldId id="1507" r:id="rId10"/>
    <p:sldId id="1508" r:id="rId11"/>
    <p:sldId id="1595" r:id="rId12"/>
    <p:sldId id="1596" r:id="rId13"/>
    <p:sldId id="1597" r:id="rId14"/>
    <p:sldId id="1598" r:id="rId15"/>
    <p:sldId id="1599" r:id="rId16"/>
    <p:sldId id="1600" r:id="rId17"/>
    <p:sldId id="1602" r:id="rId18"/>
    <p:sldId id="1515" r:id="rId19"/>
    <p:sldId id="1516" r:id="rId20"/>
    <p:sldId id="1606" r:id="rId21"/>
    <p:sldId id="1517" r:id="rId22"/>
    <p:sldId id="1519" r:id="rId23"/>
    <p:sldId id="1526" r:id="rId24"/>
    <p:sldId id="1521" r:id="rId25"/>
    <p:sldId id="1522" r:id="rId26"/>
    <p:sldId id="1523" r:id="rId27"/>
    <p:sldId id="1528" r:id="rId28"/>
    <p:sldId id="1603" r:id="rId29"/>
    <p:sldId id="1590" r:id="rId30"/>
    <p:sldId id="1544" r:id="rId31"/>
    <p:sldId id="1545" r:id="rId32"/>
    <p:sldId id="1546" r:id="rId33"/>
    <p:sldId id="1548" r:id="rId34"/>
    <p:sldId id="1589" r:id="rId35"/>
    <p:sldId id="1550" r:id="rId36"/>
    <p:sldId id="1605" r:id="rId37"/>
    <p:sldId id="1604" r:id="rId38"/>
    <p:sldId id="1551" r:id="rId39"/>
    <p:sldId id="1553" r:id="rId40"/>
  </p:sldIdLst>
  <p:sldSz cx="12192000" cy="6858000"/>
  <p:notesSz cx="6858000" cy="1000125"/>
  <p:defaultTextStyle>
    <a:defPPr>
      <a:defRPr lang="en-US"/>
    </a:defPPr>
    <a:lvl1pPr marL="0" algn="l" defTabSz="457178" rtl="0" eaLnBrk="1" latinLnBrk="0" hangingPunct="1">
      <a:defRPr sz="1900" kern="1200">
        <a:solidFill>
          <a:schemeClr val="tx1"/>
        </a:solidFill>
        <a:latin typeface="+mn-lt"/>
        <a:ea typeface="+mn-ea"/>
        <a:cs typeface="+mn-cs"/>
      </a:defRPr>
    </a:lvl1pPr>
    <a:lvl2pPr marL="457178" algn="l" defTabSz="457178" rtl="0" eaLnBrk="1" latinLnBrk="0" hangingPunct="1">
      <a:defRPr sz="1900" kern="1200">
        <a:solidFill>
          <a:schemeClr val="tx1"/>
        </a:solidFill>
        <a:latin typeface="+mn-lt"/>
        <a:ea typeface="+mn-ea"/>
        <a:cs typeface="+mn-cs"/>
      </a:defRPr>
    </a:lvl2pPr>
    <a:lvl3pPr marL="914354" algn="l" defTabSz="457178" rtl="0" eaLnBrk="1" latinLnBrk="0" hangingPunct="1">
      <a:defRPr sz="1900" kern="1200">
        <a:solidFill>
          <a:schemeClr val="tx1"/>
        </a:solidFill>
        <a:latin typeface="+mn-lt"/>
        <a:ea typeface="+mn-ea"/>
        <a:cs typeface="+mn-cs"/>
      </a:defRPr>
    </a:lvl3pPr>
    <a:lvl4pPr marL="1371532" algn="l" defTabSz="457178" rtl="0" eaLnBrk="1" latinLnBrk="0" hangingPunct="1">
      <a:defRPr sz="1900" kern="1200">
        <a:solidFill>
          <a:schemeClr val="tx1"/>
        </a:solidFill>
        <a:latin typeface="+mn-lt"/>
        <a:ea typeface="+mn-ea"/>
        <a:cs typeface="+mn-cs"/>
      </a:defRPr>
    </a:lvl4pPr>
    <a:lvl5pPr marL="1828709" algn="l" defTabSz="457178" rtl="0" eaLnBrk="1" latinLnBrk="0" hangingPunct="1">
      <a:defRPr sz="1900" kern="1200">
        <a:solidFill>
          <a:schemeClr val="tx1"/>
        </a:solidFill>
        <a:latin typeface="+mn-lt"/>
        <a:ea typeface="+mn-ea"/>
        <a:cs typeface="+mn-cs"/>
      </a:defRPr>
    </a:lvl5pPr>
    <a:lvl6pPr marL="2285886" algn="l" defTabSz="457178" rtl="0" eaLnBrk="1" latinLnBrk="0" hangingPunct="1">
      <a:defRPr sz="1900" kern="1200">
        <a:solidFill>
          <a:schemeClr val="tx1"/>
        </a:solidFill>
        <a:latin typeface="+mn-lt"/>
        <a:ea typeface="+mn-ea"/>
        <a:cs typeface="+mn-cs"/>
      </a:defRPr>
    </a:lvl6pPr>
    <a:lvl7pPr marL="2743062" algn="l" defTabSz="457178" rtl="0" eaLnBrk="1" latinLnBrk="0" hangingPunct="1">
      <a:defRPr sz="1900" kern="1200">
        <a:solidFill>
          <a:schemeClr val="tx1"/>
        </a:solidFill>
        <a:latin typeface="+mn-lt"/>
        <a:ea typeface="+mn-ea"/>
        <a:cs typeface="+mn-cs"/>
      </a:defRPr>
    </a:lvl7pPr>
    <a:lvl8pPr marL="3200240" algn="l" defTabSz="457178" rtl="0" eaLnBrk="1" latinLnBrk="0" hangingPunct="1">
      <a:defRPr sz="1900" kern="1200">
        <a:solidFill>
          <a:schemeClr val="tx1"/>
        </a:solidFill>
        <a:latin typeface="+mn-lt"/>
        <a:ea typeface="+mn-ea"/>
        <a:cs typeface="+mn-cs"/>
      </a:defRPr>
    </a:lvl8pPr>
    <a:lvl9pPr marL="3657418" algn="l" defTabSz="457178"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ueqing Liu" initials="XL" lastIdx="3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A088"/>
    <a:srgbClr val="F0CDBC"/>
    <a:srgbClr val="008080"/>
    <a:srgbClr val="0033CC"/>
    <a:srgbClr val="0000CC"/>
    <a:srgbClr val="BD582C"/>
    <a:srgbClr val="E48312"/>
    <a:srgbClr val="7F7F7F"/>
    <a:srgbClr val="8656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95" autoAdjust="0"/>
    <p:restoredTop sz="89747" autoAdjust="0"/>
  </p:normalViewPr>
  <p:slideViewPr>
    <p:cSldViewPr snapToGrid="0">
      <p:cViewPr varScale="1">
        <p:scale>
          <a:sx n="73" d="100"/>
          <a:sy n="73" d="100"/>
        </p:scale>
        <p:origin x="48" y="668"/>
      </p:cViewPr>
      <p:guideLst>
        <p:guide orient="horz" pos="2160"/>
        <p:guide pos="3840"/>
      </p:guideLst>
    </p:cSldViewPr>
  </p:slideViewPr>
  <p:outlineViewPr>
    <p:cViewPr>
      <p:scale>
        <a:sx n="33" d="100"/>
        <a:sy n="33" d="100"/>
      </p:scale>
      <p:origin x="0" y="-8358"/>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Lst>
  </p:outlineViewPr>
  <p:notesTextViewPr>
    <p:cViewPr>
      <p:scale>
        <a:sx n="1" d="1"/>
        <a:sy n="1" d="1"/>
      </p:scale>
      <p:origin x="0" y="0"/>
    </p:cViewPr>
  </p:notesTextViewPr>
  <p:sorterViewPr>
    <p:cViewPr>
      <p:scale>
        <a:sx n="74" d="100"/>
        <a:sy n="7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_rels/viewProps.xml.rels><?xml version="1.0" encoding="UTF-8" standalone="yes"?>
<Relationships xmlns="http://schemas.openxmlformats.org/package/2006/relationships"><Relationship Id="rId8" Type="http://schemas.openxmlformats.org/officeDocument/2006/relationships/slide" Target="slides/slide14.xml"/><Relationship Id="rId13" Type="http://schemas.openxmlformats.org/officeDocument/2006/relationships/slide" Target="slides/slide19.xml"/><Relationship Id="rId18" Type="http://schemas.openxmlformats.org/officeDocument/2006/relationships/slide" Target="slides/slide36.xml"/><Relationship Id="rId3" Type="http://schemas.openxmlformats.org/officeDocument/2006/relationships/slide" Target="slides/slide8.xml"/><Relationship Id="rId7" Type="http://schemas.openxmlformats.org/officeDocument/2006/relationships/slide" Target="slides/slide13.xml"/><Relationship Id="rId12" Type="http://schemas.openxmlformats.org/officeDocument/2006/relationships/slide" Target="slides/slide18.xml"/><Relationship Id="rId17" Type="http://schemas.openxmlformats.org/officeDocument/2006/relationships/slide" Target="slides/slide35.xml"/><Relationship Id="rId2" Type="http://schemas.openxmlformats.org/officeDocument/2006/relationships/slide" Target="slides/slide5.xml"/><Relationship Id="rId16" Type="http://schemas.openxmlformats.org/officeDocument/2006/relationships/slide" Target="slides/slide34.xml"/><Relationship Id="rId20" Type="http://schemas.openxmlformats.org/officeDocument/2006/relationships/slide" Target="slides/slide38.xml"/><Relationship Id="rId1" Type="http://schemas.openxmlformats.org/officeDocument/2006/relationships/slide" Target="slides/slide2.xml"/><Relationship Id="rId6" Type="http://schemas.openxmlformats.org/officeDocument/2006/relationships/slide" Target="slides/slide12.xml"/><Relationship Id="rId11" Type="http://schemas.openxmlformats.org/officeDocument/2006/relationships/slide" Target="slides/slide17.xml"/><Relationship Id="rId5" Type="http://schemas.openxmlformats.org/officeDocument/2006/relationships/slide" Target="slides/slide10.xml"/><Relationship Id="rId15" Type="http://schemas.openxmlformats.org/officeDocument/2006/relationships/slide" Target="slides/slide32.xml"/><Relationship Id="rId10" Type="http://schemas.openxmlformats.org/officeDocument/2006/relationships/slide" Target="slides/slide16.xml"/><Relationship Id="rId19" Type="http://schemas.openxmlformats.org/officeDocument/2006/relationships/slide" Target="slides/slide37.xml"/><Relationship Id="rId4" Type="http://schemas.openxmlformats.org/officeDocument/2006/relationships/slide" Target="slides/slide9.xml"/><Relationship Id="rId9" Type="http://schemas.openxmlformats.org/officeDocument/2006/relationships/slide" Target="slides/slide15.xml"/><Relationship Id="rId14"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6B5ADE65-377A-4C77-B519-B4B213D5ACE8}"/>
    <pc:docChg chg="modSld">
      <pc:chgData name="" userId="" providerId="" clId="Web-{6B5ADE65-377A-4C77-B519-B4B213D5ACE8}" dt="2018-09-19T22:54:22.842" v="88" actId="20577"/>
      <pc:docMkLst>
        <pc:docMk/>
      </pc:docMkLst>
      <pc:sldChg chg="modSp">
        <pc:chgData name="" userId="" providerId="" clId="Web-{6B5ADE65-377A-4C77-B519-B4B213D5ACE8}" dt="2018-09-19T22:42:03.059" v="5" actId="20577"/>
        <pc:sldMkLst>
          <pc:docMk/>
          <pc:sldMk cId="722784453" sldId="1511"/>
        </pc:sldMkLst>
        <pc:spChg chg="mod">
          <ac:chgData name="" userId="" providerId="" clId="Web-{6B5ADE65-377A-4C77-B519-B4B213D5ACE8}" dt="2018-09-19T22:42:03.059" v="5" actId="20577"/>
          <ac:spMkLst>
            <pc:docMk/>
            <pc:sldMk cId="722784453" sldId="1511"/>
            <ac:spMk id="14340" creationId="{00000000-0000-0000-0000-000000000000}"/>
          </ac:spMkLst>
        </pc:spChg>
      </pc:sldChg>
      <pc:sldChg chg="modSp">
        <pc:chgData name="" userId="" providerId="" clId="Web-{6B5ADE65-377A-4C77-B519-B4B213D5ACE8}" dt="2018-09-19T22:38:56.013" v="4" actId="688"/>
        <pc:sldMkLst>
          <pc:docMk/>
          <pc:sldMk cId="1333521159" sldId="1594"/>
        </pc:sldMkLst>
        <pc:spChg chg="mod">
          <ac:chgData name="" userId="" providerId="" clId="Web-{6B5ADE65-377A-4C77-B519-B4B213D5ACE8}" dt="2018-09-19T22:38:56.013" v="4" actId="688"/>
          <ac:spMkLst>
            <pc:docMk/>
            <pc:sldMk cId="1333521159" sldId="1594"/>
            <ac:spMk id="2" creationId="{00000000-0000-0000-0000-000000000000}"/>
          </ac:spMkLst>
        </pc:spChg>
        <pc:spChg chg="mod">
          <ac:chgData name="" userId="" providerId="" clId="Web-{6B5ADE65-377A-4C77-B519-B4B213D5ACE8}" dt="2018-09-19T22:38:48.732" v="1" actId="20577"/>
          <ac:spMkLst>
            <pc:docMk/>
            <pc:sldMk cId="1333521159" sldId="1594"/>
            <ac:spMk id="3" creationId="{BBA9923F-F412-4326-AA51-AB04DF9D98C0}"/>
          </ac:spMkLst>
        </pc:spChg>
      </pc:sldChg>
      <pc:sldChg chg="modSp">
        <pc:chgData name="" userId="" providerId="" clId="Web-{6B5ADE65-377A-4C77-B519-B4B213D5ACE8}" dt="2018-09-19T22:53:38.937" v="66" actId="20577"/>
        <pc:sldMkLst>
          <pc:docMk/>
          <pc:sldMk cId="2990408405" sldId="1596"/>
        </pc:sldMkLst>
        <pc:spChg chg="mod">
          <ac:chgData name="" userId="" providerId="" clId="Web-{6B5ADE65-377A-4C77-B519-B4B213D5ACE8}" dt="2018-09-19T22:53:38.937" v="66" actId="20577"/>
          <ac:spMkLst>
            <pc:docMk/>
            <pc:sldMk cId="2990408405" sldId="1596"/>
            <ac:spMk id="6" creationId="{721D6D3B-A172-9A4A-850B-D702FC2187D2}"/>
          </ac:spMkLst>
        </pc:spChg>
        <pc:spChg chg="mod">
          <ac:chgData name="" userId="" providerId="" clId="Web-{6B5ADE65-377A-4C77-B519-B4B213D5ACE8}" dt="2018-09-19T22:44:39.109" v="8" actId="20577"/>
          <ac:spMkLst>
            <pc:docMk/>
            <pc:sldMk cId="2990408405" sldId="1596"/>
            <ac:spMk id="14340" creationId="{00000000-0000-0000-0000-000000000000}"/>
          </ac:spMkLst>
        </pc:spChg>
        <pc:grpChg chg="mod">
          <ac:chgData name="" userId="" providerId="" clId="Web-{6B5ADE65-377A-4C77-B519-B4B213D5ACE8}" dt="2018-09-19T22:50:02.922" v="55" actId="1076"/>
          <ac:grpSpMkLst>
            <pc:docMk/>
            <pc:sldMk cId="2990408405" sldId="1596"/>
            <ac:grpSpMk id="5" creationId="{549C2EED-7977-2345-93EA-40F0BD6A6442}"/>
          </ac:grpSpMkLst>
        </pc:grpChg>
      </pc:sldChg>
      <pc:sldChg chg="modSp">
        <pc:chgData name="" userId="" providerId="" clId="Web-{6B5ADE65-377A-4C77-B519-B4B213D5ACE8}" dt="2018-09-19T22:54:22.842" v="87" actId="20577"/>
        <pc:sldMkLst>
          <pc:docMk/>
          <pc:sldMk cId="657753480" sldId="1597"/>
        </pc:sldMkLst>
        <pc:spChg chg="mod">
          <ac:chgData name="" userId="" providerId="" clId="Web-{6B5ADE65-377A-4C77-B519-B4B213D5ACE8}" dt="2018-09-19T22:53:57.372" v="78" actId="20577"/>
          <ac:spMkLst>
            <pc:docMk/>
            <pc:sldMk cId="657753480" sldId="1597"/>
            <ac:spMk id="173" creationId="{33F91555-3D7C-4C42-9E59-8F166611E791}"/>
          </ac:spMkLst>
        </pc:spChg>
        <pc:spChg chg="mod">
          <ac:chgData name="" userId="" providerId="" clId="Web-{6B5ADE65-377A-4C77-B519-B4B213D5ACE8}" dt="2018-09-19T22:54:12.263" v="82" actId="20577"/>
          <ac:spMkLst>
            <pc:docMk/>
            <pc:sldMk cId="657753480" sldId="1597"/>
            <ac:spMk id="217" creationId="{E4A11072-2388-164A-AE88-2089BF49DAC5}"/>
          </ac:spMkLst>
        </pc:spChg>
        <pc:spChg chg="mod">
          <ac:chgData name="" userId="" providerId="" clId="Web-{6B5ADE65-377A-4C77-B519-B4B213D5ACE8}" dt="2018-09-19T22:54:22.842" v="87" actId="20577"/>
          <ac:spMkLst>
            <pc:docMk/>
            <pc:sldMk cId="657753480" sldId="1597"/>
            <ac:spMk id="218" creationId="{E3AEDB2D-91B1-2B41-841D-613DC281912A}"/>
          </ac:spMkLst>
        </pc:spChg>
      </pc:sldChg>
    </pc:docChg>
  </pc:docChgLst>
  <pc:docChgLst>
    <pc:chgData clId="Web-{63A37944-1E64-4A0E-A083-FDC6784E1315}"/>
    <pc:docChg chg="delSld modSld">
      <pc:chgData name="" userId="" providerId="" clId="Web-{63A37944-1E64-4A0E-A083-FDC6784E1315}" dt="2018-09-18T23:22:08.600" v="46" actId="1076"/>
      <pc:docMkLst>
        <pc:docMk/>
      </pc:docMkLst>
      <pc:sldChg chg="modSp">
        <pc:chgData name="" userId="" providerId="" clId="Web-{63A37944-1E64-4A0E-A083-FDC6784E1315}" dt="2018-09-18T23:16:40.783" v="25" actId="20577"/>
        <pc:sldMkLst>
          <pc:docMk/>
          <pc:sldMk cId="2799559137" sldId="1587"/>
        </pc:sldMkLst>
        <pc:spChg chg="mod">
          <ac:chgData name="" userId="" providerId="" clId="Web-{63A37944-1E64-4A0E-A083-FDC6784E1315}" dt="2018-09-18T23:16:40.783" v="25" actId="20577"/>
          <ac:spMkLst>
            <pc:docMk/>
            <pc:sldMk cId="2799559137" sldId="1587"/>
            <ac:spMk id="5125" creationId="{00000000-0000-0000-0000-000000000000}"/>
          </ac:spMkLst>
        </pc:spChg>
      </pc:sldChg>
      <pc:sldChg chg="modSp">
        <pc:chgData name="" userId="" providerId="" clId="Web-{63A37944-1E64-4A0E-A083-FDC6784E1315}" dt="2018-09-18T23:22:08.600" v="46" actId="1076"/>
        <pc:sldMkLst>
          <pc:docMk/>
          <pc:sldMk cId="1894500377" sldId="1589"/>
        </pc:sldMkLst>
        <pc:spChg chg="mod">
          <ac:chgData name="" userId="" providerId="" clId="Web-{63A37944-1E64-4A0E-A083-FDC6784E1315}" dt="2018-09-18T23:22:08.600" v="46" actId="1076"/>
          <ac:spMkLst>
            <pc:docMk/>
            <pc:sldMk cId="1894500377" sldId="1589"/>
            <ac:spMk id="2" creationId="{00000000-0000-0000-0000-000000000000}"/>
          </ac:spMkLst>
        </pc:spChg>
        <pc:spChg chg="mod">
          <ac:chgData name="" userId="" providerId="" clId="Web-{63A37944-1E64-4A0E-A083-FDC6784E1315}" dt="2018-09-18T23:22:05.943" v="45" actId="20577"/>
          <ac:spMkLst>
            <pc:docMk/>
            <pc:sldMk cId="1894500377" sldId="1589"/>
            <ac:spMk id="5125" creationId="{00000000-0000-0000-0000-000000000000}"/>
          </ac:spMkLst>
        </pc:spChg>
      </pc:sldChg>
      <pc:sldChg chg="modSp">
        <pc:chgData name="" userId="" providerId="" clId="Web-{63A37944-1E64-4A0E-A083-FDC6784E1315}" dt="2018-09-18T23:20:30.701" v="42" actId="1076"/>
        <pc:sldMkLst>
          <pc:docMk/>
          <pc:sldMk cId="3528411186" sldId="1590"/>
        </pc:sldMkLst>
        <pc:spChg chg="mod">
          <ac:chgData name="" userId="" providerId="" clId="Web-{63A37944-1E64-4A0E-A083-FDC6784E1315}" dt="2018-09-18T23:20:30.701" v="42" actId="1076"/>
          <ac:spMkLst>
            <pc:docMk/>
            <pc:sldMk cId="3528411186" sldId="1590"/>
            <ac:spMk id="2" creationId="{00000000-0000-0000-0000-000000000000}"/>
          </ac:spMkLst>
        </pc:spChg>
        <pc:spChg chg="mod">
          <ac:chgData name="" userId="" providerId="" clId="Web-{63A37944-1E64-4A0E-A083-FDC6784E1315}" dt="2018-09-18T23:20:28.451" v="41" actId="20577"/>
          <ac:spMkLst>
            <pc:docMk/>
            <pc:sldMk cId="3528411186" sldId="1590"/>
            <ac:spMk id="5125"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7" tIns="46584" rIns="93167" bIns="46584"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67" tIns="46584" rIns="93167" bIns="46584" rtlCol="0"/>
          <a:lstStyle>
            <a:lvl1pPr algn="r">
              <a:defRPr sz="1200"/>
            </a:lvl1pPr>
          </a:lstStyle>
          <a:p>
            <a:fld id="{F87AF23C-6CAB-4A6A-B3BC-A88F610E0570}" type="datetimeFigureOut">
              <a:rPr lang="en-US" smtClean="0"/>
              <a:t>9/24/2018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7" tIns="46584" rIns="93167" bIns="46584"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7" tIns="46584" rIns="93167"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67" tIns="46584" rIns="93167"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67" tIns="46584" rIns="93167" bIns="46584" rtlCol="0" anchor="b"/>
          <a:lstStyle>
            <a:lvl1pPr algn="r">
              <a:defRPr sz="1200"/>
            </a:lvl1pPr>
          </a:lstStyle>
          <a:p>
            <a:fld id="{A6F8110F-5CB8-4B7A-89C2-96B671E6053B}" type="slidenum">
              <a:rPr lang="en-US" smtClean="0"/>
              <a:t>‹#›</a:t>
            </a:fld>
            <a:endParaRPr lang="en-US"/>
          </a:p>
        </p:txBody>
      </p:sp>
    </p:spTree>
    <p:extLst>
      <p:ext uri="{BB962C8B-B14F-4D97-AF65-F5344CB8AC3E}">
        <p14:creationId xmlns:p14="http://schemas.microsoft.com/office/powerpoint/2010/main" val="1849144875"/>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t>1</a:t>
            </a:fld>
            <a:endParaRPr lang="en-US"/>
          </a:p>
        </p:txBody>
      </p:sp>
    </p:spTree>
    <p:extLst>
      <p:ext uri="{BB962C8B-B14F-4D97-AF65-F5344CB8AC3E}">
        <p14:creationId xmlns:p14="http://schemas.microsoft.com/office/powerpoint/2010/main" val="3051167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8F5BEF15-6EB8-4925-A05C-0E5C63E2BFE0}" type="slidenum">
              <a:rPr lang="zh-CN" altLang="en-US" smtClean="0"/>
              <a:pPr>
                <a:spcBef>
                  <a:spcPct val="0"/>
                </a:spcBef>
              </a:pPr>
              <a:t>10</a:t>
            </a:fld>
            <a:endParaRPr lang="en-US" altLang="zh-CN"/>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Xinyang:</a:t>
            </a:r>
          </a:p>
          <a:p>
            <a:r>
              <a:rPr lang="en-US" altLang="en-US" dirty="0"/>
              <a:t>Too many concepts?</a:t>
            </a:r>
          </a:p>
        </p:txBody>
      </p:sp>
    </p:spTree>
    <p:extLst>
      <p:ext uri="{BB962C8B-B14F-4D97-AF65-F5344CB8AC3E}">
        <p14:creationId xmlns:p14="http://schemas.microsoft.com/office/powerpoint/2010/main" val="645237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E381DDEB-3989-472F-B98D-56A2045DB18B}" type="slidenum">
              <a:rPr lang="zh-CN" altLang="en-US" smtClean="0"/>
              <a:pPr>
                <a:spcBef>
                  <a:spcPct val="0"/>
                </a:spcBef>
              </a:pPr>
              <a:t>11</a:t>
            </a:fld>
            <a:endParaRPr lang="en-US" altLang="zh-CN"/>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Calibri"/>
              </a:rPr>
              <a:t>Jiaxin: I think </a:t>
            </a:r>
            <a:r>
              <a:rPr lang="en-US" altLang="en-US" dirty="0" err="1">
                <a:cs typeface="Calibri"/>
              </a:rPr>
              <a:t>Apriori</a:t>
            </a:r>
            <a:r>
              <a:rPr lang="en-US" altLang="en-US" dirty="0">
                <a:cs typeface="Calibri"/>
              </a:rPr>
              <a:t> is an algorithm in frequent pattern mining? Maybe we'd better not introduce it at this early time.</a:t>
            </a:r>
            <a:endParaRPr lang="en-US" altLang="en-US" dirty="0"/>
          </a:p>
        </p:txBody>
      </p:sp>
    </p:spTree>
    <p:extLst>
      <p:ext uri="{BB962C8B-B14F-4D97-AF65-F5344CB8AC3E}">
        <p14:creationId xmlns:p14="http://schemas.microsoft.com/office/powerpoint/2010/main" val="2100075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FB39755C-3A50-4D08-81CD-94372959FD44}" type="slidenum">
              <a:rPr lang="zh-CN" altLang="en-US" smtClean="0"/>
              <a:pPr>
                <a:spcBef>
                  <a:spcPct val="0"/>
                </a:spcBef>
              </a:pPr>
              <a:t>12</a:t>
            </a:fld>
            <a:endParaRPr lang="en-US" altLang="zh-CN"/>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493892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FB39755C-3A50-4D08-81CD-94372959FD44}" type="slidenum">
              <a:rPr lang="zh-CN" altLang="en-US" smtClean="0"/>
              <a:pPr>
                <a:spcBef>
                  <a:spcPct val="0"/>
                </a:spcBef>
              </a:pPr>
              <a:t>13</a:t>
            </a:fld>
            <a:endParaRPr lang="en-US" altLang="zh-CN"/>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209641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FB39755C-3A50-4D08-81CD-94372959FD44}" type="slidenum">
              <a:rPr lang="zh-CN" altLang="en-US" smtClean="0"/>
              <a:pPr>
                <a:spcBef>
                  <a:spcPct val="0"/>
                </a:spcBef>
              </a:pPr>
              <a:t>14</a:t>
            </a:fld>
            <a:endParaRPr lang="en-US" altLang="zh-CN"/>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620293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FB39755C-3A50-4D08-81CD-94372959FD44}" type="slidenum">
              <a:rPr lang="zh-CN" altLang="en-US" smtClean="0"/>
              <a:pPr>
                <a:spcBef>
                  <a:spcPct val="0"/>
                </a:spcBef>
              </a:pPr>
              <a:t>15</a:t>
            </a:fld>
            <a:endParaRPr lang="en-US" altLang="zh-CN"/>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03301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FB39755C-3A50-4D08-81CD-94372959FD44}" type="slidenum">
              <a:rPr lang="zh-CN" altLang="en-US" smtClean="0"/>
              <a:pPr>
                <a:spcBef>
                  <a:spcPct val="0"/>
                </a:spcBef>
              </a:pPr>
              <a:t>16</a:t>
            </a:fld>
            <a:endParaRPr lang="en-US" altLang="zh-CN"/>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223353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FB39755C-3A50-4D08-81CD-94372959FD44}" type="slidenum">
              <a:rPr lang="zh-CN" altLang="en-US" smtClean="0"/>
              <a:pPr>
                <a:spcBef>
                  <a:spcPct val="0"/>
                </a:spcBef>
              </a:pPr>
              <a:t>17</a:t>
            </a:fld>
            <a:endParaRPr lang="en-US" altLang="zh-CN"/>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194191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29C5C31C-CC34-4C67-B090-67765DAD99E3}" type="slidenum">
              <a:rPr lang="zh-CN" altLang="en-US" smtClean="0"/>
              <a:pPr>
                <a:spcBef>
                  <a:spcPct val="0"/>
                </a:spcBef>
              </a:pPr>
              <a:t>18</a:t>
            </a:fld>
            <a:endParaRPr lang="en-US" altLang="zh-CN"/>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97365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0FE44537-F83F-48CE-A934-3407B43A712E}" type="slidenum">
              <a:rPr lang="zh-CN" altLang="en-US" smtClean="0"/>
              <a:pPr>
                <a:spcBef>
                  <a:spcPct val="0"/>
                </a:spcBef>
              </a:pPr>
              <a:t>19</a:t>
            </a:fld>
            <a:endParaRPr lang="en-US" altLang="zh-CN"/>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332424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0" tIns="46586" rIns="93170" bIns="46586" anchor="b"/>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4E8DE477-5401-424D-896F-BD8AEBFBBC10}" type="slidenum">
              <a:rPr lang="zh-CN" altLang="en-US"/>
              <a:pPr algn="r">
                <a:spcBef>
                  <a:spcPct val="0"/>
                </a:spcBef>
              </a:pPr>
              <a:t>2</a:t>
            </a:fld>
            <a:endParaRPr lang="en-US" altLang="zh-CN"/>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269085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6C8C88E8-7074-4A79-BC82-2017AD84DA71}" type="slidenum">
              <a:rPr lang="zh-CN" altLang="en-US" smtClean="0"/>
              <a:pPr>
                <a:spcBef>
                  <a:spcPct val="0"/>
                </a:spcBef>
              </a:pPr>
              <a:t>21</a:t>
            </a:fld>
            <a:endParaRPr lang="en-US" altLang="zh-CN"/>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Tree>
    <p:extLst>
      <p:ext uri="{BB962C8B-B14F-4D97-AF65-F5344CB8AC3E}">
        <p14:creationId xmlns:p14="http://schemas.microsoft.com/office/powerpoint/2010/main" val="1991334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E55D46E2-F31F-4BB0-917B-471C20FFDE08}" type="slidenum">
              <a:rPr lang="zh-CN" altLang="en-US" smtClean="0"/>
              <a:pPr>
                <a:spcBef>
                  <a:spcPct val="0"/>
                </a:spcBef>
              </a:pPr>
              <a:t>22</a:t>
            </a:fld>
            <a:endParaRPr lang="en-US" altLang="zh-CN"/>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Tree>
    <p:extLst>
      <p:ext uri="{BB962C8B-B14F-4D97-AF65-F5344CB8AC3E}">
        <p14:creationId xmlns:p14="http://schemas.microsoft.com/office/powerpoint/2010/main" val="4035184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D9F49F6A-AB52-43B1-A9B7-9F2EB51356DD}" type="slidenum">
              <a:rPr lang="zh-CN" altLang="en-US" smtClean="0"/>
              <a:pPr>
                <a:spcBef>
                  <a:spcPct val="0"/>
                </a:spcBef>
              </a:pPr>
              <a:t>23</a:t>
            </a:fld>
            <a:endParaRPr lang="en-US" altLang="zh-CN"/>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t>Xinyang:</a:t>
            </a:r>
          </a:p>
          <a:p>
            <a:r>
              <a:rPr lang="en-US" altLang="zh-CN" dirty="0"/>
              <a:t>Moving this page forward to illustrate the idea first</a:t>
            </a:r>
            <a:endParaRPr lang="zh-CN" altLang="en-US" dirty="0"/>
          </a:p>
        </p:txBody>
      </p:sp>
    </p:spTree>
    <p:extLst>
      <p:ext uri="{BB962C8B-B14F-4D97-AF65-F5344CB8AC3E}">
        <p14:creationId xmlns:p14="http://schemas.microsoft.com/office/powerpoint/2010/main" val="1711850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A06B1DD9-AE89-4604-9560-AA212B4CFC4D}" type="slidenum">
              <a:rPr lang="zh-CN" altLang="en-US" smtClean="0"/>
              <a:pPr>
                <a:spcBef>
                  <a:spcPct val="0"/>
                </a:spcBef>
              </a:pPr>
              <a:t>24</a:t>
            </a:fld>
            <a:endParaRPr lang="en-US" altLang="zh-CN"/>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t>Xinyang:</a:t>
            </a:r>
          </a:p>
          <a:p>
            <a:pPr marL="171450" indent="-171450">
              <a:buFont typeface="Arial" panose="020B0604020202020204" pitchFamily="34" charset="0"/>
              <a:buChar char="•"/>
            </a:pPr>
            <a:r>
              <a:rPr lang="en-US" altLang="zh-CN" dirty="0"/>
              <a:t>We should probably explain what is TID here. It’s a bit confusion when I was reading the book.</a:t>
            </a:r>
          </a:p>
          <a:p>
            <a:pPr marL="171450" indent="-171450">
              <a:buFont typeface="Arial" panose="020B0604020202020204" pitchFamily="34" charset="0"/>
              <a:buChar char="•"/>
            </a:pPr>
            <a:r>
              <a:rPr lang="en-US" altLang="zh-CN" dirty="0"/>
              <a:t>Highlight a2 as an example</a:t>
            </a:r>
          </a:p>
          <a:p>
            <a:pPr marL="171450" indent="-171450">
              <a:buFont typeface="Arial" panose="020B0604020202020204" pitchFamily="34" charset="0"/>
              <a:buChar char="•"/>
            </a:pPr>
            <a:r>
              <a:rPr lang="en-US" altLang="zh-CN" dirty="0"/>
              <a:t>Emphasize initial </a:t>
            </a:r>
            <a:r>
              <a:rPr lang="en-US" altLang="zh-CN" dirty="0" err="1"/>
              <a:t>inv-idx</a:t>
            </a:r>
            <a:r>
              <a:rPr lang="en-US" altLang="zh-CN" dirty="0"/>
              <a:t> table is 1-D</a:t>
            </a:r>
            <a:endParaRPr lang="zh-CN" altLang="en-US" dirty="0"/>
          </a:p>
        </p:txBody>
      </p:sp>
    </p:spTree>
    <p:extLst>
      <p:ext uri="{BB962C8B-B14F-4D97-AF65-F5344CB8AC3E}">
        <p14:creationId xmlns:p14="http://schemas.microsoft.com/office/powerpoint/2010/main" val="2119458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2E51E775-9DC6-4C27-9D16-0802BC53D544}" type="slidenum">
              <a:rPr lang="zh-CN" altLang="en-US" smtClean="0"/>
              <a:pPr>
                <a:spcBef>
                  <a:spcPct val="0"/>
                </a:spcBef>
              </a:pPr>
              <a:t>25</a:t>
            </a:fld>
            <a:endParaRPr lang="en-US" altLang="zh-CN"/>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t>Xinyang:</a:t>
            </a:r>
          </a:p>
          <a:p>
            <a:r>
              <a:rPr lang="en-US" altLang="zh-CN" dirty="0"/>
              <a:t>Highlight cell a1b1 as an example</a:t>
            </a:r>
            <a:endParaRPr lang="zh-CN" altLang="en-US" dirty="0"/>
          </a:p>
        </p:txBody>
      </p:sp>
    </p:spTree>
    <p:extLst>
      <p:ext uri="{BB962C8B-B14F-4D97-AF65-F5344CB8AC3E}">
        <p14:creationId xmlns:p14="http://schemas.microsoft.com/office/powerpoint/2010/main" val="1478939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73947785-126D-4B83-A2C6-9E36340B2733}" type="slidenum">
              <a:rPr lang="zh-CN" altLang="en-US" smtClean="0"/>
              <a:pPr>
                <a:spcBef>
                  <a:spcPct val="0"/>
                </a:spcBef>
              </a:pPr>
              <a:t>26</a:t>
            </a:fld>
            <a:endParaRPr lang="en-US" altLang="zh-CN"/>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Tree>
    <p:extLst>
      <p:ext uri="{BB962C8B-B14F-4D97-AF65-F5344CB8AC3E}">
        <p14:creationId xmlns:p14="http://schemas.microsoft.com/office/powerpoint/2010/main" val="1410614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2BB933F3-057A-4D1F-89A7-32173344F246}" type="slidenum">
              <a:rPr lang="zh-CN" altLang="en-US" smtClean="0"/>
              <a:pPr>
                <a:spcBef>
                  <a:spcPct val="0"/>
                </a:spcBef>
              </a:pPr>
              <a:t>27</a:t>
            </a:fld>
            <a:endParaRPr lang="en-US" altLang="zh-CN"/>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Tree>
    <p:extLst>
      <p:ext uri="{BB962C8B-B14F-4D97-AF65-F5344CB8AC3E}">
        <p14:creationId xmlns:p14="http://schemas.microsoft.com/office/powerpoint/2010/main" val="1522466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2BB933F3-057A-4D1F-89A7-32173344F246}" type="slidenum">
              <a:rPr lang="zh-CN" altLang="en-US" smtClean="0"/>
              <a:pPr>
                <a:spcBef>
                  <a:spcPct val="0"/>
                </a:spcBef>
              </a:pPr>
              <a:t>28</a:t>
            </a:fld>
            <a:endParaRPr lang="en-US" altLang="zh-CN"/>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t>Xinyang:</a:t>
            </a:r>
          </a:p>
          <a:p>
            <a:r>
              <a:rPr lang="en-US" altLang="zh-CN" dirty="0"/>
              <a:t>Add an example here</a:t>
            </a:r>
          </a:p>
        </p:txBody>
      </p:sp>
    </p:spTree>
    <p:extLst>
      <p:ext uri="{BB962C8B-B14F-4D97-AF65-F5344CB8AC3E}">
        <p14:creationId xmlns:p14="http://schemas.microsoft.com/office/powerpoint/2010/main" val="4012151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0" tIns="46586" rIns="93170" bIns="46586" anchor="b"/>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4E8DE477-5401-424D-896F-BD8AEBFBBC10}" type="slidenum">
              <a:rPr lang="zh-CN" altLang="en-US"/>
              <a:pPr algn="r">
                <a:spcBef>
                  <a:spcPct val="0"/>
                </a:spcBef>
              </a:pPr>
              <a:t>29</a:t>
            </a:fld>
            <a:endParaRPr lang="en-US" altLang="zh-CN"/>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754853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43064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FF9AD009-6387-4F7F-81C6-5CAAC08C392F}" type="slidenum">
              <a:rPr lang="zh-CN" altLang="en-US" smtClean="0"/>
              <a:pPr>
                <a:spcBef>
                  <a:spcPct val="0"/>
                </a:spcBef>
              </a:pPr>
              <a:t>3</a:t>
            </a:fld>
            <a:endParaRPr lang="en-US" altLang="zh-CN"/>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Tree>
    <p:extLst>
      <p:ext uri="{BB962C8B-B14F-4D97-AF65-F5344CB8AC3E}">
        <p14:creationId xmlns:p14="http://schemas.microsoft.com/office/powerpoint/2010/main" val="623850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0" tIns="46586" rIns="93170" bIns="46586" anchor="b"/>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7F730353-FE68-420C-9565-BF6FE6917AAF}" type="slidenum">
              <a:rPr lang="zh-CN" altLang="en-US"/>
              <a:pPr algn="r">
                <a:spcBef>
                  <a:spcPct val="0"/>
                </a:spcBef>
              </a:pPr>
              <a:t>31</a:t>
            </a:fld>
            <a:endParaRPr lang="en-US" altLang="zh-CN"/>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02547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0" tIns="46586" rIns="93170" bIns="46586" anchor="b"/>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54197FAA-7563-41EC-8A84-7FEC2244A09E}" type="slidenum">
              <a:rPr lang="zh-CN" altLang="en-US"/>
              <a:pPr algn="r">
                <a:spcBef>
                  <a:spcPct val="0"/>
                </a:spcBef>
              </a:pPr>
              <a:t>32</a:t>
            </a:fld>
            <a:endParaRPr lang="en-US" altLang="zh-CN"/>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2005485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0" tIns="46586" rIns="93170" bIns="46586" anchor="b"/>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A7C43035-DD6D-48CD-88A9-5494FF82A3D9}" type="slidenum">
              <a:rPr lang="zh-CN" altLang="en-US"/>
              <a:pPr algn="r">
                <a:spcBef>
                  <a:spcPct val="0"/>
                </a:spcBef>
              </a:pPr>
              <a:t>33</a:t>
            </a:fld>
            <a:endParaRPr lang="en-US" altLang="zh-CN"/>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35212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0" tIns="46586" rIns="93170" bIns="46586" anchor="b"/>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4E8DE477-5401-424D-896F-BD8AEBFBBC10}" type="slidenum">
              <a:rPr lang="zh-CN" altLang="en-US"/>
              <a:pPr algn="r">
                <a:spcBef>
                  <a:spcPct val="0"/>
                </a:spcBef>
              </a:pPr>
              <a:t>34</a:t>
            </a:fld>
            <a:endParaRPr lang="en-US" altLang="zh-CN"/>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3609434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89BB66F8-F2BD-453B-A541-D4D95C4443F8}" type="slidenum">
              <a:rPr lang="zh-CN" altLang="en-US" smtClean="0"/>
              <a:pPr>
                <a:spcBef>
                  <a:spcPct val="0"/>
                </a:spcBef>
              </a:pPr>
              <a:t>35</a:t>
            </a:fld>
            <a:endParaRPr lang="en-US" altLang="zh-CN"/>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254714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89BB66F8-F2BD-453B-A541-D4D95C4443F8}" type="slidenum">
              <a:rPr lang="zh-CN" altLang="en-US" smtClean="0"/>
              <a:pPr>
                <a:spcBef>
                  <a:spcPct val="0"/>
                </a:spcBef>
              </a:pPr>
              <a:t>36</a:t>
            </a:fld>
            <a:endParaRPr lang="en-US" altLang="zh-CN"/>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92792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89BB66F8-F2BD-453B-A541-D4D95C4443F8}" type="slidenum">
              <a:rPr lang="zh-CN" altLang="en-US" smtClean="0"/>
              <a:pPr>
                <a:spcBef>
                  <a:spcPct val="0"/>
                </a:spcBef>
              </a:pPr>
              <a:t>37</a:t>
            </a:fld>
            <a:endParaRPr lang="en-US" altLang="zh-CN"/>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Xinyang:</a:t>
            </a:r>
          </a:p>
          <a:p>
            <a:r>
              <a:rPr lang="en-US" altLang="en-US" dirty="0"/>
              <a:t>Video length is 4:05, please make sure it works before presenting</a:t>
            </a:r>
          </a:p>
        </p:txBody>
      </p:sp>
    </p:spTree>
    <p:extLst>
      <p:ext uri="{BB962C8B-B14F-4D97-AF65-F5344CB8AC3E}">
        <p14:creationId xmlns:p14="http://schemas.microsoft.com/office/powerpoint/2010/main" val="109289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D7B24C6A-E854-4139-B693-FE63324439E0}" type="slidenum">
              <a:rPr lang="zh-CN" altLang="en-US" smtClean="0"/>
              <a:pPr>
                <a:spcBef>
                  <a:spcPct val="0"/>
                </a:spcBef>
              </a:pPr>
              <a:t>38</a:t>
            </a:fld>
            <a:endParaRPr lang="en-US" altLang="zh-CN"/>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7286481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940722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Calibri"/>
              </a:rPr>
              <a:t>Xinyang:</a:t>
            </a:r>
          </a:p>
          <a:p>
            <a:r>
              <a:rPr lang="en-US" altLang="en-US" dirty="0">
                <a:cs typeface="Calibri"/>
              </a:rPr>
              <a:t>* More detailed examples</a:t>
            </a:r>
          </a:p>
          <a:p>
            <a:r>
              <a:rPr lang="en-US" altLang="en-US" dirty="0">
                <a:cs typeface="Calibri"/>
              </a:rPr>
              <a:t>* Animations</a:t>
            </a:r>
          </a:p>
        </p:txBody>
      </p:sp>
    </p:spTree>
    <p:extLst>
      <p:ext uri="{BB962C8B-B14F-4D97-AF65-F5344CB8AC3E}">
        <p14:creationId xmlns:p14="http://schemas.microsoft.com/office/powerpoint/2010/main" val="368291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0" tIns="46586" rIns="93170" bIns="46586" anchor="b"/>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49CFF498-3C20-44F0-AD6B-E74530E94541}" type="slidenum">
              <a:rPr lang="en-US" altLang="en-US"/>
              <a:pPr algn="r">
                <a:spcBef>
                  <a:spcPct val="0"/>
                </a:spcBef>
              </a:pPr>
              <a:t>5</a:t>
            </a:fld>
            <a:endParaRPr lang="en-US" altLang="en-US"/>
          </a:p>
        </p:txBody>
      </p:sp>
      <p:sp>
        <p:nvSpPr>
          <p:cNvPr id="97283" name="Rectangle 2"/>
          <p:cNvSpPr>
            <a:spLocks noGrp="1" noRot="1" noChangeAspect="1" noChangeArrowheads="1" noTextEdit="1"/>
          </p:cNvSpPr>
          <p:nvPr>
            <p:ph type="sldImg"/>
          </p:nvPr>
        </p:nvSpPr>
        <p:spPr>
          <a:xfrm>
            <a:off x="406400" y="696913"/>
            <a:ext cx="6197600" cy="3486150"/>
          </a:xfrm>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Calibri"/>
              </a:rPr>
              <a:t>Xinyang:</a:t>
            </a:r>
          </a:p>
          <a:p>
            <a:pPr marL="171450" indent="-171450">
              <a:buFont typeface="Arial" panose="020B0604020202020204" pitchFamily="34" charset="0"/>
              <a:buChar char="•"/>
            </a:pPr>
            <a:r>
              <a:rPr lang="en-US" altLang="en-US" dirty="0">
                <a:cs typeface="Calibri"/>
              </a:rPr>
              <a:t>Reformat iceberg cube query</a:t>
            </a:r>
          </a:p>
          <a:p>
            <a:pPr marL="171450" indent="-171450">
              <a:buFont typeface="Arial" panose="020B0604020202020204" pitchFamily="34" charset="0"/>
              <a:buChar char="•"/>
            </a:pPr>
            <a:r>
              <a:rPr lang="en-US" altLang="en-US" dirty="0">
                <a:cs typeface="Calibri"/>
              </a:rPr>
              <a:t>Refined image</a:t>
            </a:r>
          </a:p>
          <a:p>
            <a:pPr marL="171450" indent="-171450">
              <a:buFont typeface="Arial" panose="020B0604020202020204" pitchFamily="34" charset="0"/>
              <a:buChar char="•"/>
            </a:pPr>
            <a:r>
              <a:rPr lang="en-US" altLang="en-US" dirty="0">
                <a:cs typeface="Calibri"/>
              </a:rPr>
              <a:t>Animations</a:t>
            </a:r>
          </a:p>
          <a:p>
            <a:endParaRPr lang="en-US" altLang="en-US" dirty="0">
              <a:cs typeface="Calibri"/>
            </a:endParaRPr>
          </a:p>
          <a:p>
            <a:r>
              <a:rPr lang="en-US" altLang="en-US" dirty="0"/>
              <a:t>2*(2^{100}-1)-1,  1</a:t>
            </a:r>
            <a:endParaRPr lang="en-US" dirty="0"/>
          </a:p>
          <a:p>
            <a:endParaRPr lang="en-US" altLang="en-US" dirty="0"/>
          </a:p>
          <a:p>
            <a:r>
              <a:rPr lang="en-US" altLang="en-US" dirty="0"/>
              <a:t>Explanation:  one cell, such as </a:t>
            </a:r>
            <a:r>
              <a:rPr lang="en-US" altLang="en-US" dirty="0">
                <a:latin typeface="Calibri" pitchFamily="34" charset="0"/>
              </a:rPr>
              <a:t>(a1, a2, …., a100) generates </a:t>
            </a:r>
            <a:r>
              <a:rPr lang="en-US" altLang="en-US" dirty="0"/>
              <a:t>2^100 -1 aggregate cells, because  choose(100 1) + choose (100 2) + ... choose (100, 100) = 2^100 - 1 aggregate cells.</a:t>
            </a:r>
            <a:endParaRPr lang="en-US" altLang="en-US" dirty="0">
              <a:cs typeface="Calibri"/>
            </a:endParaRPr>
          </a:p>
          <a:p>
            <a:r>
              <a:rPr lang="en-US" altLang="en-US" dirty="0"/>
              <a:t>For two cell question, it generates 2 * (2^100-1) -1 distinct aggregate cells because (*, *, …, *) generated by </a:t>
            </a:r>
            <a:r>
              <a:rPr lang="en-US" altLang="en-US" dirty="0">
                <a:latin typeface="Calibri" pitchFamily="34" charset="0"/>
              </a:rPr>
              <a:t>(a1, a2, …., a100) and (b1, b2, …, b100) will be merged into one cell: </a:t>
            </a:r>
            <a:endParaRPr lang="en-US" altLang="en-US" dirty="0">
              <a:latin typeface="Calibri" pitchFamily="34" charset="0"/>
              <a:cs typeface="Calibri"/>
            </a:endParaRPr>
          </a:p>
          <a:p>
            <a:r>
              <a:rPr lang="en-US" altLang="en-US" dirty="0"/>
              <a:t>(*, *, …, *): 2.</a:t>
            </a:r>
            <a:r>
              <a:rPr lang="en-US" altLang="en-US" dirty="0">
                <a:latin typeface="Calibri" pitchFamily="34" charset="0"/>
              </a:rPr>
              <a:t>  Hence we have </a:t>
            </a:r>
            <a:r>
              <a:rPr lang="en-US" altLang="en-US" dirty="0"/>
              <a:t>2*(2^{100}-1)-1</a:t>
            </a:r>
            <a:endParaRPr lang="en-US" altLang="en-US" dirty="0">
              <a:cs typeface="Calibri"/>
            </a:endParaRPr>
          </a:p>
        </p:txBody>
      </p:sp>
    </p:spTree>
    <p:extLst>
      <p:ext uri="{BB962C8B-B14F-4D97-AF65-F5344CB8AC3E}">
        <p14:creationId xmlns:p14="http://schemas.microsoft.com/office/powerpoint/2010/main" val="1075626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ltLang="en-US" sz="2000" dirty="0"/>
              <a:t>Xinyang:</a:t>
            </a:r>
          </a:p>
          <a:p>
            <a:pPr marL="0" lvl="1"/>
            <a:r>
              <a:rPr lang="en-US" altLang="en-US" sz="2000" dirty="0"/>
              <a:t>* Animations</a:t>
            </a:r>
          </a:p>
          <a:p>
            <a:pPr marL="0" lvl="1"/>
            <a:endParaRPr lang="en-US" altLang="en-US" sz="2000" dirty="0"/>
          </a:p>
          <a:p>
            <a:pPr marL="0" lvl="1"/>
            <a:r>
              <a:rPr lang="en-US" altLang="en-US" sz="2000" dirty="0"/>
              <a:t>For {(a</a:t>
            </a:r>
            <a:r>
              <a:rPr lang="en-US" altLang="en-US" sz="2000" baseline="-25000" dirty="0"/>
              <a:t>1</a:t>
            </a:r>
            <a:r>
              <a:rPr lang="en-US" altLang="en-US" sz="2000" dirty="0"/>
              <a:t>, a</a:t>
            </a:r>
            <a:r>
              <a:rPr lang="en-US" altLang="en-US" sz="2000" baseline="-25000" dirty="0"/>
              <a:t>2</a:t>
            </a:r>
            <a:r>
              <a:rPr lang="en-US" altLang="en-US" sz="2000" dirty="0"/>
              <a:t>, a</a:t>
            </a:r>
            <a:r>
              <a:rPr lang="en-US" altLang="en-US" sz="2000" baseline="-25000" dirty="0"/>
              <a:t>3</a:t>
            </a:r>
            <a:r>
              <a:rPr lang="en-US" altLang="en-US" sz="2000" dirty="0"/>
              <a:t> . . . , a</a:t>
            </a:r>
            <a:r>
              <a:rPr lang="en-US" altLang="en-US" sz="2000" baseline="-25000" dirty="0"/>
              <a:t>100</a:t>
            </a:r>
            <a:r>
              <a:rPr lang="en-US" altLang="en-US" sz="2000" dirty="0"/>
              <a:t>), (a</a:t>
            </a:r>
            <a:r>
              <a:rPr lang="en-US" altLang="en-US" sz="2000" baseline="-25000" dirty="0"/>
              <a:t>1</a:t>
            </a:r>
            <a:r>
              <a:rPr lang="en-US" altLang="en-US" sz="2000" dirty="0"/>
              <a:t>, a</a:t>
            </a:r>
            <a:r>
              <a:rPr lang="en-US" altLang="en-US" sz="2000" baseline="-25000" dirty="0"/>
              <a:t>2</a:t>
            </a:r>
            <a:r>
              <a:rPr lang="en-US" altLang="en-US" sz="2000" dirty="0"/>
              <a:t>, b</a:t>
            </a:r>
            <a:r>
              <a:rPr lang="en-US" altLang="en-US" sz="2000" baseline="-25000" dirty="0"/>
              <a:t>3</a:t>
            </a:r>
            <a:r>
              <a:rPr lang="en-US" altLang="en-US" sz="2000" dirty="0"/>
              <a:t>, . . . , b</a:t>
            </a:r>
            <a:r>
              <a:rPr lang="en-US" altLang="en-US" sz="2000" baseline="-25000" dirty="0"/>
              <a:t>100</a:t>
            </a:r>
            <a:r>
              <a:rPr lang="en-US" altLang="en-US" sz="2000" dirty="0"/>
              <a:t>)}, the total # of non-base cells should be 2 * (2^{100} – 1) – 4.</a:t>
            </a:r>
          </a:p>
          <a:p>
            <a:pPr marL="0" lvl="1"/>
            <a:endParaRPr lang="en-US" altLang="en-US" sz="2000" dirty="0"/>
          </a:p>
          <a:p>
            <a:pPr marL="0" lvl="1"/>
            <a:r>
              <a:rPr lang="en-US" altLang="en-US" sz="2000" dirty="0"/>
              <a:t>This is calculated as follows:</a:t>
            </a:r>
          </a:p>
          <a:p>
            <a:r>
              <a:rPr lang="en-US" altLang="en-US" dirty="0"/>
              <a:t> </a:t>
            </a:r>
          </a:p>
          <a:p>
            <a:r>
              <a:rPr lang="en-US" altLang="en-US" dirty="0"/>
              <a:t>(a1, a2, a3 . . . , a100) will generate 2^{100} - 1 non-base cells</a:t>
            </a:r>
          </a:p>
          <a:p>
            <a:r>
              <a:rPr lang="en-US" altLang="en-US" dirty="0"/>
              <a:t>(a1, a2, b3, . . . , b100) will generate 2^{100} - 1 non-base cells</a:t>
            </a:r>
          </a:p>
          <a:p>
            <a:r>
              <a:rPr lang="en-US" altLang="en-US" dirty="0"/>
              <a:t> </a:t>
            </a:r>
          </a:p>
          <a:p>
            <a:r>
              <a:rPr lang="en-US" altLang="en-US" dirty="0"/>
              <a:t>Among these, 4 cells are overlapped and thus minus 4 so we get: 2*2^{100} - 2 - 4 =  2*2^{100} - 6</a:t>
            </a:r>
          </a:p>
          <a:p>
            <a:r>
              <a:rPr lang="en-US" altLang="en-US" dirty="0"/>
              <a:t>These 4 cells are:</a:t>
            </a:r>
          </a:p>
          <a:p>
            <a:r>
              <a:rPr lang="en-US" altLang="en-US" dirty="0"/>
              <a:t> </a:t>
            </a:r>
          </a:p>
          <a:p>
            <a:r>
              <a:rPr lang="en-US" altLang="en-US" dirty="0"/>
              <a:t>(a1, a2, *, ..., *): 2</a:t>
            </a:r>
          </a:p>
          <a:p>
            <a:r>
              <a:rPr lang="en-US" altLang="en-US" dirty="0"/>
              <a:t>(a1, *, *, ..., *): 2</a:t>
            </a:r>
          </a:p>
          <a:p>
            <a:r>
              <a:rPr lang="en-US" altLang="en-US" dirty="0"/>
              <a:t>(*, a2, *, ..., *): 2</a:t>
            </a:r>
          </a:p>
          <a:p>
            <a:r>
              <a:rPr lang="en-US" altLang="en-US" dirty="0"/>
              <a:t>(*, *, *, ..., *): 2</a:t>
            </a:r>
          </a:p>
          <a:p>
            <a:endParaRPr lang="en-US" altLang="en-US" sz="2000" dirty="0"/>
          </a:p>
        </p:txBody>
      </p:sp>
    </p:spTree>
    <p:extLst>
      <p:ext uri="{BB962C8B-B14F-4D97-AF65-F5344CB8AC3E}">
        <p14:creationId xmlns:p14="http://schemas.microsoft.com/office/powerpoint/2010/main" val="1742185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Xinyang:</a:t>
            </a:r>
          </a:p>
          <a:p>
            <a:r>
              <a:rPr lang="en-US" altLang="en-US" dirty="0"/>
              <a:t>* Animations</a:t>
            </a:r>
          </a:p>
        </p:txBody>
      </p:sp>
    </p:spTree>
    <p:extLst>
      <p:ext uri="{BB962C8B-B14F-4D97-AF65-F5344CB8AC3E}">
        <p14:creationId xmlns:p14="http://schemas.microsoft.com/office/powerpoint/2010/main" val="925956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0" tIns="46586" rIns="93170" bIns="46586" anchor="b"/>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4E8DE477-5401-424D-896F-BD8AEBFBBC10}" type="slidenum">
              <a:rPr lang="zh-CN" altLang="en-US"/>
              <a:pPr algn="r">
                <a:spcBef>
                  <a:spcPct val="0"/>
                </a:spcBef>
              </a:pPr>
              <a:t>8</a:t>
            </a:fld>
            <a:endParaRPr lang="en-US" altLang="zh-CN"/>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179542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43BECE65-F7CA-4356-AD33-6765CD785D2B}" type="slidenum">
              <a:rPr lang="zh-CN" altLang="en-US" smtClean="0"/>
              <a:pPr>
                <a:spcBef>
                  <a:spcPct val="0"/>
                </a:spcBef>
              </a:pPr>
              <a:t>9</a:t>
            </a:fld>
            <a:endParaRPr lang="en-US" altLang="zh-CN"/>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Xinyang:</a:t>
            </a:r>
          </a:p>
          <a:p>
            <a:pPr marL="228600" indent="-228600">
              <a:buAutoNum type="arabicPeriod"/>
            </a:pPr>
            <a:r>
              <a:rPr lang="en-US" altLang="en-US" dirty="0"/>
              <a:t>Delete the ‘roadmap’ image</a:t>
            </a:r>
          </a:p>
          <a:p>
            <a:pPr marL="228600" indent="-228600">
              <a:buAutoNum type="arabicPeriod"/>
            </a:pPr>
            <a:r>
              <a:rPr lang="en-US" altLang="en-US" dirty="0"/>
              <a:t>Re-format references (Do we really need these references ?)</a:t>
            </a:r>
          </a:p>
          <a:p>
            <a:pPr marL="228600" indent="-228600">
              <a:buAutoNum type="arabicPeriod"/>
            </a:pPr>
            <a:r>
              <a:rPr lang="en-US" altLang="en-US" dirty="0"/>
              <a:t>It seems we have removed the star-cubing algorithm afterwards, so I removed it from this page</a:t>
            </a:r>
          </a:p>
        </p:txBody>
      </p:sp>
    </p:spTree>
    <p:extLst>
      <p:ext uri="{BB962C8B-B14F-4D97-AF65-F5344CB8AC3E}">
        <p14:creationId xmlns:p14="http://schemas.microsoft.com/office/powerpoint/2010/main" val="622910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4500" y="2343945"/>
            <a:ext cx="11303000" cy="1034256"/>
          </a:xfrm>
        </p:spPr>
        <p:txBody>
          <a:bodyPr anchor="b">
            <a:noAutofit/>
          </a:bodyPr>
          <a:lstStyle>
            <a:lvl1pPr algn="ctr">
              <a:lnSpc>
                <a:spcPct val="85000"/>
              </a:lnSpc>
              <a:defRPr sz="6600" spc="-51" baseline="0">
                <a:solidFill>
                  <a:schemeClr val="tx1"/>
                </a:solidFill>
              </a:defRPr>
            </a:lvl1pPr>
          </a:lstStyle>
          <a:p>
            <a:r>
              <a:rPr lang="en-US" dirty="0"/>
              <a:t>Click to edit Master title style</a:t>
            </a:r>
          </a:p>
        </p:txBody>
      </p:sp>
      <p:sp>
        <p:nvSpPr>
          <p:cNvPr id="3" name="Subtitle 2"/>
          <p:cNvSpPr>
            <a:spLocks noGrp="1"/>
          </p:cNvSpPr>
          <p:nvPr>
            <p:ph type="subTitle" idx="1" hasCustomPrompt="1"/>
          </p:nvPr>
        </p:nvSpPr>
        <p:spPr>
          <a:xfrm>
            <a:off x="1095871" y="3529775"/>
            <a:ext cx="10058400" cy="782070"/>
          </a:xfrm>
        </p:spPr>
        <p:txBody>
          <a:bodyPr lIns="91436" rIns="91436">
            <a:normAutofit/>
          </a:bodyPr>
          <a:lstStyle>
            <a:lvl1pPr marL="0" indent="0" algn="ctr">
              <a:buNone/>
              <a:defRPr sz="2400" b="1" cap="none" spc="200" baseline="0">
                <a:solidFill>
                  <a:schemeClr val="tx1"/>
                </a:solidFill>
                <a:latin typeface="Berlin Sans FB Demi" panose="020E0802020502020306"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8" y="0"/>
            <a:ext cx="12244106" cy="2281473"/>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18" y="4463419"/>
            <a:ext cx="12192000" cy="239615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0985" y="221676"/>
            <a:ext cx="11369963" cy="738909"/>
          </a:xfrm>
        </p:spPr>
        <p:txBody>
          <a:bodyPr/>
          <a:lstStyle>
            <a:lvl1pPr marL="0">
              <a:defRPr/>
            </a:lvl1pPr>
          </a:lstStyle>
          <a:p>
            <a:r>
              <a:rPr lang="en-US" dirty="0"/>
              <a:t>Click to edit Master title style</a:t>
            </a:r>
          </a:p>
        </p:txBody>
      </p:sp>
      <p:sp>
        <p:nvSpPr>
          <p:cNvPr id="3" name="Content Placeholder 2"/>
          <p:cNvSpPr>
            <a:spLocks noGrp="1"/>
          </p:cNvSpPr>
          <p:nvPr>
            <p:ph idx="1"/>
          </p:nvPr>
        </p:nvSpPr>
        <p:spPr>
          <a:xfrm>
            <a:off x="350983" y="1219200"/>
            <a:ext cx="11406908" cy="5384800"/>
          </a:xfrm>
        </p:spPr>
        <p:txBody>
          <a:bodyPr/>
          <a:lstStyle>
            <a:lvl1pPr marL="461951" indent="-461951">
              <a:defRPr sz="2800"/>
            </a:lvl1pPr>
            <a:lvl2pPr marL="738170" indent="-538149">
              <a:defRPr sz="2800"/>
            </a:lvl2pPr>
            <a:lvl3pPr marL="858817" indent="-474651">
              <a:defRPr sz="2800"/>
            </a:lvl3pPr>
            <a:lvl4pPr marL="1144559" indent="-522275">
              <a:defRPr sz="2800"/>
            </a:lvl4pPr>
            <a:lvl5pPr marL="1376328" indent="-507987">
              <a:defRPr sz="2800"/>
            </a:lvl5pPr>
          </a:lstStyle>
          <a:p>
            <a:pPr lvl="0"/>
            <a:r>
              <a:rPr lang="en-US" dirty="0"/>
              <a:t>Click to edit Master text styles</a:t>
            </a:r>
          </a:p>
          <a:p>
            <a:pPr lvl="1"/>
            <a:r>
              <a:rPr lang="en-US" dirty="0"/>
              <a:t>Second level</a:t>
            </a:r>
          </a:p>
          <a:p>
            <a:pPr lvl="2"/>
            <a:r>
              <a:rPr lang="en-US" dirty="0"/>
              <a:t> Third level</a:t>
            </a:r>
          </a:p>
          <a:p>
            <a:pPr lvl="3"/>
            <a:r>
              <a:rPr lang="en-US" dirty="0"/>
              <a:t> Fourth level</a:t>
            </a:r>
          </a:p>
          <a:p>
            <a:pPr lvl="4"/>
            <a:r>
              <a:rPr lang="en-US" dirty="0"/>
              <a:t> 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295400"/>
            <a:ext cx="54864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295400"/>
            <a:ext cx="54864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59"/>
          <p:cNvSpPr>
            <a:spLocks noGrp="1" noChangeArrowheads="1"/>
          </p:cNvSpPr>
          <p:nvPr>
            <p:ph type="dt" sz="half" idx="10"/>
          </p:nvPr>
        </p:nvSpPr>
        <p:spPr>
          <a:xfrm>
            <a:off x="203200" y="6477000"/>
            <a:ext cx="2540000" cy="381000"/>
          </a:xfrm>
          <a:prstGeom prst="rect">
            <a:avLst/>
          </a:prstGeom>
          <a:ln/>
        </p:spPr>
        <p:txBody>
          <a:bodyPr/>
          <a:lstStyle>
            <a:lvl1pPr>
              <a:defRPr/>
            </a:lvl1pPr>
          </a:lstStyle>
          <a:p>
            <a:pPr>
              <a:defRPr/>
            </a:pPr>
            <a:fld id="{5477F8B6-2CB6-4CBB-AEEC-8D419CC7BC39}" type="datetime1">
              <a:rPr lang="en-US"/>
              <a:pPr>
                <a:defRPr/>
              </a:pPr>
              <a:t>9/24/2018</a:t>
            </a:fld>
            <a:endParaRPr lang="en-US"/>
          </a:p>
        </p:txBody>
      </p:sp>
      <p:sp>
        <p:nvSpPr>
          <p:cNvPr id="6" name="Rectangle 2060"/>
          <p:cNvSpPr>
            <a:spLocks noGrp="1" noChangeArrowheads="1"/>
          </p:cNvSpPr>
          <p:nvPr>
            <p:ph type="ftr" sz="quarter" idx="11"/>
          </p:nvPr>
        </p:nvSpPr>
        <p:spPr>
          <a:xfrm>
            <a:off x="4165600" y="6477000"/>
            <a:ext cx="3860800" cy="381000"/>
          </a:xfrm>
          <a:prstGeom prst="rect">
            <a:avLst/>
          </a:prstGeom>
          <a:ln/>
        </p:spPr>
        <p:txBody>
          <a:bodyPr/>
          <a:lstStyle>
            <a:lvl1pPr>
              <a:defRPr/>
            </a:lvl1pPr>
          </a:lstStyle>
          <a:p>
            <a:pPr>
              <a:defRPr/>
            </a:pPr>
            <a:r>
              <a:rPr lang="en-US"/>
              <a:t>Data Mining: Concepts and Techniques</a:t>
            </a:r>
          </a:p>
        </p:txBody>
      </p:sp>
      <p:sp>
        <p:nvSpPr>
          <p:cNvPr id="7" name="Rectangle 2061"/>
          <p:cNvSpPr>
            <a:spLocks noGrp="1" noChangeArrowheads="1"/>
          </p:cNvSpPr>
          <p:nvPr>
            <p:ph type="sldNum" sz="quarter" idx="12"/>
          </p:nvPr>
        </p:nvSpPr>
        <p:spPr>
          <a:xfrm>
            <a:off x="9652000" y="6477000"/>
            <a:ext cx="2540000" cy="381000"/>
          </a:xfrm>
          <a:prstGeom prst="rect">
            <a:avLst/>
          </a:prstGeom>
          <a:ln/>
        </p:spPr>
        <p:txBody>
          <a:bodyPr/>
          <a:lstStyle>
            <a:lvl1pPr>
              <a:defRPr/>
            </a:lvl1pPr>
          </a:lstStyle>
          <a:p>
            <a:fld id="{D6D49F36-C8F3-478C-A5E9-92DC3A3C4FCD}" type="slidenum">
              <a:rPr lang="en-US" altLang="en-US"/>
              <a:pPr/>
              <a:t>‹#›</a:t>
            </a:fld>
            <a:endParaRPr lang="en-US" altLang="en-US"/>
          </a:p>
        </p:txBody>
      </p:sp>
    </p:spTree>
    <p:extLst>
      <p:ext uri="{BB962C8B-B14F-4D97-AF65-F5344CB8AC3E}">
        <p14:creationId xmlns:p14="http://schemas.microsoft.com/office/powerpoint/2010/main" val="470190319"/>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059"/>
          <p:cNvSpPr>
            <a:spLocks noGrp="1" noChangeArrowheads="1"/>
          </p:cNvSpPr>
          <p:nvPr>
            <p:ph type="dt" sz="half" idx="10"/>
          </p:nvPr>
        </p:nvSpPr>
        <p:spPr>
          <a:xfrm>
            <a:off x="203200" y="6324600"/>
            <a:ext cx="2540000" cy="533400"/>
          </a:xfrm>
          <a:prstGeom prst="rect">
            <a:avLst/>
          </a:prstGeom>
          <a:ln/>
        </p:spPr>
        <p:txBody>
          <a:bodyPr/>
          <a:lstStyle>
            <a:lvl1pPr>
              <a:defRPr/>
            </a:lvl1pPr>
          </a:lstStyle>
          <a:p>
            <a:pPr>
              <a:defRPr/>
            </a:pPr>
            <a:fld id="{C1951A89-488A-40F4-925D-3A8D716DC85C}" type="datetime4">
              <a:rPr lang="en-US"/>
              <a:pPr>
                <a:defRPr/>
              </a:pPr>
              <a:t>September 24, 2018</a:t>
            </a:fld>
            <a:endParaRPr lang="en-US"/>
          </a:p>
        </p:txBody>
      </p:sp>
      <p:sp>
        <p:nvSpPr>
          <p:cNvPr id="3" name="Rectangle 2060"/>
          <p:cNvSpPr>
            <a:spLocks noGrp="1" noChangeArrowheads="1"/>
          </p:cNvSpPr>
          <p:nvPr>
            <p:ph type="ftr" sz="quarter" idx="11"/>
          </p:nvPr>
        </p:nvSpPr>
        <p:spPr>
          <a:xfrm>
            <a:off x="4267200" y="6324600"/>
            <a:ext cx="3860800" cy="533400"/>
          </a:xfrm>
          <a:prstGeom prst="rect">
            <a:avLst/>
          </a:prstGeom>
          <a:ln/>
        </p:spPr>
        <p:txBody>
          <a:bodyPr/>
          <a:lstStyle>
            <a:lvl1pPr>
              <a:defRPr/>
            </a:lvl1pPr>
          </a:lstStyle>
          <a:p>
            <a:pPr>
              <a:defRPr/>
            </a:pPr>
            <a:r>
              <a:rPr lang="en-US"/>
              <a:t>Data Mining: Concepts and Techniques</a:t>
            </a:r>
          </a:p>
        </p:txBody>
      </p:sp>
      <p:sp>
        <p:nvSpPr>
          <p:cNvPr id="4" name="Rectangle 2061"/>
          <p:cNvSpPr>
            <a:spLocks noGrp="1" noChangeArrowheads="1"/>
          </p:cNvSpPr>
          <p:nvPr>
            <p:ph type="sldNum" sz="quarter" idx="12"/>
          </p:nvPr>
        </p:nvSpPr>
        <p:spPr>
          <a:xfrm>
            <a:off x="9652000" y="6400800"/>
            <a:ext cx="2540000" cy="457200"/>
          </a:xfrm>
          <a:prstGeom prst="rect">
            <a:avLst/>
          </a:prstGeom>
          <a:ln/>
        </p:spPr>
        <p:txBody>
          <a:bodyPr/>
          <a:lstStyle>
            <a:lvl1pPr>
              <a:defRPr/>
            </a:lvl1pPr>
          </a:lstStyle>
          <a:p>
            <a:fld id="{137563FD-6697-45D1-A120-28B4ECD11418}" type="slidenum">
              <a:rPr lang="en-US" altLang="en-US"/>
              <a:pPr/>
              <a:t>‹#›</a:t>
            </a:fld>
            <a:endParaRPr lang="en-US" altLang="en-US"/>
          </a:p>
        </p:txBody>
      </p:sp>
    </p:spTree>
    <p:extLst>
      <p:ext uri="{BB962C8B-B14F-4D97-AF65-F5344CB8AC3E}">
        <p14:creationId xmlns:p14="http://schemas.microsoft.com/office/powerpoint/2010/main" val="4054220206"/>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12192000" cy="685800"/>
          </a:xfrm>
        </p:spPr>
        <p:txBody>
          <a:bodyPr/>
          <a:lstStyle/>
          <a:p>
            <a:r>
              <a:rPr lang="en-US"/>
              <a:t>Click to edit Master title style</a:t>
            </a:r>
          </a:p>
        </p:txBody>
      </p:sp>
      <p:sp>
        <p:nvSpPr>
          <p:cNvPr id="3" name="Text Placeholder 2"/>
          <p:cNvSpPr>
            <a:spLocks noGrp="1"/>
          </p:cNvSpPr>
          <p:nvPr>
            <p:ph type="body" sz="half" idx="1"/>
          </p:nvPr>
        </p:nvSpPr>
        <p:spPr>
          <a:xfrm>
            <a:off x="508000" y="1447800"/>
            <a:ext cx="54864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7800"/>
            <a:ext cx="54864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59"/>
          <p:cNvSpPr>
            <a:spLocks noGrp="1" noChangeArrowheads="1"/>
          </p:cNvSpPr>
          <p:nvPr>
            <p:ph type="dt" sz="half" idx="10"/>
          </p:nvPr>
        </p:nvSpPr>
        <p:spPr>
          <a:xfrm>
            <a:off x="203200" y="6324600"/>
            <a:ext cx="2540000" cy="533400"/>
          </a:xfrm>
          <a:prstGeom prst="rect">
            <a:avLst/>
          </a:prstGeom>
          <a:ln/>
        </p:spPr>
        <p:txBody>
          <a:bodyPr/>
          <a:lstStyle>
            <a:lvl1pPr>
              <a:defRPr/>
            </a:lvl1pPr>
          </a:lstStyle>
          <a:p>
            <a:pPr>
              <a:defRPr/>
            </a:pPr>
            <a:fld id="{DCCD7D7D-1C50-4295-BEBF-A84254E2728D}" type="datetime1">
              <a:rPr lang="en-US"/>
              <a:pPr>
                <a:defRPr/>
              </a:pPr>
              <a:t>9/24/2018</a:t>
            </a:fld>
            <a:endParaRPr lang="en-US" altLang="zh-CN"/>
          </a:p>
        </p:txBody>
      </p:sp>
      <p:sp>
        <p:nvSpPr>
          <p:cNvPr id="6" name="Rectangle 2060"/>
          <p:cNvSpPr>
            <a:spLocks noGrp="1" noChangeArrowheads="1"/>
          </p:cNvSpPr>
          <p:nvPr>
            <p:ph type="ftr" sz="quarter" idx="11"/>
          </p:nvPr>
        </p:nvSpPr>
        <p:spPr>
          <a:xfrm>
            <a:off x="4267200" y="6324600"/>
            <a:ext cx="3860800" cy="533400"/>
          </a:xfrm>
          <a:prstGeom prst="rect">
            <a:avLst/>
          </a:prstGeom>
          <a:ln/>
        </p:spPr>
        <p:txBody>
          <a:bodyPr/>
          <a:lstStyle>
            <a:lvl1pPr>
              <a:defRPr/>
            </a:lvl1pPr>
          </a:lstStyle>
          <a:p>
            <a:pPr>
              <a:defRPr/>
            </a:pPr>
            <a:r>
              <a:rPr lang="en-US" altLang="zh-CN"/>
              <a:t>Data Mining: Concepts and Techniques</a:t>
            </a:r>
          </a:p>
        </p:txBody>
      </p:sp>
      <p:sp>
        <p:nvSpPr>
          <p:cNvPr id="7" name="Rectangle 2061"/>
          <p:cNvSpPr>
            <a:spLocks noGrp="1" noChangeArrowheads="1"/>
          </p:cNvSpPr>
          <p:nvPr>
            <p:ph type="sldNum" sz="quarter" idx="12"/>
          </p:nvPr>
        </p:nvSpPr>
        <p:spPr>
          <a:xfrm>
            <a:off x="9652000" y="6400800"/>
            <a:ext cx="2540000" cy="457200"/>
          </a:xfrm>
          <a:prstGeom prst="rect">
            <a:avLst/>
          </a:prstGeom>
          <a:ln/>
        </p:spPr>
        <p:txBody>
          <a:bodyPr/>
          <a:lstStyle>
            <a:lvl1pPr>
              <a:defRPr/>
            </a:lvl1pPr>
          </a:lstStyle>
          <a:p>
            <a:pPr>
              <a:defRPr/>
            </a:pPr>
            <a:fld id="{595ED356-0555-46B7-B777-6383B900D288}" type="slidenum">
              <a:rPr lang="zh-CN" altLang="en-US"/>
              <a:pPr>
                <a:defRPr/>
              </a:pPr>
              <a:t>‹#›</a:t>
            </a:fld>
            <a:endParaRPr lang="en-US" altLang="zh-CN"/>
          </a:p>
        </p:txBody>
      </p:sp>
    </p:spTree>
    <p:extLst>
      <p:ext uri="{BB962C8B-B14F-4D97-AF65-F5344CB8AC3E}">
        <p14:creationId xmlns:p14="http://schemas.microsoft.com/office/powerpoint/2010/main" val="506688191"/>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985" y="286607"/>
            <a:ext cx="11369963" cy="673979"/>
          </a:xfrm>
          <a:prstGeom prst="rect">
            <a:avLst/>
          </a:prstGeom>
        </p:spPr>
        <p:txBody>
          <a:bodyPr vert="horz" lIns="91436" tIns="45718" rIns="91436" bIns="45718" rtlCol="0" anchor="b">
            <a:normAutofit/>
          </a:bodyPr>
          <a:lstStyle/>
          <a:p>
            <a:r>
              <a:rPr lang="en-US" dirty="0"/>
              <a:t>Click to edit Master title style</a:t>
            </a:r>
          </a:p>
        </p:txBody>
      </p:sp>
      <p:sp>
        <p:nvSpPr>
          <p:cNvPr id="3" name="Text Placeholder 2"/>
          <p:cNvSpPr>
            <a:spLocks noGrp="1"/>
          </p:cNvSpPr>
          <p:nvPr>
            <p:ph type="body" idx="1"/>
          </p:nvPr>
        </p:nvSpPr>
        <p:spPr>
          <a:xfrm>
            <a:off x="350983" y="1219203"/>
            <a:ext cx="11406908" cy="5209309"/>
          </a:xfrm>
          <a:prstGeom prst="rect">
            <a:avLst/>
          </a:prstGeom>
        </p:spPr>
        <p:txBody>
          <a:bodyPr vert="horz" lIns="91436" tIns="45718" rIns="91436" bIns="45718" rtlCol="0">
            <a:noAutofit/>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cxnSp>
        <p:nvCxnSpPr>
          <p:cNvPr id="10" name="Straight Connector 9"/>
          <p:cNvCxnSpPr/>
          <p:nvPr/>
        </p:nvCxnSpPr>
        <p:spPr>
          <a:xfrm>
            <a:off x="591131" y="1100537"/>
            <a:ext cx="10972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txBox="1">
            <a:spLocks/>
          </p:cNvSpPr>
          <p:nvPr userDrawn="1"/>
        </p:nvSpPr>
        <p:spPr>
          <a:xfrm>
            <a:off x="0" y="6565686"/>
            <a:ext cx="1066800" cy="273844"/>
          </a:xfrm>
          <a:prstGeom prst="rect">
            <a:avLst/>
          </a:prstGeom>
        </p:spPr>
        <p:txBody>
          <a:bodyPr lIns="91436" tIns="45718" rIns="91436" bIns="45718"/>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F4F2234-F0AC-4578-99CD-21C2B01FA7D4}" type="slidenum">
              <a:rPr lang="en-US" sz="1600" b="0" smtClean="0"/>
              <a:pPr/>
              <a:t>‹#›</a:t>
            </a:fld>
            <a:endParaRPr lang="en-US" sz="1600" b="0"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79" r:id="rId3"/>
    <p:sldLayoutId id="2147483680" r:id="rId4"/>
    <p:sldLayoutId id="2147483681" r:id="rId5"/>
  </p:sldLayoutIdLst>
  <p:hf hdr="0" ftr="0" dt="0"/>
  <p:txStyles>
    <p:titleStyle>
      <a:lvl1pPr algn="ctr" defTabSz="914354" rtl="0" eaLnBrk="1" latinLnBrk="0" hangingPunct="1">
        <a:lnSpc>
          <a:spcPct val="85000"/>
        </a:lnSpc>
        <a:spcBef>
          <a:spcPct val="0"/>
        </a:spcBef>
        <a:buNone/>
        <a:defRPr sz="4400" kern="1200" spc="-51" baseline="0">
          <a:solidFill>
            <a:schemeClr val="tx1"/>
          </a:solidFill>
          <a:effectLst>
            <a:outerShdw blurRad="50800" dist="38100" dir="2700000" algn="tl" rotWithShape="0">
              <a:prstClr val="black">
                <a:alpha val="40000"/>
              </a:prstClr>
            </a:outerShdw>
          </a:effectLst>
          <a:latin typeface="Berlin Sans FB Demi" panose="020E0802020502020306" pitchFamily="34" charset="0"/>
          <a:ea typeface="+mj-ea"/>
          <a:cs typeface="+mj-cs"/>
        </a:defRPr>
      </a:lvl1pPr>
    </p:titleStyle>
    <p:bodyStyle>
      <a:lvl1pPr marL="341305" indent="-341305"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74" indent="-373053"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79" indent="-300023"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791" indent="-290506"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2971" indent="-274632"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7.wmf"/><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6.w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wmf"/><Relationship Id="rId5" Type="http://schemas.openxmlformats.org/officeDocument/2006/relationships/oleObject" Target="../embeddings/oleObject3.bin"/><Relationship Id="rId4" Type="http://schemas.openxmlformats.org/officeDocument/2006/relationships/image" Target="../media/image5.wmf"/></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321858"/>
            <a:ext cx="12192000" cy="995083"/>
          </a:xfrm>
        </p:spPr>
        <p:txBody>
          <a:bodyPr>
            <a:noAutofit/>
          </a:bodyPr>
          <a:lstStyle/>
          <a:p>
            <a:pPr algn="ctr" defTabSz="1219110"/>
            <a:r>
              <a:rPr lang="en-US" dirty="0"/>
              <a:t>CS 412 Intro. to Data Mining</a:t>
            </a:r>
            <a:endParaRPr lang="en-US" b="1" spc="0" dirty="0">
              <a:solidFill>
                <a:prstClr val="black"/>
              </a:solidFill>
              <a:effectLst>
                <a:outerShdw blurRad="50800" dist="38100" dir="2700000" algn="tl" rotWithShape="0">
                  <a:scrgbClr r="0" g="0" b="0">
                    <a:alpha val="43000"/>
                  </a:scrgbClr>
                </a:outerShdw>
              </a:effectLst>
              <a:latin typeface="Abadi MT Condensed Extra Bold"/>
              <a:cs typeface="Abadi MT Condensed Extra Bold"/>
            </a:endParaRPr>
          </a:p>
        </p:txBody>
      </p:sp>
      <p:sp>
        <p:nvSpPr>
          <p:cNvPr id="3" name="Subtitle 2"/>
          <p:cNvSpPr>
            <a:spLocks noGrp="1"/>
          </p:cNvSpPr>
          <p:nvPr>
            <p:ph type="subTitle" idx="1"/>
          </p:nvPr>
        </p:nvSpPr>
        <p:spPr>
          <a:xfrm>
            <a:off x="0" y="3308725"/>
            <a:ext cx="12192000" cy="1039906"/>
          </a:xfrm>
        </p:spPr>
        <p:txBody>
          <a:bodyPr>
            <a:noAutofit/>
          </a:bodyPr>
          <a:lstStyle/>
          <a:p>
            <a:r>
              <a:rPr lang="en-US" sz="3600" dirty="0"/>
              <a:t>Chapter 5. </a:t>
            </a:r>
            <a:r>
              <a:rPr lang="en-US" altLang="zh-CN" sz="3600" dirty="0">
                <a:ea typeface="SimSun" pitchFamily="2" charset="-122"/>
              </a:rPr>
              <a:t>Data Cube Technology</a:t>
            </a:r>
            <a:endParaRPr lang="en-US" altLang="en-US" sz="3600" dirty="0"/>
          </a:p>
          <a:p>
            <a:r>
              <a:rPr lang="en-US" dirty="0"/>
              <a:t>Qi Li, Computer Science, Univ. Illinois at Urbana-Champaign</a:t>
            </a:r>
            <a:r>
              <a:rPr lang="en-US"/>
              <a:t>, 2018</a:t>
            </a:r>
            <a:endParaRPr lang="en-US" dirty="0"/>
          </a:p>
        </p:txBody>
      </p:sp>
      <p:sp>
        <p:nvSpPr>
          <p:cNvPr id="4" name="Slide Number Placeholder 3"/>
          <p:cNvSpPr>
            <a:spLocks noGrp="1"/>
          </p:cNvSpPr>
          <p:nvPr>
            <p:ph type="sldNum" sz="quarter" idx="4294967295"/>
          </p:nvPr>
        </p:nvSpPr>
        <p:spPr>
          <a:xfrm>
            <a:off x="4" y="6492879"/>
            <a:ext cx="1312025" cy="365125"/>
          </a:xfrm>
          <a:prstGeom prst="rect">
            <a:avLst/>
          </a:prstGeom>
        </p:spPr>
        <p:txBody>
          <a:bodyPr/>
          <a:lstStyle/>
          <a:p>
            <a:fld id="{4FAB73BC-B049-4115-A692-8D63A059BFB8}" type="slidenum">
              <a:rPr lang="en-US" smtClean="0">
                <a:solidFill>
                  <a:srgbClr val="000000"/>
                </a:solidFill>
              </a:rPr>
              <a:pPr/>
              <a:t>1</a:t>
            </a:fld>
            <a:endParaRPr lang="en-US" dirty="0">
              <a:solidFill>
                <a:srgbClr val="000000"/>
              </a:solidFill>
            </a:endParaRPr>
          </a:p>
        </p:txBody>
      </p:sp>
    </p:spTree>
    <p:extLst>
      <p:ext uri="{BB962C8B-B14F-4D97-AF65-F5344CB8AC3E}">
        <p14:creationId xmlns:p14="http://schemas.microsoft.com/office/powerpoint/2010/main" val="2508258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1026"/>
          <p:cNvSpPr>
            <a:spLocks noGrp="1" noChangeArrowheads="1"/>
          </p:cNvSpPr>
          <p:nvPr>
            <p:ph type="title"/>
          </p:nvPr>
        </p:nvSpPr>
        <p:spPr>
          <a:xfrm>
            <a:off x="0" y="228600"/>
            <a:ext cx="12192000" cy="762000"/>
          </a:xfrm>
        </p:spPr>
        <p:txBody>
          <a:bodyPr>
            <a:normAutofit fontScale="90000"/>
          </a:bodyPr>
          <a:lstStyle/>
          <a:p>
            <a:pPr eaLnBrk="1" hangingPunct="1"/>
            <a:r>
              <a:rPr lang="en-US" altLang="zh-CN" b="1" dirty="0">
                <a:ea typeface="SimSun" pitchFamily="2" charset="-122"/>
              </a:rPr>
              <a:t>Efficient Data Cube Computation: General Heuristics</a:t>
            </a:r>
          </a:p>
        </p:txBody>
      </p:sp>
      <p:sp>
        <p:nvSpPr>
          <p:cNvPr id="11269" name="Rectangle 1027"/>
          <p:cNvSpPr>
            <a:spLocks noGrp="1" noChangeArrowheads="1"/>
          </p:cNvSpPr>
          <p:nvPr>
            <p:ph type="body" idx="1"/>
          </p:nvPr>
        </p:nvSpPr>
        <p:spPr>
          <a:xfrm>
            <a:off x="406399" y="1123245"/>
            <a:ext cx="10961511" cy="1793760"/>
          </a:xfrm>
        </p:spPr>
        <p:txBody>
          <a:bodyPr/>
          <a:lstStyle/>
          <a:p>
            <a:pPr eaLnBrk="1" hangingPunct="1"/>
            <a:r>
              <a:rPr lang="en-US" altLang="zh-CN" sz="2400" dirty="0">
                <a:ea typeface="SimSun" pitchFamily="2" charset="-122"/>
              </a:rPr>
              <a:t>Sorting, hashing, and grouping operations are applied to the dimension attributes in order to reorder and cluster related tuples</a:t>
            </a:r>
          </a:p>
          <a:p>
            <a:pPr lvl="1"/>
            <a:r>
              <a:rPr lang="en-US" altLang="zh-CN" sz="2400" b="1" dirty="0">
                <a:ea typeface="SimSun" pitchFamily="2" charset="-122"/>
              </a:rPr>
              <a:t>Share-sorts</a:t>
            </a:r>
          </a:p>
          <a:p>
            <a:pPr lvl="1"/>
            <a:r>
              <a:rPr lang="en-US" altLang="zh-CN" sz="2400" b="1" dirty="0">
                <a:ea typeface="SimSun" pitchFamily="2" charset="-122"/>
              </a:rPr>
              <a:t>Share-partitions</a:t>
            </a:r>
            <a:endParaRPr lang="en-US" altLang="zh-CN" sz="2400" dirty="0">
              <a:ea typeface="SimSun" pitchFamily="2" charset="-122"/>
            </a:endParaRPr>
          </a:p>
          <a:p>
            <a:pPr eaLnBrk="1" hangingPunct="1"/>
            <a:endParaRPr lang="en-US" altLang="zh-CN" sz="2400" dirty="0">
              <a:ea typeface="SimSun" pitchFamily="2" charset="-122"/>
            </a:endParaRPr>
          </a:p>
          <a:p>
            <a:pPr eaLnBrk="1" hangingPunct="1"/>
            <a:endParaRPr lang="en-US" altLang="zh-CN" sz="2400" dirty="0">
              <a:ea typeface="SimSun" pitchFamily="2" charset="-122"/>
            </a:endParaRPr>
          </a:p>
        </p:txBody>
      </p:sp>
      <p:sp>
        <p:nvSpPr>
          <p:cNvPr id="2" name="TextBox 1"/>
          <p:cNvSpPr txBox="1"/>
          <p:nvPr/>
        </p:nvSpPr>
        <p:spPr>
          <a:xfrm>
            <a:off x="9064979" y="4337431"/>
            <a:ext cx="3127021" cy="1754326"/>
          </a:xfrm>
          <a:prstGeom prst="rect">
            <a:avLst/>
          </a:prstGeom>
          <a:solidFill>
            <a:srgbClr val="FFFF00"/>
          </a:solidFill>
        </p:spPr>
        <p:txBody>
          <a:bodyPr wrap="square" rtlCol="0">
            <a:spAutoFit/>
          </a:bodyPr>
          <a:lstStyle/>
          <a:p>
            <a:pPr>
              <a:spcBef>
                <a:spcPct val="10000"/>
              </a:spcBef>
              <a:spcAft>
                <a:spcPct val="10000"/>
              </a:spcAft>
            </a:pPr>
            <a:r>
              <a:rPr lang="en-US" altLang="zh-CN" sz="1800" dirty="0">
                <a:ea typeface="SimSun" pitchFamily="2" charset="-122"/>
              </a:rPr>
              <a:t>S. Agarwal, R. Agrawal, P. M. Deshpande, A. Gupta, J. F. Naughton, R. Ramakrishnan, S. </a:t>
            </a:r>
            <a:r>
              <a:rPr lang="en-US" altLang="zh-CN" sz="1800" dirty="0" err="1">
                <a:ea typeface="SimSun" pitchFamily="2" charset="-122"/>
              </a:rPr>
              <a:t>Sarawagi</a:t>
            </a:r>
            <a:r>
              <a:rPr lang="en-US" altLang="zh-CN" sz="1800" dirty="0">
                <a:ea typeface="SimSun" pitchFamily="2" charset="-122"/>
              </a:rPr>
              <a:t>.  On the computation of multidimensional aggregates. VLDB’96</a:t>
            </a:r>
          </a:p>
        </p:txBody>
      </p:sp>
      <p:sp>
        <p:nvSpPr>
          <p:cNvPr id="8" name="Rectangle 1027"/>
          <p:cNvSpPr txBox="1">
            <a:spLocks noChangeArrowheads="1"/>
          </p:cNvSpPr>
          <p:nvPr/>
        </p:nvSpPr>
        <p:spPr>
          <a:xfrm>
            <a:off x="406399" y="3131699"/>
            <a:ext cx="8816623" cy="4849225"/>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altLang="zh-CN" sz="2400" dirty="0">
                <a:ea typeface="SimSun" pitchFamily="2" charset="-122"/>
              </a:rPr>
              <a:t>Aggregates may be computed from previously computed aggregates, rather than from the base fact table</a:t>
            </a:r>
          </a:p>
          <a:p>
            <a:pPr lvl="1"/>
            <a:r>
              <a:rPr lang="en-US" altLang="zh-CN" sz="2400" b="1" dirty="0">
                <a:ea typeface="SimSun" pitchFamily="2" charset="-122"/>
              </a:rPr>
              <a:t>Smallest-child:</a:t>
            </a:r>
            <a:r>
              <a:rPr lang="en-US" altLang="zh-CN" sz="2400" dirty="0">
                <a:ea typeface="SimSun" pitchFamily="2" charset="-122"/>
              </a:rPr>
              <a:t> computing a cuboid from the smallest, previously computed cuboid</a:t>
            </a:r>
          </a:p>
          <a:p>
            <a:pPr lvl="1"/>
            <a:r>
              <a:rPr lang="en-US" altLang="zh-CN" sz="2400" b="1" dirty="0">
                <a:ea typeface="SimSun" pitchFamily="2" charset="-122"/>
              </a:rPr>
              <a:t>Cache-results:</a:t>
            </a:r>
            <a:r>
              <a:rPr lang="en-US" altLang="zh-CN" sz="2400" dirty="0">
                <a:ea typeface="SimSun" pitchFamily="2" charset="-122"/>
              </a:rPr>
              <a:t>  caching results of a cuboid from which other cuboids are computed to reduce disk I/</a:t>
            </a:r>
            <a:r>
              <a:rPr lang="en-US" altLang="zh-CN" sz="2400" dirty="0" err="1">
                <a:ea typeface="SimSun" pitchFamily="2" charset="-122"/>
              </a:rPr>
              <a:t>Os</a:t>
            </a:r>
            <a:endParaRPr lang="en-US" altLang="zh-CN" sz="2400" dirty="0">
              <a:ea typeface="SimSun" pitchFamily="2" charset="-122"/>
            </a:endParaRPr>
          </a:p>
          <a:p>
            <a:pPr lvl="1"/>
            <a:r>
              <a:rPr lang="en-US" altLang="zh-CN" sz="2400" b="1" dirty="0">
                <a:ea typeface="SimSun" pitchFamily="2" charset="-122"/>
              </a:rPr>
              <a:t>Amortize-scans:</a:t>
            </a:r>
            <a:r>
              <a:rPr lang="en-US" altLang="zh-CN" sz="2400" dirty="0">
                <a:ea typeface="SimSun" pitchFamily="2" charset="-122"/>
              </a:rPr>
              <a:t> computing as many as possible cuboids at the same time to amortize disk reads</a:t>
            </a:r>
          </a:p>
        </p:txBody>
      </p:sp>
      <p:grpSp>
        <p:nvGrpSpPr>
          <p:cNvPr id="9" name="Group 8"/>
          <p:cNvGrpSpPr/>
          <p:nvPr/>
        </p:nvGrpSpPr>
        <p:grpSpPr>
          <a:xfrm>
            <a:off x="8184443" y="1614567"/>
            <a:ext cx="3917245" cy="2554413"/>
            <a:chOff x="2270125" y="1932277"/>
            <a:chExt cx="5131536" cy="3575840"/>
          </a:xfrm>
        </p:grpSpPr>
        <p:sp>
          <p:nvSpPr>
            <p:cNvPr id="10" name="AutoShape 3"/>
            <p:cNvSpPr>
              <a:spLocks noChangeArrowheads="1"/>
            </p:cNvSpPr>
            <p:nvPr/>
          </p:nvSpPr>
          <p:spPr bwMode="auto">
            <a:xfrm>
              <a:off x="4876800" y="2362200"/>
              <a:ext cx="152400" cy="228600"/>
            </a:xfrm>
            <a:prstGeom prst="flowChartConnector">
              <a:avLst/>
            </a:prstGeom>
            <a:solidFill>
              <a:schemeClr val="accent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2400"/>
            </a:p>
          </p:txBody>
        </p:sp>
        <p:sp>
          <p:nvSpPr>
            <p:cNvPr id="11" name="AutoShape 4"/>
            <p:cNvSpPr>
              <a:spLocks noChangeArrowheads="1"/>
            </p:cNvSpPr>
            <p:nvPr/>
          </p:nvSpPr>
          <p:spPr bwMode="auto">
            <a:xfrm>
              <a:off x="3733800" y="3124200"/>
              <a:ext cx="152400" cy="228600"/>
            </a:xfrm>
            <a:prstGeom prst="flowChartConnector">
              <a:avLst/>
            </a:prstGeom>
            <a:solidFill>
              <a:schemeClr val="accent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2400"/>
            </a:p>
          </p:txBody>
        </p:sp>
        <p:sp>
          <p:nvSpPr>
            <p:cNvPr id="12" name="AutoShape 5"/>
            <p:cNvSpPr>
              <a:spLocks noChangeArrowheads="1"/>
            </p:cNvSpPr>
            <p:nvPr/>
          </p:nvSpPr>
          <p:spPr bwMode="auto">
            <a:xfrm>
              <a:off x="5029200" y="3124200"/>
              <a:ext cx="152400" cy="228600"/>
            </a:xfrm>
            <a:prstGeom prst="flowChartConnector">
              <a:avLst/>
            </a:prstGeom>
            <a:solidFill>
              <a:schemeClr val="accent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2400"/>
            </a:p>
          </p:txBody>
        </p:sp>
        <p:sp>
          <p:nvSpPr>
            <p:cNvPr id="13" name="AutoShape 6"/>
            <p:cNvSpPr>
              <a:spLocks noChangeArrowheads="1"/>
            </p:cNvSpPr>
            <p:nvPr/>
          </p:nvSpPr>
          <p:spPr bwMode="auto">
            <a:xfrm>
              <a:off x="6019800" y="3124200"/>
              <a:ext cx="152400" cy="228600"/>
            </a:xfrm>
            <a:prstGeom prst="flowChartConnector">
              <a:avLst/>
            </a:prstGeom>
            <a:solidFill>
              <a:schemeClr val="accent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2400"/>
            </a:p>
          </p:txBody>
        </p:sp>
        <p:sp>
          <p:nvSpPr>
            <p:cNvPr id="14" name="AutoShape 7"/>
            <p:cNvSpPr>
              <a:spLocks noChangeArrowheads="1"/>
            </p:cNvSpPr>
            <p:nvPr/>
          </p:nvSpPr>
          <p:spPr bwMode="auto">
            <a:xfrm>
              <a:off x="3429000" y="3886200"/>
              <a:ext cx="152400" cy="228600"/>
            </a:xfrm>
            <a:prstGeom prst="flowChartConnector">
              <a:avLst/>
            </a:prstGeom>
            <a:solidFill>
              <a:schemeClr val="accent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2400"/>
            </a:p>
          </p:txBody>
        </p:sp>
        <p:sp>
          <p:nvSpPr>
            <p:cNvPr id="15" name="AutoShape 8"/>
            <p:cNvSpPr>
              <a:spLocks noChangeArrowheads="1"/>
            </p:cNvSpPr>
            <p:nvPr/>
          </p:nvSpPr>
          <p:spPr bwMode="auto">
            <a:xfrm>
              <a:off x="6934200" y="3962400"/>
              <a:ext cx="152400" cy="228600"/>
            </a:xfrm>
            <a:prstGeom prst="flowChartConnector">
              <a:avLst/>
            </a:prstGeom>
            <a:solidFill>
              <a:schemeClr val="accent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2400"/>
            </a:p>
          </p:txBody>
        </p:sp>
        <p:sp>
          <p:nvSpPr>
            <p:cNvPr id="16" name="AutoShape 9"/>
            <p:cNvSpPr>
              <a:spLocks noChangeArrowheads="1"/>
            </p:cNvSpPr>
            <p:nvPr/>
          </p:nvSpPr>
          <p:spPr bwMode="auto">
            <a:xfrm>
              <a:off x="4572000" y="3962400"/>
              <a:ext cx="152400" cy="228600"/>
            </a:xfrm>
            <a:prstGeom prst="flowChartConnector">
              <a:avLst/>
            </a:prstGeom>
            <a:solidFill>
              <a:schemeClr val="accent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2400"/>
            </a:p>
          </p:txBody>
        </p:sp>
        <p:sp>
          <p:nvSpPr>
            <p:cNvPr id="17" name="AutoShape 10"/>
            <p:cNvSpPr>
              <a:spLocks noChangeArrowheads="1"/>
            </p:cNvSpPr>
            <p:nvPr/>
          </p:nvSpPr>
          <p:spPr bwMode="auto">
            <a:xfrm>
              <a:off x="4876800" y="4876800"/>
              <a:ext cx="152400" cy="228600"/>
            </a:xfrm>
            <a:prstGeom prst="flowChartConnector">
              <a:avLst/>
            </a:prstGeom>
            <a:solidFill>
              <a:schemeClr val="accent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2400"/>
            </a:p>
          </p:txBody>
        </p:sp>
        <p:sp>
          <p:nvSpPr>
            <p:cNvPr id="18" name="Text Box 11"/>
            <p:cNvSpPr txBox="1">
              <a:spLocks noChangeArrowheads="1"/>
            </p:cNvSpPr>
            <p:nvPr/>
          </p:nvSpPr>
          <p:spPr bwMode="auto">
            <a:xfrm>
              <a:off x="4708525" y="1932277"/>
              <a:ext cx="575796" cy="56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2000" dirty="0">
                  <a:latin typeface="Times New Roman" panose="02020603050405020304" pitchFamily="18" charset="0"/>
                  <a:ea typeface="SimSun" panose="02010600030101010101" pitchFamily="2" charset="-122"/>
                </a:rPr>
                <a:t>all</a:t>
              </a:r>
              <a:endParaRPr lang="en-US" altLang="zh-CN" sz="2400" dirty="0">
                <a:latin typeface="Times New Roman" panose="02020603050405020304" pitchFamily="18" charset="0"/>
                <a:ea typeface="SimSun" panose="02010600030101010101" pitchFamily="2" charset="-122"/>
              </a:endParaRPr>
            </a:p>
          </p:txBody>
        </p:sp>
        <p:sp>
          <p:nvSpPr>
            <p:cNvPr id="19" name="Line 12"/>
            <p:cNvSpPr>
              <a:spLocks noChangeShapeType="1"/>
            </p:cNvSpPr>
            <p:nvPr/>
          </p:nvSpPr>
          <p:spPr bwMode="auto">
            <a:xfrm flipH="1">
              <a:off x="3810000" y="2438400"/>
              <a:ext cx="11430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13"/>
            <p:cNvSpPr>
              <a:spLocks noChangeShapeType="1"/>
            </p:cNvSpPr>
            <p:nvPr/>
          </p:nvSpPr>
          <p:spPr bwMode="auto">
            <a:xfrm>
              <a:off x="4953000" y="2438400"/>
              <a:ext cx="11430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14"/>
            <p:cNvSpPr>
              <a:spLocks noChangeShapeType="1"/>
            </p:cNvSpPr>
            <p:nvPr/>
          </p:nvSpPr>
          <p:spPr bwMode="auto">
            <a:xfrm>
              <a:off x="4953000" y="2438400"/>
              <a:ext cx="1524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15"/>
            <p:cNvSpPr>
              <a:spLocks noChangeShapeType="1"/>
            </p:cNvSpPr>
            <p:nvPr/>
          </p:nvSpPr>
          <p:spPr bwMode="auto">
            <a:xfrm flipH="1">
              <a:off x="3505200" y="3200400"/>
              <a:ext cx="3048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 name="Line 16"/>
            <p:cNvSpPr>
              <a:spLocks noChangeShapeType="1"/>
            </p:cNvSpPr>
            <p:nvPr/>
          </p:nvSpPr>
          <p:spPr bwMode="auto">
            <a:xfrm flipH="1">
              <a:off x="3505200" y="3200400"/>
              <a:ext cx="16002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17"/>
            <p:cNvSpPr>
              <a:spLocks noChangeShapeType="1"/>
            </p:cNvSpPr>
            <p:nvPr/>
          </p:nvSpPr>
          <p:spPr bwMode="auto">
            <a:xfrm>
              <a:off x="3810000" y="3200400"/>
              <a:ext cx="8382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Line 18"/>
            <p:cNvSpPr>
              <a:spLocks noChangeShapeType="1"/>
            </p:cNvSpPr>
            <p:nvPr/>
          </p:nvSpPr>
          <p:spPr bwMode="auto">
            <a:xfrm flipH="1">
              <a:off x="4648200" y="3200400"/>
              <a:ext cx="14478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 name="Line 19"/>
            <p:cNvSpPr>
              <a:spLocks noChangeShapeType="1"/>
            </p:cNvSpPr>
            <p:nvPr/>
          </p:nvSpPr>
          <p:spPr bwMode="auto">
            <a:xfrm>
              <a:off x="5105400" y="3200400"/>
              <a:ext cx="19050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 name="Line 20"/>
            <p:cNvSpPr>
              <a:spLocks noChangeShapeType="1"/>
            </p:cNvSpPr>
            <p:nvPr/>
          </p:nvSpPr>
          <p:spPr bwMode="auto">
            <a:xfrm>
              <a:off x="6096000" y="3200400"/>
              <a:ext cx="9144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 name="Line 21"/>
            <p:cNvSpPr>
              <a:spLocks noChangeShapeType="1"/>
            </p:cNvSpPr>
            <p:nvPr/>
          </p:nvSpPr>
          <p:spPr bwMode="auto">
            <a:xfrm>
              <a:off x="3505200" y="3962400"/>
              <a:ext cx="144780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 name="Line 22"/>
            <p:cNvSpPr>
              <a:spLocks noChangeShapeType="1"/>
            </p:cNvSpPr>
            <p:nvPr/>
          </p:nvSpPr>
          <p:spPr bwMode="auto">
            <a:xfrm>
              <a:off x="4648200" y="4038600"/>
              <a:ext cx="3048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 name="Line 23"/>
            <p:cNvSpPr>
              <a:spLocks noChangeShapeType="1"/>
            </p:cNvSpPr>
            <p:nvPr/>
          </p:nvSpPr>
          <p:spPr bwMode="auto">
            <a:xfrm flipH="1">
              <a:off x="4953000" y="4038600"/>
              <a:ext cx="20574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 name="Text Box 24"/>
            <p:cNvSpPr txBox="1">
              <a:spLocks noChangeArrowheads="1"/>
            </p:cNvSpPr>
            <p:nvPr/>
          </p:nvSpPr>
          <p:spPr bwMode="auto">
            <a:xfrm>
              <a:off x="3048000" y="2740026"/>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800">
                  <a:latin typeface="Times New Roman" panose="02020603050405020304" pitchFamily="18" charset="0"/>
                  <a:ea typeface="SimSun" panose="02010600030101010101" pitchFamily="2" charset="-122"/>
                </a:rPr>
                <a:t>product</a:t>
              </a:r>
              <a:endParaRPr lang="en-US" altLang="zh-CN" sz="2400">
                <a:latin typeface="Times New Roman" panose="02020603050405020304" pitchFamily="18" charset="0"/>
                <a:ea typeface="SimSun" panose="02010600030101010101" pitchFamily="2" charset="-122"/>
              </a:endParaRPr>
            </a:p>
          </p:txBody>
        </p:sp>
        <p:sp>
          <p:nvSpPr>
            <p:cNvPr id="32" name="Text Box 25"/>
            <p:cNvSpPr txBox="1">
              <a:spLocks noChangeArrowheads="1"/>
            </p:cNvSpPr>
            <p:nvPr/>
          </p:nvSpPr>
          <p:spPr bwMode="auto">
            <a:xfrm>
              <a:off x="4556126" y="2757489"/>
              <a:ext cx="60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2000">
                  <a:latin typeface="Times New Roman" panose="02020603050405020304" pitchFamily="18" charset="0"/>
                  <a:ea typeface="SimSun" panose="02010600030101010101" pitchFamily="2" charset="-122"/>
                </a:rPr>
                <a:t>date</a:t>
              </a:r>
              <a:endParaRPr lang="en-US" altLang="zh-CN" sz="2400">
                <a:latin typeface="Times New Roman" panose="02020603050405020304" pitchFamily="18" charset="0"/>
                <a:ea typeface="SimSun" panose="02010600030101010101" pitchFamily="2" charset="-122"/>
              </a:endParaRPr>
            </a:p>
          </p:txBody>
        </p:sp>
        <p:sp>
          <p:nvSpPr>
            <p:cNvPr id="33" name="Text Box 26"/>
            <p:cNvSpPr txBox="1">
              <a:spLocks noChangeArrowheads="1"/>
            </p:cNvSpPr>
            <p:nvPr/>
          </p:nvSpPr>
          <p:spPr bwMode="auto">
            <a:xfrm>
              <a:off x="5927725" y="2681289"/>
              <a:ext cx="958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2000" dirty="0">
                  <a:latin typeface="Times New Roman" panose="02020603050405020304" pitchFamily="18" charset="0"/>
                  <a:ea typeface="SimSun" panose="02010600030101010101" pitchFamily="2" charset="-122"/>
                </a:rPr>
                <a:t>country</a:t>
              </a:r>
              <a:endParaRPr lang="en-US" altLang="zh-CN" sz="2400" dirty="0">
                <a:latin typeface="Times New Roman" panose="02020603050405020304" pitchFamily="18" charset="0"/>
                <a:ea typeface="SimSun" panose="02010600030101010101" pitchFamily="2" charset="-122"/>
              </a:endParaRPr>
            </a:p>
          </p:txBody>
        </p:sp>
        <p:sp>
          <p:nvSpPr>
            <p:cNvPr id="34" name="Text Box 27"/>
            <p:cNvSpPr txBox="1">
              <a:spLocks noChangeArrowheads="1"/>
            </p:cNvSpPr>
            <p:nvPr/>
          </p:nvSpPr>
          <p:spPr bwMode="auto">
            <a:xfrm>
              <a:off x="2270125" y="3543302"/>
              <a:ext cx="1839993" cy="51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800" dirty="0" err="1">
                  <a:latin typeface="Times New Roman" panose="02020603050405020304" pitchFamily="18" charset="0"/>
                  <a:ea typeface="SimSun" panose="02010600030101010101" pitchFamily="2" charset="-122"/>
                </a:rPr>
                <a:t>prod,date</a:t>
              </a:r>
              <a:endParaRPr lang="en-US" altLang="zh-CN" sz="2400" dirty="0">
                <a:latin typeface="Times New Roman" panose="02020603050405020304" pitchFamily="18" charset="0"/>
                <a:ea typeface="SimSun" panose="02010600030101010101" pitchFamily="2" charset="-122"/>
              </a:endParaRPr>
            </a:p>
          </p:txBody>
        </p:sp>
        <p:sp>
          <p:nvSpPr>
            <p:cNvPr id="35" name="Text Box 28"/>
            <p:cNvSpPr txBox="1">
              <a:spLocks noChangeArrowheads="1"/>
            </p:cNvSpPr>
            <p:nvPr/>
          </p:nvSpPr>
          <p:spPr bwMode="auto">
            <a:xfrm>
              <a:off x="4251324" y="3543302"/>
              <a:ext cx="2401650" cy="51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800" dirty="0" err="1">
                  <a:latin typeface="Times New Roman" panose="02020603050405020304" pitchFamily="18" charset="0"/>
                  <a:ea typeface="SimSun" panose="02010600030101010101" pitchFamily="2" charset="-122"/>
                </a:rPr>
                <a:t>prod,country</a:t>
              </a:r>
              <a:endParaRPr lang="en-US" altLang="zh-CN" sz="2400" dirty="0">
                <a:latin typeface="Times New Roman" panose="02020603050405020304" pitchFamily="18" charset="0"/>
                <a:ea typeface="SimSun" panose="02010600030101010101" pitchFamily="2" charset="-122"/>
              </a:endParaRPr>
            </a:p>
          </p:txBody>
        </p:sp>
        <p:sp>
          <p:nvSpPr>
            <p:cNvPr id="36" name="Text Box 29"/>
            <p:cNvSpPr txBox="1">
              <a:spLocks noChangeArrowheads="1"/>
            </p:cNvSpPr>
            <p:nvPr/>
          </p:nvSpPr>
          <p:spPr bwMode="auto">
            <a:xfrm>
              <a:off x="5927725" y="4191000"/>
              <a:ext cx="1377950" cy="36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800" dirty="0">
                  <a:latin typeface="Times New Roman" panose="02020603050405020304" pitchFamily="18" charset="0"/>
                  <a:ea typeface="SimSun" panose="02010600030101010101" pitchFamily="2" charset="-122"/>
                </a:rPr>
                <a:t>date, country</a:t>
              </a:r>
              <a:endParaRPr lang="en-US" altLang="zh-CN" sz="2400" dirty="0">
                <a:latin typeface="Times New Roman" panose="02020603050405020304" pitchFamily="18" charset="0"/>
                <a:ea typeface="SimSun" panose="02010600030101010101" pitchFamily="2" charset="-122"/>
              </a:endParaRPr>
            </a:p>
          </p:txBody>
        </p:sp>
        <p:sp>
          <p:nvSpPr>
            <p:cNvPr id="37" name="Text Box 30"/>
            <p:cNvSpPr txBox="1">
              <a:spLocks noChangeArrowheads="1"/>
            </p:cNvSpPr>
            <p:nvPr/>
          </p:nvSpPr>
          <p:spPr bwMode="auto">
            <a:xfrm>
              <a:off x="4022725" y="4991101"/>
              <a:ext cx="3378936" cy="51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CN" sz="1800" dirty="0">
                  <a:latin typeface="Times New Roman" panose="02020603050405020304" pitchFamily="18" charset="0"/>
                  <a:ea typeface="SimSun" panose="02010600030101010101" pitchFamily="2" charset="-122"/>
                </a:rPr>
                <a:t>prod, date, country</a:t>
              </a:r>
              <a:endParaRPr lang="en-US" altLang="zh-CN" sz="2400" dirty="0">
                <a:latin typeface="Times New Roman" panose="02020603050405020304" pitchFamily="18" charset="0"/>
                <a:ea typeface="SimSun" panose="02010600030101010101" pitchFamily="2" charset="-122"/>
              </a:endParaRPr>
            </a:p>
          </p:txBody>
        </p:sp>
      </p:grpSp>
    </p:spTree>
    <p:extLst>
      <p:ext uri="{BB962C8B-B14F-4D97-AF65-F5344CB8AC3E}">
        <p14:creationId xmlns:p14="http://schemas.microsoft.com/office/powerpoint/2010/main" val="80295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fade">
                                      <p:cBhvr>
                                        <p:cTn id="7" dur="500"/>
                                        <p:tgtEl>
                                          <p:spTgt spid="1126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9">
                                            <p:txEl>
                                              <p:pRg st="1" end="1"/>
                                            </p:txEl>
                                          </p:spTgt>
                                        </p:tgtEl>
                                        <p:attrNameLst>
                                          <p:attrName>style.visibility</p:attrName>
                                        </p:attrNameLst>
                                      </p:cBhvr>
                                      <p:to>
                                        <p:strVal val="visible"/>
                                      </p:to>
                                    </p:set>
                                    <p:animEffect transition="in" filter="fade">
                                      <p:cBhvr>
                                        <p:cTn id="10" dur="500"/>
                                        <p:tgtEl>
                                          <p:spTgt spid="1126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269">
                                            <p:txEl>
                                              <p:pRg st="2" end="2"/>
                                            </p:txEl>
                                          </p:spTgt>
                                        </p:tgtEl>
                                        <p:attrNameLst>
                                          <p:attrName>style.visibility</p:attrName>
                                        </p:attrNameLst>
                                      </p:cBhvr>
                                      <p:to>
                                        <p:strVal val="visible"/>
                                      </p:to>
                                    </p:set>
                                    <p:animEffect transition="in" filter="fade">
                                      <p:cBhvr>
                                        <p:cTn id="13" dur="500"/>
                                        <p:tgtEl>
                                          <p:spTgt spid="1126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500"/>
                                        <p:tgtEl>
                                          <p:spTgt spid="8">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500"/>
                                        <p:tgtEl>
                                          <p:spTgt spid="8">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4" name="Rectangle 1026"/>
          <p:cNvSpPr>
            <a:spLocks noGrp="1" noChangeArrowheads="1"/>
          </p:cNvSpPr>
          <p:nvPr>
            <p:ph type="title"/>
          </p:nvPr>
        </p:nvSpPr>
        <p:spPr/>
        <p:txBody>
          <a:bodyPr/>
          <a:lstStyle/>
          <a:p>
            <a:pPr eaLnBrk="1" hangingPunct="1">
              <a:defRPr/>
            </a:pPr>
            <a:r>
              <a:rPr lang="en-US" altLang="zh-CN" dirty="0">
                <a:effectLst>
                  <a:outerShdw blurRad="38100" dist="38100" dir="2700000" algn="tl">
                    <a:srgbClr val="C0C0C0"/>
                  </a:outerShdw>
                </a:effectLst>
                <a:ea typeface="SimSun" pitchFamily="2" charset="-122"/>
              </a:rPr>
              <a:t>Multi-Way Array Aggregation (MOLAP)</a:t>
            </a:r>
          </a:p>
        </p:txBody>
      </p:sp>
      <p:sp>
        <p:nvSpPr>
          <p:cNvPr id="13317" name="Rectangle 1027"/>
          <p:cNvSpPr>
            <a:spLocks noGrp="1" noChangeArrowheads="1"/>
          </p:cNvSpPr>
          <p:nvPr>
            <p:ph type="body" sz="half" idx="1"/>
          </p:nvPr>
        </p:nvSpPr>
        <p:spPr>
          <a:xfrm>
            <a:off x="575734" y="1207911"/>
            <a:ext cx="7620000" cy="5298636"/>
          </a:xfrm>
        </p:spPr>
        <p:txBody>
          <a:bodyPr vert="horz" lIns="91436" tIns="45718" rIns="91436" bIns="45718" rtlCol="0" anchor="t">
            <a:noAutofit/>
          </a:bodyPr>
          <a:lstStyle/>
          <a:p>
            <a:pPr eaLnBrk="1" hangingPunct="1">
              <a:lnSpc>
                <a:spcPct val="120000"/>
              </a:lnSpc>
            </a:pPr>
            <a:r>
              <a:rPr lang="en-US" altLang="zh-CN" sz="2400" dirty="0">
                <a:ea typeface="SimSun" pitchFamily="2" charset="-122"/>
              </a:rPr>
              <a:t>Full cube computation</a:t>
            </a:r>
          </a:p>
          <a:p>
            <a:pPr eaLnBrk="1" hangingPunct="1">
              <a:lnSpc>
                <a:spcPct val="120000"/>
              </a:lnSpc>
            </a:pPr>
            <a:r>
              <a:rPr lang="en-US" altLang="zh-CN" sz="2400" dirty="0">
                <a:ea typeface="SimSun" pitchFamily="2" charset="-122"/>
              </a:rPr>
              <a:t>Bottom</a:t>
            </a:r>
            <a:r>
              <a:rPr lang="en-US" altLang="zh-CN" dirty="0">
                <a:ea typeface="SimSun" pitchFamily="2" charset="-122"/>
              </a:rPr>
              <a:t>-up</a:t>
            </a:r>
          </a:p>
          <a:p>
            <a:pPr>
              <a:lnSpc>
                <a:spcPct val="120000"/>
              </a:lnSpc>
            </a:pPr>
            <a:r>
              <a:rPr lang="en-US" altLang="zh-CN" dirty="0">
                <a:ea typeface="SimSun" pitchFamily="2" charset="-122"/>
              </a:rPr>
              <a:t>Array-based</a:t>
            </a:r>
          </a:p>
          <a:p>
            <a:pPr lvl="1">
              <a:lnSpc>
                <a:spcPct val="120000"/>
              </a:lnSpc>
            </a:pPr>
            <a:r>
              <a:rPr lang="en-US" altLang="zh-CN" dirty="0">
                <a:ea typeface="SimSun" pitchFamily="2" charset="-122"/>
              </a:rPr>
              <a:t>Limited RAM -&gt; Array chunking</a:t>
            </a:r>
          </a:p>
          <a:p>
            <a:pPr lvl="1">
              <a:lnSpc>
                <a:spcPct val="120000"/>
              </a:lnSpc>
            </a:pPr>
            <a:endParaRPr lang="en-US" altLang="zh-CN" dirty="0">
              <a:ea typeface="SimSun" pitchFamily="2" charset="-122"/>
            </a:endParaRPr>
          </a:p>
          <a:p>
            <a:pPr lvl="1">
              <a:lnSpc>
                <a:spcPct val="120000"/>
              </a:lnSpc>
            </a:pPr>
            <a:endParaRPr lang="en-US" altLang="zh-CN" dirty="0">
              <a:ea typeface="SimSun" pitchFamily="2" charset="-122"/>
            </a:endParaRPr>
          </a:p>
          <a:p>
            <a:pPr lvl="1">
              <a:lnSpc>
                <a:spcPct val="120000"/>
              </a:lnSpc>
            </a:pPr>
            <a:r>
              <a:rPr lang="en-US" altLang="zh-CN" dirty="0">
                <a:ea typeface="SimSun" pitchFamily="2" charset="-122"/>
              </a:rPr>
              <a:t>Each time load one chunk into memory</a:t>
            </a:r>
          </a:p>
          <a:p>
            <a:pPr eaLnBrk="1" hangingPunct="1">
              <a:lnSpc>
                <a:spcPct val="120000"/>
              </a:lnSpc>
            </a:pPr>
            <a:r>
              <a:rPr lang="en-US" altLang="zh-CN" sz="2400" dirty="0">
                <a:ea typeface="SimSun" pitchFamily="2" charset="-122"/>
              </a:rPr>
              <a:t>How to compute aggregates efficiently?</a:t>
            </a:r>
          </a:p>
          <a:p>
            <a:pPr lvl="1">
              <a:lnSpc>
                <a:spcPct val="120000"/>
              </a:lnSpc>
            </a:pPr>
            <a:r>
              <a:rPr lang="en-US" altLang="zh-CN" dirty="0">
                <a:ea typeface="SimSun" pitchFamily="2" charset="-122"/>
              </a:rPr>
              <a:t>Simultaneous aggregation on multiple dimensions</a:t>
            </a:r>
          </a:p>
          <a:p>
            <a:pPr lvl="1">
              <a:lnSpc>
                <a:spcPct val="120000"/>
              </a:lnSpc>
            </a:pPr>
            <a:r>
              <a:rPr lang="en-US" altLang="zh-CN" dirty="0">
                <a:ea typeface="SimSun" pitchFamily="2" charset="-122"/>
              </a:rPr>
              <a:t>Re-use intermediate aggregate values</a:t>
            </a:r>
          </a:p>
        </p:txBody>
      </p:sp>
      <p:graphicFrame>
        <p:nvGraphicFramePr>
          <p:cNvPr id="13318" name="Object 10"/>
          <p:cNvGraphicFramePr>
            <a:graphicFrameLocks noChangeAspect="1"/>
          </p:cNvGraphicFramePr>
          <p:nvPr>
            <p:extLst/>
          </p:nvPr>
        </p:nvGraphicFramePr>
        <p:xfrm>
          <a:off x="7793659" y="1340908"/>
          <a:ext cx="3150636" cy="3044825"/>
        </p:xfrm>
        <a:graphic>
          <a:graphicData uri="http://schemas.openxmlformats.org/presentationml/2006/ole">
            <mc:AlternateContent xmlns:mc="http://schemas.openxmlformats.org/markup-compatibility/2006">
              <mc:Choice xmlns:v="urn:schemas-microsoft-com:vml" Requires="v">
                <p:oleObj spid="_x0000_s52256" name="SmartDraw" r:id="rId4" imgW="2721864" imgH="3043428" progId="SmartDraw.2">
                  <p:embed/>
                </p:oleObj>
              </mc:Choice>
              <mc:Fallback>
                <p:oleObj name="SmartDraw" r:id="rId4" imgW="2721864" imgH="3043428" progId="SmartDraw.2">
                  <p:embed/>
                  <p:pic>
                    <p:nvPicPr>
                      <p:cNvPr id="13318"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3659" y="1340908"/>
                        <a:ext cx="3150636" cy="3044825"/>
                      </a:xfrm>
                      <a:prstGeom prst="rect">
                        <a:avLst/>
                      </a:prstGeom>
                      <a:noFill/>
                      <a:ln>
                        <a:noFill/>
                      </a:ln>
                      <a:effectLst/>
                      <a:extLst/>
                    </p:spPr>
                  </p:pic>
                </p:oleObj>
              </mc:Fallback>
            </mc:AlternateContent>
          </a:graphicData>
        </a:graphic>
      </p:graphicFrame>
      <p:sp>
        <p:nvSpPr>
          <p:cNvPr id="12" name="AutoShape 40">
            <a:extLst>
              <a:ext uri="{FF2B5EF4-FFF2-40B4-BE49-F238E27FC236}">
                <a16:creationId xmlns:a16="http://schemas.microsoft.com/office/drawing/2014/main" id="{13720DC3-2077-9F46-A407-A0BD8DC94AE4}"/>
              </a:ext>
            </a:extLst>
          </p:cNvPr>
          <p:cNvSpPr>
            <a:spLocks noChangeArrowheads="1"/>
          </p:cNvSpPr>
          <p:nvPr/>
        </p:nvSpPr>
        <p:spPr bwMode="auto">
          <a:xfrm>
            <a:off x="1147965" y="3495606"/>
            <a:ext cx="1738077" cy="673016"/>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nvGrpSpPr>
          <p:cNvPr id="6" name="Group 5">
            <a:extLst>
              <a:ext uri="{FF2B5EF4-FFF2-40B4-BE49-F238E27FC236}">
                <a16:creationId xmlns:a16="http://schemas.microsoft.com/office/drawing/2014/main" id="{CFC9A00A-0BF8-DB48-8ADA-19118F8D90EB}"/>
              </a:ext>
            </a:extLst>
          </p:cNvPr>
          <p:cNvGrpSpPr/>
          <p:nvPr/>
        </p:nvGrpSpPr>
        <p:grpSpPr>
          <a:xfrm>
            <a:off x="3688211" y="3394319"/>
            <a:ext cx="1852203" cy="806533"/>
            <a:chOff x="5829047" y="2988326"/>
            <a:chExt cx="1852203" cy="806533"/>
          </a:xfrm>
        </p:grpSpPr>
        <p:sp>
          <p:nvSpPr>
            <p:cNvPr id="14" name="AutoShape 40">
              <a:extLst>
                <a:ext uri="{FF2B5EF4-FFF2-40B4-BE49-F238E27FC236}">
                  <a16:creationId xmlns:a16="http://schemas.microsoft.com/office/drawing/2014/main" id="{8260C2B5-511C-CA4B-99C9-29484DC19909}"/>
                </a:ext>
              </a:extLst>
            </p:cNvPr>
            <p:cNvSpPr>
              <a:spLocks noChangeArrowheads="1"/>
            </p:cNvSpPr>
            <p:nvPr/>
          </p:nvSpPr>
          <p:spPr bwMode="auto">
            <a:xfrm>
              <a:off x="5962786" y="3321037"/>
              <a:ext cx="859232" cy="332711"/>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3" name="AutoShape 40">
              <a:extLst>
                <a:ext uri="{FF2B5EF4-FFF2-40B4-BE49-F238E27FC236}">
                  <a16:creationId xmlns:a16="http://schemas.microsoft.com/office/drawing/2014/main" id="{A420BF8D-0242-3344-9C59-A9538D3763AA}"/>
                </a:ext>
              </a:extLst>
            </p:cNvPr>
            <p:cNvSpPr>
              <a:spLocks noChangeArrowheads="1"/>
            </p:cNvSpPr>
            <p:nvPr/>
          </p:nvSpPr>
          <p:spPr bwMode="auto">
            <a:xfrm>
              <a:off x="5962786" y="2988326"/>
              <a:ext cx="859232" cy="332711"/>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7" name="AutoShape 40">
              <a:extLst>
                <a:ext uri="{FF2B5EF4-FFF2-40B4-BE49-F238E27FC236}">
                  <a16:creationId xmlns:a16="http://schemas.microsoft.com/office/drawing/2014/main" id="{F38ED5FB-E79B-5A4D-9DE3-34A1770DAEE7}"/>
                </a:ext>
              </a:extLst>
            </p:cNvPr>
            <p:cNvSpPr>
              <a:spLocks noChangeArrowheads="1"/>
            </p:cNvSpPr>
            <p:nvPr/>
          </p:nvSpPr>
          <p:spPr bwMode="auto">
            <a:xfrm>
              <a:off x="6822018" y="3321037"/>
              <a:ext cx="859232" cy="332711"/>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8" name="AutoShape 40">
              <a:extLst>
                <a:ext uri="{FF2B5EF4-FFF2-40B4-BE49-F238E27FC236}">
                  <a16:creationId xmlns:a16="http://schemas.microsoft.com/office/drawing/2014/main" id="{57E8ECF4-84D3-EA48-90AC-AA55A1B41B88}"/>
                </a:ext>
              </a:extLst>
            </p:cNvPr>
            <p:cNvSpPr>
              <a:spLocks noChangeArrowheads="1"/>
            </p:cNvSpPr>
            <p:nvPr/>
          </p:nvSpPr>
          <p:spPr bwMode="auto">
            <a:xfrm>
              <a:off x="6822018" y="2988326"/>
              <a:ext cx="859232" cy="332711"/>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9" name="AutoShape 40">
              <a:extLst>
                <a:ext uri="{FF2B5EF4-FFF2-40B4-BE49-F238E27FC236}">
                  <a16:creationId xmlns:a16="http://schemas.microsoft.com/office/drawing/2014/main" id="{C979784A-6528-8846-B7AE-0BCE1D0C3F8E}"/>
                </a:ext>
              </a:extLst>
            </p:cNvPr>
            <p:cNvSpPr>
              <a:spLocks noChangeArrowheads="1"/>
            </p:cNvSpPr>
            <p:nvPr/>
          </p:nvSpPr>
          <p:spPr bwMode="auto">
            <a:xfrm>
              <a:off x="5829047" y="3462148"/>
              <a:ext cx="859232" cy="332711"/>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20" name="AutoShape 40">
              <a:extLst>
                <a:ext uri="{FF2B5EF4-FFF2-40B4-BE49-F238E27FC236}">
                  <a16:creationId xmlns:a16="http://schemas.microsoft.com/office/drawing/2014/main" id="{13A4BCFB-0835-DF40-8A7F-D27116462645}"/>
                </a:ext>
              </a:extLst>
            </p:cNvPr>
            <p:cNvSpPr>
              <a:spLocks noChangeArrowheads="1"/>
            </p:cNvSpPr>
            <p:nvPr/>
          </p:nvSpPr>
          <p:spPr bwMode="auto">
            <a:xfrm>
              <a:off x="5829047" y="3129437"/>
              <a:ext cx="859232" cy="332711"/>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21" name="AutoShape 40">
              <a:extLst>
                <a:ext uri="{FF2B5EF4-FFF2-40B4-BE49-F238E27FC236}">
                  <a16:creationId xmlns:a16="http://schemas.microsoft.com/office/drawing/2014/main" id="{6C7EB228-AF52-9249-AA8B-CB3C96733F2C}"/>
                </a:ext>
              </a:extLst>
            </p:cNvPr>
            <p:cNvSpPr>
              <a:spLocks noChangeArrowheads="1"/>
            </p:cNvSpPr>
            <p:nvPr/>
          </p:nvSpPr>
          <p:spPr bwMode="auto">
            <a:xfrm>
              <a:off x="6688279" y="3462148"/>
              <a:ext cx="859232" cy="332711"/>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22" name="AutoShape 40">
              <a:extLst>
                <a:ext uri="{FF2B5EF4-FFF2-40B4-BE49-F238E27FC236}">
                  <a16:creationId xmlns:a16="http://schemas.microsoft.com/office/drawing/2014/main" id="{829B3A70-1135-5743-BEEB-AD39824B883A}"/>
                </a:ext>
              </a:extLst>
            </p:cNvPr>
            <p:cNvSpPr>
              <a:spLocks noChangeArrowheads="1"/>
            </p:cNvSpPr>
            <p:nvPr/>
          </p:nvSpPr>
          <p:spPr bwMode="auto">
            <a:xfrm>
              <a:off x="6688279" y="3129437"/>
              <a:ext cx="859232" cy="332711"/>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cxnSp>
        <p:nvCxnSpPr>
          <p:cNvPr id="24" name="Straight Arrow Connector 23">
            <a:extLst>
              <a:ext uri="{FF2B5EF4-FFF2-40B4-BE49-F238E27FC236}">
                <a16:creationId xmlns:a16="http://schemas.microsoft.com/office/drawing/2014/main" id="{9242FE64-73C6-D84E-9587-ECC39BF1E184}"/>
              </a:ext>
            </a:extLst>
          </p:cNvPr>
          <p:cNvCxnSpPr/>
          <p:nvPr/>
        </p:nvCxnSpPr>
        <p:spPr>
          <a:xfrm>
            <a:off x="3047999" y="3832114"/>
            <a:ext cx="4167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43968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7">
                                            <p:txEl>
                                              <p:pRg st="1" end="1"/>
                                            </p:txEl>
                                          </p:spTgt>
                                        </p:tgtEl>
                                        <p:attrNameLst>
                                          <p:attrName>style.visibility</p:attrName>
                                        </p:attrNameLst>
                                      </p:cBhvr>
                                      <p:to>
                                        <p:strVal val="visible"/>
                                      </p:to>
                                    </p:set>
                                    <p:animEffect transition="in" filter="fade">
                                      <p:cBhvr>
                                        <p:cTn id="7" dur="500"/>
                                        <p:tgtEl>
                                          <p:spTgt spid="1331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318"/>
                                        </p:tgtEl>
                                        <p:attrNameLst>
                                          <p:attrName>style.visibility</p:attrName>
                                        </p:attrNameLst>
                                      </p:cBhvr>
                                      <p:to>
                                        <p:strVal val="visible"/>
                                      </p:to>
                                    </p:set>
                                    <p:animEffect transition="in" filter="fade">
                                      <p:cBhvr>
                                        <p:cTn id="10" dur="500"/>
                                        <p:tgtEl>
                                          <p:spTgt spid="133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317">
                                            <p:txEl>
                                              <p:pRg st="2" end="2"/>
                                            </p:txEl>
                                          </p:spTgt>
                                        </p:tgtEl>
                                        <p:attrNameLst>
                                          <p:attrName>style.visibility</p:attrName>
                                        </p:attrNameLst>
                                      </p:cBhvr>
                                      <p:to>
                                        <p:strVal val="visible"/>
                                      </p:to>
                                    </p:set>
                                    <p:animEffect transition="in" filter="fade">
                                      <p:cBhvr>
                                        <p:cTn id="15" dur="500"/>
                                        <p:tgtEl>
                                          <p:spTgt spid="1331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317">
                                            <p:txEl>
                                              <p:pRg st="3" end="3"/>
                                            </p:txEl>
                                          </p:spTgt>
                                        </p:tgtEl>
                                        <p:attrNameLst>
                                          <p:attrName>style.visibility</p:attrName>
                                        </p:attrNameLst>
                                      </p:cBhvr>
                                      <p:to>
                                        <p:strVal val="visible"/>
                                      </p:to>
                                    </p:set>
                                    <p:animEffect transition="in" filter="fade">
                                      <p:cBhvr>
                                        <p:cTn id="18" dur="500"/>
                                        <p:tgtEl>
                                          <p:spTgt spid="1331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3317">
                                            <p:txEl>
                                              <p:pRg st="6" end="6"/>
                                            </p:txEl>
                                          </p:spTgt>
                                        </p:tgtEl>
                                        <p:attrNameLst>
                                          <p:attrName>style.visibility</p:attrName>
                                        </p:attrNameLst>
                                      </p:cBhvr>
                                      <p:to>
                                        <p:strVal val="visible"/>
                                      </p:to>
                                    </p:set>
                                    <p:animEffect transition="in" filter="fade">
                                      <p:cBhvr>
                                        <p:cTn id="21" dur="500"/>
                                        <p:tgtEl>
                                          <p:spTgt spid="13317">
                                            <p:txEl>
                                              <p:pRg st="6" end="6"/>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317">
                                            <p:txEl>
                                              <p:pRg st="7" end="7"/>
                                            </p:txEl>
                                          </p:spTgt>
                                        </p:tgtEl>
                                        <p:attrNameLst>
                                          <p:attrName>style.visibility</p:attrName>
                                        </p:attrNameLst>
                                      </p:cBhvr>
                                      <p:to>
                                        <p:strVal val="visible"/>
                                      </p:to>
                                    </p:set>
                                    <p:animEffect transition="in" filter="fade">
                                      <p:cBhvr>
                                        <p:cTn id="35" dur="500"/>
                                        <p:tgtEl>
                                          <p:spTgt spid="13317">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3317">
                                            <p:txEl>
                                              <p:pRg st="8" end="8"/>
                                            </p:txEl>
                                          </p:spTgt>
                                        </p:tgtEl>
                                        <p:attrNameLst>
                                          <p:attrName>style.visibility</p:attrName>
                                        </p:attrNameLst>
                                      </p:cBhvr>
                                      <p:to>
                                        <p:strVal val="visible"/>
                                      </p:to>
                                    </p:set>
                                    <p:animEffect transition="in" filter="fade">
                                      <p:cBhvr>
                                        <p:cTn id="38" dur="500"/>
                                        <p:tgtEl>
                                          <p:spTgt spid="13317">
                                            <p:txEl>
                                              <p:pRg st="8" end="8"/>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3317">
                                            <p:txEl>
                                              <p:pRg st="9" end="9"/>
                                            </p:txEl>
                                          </p:spTgt>
                                        </p:tgtEl>
                                        <p:attrNameLst>
                                          <p:attrName>style.visibility</p:attrName>
                                        </p:attrNameLst>
                                      </p:cBhvr>
                                      <p:to>
                                        <p:strVal val="visible"/>
                                      </p:to>
                                    </p:set>
                                    <p:animEffect transition="in" filter="fade">
                                      <p:cBhvr>
                                        <p:cTn id="41" dur="500"/>
                                        <p:tgtEl>
                                          <p:spTgt spid="1331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a:xfrm>
            <a:off x="0" y="228600"/>
            <a:ext cx="12192000" cy="719667"/>
          </a:xfrm>
        </p:spPr>
        <p:txBody>
          <a:bodyPr>
            <a:normAutofit/>
          </a:bodyPr>
          <a:lstStyle/>
          <a:p>
            <a:r>
              <a:rPr lang="en-US" altLang="zh-CN" sz="4000" dirty="0">
                <a:ea typeface="SimSun" pitchFamily="2" charset="-122"/>
              </a:rPr>
              <a:t>Multi-Way Array Aggregation (MOLAP</a:t>
            </a:r>
            <a:r>
              <a:rPr lang="en-US" altLang="zh-CN" sz="3200" dirty="0">
                <a:ea typeface="SimSun" pitchFamily="2" charset="-122"/>
              </a:rPr>
              <a:t>)</a:t>
            </a:r>
            <a:endParaRPr lang="en-US" altLang="zh-CN" dirty="0">
              <a:ea typeface="SimSun" pitchFamily="2" charset="-122"/>
            </a:endParaRPr>
          </a:p>
        </p:txBody>
      </p:sp>
      <p:sp>
        <p:nvSpPr>
          <p:cNvPr id="14341" name="Rectangle 3"/>
          <p:cNvSpPr>
            <a:spLocks noGrp="1" noChangeArrowheads="1"/>
          </p:cNvSpPr>
          <p:nvPr>
            <p:ph type="body" idx="1"/>
          </p:nvPr>
        </p:nvSpPr>
        <p:spPr>
          <a:xfrm>
            <a:off x="701969" y="1127125"/>
            <a:ext cx="10487378" cy="2287764"/>
          </a:xfrm>
        </p:spPr>
        <p:txBody>
          <a:bodyPr/>
          <a:lstStyle/>
          <a:p>
            <a:pPr eaLnBrk="1" hangingPunct="1">
              <a:lnSpc>
                <a:spcPct val="110000"/>
              </a:lnSpc>
            </a:pPr>
            <a:r>
              <a:rPr lang="en-US" altLang="zh-CN" sz="2400" dirty="0">
                <a:ea typeface="SimSun" pitchFamily="2" charset="-122"/>
              </a:rPr>
              <a:t>Partition arrays into </a:t>
            </a:r>
            <a:r>
              <a:rPr lang="en-US" altLang="zh-CN" sz="2400" i="1" dirty="0">
                <a:ea typeface="SimSun" pitchFamily="2" charset="-122"/>
              </a:rPr>
              <a:t>chunks</a:t>
            </a:r>
            <a:r>
              <a:rPr lang="en-US" altLang="zh-CN" sz="2400" dirty="0">
                <a:ea typeface="SimSun" pitchFamily="2" charset="-122"/>
              </a:rPr>
              <a:t> (a small </a:t>
            </a:r>
            <a:r>
              <a:rPr lang="en-US" altLang="zh-CN" sz="2400" dirty="0" err="1">
                <a:ea typeface="SimSun" pitchFamily="2" charset="-122"/>
              </a:rPr>
              <a:t>subcube</a:t>
            </a:r>
            <a:r>
              <a:rPr lang="en-US" altLang="zh-CN" sz="2400" dirty="0">
                <a:ea typeface="SimSun" pitchFamily="2" charset="-122"/>
              </a:rPr>
              <a:t> which fits in memory). </a:t>
            </a:r>
          </a:p>
          <a:p>
            <a:pPr eaLnBrk="1" hangingPunct="1">
              <a:lnSpc>
                <a:spcPct val="110000"/>
              </a:lnSpc>
            </a:pPr>
            <a:r>
              <a:rPr lang="en-US" altLang="zh-CN" sz="2400" dirty="0">
                <a:ea typeface="SimSun" pitchFamily="2" charset="-122"/>
              </a:rPr>
              <a:t>Compressed </a:t>
            </a:r>
            <a:r>
              <a:rPr lang="en-US" altLang="zh-CN" sz="2400" i="1" dirty="0">
                <a:ea typeface="SimSun" pitchFamily="2" charset="-122"/>
              </a:rPr>
              <a:t>sparse array addressing</a:t>
            </a:r>
            <a:r>
              <a:rPr lang="en-US" altLang="zh-CN" sz="2400" dirty="0">
                <a:ea typeface="SimSun" pitchFamily="2" charset="-122"/>
              </a:rPr>
              <a:t>: (</a:t>
            </a:r>
            <a:r>
              <a:rPr lang="en-US" altLang="zh-CN" sz="2400" dirty="0" err="1">
                <a:ea typeface="SimSun" pitchFamily="2" charset="-122"/>
              </a:rPr>
              <a:t>chunk_id</a:t>
            </a:r>
            <a:r>
              <a:rPr lang="en-US" altLang="zh-CN" sz="2400" dirty="0">
                <a:ea typeface="SimSun" pitchFamily="2" charset="-122"/>
              </a:rPr>
              <a:t>, offset)</a:t>
            </a:r>
          </a:p>
          <a:p>
            <a:pPr eaLnBrk="1" hangingPunct="1">
              <a:lnSpc>
                <a:spcPct val="110000"/>
              </a:lnSpc>
            </a:pPr>
            <a:r>
              <a:rPr lang="en-US" altLang="zh-CN" sz="2400" dirty="0">
                <a:ea typeface="SimSun" pitchFamily="2" charset="-122"/>
              </a:rPr>
              <a:t>Compute aggregates in “multiway” by visiting cube cells in the order which </a:t>
            </a:r>
          </a:p>
          <a:p>
            <a:pPr lvl="1">
              <a:lnSpc>
                <a:spcPct val="110000"/>
              </a:lnSpc>
            </a:pPr>
            <a:r>
              <a:rPr lang="en-US" altLang="zh-CN" sz="2400" dirty="0">
                <a:ea typeface="SimSun" pitchFamily="2" charset="-122"/>
              </a:rPr>
              <a:t>Minimizes the # of times to visit each cell</a:t>
            </a:r>
          </a:p>
          <a:p>
            <a:pPr lvl="1">
              <a:lnSpc>
                <a:spcPct val="110000"/>
              </a:lnSpc>
            </a:pPr>
            <a:r>
              <a:rPr lang="en-US" altLang="zh-CN" sz="2400" dirty="0">
                <a:ea typeface="SimSun" pitchFamily="2" charset="-122"/>
              </a:rPr>
              <a:t>Reduces memory access and storage cost</a:t>
            </a:r>
          </a:p>
        </p:txBody>
      </p:sp>
      <p:grpSp>
        <p:nvGrpSpPr>
          <p:cNvPr id="5" name="Group 4">
            <a:extLst>
              <a:ext uri="{FF2B5EF4-FFF2-40B4-BE49-F238E27FC236}">
                <a16:creationId xmlns:a16="http://schemas.microsoft.com/office/drawing/2014/main" id="{549C2EED-7977-2345-93EA-40F0BD6A6442}"/>
              </a:ext>
            </a:extLst>
          </p:cNvPr>
          <p:cNvGrpSpPr/>
          <p:nvPr/>
        </p:nvGrpSpPr>
        <p:grpSpPr>
          <a:xfrm>
            <a:off x="6326270" y="3304306"/>
            <a:ext cx="5820727" cy="3448591"/>
            <a:chOff x="5624508" y="3612724"/>
            <a:chExt cx="5820727" cy="3448591"/>
          </a:xfrm>
        </p:grpSpPr>
        <p:sp>
          <p:nvSpPr>
            <p:cNvPr id="14344" name="Text Box 6"/>
            <p:cNvSpPr txBox="1">
              <a:spLocks noChangeArrowheads="1"/>
            </p:cNvSpPr>
            <p:nvPr/>
          </p:nvSpPr>
          <p:spPr bwMode="auto">
            <a:xfrm>
              <a:off x="8281238" y="6692194"/>
              <a:ext cx="223465" cy="36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2400" dirty="0">
                  <a:latin typeface="Times New Roman" pitchFamily="18" charset="0"/>
                  <a:ea typeface="SimSun" pitchFamily="2" charset="-122"/>
                </a:rPr>
                <a:t>A</a:t>
              </a:r>
            </a:p>
          </p:txBody>
        </p:sp>
        <p:sp>
          <p:nvSpPr>
            <p:cNvPr id="14405" name="Text Box 67"/>
            <p:cNvSpPr txBox="1">
              <a:spLocks noChangeArrowheads="1"/>
            </p:cNvSpPr>
            <p:nvPr/>
          </p:nvSpPr>
          <p:spPr bwMode="auto">
            <a:xfrm>
              <a:off x="7848519" y="6388736"/>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a</a:t>
              </a:r>
              <a:r>
                <a:rPr lang="en-US" altLang="zh-CN" sz="1800" baseline="-25000" dirty="0">
                  <a:latin typeface="Times New Roman" pitchFamily="18" charset="0"/>
                  <a:ea typeface="SimSun" pitchFamily="2" charset="-122"/>
                </a:rPr>
                <a:t>1</a:t>
              </a:r>
            </a:p>
          </p:txBody>
        </p:sp>
        <p:sp>
          <p:nvSpPr>
            <p:cNvPr id="14406" name="Text Box 68"/>
            <p:cNvSpPr txBox="1">
              <a:spLocks noChangeArrowheads="1"/>
            </p:cNvSpPr>
            <p:nvPr/>
          </p:nvSpPr>
          <p:spPr bwMode="auto">
            <a:xfrm>
              <a:off x="6831598" y="6388737"/>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a</a:t>
              </a:r>
              <a:r>
                <a:rPr lang="en-US" altLang="zh-CN" sz="1800" baseline="-25000" dirty="0">
                  <a:latin typeface="Times New Roman" pitchFamily="18" charset="0"/>
                  <a:ea typeface="SimSun" pitchFamily="2" charset="-122"/>
                </a:rPr>
                <a:t>0</a:t>
              </a:r>
              <a:endParaRPr lang="en-US" altLang="zh-CN" sz="1800" dirty="0">
                <a:latin typeface="Times New Roman" pitchFamily="18" charset="0"/>
                <a:ea typeface="SimSun" pitchFamily="2" charset="-122"/>
              </a:endParaRPr>
            </a:p>
          </p:txBody>
        </p:sp>
        <p:sp>
          <p:nvSpPr>
            <p:cNvPr id="14407" name="Text Box 69"/>
            <p:cNvSpPr txBox="1">
              <a:spLocks noChangeArrowheads="1"/>
            </p:cNvSpPr>
            <p:nvPr/>
          </p:nvSpPr>
          <p:spPr bwMode="auto">
            <a:xfrm>
              <a:off x="6736796" y="3612724"/>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c</a:t>
              </a:r>
              <a:r>
                <a:rPr lang="en-US" altLang="zh-CN" sz="1800" baseline="-25000" dirty="0">
                  <a:latin typeface="Times New Roman" pitchFamily="18" charset="0"/>
                  <a:ea typeface="SimSun" pitchFamily="2" charset="-122"/>
                </a:rPr>
                <a:t>3</a:t>
              </a:r>
            </a:p>
          </p:txBody>
        </p:sp>
        <p:sp>
          <p:nvSpPr>
            <p:cNvPr id="14408" name="Text Box 70"/>
            <p:cNvSpPr txBox="1">
              <a:spLocks noChangeArrowheads="1"/>
            </p:cNvSpPr>
            <p:nvPr/>
          </p:nvSpPr>
          <p:spPr bwMode="auto">
            <a:xfrm>
              <a:off x="6563480" y="3790719"/>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c</a:t>
              </a:r>
              <a:r>
                <a:rPr lang="en-US" altLang="zh-CN" sz="1800" baseline="-25000" dirty="0">
                  <a:latin typeface="Times New Roman" pitchFamily="18" charset="0"/>
                  <a:ea typeface="SimSun" pitchFamily="2" charset="-122"/>
                </a:rPr>
                <a:t>2</a:t>
              </a:r>
            </a:p>
          </p:txBody>
        </p:sp>
        <p:sp>
          <p:nvSpPr>
            <p:cNvPr id="14409" name="Text Box 71"/>
            <p:cNvSpPr txBox="1">
              <a:spLocks noChangeArrowheads="1"/>
            </p:cNvSpPr>
            <p:nvPr/>
          </p:nvSpPr>
          <p:spPr bwMode="auto">
            <a:xfrm>
              <a:off x="6388855" y="3967526"/>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c</a:t>
              </a:r>
              <a:r>
                <a:rPr lang="en-US" altLang="zh-CN" sz="1800" baseline="-25000" dirty="0">
                  <a:latin typeface="Times New Roman" pitchFamily="18" charset="0"/>
                  <a:ea typeface="SimSun" pitchFamily="2" charset="-122"/>
                </a:rPr>
                <a:t>1</a:t>
              </a:r>
            </a:p>
          </p:txBody>
        </p:sp>
        <p:sp>
          <p:nvSpPr>
            <p:cNvPr id="14410" name="Text Box 72"/>
            <p:cNvSpPr txBox="1">
              <a:spLocks noChangeArrowheads="1"/>
            </p:cNvSpPr>
            <p:nvPr/>
          </p:nvSpPr>
          <p:spPr bwMode="auto">
            <a:xfrm>
              <a:off x="6215092" y="4178493"/>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c</a:t>
              </a:r>
              <a:r>
                <a:rPr lang="en-US" altLang="zh-CN" sz="1800" baseline="-25000" dirty="0">
                  <a:latin typeface="Times New Roman" pitchFamily="18" charset="0"/>
                  <a:ea typeface="SimSun" pitchFamily="2" charset="-122"/>
                </a:rPr>
                <a:t>0</a:t>
              </a:r>
            </a:p>
          </p:txBody>
        </p:sp>
        <p:sp>
          <p:nvSpPr>
            <p:cNvPr id="14411" name="Text Box 73"/>
            <p:cNvSpPr txBox="1">
              <a:spLocks noChangeArrowheads="1"/>
            </p:cNvSpPr>
            <p:nvPr/>
          </p:nvSpPr>
          <p:spPr bwMode="auto">
            <a:xfrm>
              <a:off x="6113926" y="4574555"/>
              <a:ext cx="192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b</a:t>
              </a:r>
              <a:r>
                <a:rPr lang="en-US" altLang="zh-CN" sz="1800" baseline="-25000" dirty="0">
                  <a:latin typeface="Times New Roman" pitchFamily="18" charset="0"/>
                  <a:ea typeface="SimSun" pitchFamily="2" charset="-122"/>
                </a:rPr>
                <a:t>3</a:t>
              </a:r>
            </a:p>
          </p:txBody>
        </p:sp>
        <p:sp>
          <p:nvSpPr>
            <p:cNvPr id="14412" name="Text Box 74"/>
            <p:cNvSpPr txBox="1">
              <a:spLocks noChangeArrowheads="1"/>
            </p:cNvSpPr>
            <p:nvPr/>
          </p:nvSpPr>
          <p:spPr bwMode="auto">
            <a:xfrm>
              <a:off x="6113926" y="5044711"/>
              <a:ext cx="192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b</a:t>
              </a:r>
              <a:r>
                <a:rPr lang="en-US" altLang="zh-CN" sz="1800" baseline="-25000" dirty="0">
                  <a:latin typeface="Times New Roman" pitchFamily="18" charset="0"/>
                  <a:ea typeface="SimSun" pitchFamily="2" charset="-122"/>
                </a:rPr>
                <a:t>2</a:t>
              </a:r>
            </a:p>
          </p:txBody>
        </p:sp>
        <p:sp>
          <p:nvSpPr>
            <p:cNvPr id="14413" name="Text Box 75"/>
            <p:cNvSpPr txBox="1">
              <a:spLocks noChangeArrowheads="1"/>
            </p:cNvSpPr>
            <p:nvPr/>
          </p:nvSpPr>
          <p:spPr bwMode="auto">
            <a:xfrm>
              <a:off x="6113926" y="5524179"/>
              <a:ext cx="192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b</a:t>
              </a:r>
              <a:r>
                <a:rPr lang="en-US" altLang="zh-CN" sz="1800" baseline="-25000" dirty="0">
                  <a:latin typeface="Times New Roman" pitchFamily="18" charset="0"/>
                  <a:ea typeface="SimSun" pitchFamily="2" charset="-122"/>
                </a:rPr>
                <a:t>1</a:t>
              </a:r>
            </a:p>
          </p:txBody>
        </p:sp>
        <p:sp>
          <p:nvSpPr>
            <p:cNvPr id="14414" name="Text Box 76"/>
            <p:cNvSpPr txBox="1">
              <a:spLocks noChangeArrowheads="1"/>
            </p:cNvSpPr>
            <p:nvPr/>
          </p:nvSpPr>
          <p:spPr bwMode="auto">
            <a:xfrm>
              <a:off x="6113926" y="6025725"/>
              <a:ext cx="192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b</a:t>
              </a:r>
              <a:r>
                <a:rPr lang="en-US" altLang="zh-CN" sz="1800" baseline="-25000" dirty="0">
                  <a:latin typeface="Times New Roman" pitchFamily="18" charset="0"/>
                  <a:ea typeface="SimSun" pitchFamily="2" charset="-122"/>
                </a:rPr>
                <a:t>0</a:t>
              </a:r>
            </a:p>
          </p:txBody>
        </p:sp>
        <p:sp>
          <p:nvSpPr>
            <p:cNvPr id="14415" name="Text Box 77"/>
            <p:cNvSpPr txBox="1">
              <a:spLocks noChangeArrowheads="1"/>
            </p:cNvSpPr>
            <p:nvPr/>
          </p:nvSpPr>
          <p:spPr bwMode="auto">
            <a:xfrm>
              <a:off x="8835876" y="6388736"/>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a</a:t>
              </a:r>
              <a:r>
                <a:rPr lang="en-US" altLang="zh-CN" sz="1800" baseline="-25000" dirty="0">
                  <a:latin typeface="Times New Roman" pitchFamily="18" charset="0"/>
                  <a:ea typeface="SimSun" pitchFamily="2" charset="-122"/>
                </a:rPr>
                <a:t>2</a:t>
              </a:r>
            </a:p>
          </p:txBody>
        </p:sp>
        <p:sp>
          <p:nvSpPr>
            <p:cNvPr id="14416" name="Text Box 78"/>
            <p:cNvSpPr txBox="1">
              <a:spLocks noChangeArrowheads="1"/>
            </p:cNvSpPr>
            <p:nvPr/>
          </p:nvSpPr>
          <p:spPr bwMode="auto">
            <a:xfrm>
              <a:off x="9884074" y="6388735"/>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a</a:t>
              </a:r>
              <a:r>
                <a:rPr lang="en-US" altLang="zh-CN" sz="1800" baseline="-25000" dirty="0">
                  <a:latin typeface="Times New Roman" pitchFamily="18" charset="0"/>
                  <a:ea typeface="SimSun" pitchFamily="2" charset="-122"/>
                </a:rPr>
                <a:t>3</a:t>
              </a:r>
            </a:p>
          </p:txBody>
        </p:sp>
        <p:sp>
          <p:nvSpPr>
            <p:cNvPr id="14417" name="Text Box 79"/>
            <p:cNvSpPr txBox="1">
              <a:spLocks noChangeArrowheads="1"/>
            </p:cNvSpPr>
            <p:nvPr/>
          </p:nvSpPr>
          <p:spPr bwMode="auto">
            <a:xfrm>
              <a:off x="6026277" y="3703888"/>
              <a:ext cx="205706" cy="36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2400" dirty="0">
                  <a:latin typeface="Times New Roman" pitchFamily="18" charset="0"/>
                  <a:ea typeface="SimSun" pitchFamily="2" charset="-122"/>
                </a:rPr>
                <a:t>C</a:t>
              </a:r>
            </a:p>
          </p:txBody>
        </p:sp>
        <p:sp>
          <p:nvSpPr>
            <p:cNvPr id="14418" name="Text Box 80"/>
            <p:cNvSpPr txBox="1">
              <a:spLocks noChangeArrowheads="1"/>
            </p:cNvSpPr>
            <p:nvPr/>
          </p:nvSpPr>
          <p:spPr bwMode="auto">
            <a:xfrm>
              <a:off x="5624508" y="5219097"/>
              <a:ext cx="205706" cy="36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2400" dirty="0">
                  <a:latin typeface="Times New Roman" pitchFamily="18" charset="0"/>
                  <a:ea typeface="SimSun" pitchFamily="2" charset="-122"/>
                </a:rPr>
                <a:t>B</a:t>
              </a:r>
            </a:p>
          </p:txBody>
        </p:sp>
        <p:grpSp>
          <p:nvGrpSpPr>
            <p:cNvPr id="4" name="Group 3">
              <a:extLst>
                <a:ext uri="{FF2B5EF4-FFF2-40B4-BE49-F238E27FC236}">
                  <a16:creationId xmlns:a16="http://schemas.microsoft.com/office/drawing/2014/main" id="{4602912E-0CFF-D14B-9673-B8149B9C0FBE}"/>
                </a:ext>
              </a:extLst>
            </p:cNvPr>
            <p:cNvGrpSpPr/>
            <p:nvPr/>
          </p:nvGrpSpPr>
          <p:grpSpPr>
            <a:xfrm>
              <a:off x="6438464" y="3722699"/>
              <a:ext cx="4759370" cy="2666038"/>
              <a:chOff x="6772566" y="3741010"/>
              <a:chExt cx="4759370" cy="2666038"/>
            </a:xfrm>
          </p:grpSpPr>
          <p:grpSp>
            <p:nvGrpSpPr>
              <p:cNvPr id="3" name="Group 2">
                <a:extLst>
                  <a:ext uri="{FF2B5EF4-FFF2-40B4-BE49-F238E27FC236}">
                    <a16:creationId xmlns:a16="http://schemas.microsoft.com/office/drawing/2014/main" id="{66FE4282-72E7-1B47-B9CE-B7758DE78F91}"/>
                  </a:ext>
                </a:extLst>
              </p:cNvPr>
              <p:cNvGrpSpPr/>
              <p:nvPr/>
            </p:nvGrpSpPr>
            <p:grpSpPr>
              <a:xfrm>
                <a:off x="6777364" y="5211083"/>
                <a:ext cx="4754572" cy="1195965"/>
                <a:chOff x="6907993" y="4891854"/>
                <a:chExt cx="4754572" cy="1195965"/>
              </a:xfrm>
            </p:grpSpPr>
            <p:grpSp>
              <p:nvGrpSpPr>
                <p:cNvPr id="2" name="Group 1">
                  <a:extLst>
                    <a:ext uri="{FF2B5EF4-FFF2-40B4-BE49-F238E27FC236}">
                      <a16:creationId xmlns:a16="http://schemas.microsoft.com/office/drawing/2014/main" id="{750C135C-FAA7-014C-8DBE-FCC7B9B57642}"/>
                    </a:ext>
                  </a:extLst>
                </p:cNvPr>
                <p:cNvGrpSpPr/>
                <p:nvPr/>
              </p:nvGrpSpPr>
              <p:grpSpPr>
                <a:xfrm>
                  <a:off x="7479908" y="4891854"/>
                  <a:ext cx="4182657" cy="589292"/>
                  <a:chOff x="6926292" y="5681712"/>
                  <a:chExt cx="4182657" cy="589292"/>
                </a:xfrm>
              </p:grpSpPr>
              <p:sp>
                <p:nvSpPr>
                  <p:cNvPr id="14376" name="AutoShape 38"/>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0" name="AutoShape 38">
                    <a:extLst>
                      <a:ext uri="{FF2B5EF4-FFF2-40B4-BE49-F238E27FC236}">
                        <a16:creationId xmlns:a16="http://schemas.microsoft.com/office/drawing/2014/main" id="{53B0C998-0D30-9149-B0BC-6E9812A52372}"/>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1" name="AutoShape 38">
                    <a:extLst>
                      <a:ext uri="{FF2B5EF4-FFF2-40B4-BE49-F238E27FC236}">
                        <a16:creationId xmlns:a16="http://schemas.microsoft.com/office/drawing/2014/main" id="{24BB1E8B-F7B0-424B-ABE9-1FBA22DAAAB8}"/>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2" name="AutoShape 38">
                    <a:extLst>
                      <a:ext uri="{FF2B5EF4-FFF2-40B4-BE49-F238E27FC236}">
                        <a16:creationId xmlns:a16="http://schemas.microsoft.com/office/drawing/2014/main" id="{A0F1AF58-970E-024D-85D0-17CF1D5B4064}"/>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94" name="Group 93">
                  <a:extLst>
                    <a:ext uri="{FF2B5EF4-FFF2-40B4-BE49-F238E27FC236}">
                      <a16:creationId xmlns:a16="http://schemas.microsoft.com/office/drawing/2014/main" id="{76CE232E-D859-CD45-8C08-20D4780FB7F1}"/>
                    </a:ext>
                  </a:extLst>
                </p:cNvPr>
                <p:cNvGrpSpPr/>
                <p:nvPr/>
              </p:nvGrpSpPr>
              <p:grpSpPr>
                <a:xfrm>
                  <a:off x="7290186" y="5096273"/>
                  <a:ext cx="4182657" cy="589292"/>
                  <a:chOff x="6926292" y="5681712"/>
                  <a:chExt cx="4182657" cy="589292"/>
                </a:xfrm>
              </p:grpSpPr>
              <p:sp>
                <p:nvSpPr>
                  <p:cNvPr id="95" name="AutoShape 38">
                    <a:extLst>
                      <a:ext uri="{FF2B5EF4-FFF2-40B4-BE49-F238E27FC236}">
                        <a16:creationId xmlns:a16="http://schemas.microsoft.com/office/drawing/2014/main" id="{FCF66205-844E-BF46-AB3E-8D9A412D9C88}"/>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6" name="AutoShape 38">
                    <a:extLst>
                      <a:ext uri="{FF2B5EF4-FFF2-40B4-BE49-F238E27FC236}">
                        <a16:creationId xmlns:a16="http://schemas.microsoft.com/office/drawing/2014/main" id="{546EBDBA-540E-6C4A-9111-C53F3553422E}"/>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7" name="AutoShape 38">
                    <a:extLst>
                      <a:ext uri="{FF2B5EF4-FFF2-40B4-BE49-F238E27FC236}">
                        <a16:creationId xmlns:a16="http://schemas.microsoft.com/office/drawing/2014/main" id="{17ACE8E9-68EB-FF44-B5F7-8E834D2B5BB1}"/>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8" name="AutoShape 38">
                    <a:extLst>
                      <a:ext uri="{FF2B5EF4-FFF2-40B4-BE49-F238E27FC236}">
                        <a16:creationId xmlns:a16="http://schemas.microsoft.com/office/drawing/2014/main" id="{92D946FF-EA20-4C49-B077-691356C66F82}"/>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99" name="Group 98">
                  <a:extLst>
                    <a:ext uri="{FF2B5EF4-FFF2-40B4-BE49-F238E27FC236}">
                      <a16:creationId xmlns:a16="http://schemas.microsoft.com/office/drawing/2014/main" id="{087B04DE-30DD-3540-935F-EAAD8D36BFFC}"/>
                    </a:ext>
                  </a:extLst>
                </p:cNvPr>
                <p:cNvGrpSpPr/>
                <p:nvPr/>
              </p:nvGrpSpPr>
              <p:grpSpPr>
                <a:xfrm>
                  <a:off x="7097715" y="5294108"/>
                  <a:ext cx="4182657" cy="589292"/>
                  <a:chOff x="6926292" y="5681712"/>
                  <a:chExt cx="4182657" cy="589292"/>
                </a:xfrm>
              </p:grpSpPr>
              <p:sp>
                <p:nvSpPr>
                  <p:cNvPr id="100" name="AutoShape 38">
                    <a:extLst>
                      <a:ext uri="{FF2B5EF4-FFF2-40B4-BE49-F238E27FC236}">
                        <a16:creationId xmlns:a16="http://schemas.microsoft.com/office/drawing/2014/main" id="{76127923-1129-1249-8969-0921C24C811A}"/>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1" name="AutoShape 38">
                    <a:extLst>
                      <a:ext uri="{FF2B5EF4-FFF2-40B4-BE49-F238E27FC236}">
                        <a16:creationId xmlns:a16="http://schemas.microsoft.com/office/drawing/2014/main" id="{675C47B6-9FD5-1440-9F3E-61A21FEE653B}"/>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2" name="AutoShape 38">
                    <a:extLst>
                      <a:ext uri="{FF2B5EF4-FFF2-40B4-BE49-F238E27FC236}">
                        <a16:creationId xmlns:a16="http://schemas.microsoft.com/office/drawing/2014/main" id="{25B3B32D-0A55-3A4E-8DB2-7DBCEBE1B5F4}"/>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3" name="AutoShape 38">
                    <a:extLst>
                      <a:ext uri="{FF2B5EF4-FFF2-40B4-BE49-F238E27FC236}">
                        <a16:creationId xmlns:a16="http://schemas.microsoft.com/office/drawing/2014/main" id="{136A0777-2079-6141-B456-D52B61D46909}"/>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04" name="Group 103">
                  <a:extLst>
                    <a:ext uri="{FF2B5EF4-FFF2-40B4-BE49-F238E27FC236}">
                      <a16:creationId xmlns:a16="http://schemas.microsoft.com/office/drawing/2014/main" id="{AAA4DE26-EC1F-B449-994B-76E0DC7A8283}"/>
                    </a:ext>
                  </a:extLst>
                </p:cNvPr>
                <p:cNvGrpSpPr/>
                <p:nvPr/>
              </p:nvGrpSpPr>
              <p:grpSpPr>
                <a:xfrm>
                  <a:off x="6907993" y="5498527"/>
                  <a:ext cx="4182657" cy="589292"/>
                  <a:chOff x="6926292" y="5681712"/>
                  <a:chExt cx="4182657" cy="589292"/>
                </a:xfrm>
              </p:grpSpPr>
              <p:sp>
                <p:nvSpPr>
                  <p:cNvPr id="105" name="AutoShape 38">
                    <a:extLst>
                      <a:ext uri="{FF2B5EF4-FFF2-40B4-BE49-F238E27FC236}">
                        <a16:creationId xmlns:a16="http://schemas.microsoft.com/office/drawing/2014/main" id="{E15C4CE8-833C-5F4A-8A30-FAEF27C47221}"/>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6" name="AutoShape 38">
                    <a:extLst>
                      <a:ext uri="{FF2B5EF4-FFF2-40B4-BE49-F238E27FC236}">
                        <a16:creationId xmlns:a16="http://schemas.microsoft.com/office/drawing/2014/main" id="{3F716BC9-1109-C14D-A22D-B61786CB8833}"/>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7" name="AutoShape 38">
                    <a:extLst>
                      <a:ext uri="{FF2B5EF4-FFF2-40B4-BE49-F238E27FC236}">
                        <a16:creationId xmlns:a16="http://schemas.microsoft.com/office/drawing/2014/main" id="{9EAC88EC-F08A-4847-8C91-794A547A2BA2}"/>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8" name="AutoShape 38">
                    <a:extLst>
                      <a:ext uri="{FF2B5EF4-FFF2-40B4-BE49-F238E27FC236}">
                        <a16:creationId xmlns:a16="http://schemas.microsoft.com/office/drawing/2014/main" id="{6E5EDDF7-886E-1C43-ADD3-50E537FCE60E}"/>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grpSp>
            <p:nvGrpSpPr>
              <p:cNvPr id="110" name="Group 109">
                <a:extLst>
                  <a:ext uri="{FF2B5EF4-FFF2-40B4-BE49-F238E27FC236}">
                    <a16:creationId xmlns:a16="http://schemas.microsoft.com/office/drawing/2014/main" id="{8204AF14-CF88-074B-86A1-5ACC4A227016}"/>
                  </a:ext>
                </a:extLst>
              </p:cNvPr>
              <p:cNvGrpSpPr/>
              <p:nvPr/>
            </p:nvGrpSpPr>
            <p:grpSpPr>
              <a:xfrm>
                <a:off x="6774965" y="4721761"/>
                <a:ext cx="4754572" cy="1195965"/>
                <a:chOff x="6907993" y="4891854"/>
                <a:chExt cx="4754572" cy="1195965"/>
              </a:xfrm>
            </p:grpSpPr>
            <p:grpSp>
              <p:nvGrpSpPr>
                <p:cNvPr id="111" name="Group 110">
                  <a:extLst>
                    <a:ext uri="{FF2B5EF4-FFF2-40B4-BE49-F238E27FC236}">
                      <a16:creationId xmlns:a16="http://schemas.microsoft.com/office/drawing/2014/main" id="{B45A7851-B8D0-1241-9C93-E5B817856518}"/>
                    </a:ext>
                  </a:extLst>
                </p:cNvPr>
                <p:cNvGrpSpPr/>
                <p:nvPr/>
              </p:nvGrpSpPr>
              <p:grpSpPr>
                <a:xfrm>
                  <a:off x="7479908" y="4891854"/>
                  <a:ext cx="4182657" cy="589292"/>
                  <a:chOff x="6926292" y="5681712"/>
                  <a:chExt cx="4182657" cy="589292"/>
                </a:xfrm>
              </p:grpSpPr>
              <p:sp>
                <p:nvSpPr>
                  <p:cNvPr id="127" name="AutoShape 38">
                    <a:extLst>
                      <a:ext uri="{FF2B5EF4-FFF2-40B4-BE49-F238E27FC236}">
                        <a16:creationId xmlns:a16="http://schemas.microsoft.com/office/drawing/2014/main" id="{D4D22D36-7041-4142-8C46-E70E7EB2E2BF}"/>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8" name="AutoShape 38">
                    <a:extLst>
                      <a:ext uri="{FF2B5EF4-FFF2-40B4-BE49-F238E27FC236}">
                        <a16:creationId xmlns:a16="http://schemas.microsoft.com/office/drawing/2014/main" id="{129A02C1-ED23-D441-A3F1-7CDF4C01361C}"/>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9" name="AutoShape 38">
                    <a:extLst>
                      <a:ext uri="{FF2B5EF4-FFF2-40B4-BE49-F238E27FC236}">
                        <a16:creationId xmlns:a16="http://schemas.microsoft.com/office/drawing/2014/main" id="{567F98D4-0324-D54F-ABB1-035938AE55C9}"/>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30" name="AutoShape 38">
                    <a:extLst>
                      <a:ext uri="{FF2B5EF4-FFF2-40B4-BE49-F238E27FC236}">
                        <a16:creationId xmlns:a16="http://schemas.microsoft.com/office/drawing/2014/main" id="{F883D0D1-9AB9-D746-A853-0F23B0152BDD}"/>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12" name="Group 111">
                  <a:extLst>
                    <a:ext uri="{FF2B5EF4-FFF2-40B4-BE49-F238E27FC236}">
                      <a16:creationId xmlns:a16="http://schemas.microsoft.com/office/drawing/2014/main" id="{FD1F3041-115C-1C4E-AA96-BA8CF1ED43E6}"/>
                    </a:ext>
                  </a:extLst>
                </p:cNvPr>
                <p:cNvGrpSpPr/>
                <p:nvPr/>
              </p:nvGrpSpPr>
              <p:grpSpPr>
                <a:xfrm>
                  <a:off x="7290186" y="5096273"/>
                  <a:ext cx="4182657" cy="589292"/>
                  <a:chOff x="6926292" y="5681712"/>
                  <a:chExt cx="4182657" cy="589292"/>
                </a:xfrm>
              </p:grpSpPr>
              <p:sp>
                <p:nvSpPr>
                  <p:cNvPr id="123" name="AutoShape 38">
                    <a:extLst>
                      <a:ext uri="{FF2B5EF4-FFF2-40B4-BE49-F238E27FC236}">
                        <a16:creationId xmlns:a16="http://schemas.microsoft.com/office/drawing/2014/main" id="{86900C67-B5DC-4C40-A9CA-31B2962D0E02}"/>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4" name="AutoShape 38">
                    <a:extLst>
                      <a:ext uri="{FF2B5EF4-FFF2-40B4-BE49-F238E27FC236}">
                        <a16:creationId xmlns:a16="http://schemas.microsoft.com/office/drawing/2014/main" id="{DF282896-1118-6743-BD9E-E9CF4501F748}"/>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5" name="AutoShape 38">
                    <a:extLst>
                      <a:ext uri="{FF2B5EF4-FFF2-40B4-BE49-F238E27FC236}">
                        <a16:creationId xmlns:a16="http://schemas.microsoft.com/office/drawing/2014/main" id="{CF671DFF-E6F4-0543-ACEA-4F15FF55BADC}"/>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6" name="AutoShape 38">
                    <a:extLst>
                      <a:ext uri="{FF2B5EF4-FFF2-40B4-BE49-F238E27FC236}">
                        <a16:creationId xmlns:a16="http://schemas.microsoft.com/office/drawing/2014/main" id="{6EE0EBC5-8F3E-304E-8238-67DDB8EC04C1}"/>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13" name="Group 112">
                  <a:extLst>
                    <a:ext uri="{FF2B5EF4-FFF2-40B4-BE49-F238E27FC236}">
                      <a16:creationId xmlns:a16="http://schemas.microsoft.com/office/drawing/2014/main" id="{775F7F79-21AE-1948-977E-0EC4D7D74CEE}"/>
                    </a:ext>
                  </a:extLst>
                </p:cNvPr>
                <p:cNvGrpSpPr/>
                <p:nvPr/>
              </p:nvGrpSpPr>
              <p:grpSpPr>
                <a:xfrm>
                  <a:off x="7097715" y="5294108"/>
                  <a:ext cx="4182657" cy="589292"/>
                  <a:chOff x="6926292" y="5681712"/>
                  <a:chExt cx="4182657" cy="589292"/>
                </a:xfrm>
              </p:grpSpPr>
              <p:sp>
                <p:nvSpPr>
                  <p:cNvPr id="119" name="AutoShape 38">
                    <a:extLst>
                      <a:ext uri="{FF2B5EF4-FFF2-40B4-BE49-F238E27FC236}">
                        <a16:creationId xmlns:a16="http://schemas.microsoft.com/office/drawing/2014/main" id="{ADB076FF-6EFE-C645-ACB9-69C38A67C28F}"/>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0" name="AutoShape 38">
                    <a:extLst>
                      <a:ext uri="{FF2B5EF4-FFF2-40B4-BE49-F238E27FC236}">
                        <a16:creationId xmlns:a16="http://schemas.microsoft.com/office/drawing/2014/main" id="{9899A6BC-0116-7047-B3E0-98E77BFAA43C}"/>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1" name="AutoShape 38">
                    <a:extLst>
                      <a:ext uri="{FF2B5EF4-FFF2-40B4-BE49-F238E27FC236}">
                        <a16:creationId xmlns:a16="http://schemas.microsoft.com/office/drawing/2014/main" id="{8D8A8E50-66B2-894D-B3D1-C64ACF3558C4}"/>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2" name="AutoShape 38">
                    <a:extLst>
                      <a:ext uri="{FF2B5EF4-FFF2-40B4-BE49-F238E27FC236}">
                        <a16:creationId xmlns:a16="http://schemas.microsoft.com/office/drawing/2014/main" id="{40CB4743-4955-E245-87F4-65C3492D7288}"/>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14" name="Group 113">
                  <a:extLst>
                    <a:ext uri="{FF2B5EF4-FFF2-40B4-BE49-F238E27FC236}">
                      <a16:creationId xmlns:a16="http://schemas.microsoft.com/office/drawing/2014/main" id="{8134E166-CC9D-2C43-AD20-B344388C5572}"/>
                    </a:ext>
                  </a:extLst>
                </p:cNvPr>
                <p:cNvGrpSpPr/>
                <p:nvPr/>
              </p:nvGrpSpPr>
              <p:grpSpPr>
                <a:xfrm>
                  <a:off x="6907993" y="5498527"/>
                  <a:ext cx="4182657" cy="589292"/>
                  <a:chOff x="6926292" y="5681712"/>
                  <a:chExt cx="4182657" cy="589292"/>
                </a:xfrm>
              </p:grpSpPr>
              <p:sp>
                <p:nvSpPr>
                  <p:cNvPr id="115" name="AutoShape 38">
                    <a:extLst>
                      <a:ext uri="{FF2B5EF4-FFF2-40B4-BE49-F238E27FC236}">
                        <a16:creationId xmlns:a16="http://schemas.microsoft.com/office/drawing/2014/main" id="{67E343E4-F488-2E45-A415-28B31478AC43}"/>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16" name="AutoShape 38">
                    <a:extLst>
                      <a:ext uri="{FF2B5EF4-FFF2-40B4-BE49-F238E27FC236}">
                        <a16:creationId xmlns:a16="http://schemas.microsoft.com/office/drawing/2014/main" id="{83547A75-C9FB-8744-A797-E0734B95C989}"/>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17" name="AutoShape 38">
                    <a:extLst>
                      <a:ext uri="{FF2B5EF4-FFF2-40B4-BE49-F238E27FC236}">
                        <a16:creationId xmlns:a16="http://schemas.microsoft.com/office/drawing/2014/main" id="{CE3EC57A-8604-774E-97FE-F6866641598F}"/>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18" name="AutoShape 38">
                    <a:extLst>
                      <a:ext uri="{FF2B5EF4-FFF2-40B4-BE49-F238E27FC236}">
                        <a16:creationId xmlns:a16="http://schemas.microsoft.com/office/drawing/2014/main" id="{F7F43F30-E5A3-6A41-947A-BB401CAF26C6}"/>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grpSp>
            <p:nvGrpSpPr>
              <p:cNvPr id="131" name="Group 130">
                <a:extLst>
                  <a:ext uri="{FF2B5EF4-FFF2-40B4-BE49-F238E27FC236}">
                    <a16:creationId xmlns:a16="http://schemas.microsoft.com/office/drawing/2014/main" id="{CE663489-5CF1-5E43-9AEB-CA0D83EEB12E}"/>
                  </a:ext>
                </a:extLst>
              </p:cNvPr>
              <p:cNvGrpSpPr/>
              <p:nvPr/>
            </p:nvGrpSpPr>
            <p:grpSpPr>
              <a:xfrm>
                <a:off x="6774965" y="4230332"/>
                <a:ext cx="4754572" cy="1195965"/>
                <a:chOff x="6907993" y="4891854"/>
                <a:chExt cx="4754572" cy="1195965"/>
              </a:xfrm>
            </p:grpSpPr>
            <p:grpSp>
              <p:nvGrpSpPr>
                <p:cNvPr id="132" name="Group 131">
                  <a:extLst>
                    <a:ext uri="{FF2B5EF4-FFF2-40B4-BE49-F238E27FC236}">
                      <a16:creationId xmlns:a16="http://schemas.microsoft.com/office/drawing/2014/main" id="{E9C8754E-EFBF-CC4C-B3B7-2F8D661CE11D}"/>
                    </a:ext>
                  </a:extLst>
                </p:cNvPr>
                <p:cNvGrpSpPr/>
                <p:nvPr/>
              </p:nvGrpSpPr>
              <p:grpSpPr>
                <a:xfrm>
                  <a:off x="7479908" y="4891854"/>
                  <a:ext cx="4182657" cy="589292"/>
                  <a:chOff x="6926292" y="5681712"/>
                  <a:chExt cx="4182657" cy="589292"/>
                </a:xfrm>
              </p:grpSpPr>
              <p:sp>
                <p:nvSpPr>
                  <p:cNvPr id="148" name="AutoShape 38">
                    <a:extLst>
                      <a:ext uri="{FF2B5EF4-FFF2-40B4-BE49-F238E27FC236}">
                        <a16:creationId xmlns:a16="http://schemas.microsoft.com/office/drawing/2014/main" id="{E56351A2-782B-4B48-9088-A03640744B04}"/>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9" name="AutoShape 38">
                    <a:extLst>
                      <a:ext uri="{FF2B5EF4-FFF2-40B4-BE49-F238E27FC236}">
                        <a16:creationId xmlns:a16="http://schemas.microsoft.com/office/drawing/2014/main" id="{0DCEA7E0-88D1-CE43-A3FA-7B18C75F4241}"/>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50" name="AutoShape 38">
                    <a:extLst>
                      <a:ext uri="{FF2B5EF4-FFF2-40B4-BE49-F238E27FC236}">
                        <a16:creationId xmlns:a16="http://schemas.microsoft.com/office/drawing/2014/main" id="{95B0B23D-C18B-EC45-A777-3FAC07FA8D66}"/>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51" name="AutoShape 38">
                    <a:extLst>
                      <a:ext uri="{FF2B5EF4-FFF2-40B4-BE49-F238E27FC236}">
                        <a16:creationId xmlns:a16="http://schemas.microsoft.com/office/drawing/2014/main" id="{70F224FD-11E9-444F-9E42-AB4945EDEF6E}"/>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33" name="Group 132">
                  <a:extLst>
                    <a:ext uri="{FF2B5EF4-FFF2-40B4-BE49-F238E27FC236}">
                      <a16:creationId xmlns:a16="http://schemas.microsoft.com/office/drawing/2014/main" id="{48BBEB1E-FA49-394A-8E45-26DAC3991B94}"/>
                    </a:ext>
                  </a:extLst>
                </p:cNvPr>
                <p:cNvGrpSpPr/>
                <p:nvPr/>
              </p:nvGrpSpPr>
              <p:grpSpPr>
                <a:xfrm>
                  <a:off x="7290186" y="5096273"/>
                  <a:ext cx="4182657" cy="589292"/>
                  <a:chOff x="6926292" y="5681712"/>
                  <a:chExt cx="4182657" cy="589292"/>
                </a:xfrm>
              </p:grpSpPr>
              <p:sp>
                <p:nvSpPr>
                  <p:cNvPr id="144" name="AutoShape 38">
                    <a:extLst>
                      <a:ext uri="{FF2B5EF4-FFF2-40B4-BE49-F238E27FC236}">
                        <a16:creationId xmlns:a16="http://schemas.microsoft.com/office/drawing/2014/main" id="{90C975FB-281C-A447-8EE5-F596DED29E98}"/>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5" name="AutoShape 38">
                    <a:extLst>
                      <a:ext uri="{FF2B5EF4-FFF2-40B4-BE49-F238E27FC236}">
                        <a16:creationId xmlns:a16="http://schemas.microsoft.com/office/drawing/2014/main" id="{96968009-FF92-2B41-9826-DDFED515A1D3}"/>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6" name="AutoShape 38">
                    <a:extLst>
                      <a:ext uri="{FF2B5EF4-FFF2-40B4-BE49-F238E27FC236}">
                        <a16:creationId xmlns:a16="http://schemas.microsoft.com/office/drawing/2014/main" id="{3841A30A-3019-684E-A4DC-D03F65A30617}"/>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7" name="AutoShape 38">
                    <a:extLst>
                      <a:ext uri="{FF2B5EF4-FFF2-40B4-BE49-F238E27FC236}">
                        <a16:creationId xmlns:a16="http://schemas.microsoft.com/office/drawing/2014/main" id="{6BF0B0E2-0190-C34A-AEFA-5514AD0F1558}"/>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34" name="Group 133">
                  <a:extLst>
                    <a:ext uri="{FF2B5EF4-FFF2-40B4-BE49-F238E27FC236}">
                      <a16:creationId xmlns:a16="http://schemas.microsoft.com/office/drawing/2014/main" id="{2EC2FFFA-23B5-8A40-92CA-2602BB53C101}"/>
                    </a:ext>
                  </a:extLst>
                </p:cNvPr>
                <p:cNvGrpSpPr/>
                <p:nvPr/>
              </p:nvGrpSpPr>
              <p:grpSpPr>
                <a:xfrm>
                  <a:off x="7097715" y="5294108"/>
                  <a:ext cx="4182657" cy="589292"/>
                  <a:chOff x="6926292" y="5681712"/>
                  <a:chExt cx="4182657" cy="589292"/>
                </a:xfrm>
              </p:grpSpPr>
              <p:sp>
                <p:nvSpPr>
                  <p:cNvPr id="140" name="AutoShape 38">
                    <a:extLst>
                      <a:ext uri="{FF2B5EF4-FFF2-40B4-BE49-F238E27FC236}">
                        <a16:creationId xmlns:a16="http://schemas.microsoft.com/office/drawing/2014/main" id="{88FE8376-A887-8F43-8FAD-E62F1437C656}"/>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1" name="AutoShape 38">
                    <a:extLst>
                      <a:ext uri="{FF2B5EF4-FFF2-40B4-BE49-F238E27FC236}">
                        <a16:creationId xmlns:a16="http://schemas.microsoft.com/office/drawing/2014/main" id="{A917E778-0D9E-6541-8CE6-80110F32D070}"/>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2" name="AutoShape 38">
                    <a:extLst>
                      <a:ext uri="{FF2B5EF4-FFF2-40B4-BE49-F238E27FC236}">
                        <a16:creationId xmlns:a16="http://schemas.microsoft.com/office/drawing/2014/main" id="{5E8447CE-F5A8-454A-BD28-6D0E9BD3C887}"/>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3" name="AutoShape 38">
                    <a:extLst>
                      <a:ext uri="{FF2B5EF4-FFF2-40B4-BE49-F238E27FC236}">
                        <a16:creationId xmlns:a16="http://schemas.microsoft.com/office/drawing/2014/main" id="{312098FA-02ED-4640-A721-606F3A35E007}"/>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35" name="Group 134">
                  <a:extLst>
                    <a:ext uri="{FF2B5EF4-FFF2-40B4-BE49-F238E27FC236}">
                      <a16:creationId xmlns:a16="http://schemas.microsoft.com/office/drawing/2014/main" id="{52066C1C-45BA-9644-B43C-E582ACFEBC38}"/>
                    </a:ext>
                  </a:extLst>
                </p:cNvPr>
                <p:cNvGrpSpPr/>
                <p:nvPr/>
              </p:nvGrpSpPr>
              <p:grpSpPr>
                <a:xfrm>
                  <a:off x="6907993" y="5498527"/>
                  <a:ext cx="4182657" cy="589292"/>
                  <a:chOff x="6926292" y="5681712"/>
                  <a:chExt cx="4182657" cy="589292"/>
                </a:xfrm>
              </p:grpSpPr>
              <p:sp>
                <p:nvSpPr>
                  <p:cNvPr id="136" name="AutoShape 38">
                    <a:extLst>
                      <a:ext uri="{FF2B5EF4-FFF2-40B4-BE49-F238E27FC236}">
                        <a16:creationId xmlns:a16="http://schemas.microsoft.com/office/drawing/2014/main" id="{F11FF580-72DA-174B-AAE3-34A11E139585}"/>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37" name="AutoShape 38">
                    <a:extLst>
                      <a:ext uri="{FF2B5EF4-FFF2-40B4-BE49-F238E27FC236}">
                        <a16:creationId xmlns:a16="http://schemas.microsoft.com/office/drawing/2014/main" id="{E5EB1822-1863-BA40-8982-B813B8A3DC84}"/>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38" name="AutoShape 38">
                    <a:extLst>
                      <a:ext uri="{FF2B5EF4-FFF2-40B4-BE49-F238E27FC236}">
                        <a16:creationId xmlns:a16="http://schemas.microsoft.com/office/drawing/2014/main" id="{2EBA6191-AF0D-CF45-9675-EFA43018D46C}"/>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39" name="AutoShape 38">
                    <a:extLst>
                      <a:ext uri="{FF2B5EF4-FFF2-40B4-BE49-F238E27FC236}">
                        <a16:creationId xmlns:a16="http://schemas.microsoft.com/office/drawing/2014/main" id="{B6FB1816-E8B6-8448-B36E-A5959E91E945}"/>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grpSp>
            <p:nvGrpSpPr>
              <p:cNvPr id="152" name="Group 151">
                <a:extLst>
                  <a:ext uri="{FF2B5EF4-FFF2-40B4-BE49-F238E27FC236}">
                    <a16:creationId xmlns:a16="http://schemas.microsoft.com/office/drawing/2014/main" id="{EF495515-A94F-A94F-86AC-1F270DCF2C49}"/>
                  </a:ext>
                </a:extLst>
              </p:cNvPr>
              <p:cNvGrpSpPr/>
              <p:nvPr/>
            </p:nvGrpSpPr>
            <p:grpSpPr>
              <a:xfrm>
                <a:off x="6772566" y="3741010"/>
                <a:ext cx="4754572" cy="1195965"/>
                <a:chOff x="6907993" y="4891854"/>
                <a:chExt cx="4754572" cy="1195965"/>
              </a:xfrm>
            </p:grpSpPr>
            <p:grpSp>
              <p:nvGrpSpPr>
                <p:cNvPr id="153" name="Group 152">
                  <a:extLst>
                    <a:ext uri="{FF2B5EF4-FFF2-40B4-BE49-F238E27FC236}">
                      <a16:creationId xmlns:a16="http://schemas.microsoft.com/office/drawing/2014/main" id="{9F2F7277-14D2-564B-B417-840C51ABCCE9}"/>
                    </a:ext>
                  </a:extLst>
                </p:cNvPr>
                <p:cNvGrpSpPr/>
                <p:nvPr/>
              </p:nvGrpSpPr>
              <p:grpSpPr>
                <a:xfrm>
                  <a:off x="7479908" y="4891854"/>
                  <a:ext cx="4182657" cy="589292"/>
                  <a:chOff x="6926292" y="5681712"/>
                  <a:chExt cx="4182657" cy="589292"/>
                </a:xfrm>
              </p:grpSpPr>
              <p:sp>
                <p:nvSpPr>
                  <p:cNvPr id="169" name="AutoShape 38">
                    <a:extLst>
                      <a:ext uri="{FF2B5EF4-FFF2-40B4-BE49-F238E27FC236}">
                        <a16:creationId xmlns:a16="http://schemas.microsoft.com/office/drawing/2014/main" id="{7B61E6A9-1DC2-3547-899D-6C415BAD09DE}"/>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70" name="AutoShape 38">
                    <a:extLst>
                      <a:ext uri="{FF2B5EF4-FFF2-40B4-BE49-F238E27FC236}">
                        <a16:creationId xmlns:a16="http://schemas.microsoft.com/office/drawing/2014/main" id="{7FC39A7B-2D81-D14D-9596-FDE1EAEDE1C5}"/>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71" name="AutoShape 38">
                    <a:extLst>
                      <a:ext uri="{FF2B5EF4-FFF2-40B4-BE49-F238E27FC236}">
                        <a16:creationId xmlns:a16="http://schemas.microsoft.com/office/drawing/2014/main" id="{276551DA-FC19-0B44-932E-BE015315D598}"/>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72" name="AutoShape 38">
                    <a:extLst>
                      <a:ext uri="{FF2B5EF4-FFF2-40B4-BE49-F238E27FC236}">
                        <a16:creationId xmlns:a16="http://schemas.microsoft.com/office/drawing/2014/main" id="{4488D3FD-08D7-FB42-B394-5DE020AF5DF2}"/>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54" name="Group 153">
                  <a:extLst>
                    <a:ext uri="{FF2B5EF4-FFF2-40B4-BE49-F238E27FC236}">
                      <a16:creationId xmlns:a16="http://schemas.microsoft.com/office/drawing/2014/main" id="{86679691-AA85-C741-A85D-EEE1FC8BEDEC}"/>
                    </a:ext>
                  </a:extLst>
                </p:cNvPr>
                <p:cNvGrpSpPr/>
                <p:nvPr/>
              </p:nvGrpSpPr>
              <p:grpSpPr>
                <a:xfrm>
                  <a:off x="7290186" y="5096273"/>
                  <a:ext cx="4182657" cy="589292"/>
                  <a:chOff x="6926292" y="5681712"/>
                  <a:chExt cx="4182657" cy="589292"/>
                </a:xfrm>
              </p:grpSpPr>
              <p:sp>
                <p:nvSpPr>
                  <p:cNvPr id="165" name="AutoShape 38">
                    <a:extLst>
                      <a:ext uri="{FF2B5EF4-FFF2-40B4-BE49-F238E27FC236}">
                        <a16:creationId xmlns:a16="http://schemas.microsoft.com/office/drawing/2014/main" id="{149565C5-B6A8-3B48-81F8-B8475AFE1F37}"/>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6" name="AutoShape 38">
                    <a:extLst>
                      <a:ext uri="{FF2B5EF4-FFF2-40B4-BE49-F238E27FC236}">
                        <a16:creationId xmlns:a16="http://schemas.microsoft.com/office/drawing/2014/main" id="{AAC37892-BAB2-EB43-8123-B1E3BD3AC0CC}"/>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7" name="AutoShape 38">
                    <a:extLst>
                      <a:ext uri="{FF2B5EF4-FFF2-40B4-BE49-F238E27FC236}">
                        <a16:creationId xmlns:a16="http://schemas.microsoft.com/office/drawing/2014/main" id="{E5EB3340-207A-3D4F-8BD1-5BE519C5B874}"/>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8" name="AutoShape 38">
                    <a:extLst>
                      <a:ext uri="{FF2B5EF4-FFF2-40B4-BE49-F238E27FC236}">
                        <a16:creationId xmlns:a16="http://schemas.microsoft.com/office/drawing/2014/main" id="{A0E140C7-8A13-FA40-A0FA-9CF20EE4BD1E}"/>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55" name="Group 154">
                  <a:extLst>
                    <a:ext uri="{FF2B5EF4-FFF2-40B4-BE49-F238E27FC236}">
                      <a16:creationId xmlns:a16="http://schemas.microsoft.com/office/drawing/2014/main" id="{EC883606-C374-284C-B53F-7D78EBB3AA1E}"/>
                    </a:ext>
                  </a:extLst>
                </p:cNvPr>
                <p:cNvGrpSpPr/>
                <p:nvPr/>
              </p:nvGrpSpPr>
              <p:grpSpPr>
                <a:xfrm>
                  <a:off x="7097715" y="5294108"/>
                  <a:ext cx="4182657" cy="589292"/>
                  <a:chOff x="6926292" y="5681712"/>
                  <a:chExt cx="4182657" cy="589292"/>
                </a:xfrm>
              </p:grpSpPr>
              <p:sp>
                <p:nvSpPr>
                  <p:cNvPr id="161" name="AutoShape 38">
                    <a:extLst>
                      <a:ext uri="{FF2B5EF4-FFF2-40B4-BE49-F238E27FC236}">
                        <a16:creationId xmlns:a16="http://schemas.microsoft.com/office/drawing/2014/main" id="{947A6E46-21F8-464D-AB60-2DCC4E7EA299}"/>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2" name="AutoShape 38">
                    <a:extLst>
                      <a:ext uri="{FF2B5EF4-FFF2-40B4-BE49-F238E27FC236}">
                        <a16:creationId xmlns:a16="http://schemas.microsoft.com/office/drawing/2014/main" id="{C2E0BA33-C1DC-0548-BFE0-81CB59FB428E}"/>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3" name="AutoShape 38">
                    <a:extLst>
                      <a:ext uri="{FF2B5EF4-FFF2-40B4-BE49-F238E27FC236}">
                        <a16:creationId xmlns:a16="http://schemas.microsoft.com/office/drawing/2014/main" id="{277363C5-8671-494E-87F5-7338B44E18F5}"/>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4" name="AutoShape 38">
                    <a:extLst>
                      <a:ext uri="{FF2B5EF4-FFF2-40B4-BE49-F238E27FC236}">
                        <a16:creationId xmlns:a16="http://schemas.microsoft.com/office/drawing/2014/main" id="{2A5CF4A0-1885-DB44-A8BA-0F387D309F32}"/>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56" name="Group 155">
                  <a:extLst>
                    <a:ext uri="{FF2B5EF4-FFF2-40B4-BE49-F238E27FC236}">
                      <a16:creationId xmlns:a16="http://schemas.microsoft.com/office/drawing/2014/main" id="{093A2488-5F7E-8F4E-8554-E7B79177237D}"/>
                    </a:ext>
                  </a:extLst>
                </p:cNvPr>
                <p:cNvGrpSpPr/>
                <p:nvPr/>
              </p:nvGrpSpPr>
              <p:grpSpPr>
                <a:xfrm>
                  <a:off x="6907993" y="5498527"/>
                  <a:ext cx="4182657" cy="589292"/>
                  <a:chOff x="6926292" y="5681712"/>
                  <a:chExt cx="4182657" cy="589292"/>
                </a:xfrm>
              </p:grpSpPr>
              <p:sp>
                <p:nvSpPr>
                  <p:cNvPr id="157" name="AutoShape 38">
                    <a:extLst>
                      <a:ext uri="{FF2B5EF4-FFF2-40B4-BE49-F238E27FC236}">
                        <a16:creationId xmlns:a16="http://schemas.microsoft.com/office/drawing/2014/main" id="{DE9CAFD6-31E0-9944-AA0A-8C955847A563}"/>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58" name="AutoShape 38">
                    <a:extLst>
                      <a:ext uri="{FF2B5EF4-FFF2-40B4-BE49-F238E27FC236}">
                        <a16:creationId xmlns:a16="http://schemas.microsoft.com/office/drawing/2014/main" id="{A3A8B31A-BAC2-874A-9D61-AA017121BEFC}"/>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59" name="AutoShape 38">
                    <a:extLst>
                      <a:ext uri="{FF2B5EF4-FFF2-40B4-BE49-F238E27FC236}">
                        <a16:creationId xmlns:a16="http://schemas.microsoft.com/office/drawing/2014/main" id="{1AC24B01-3015-864D-BE8B-B1F2E21E2C18}"/>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0" name="AutoShape 38">
                    <a:extLst>
                      <a:ext uri="{FF2B5EF4-FFF2-40B4-BE49-F238E27FC236}">
                        <a16:creationId xmlns:a16="http://schemas.microsoft.com/office/drawing/2014/main" id="{0012DFC7-2381-D040-A2E6-CA76F7696AB7}"/>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grpSp>
        <p:sp>
          <p:nvSpPr>
            <p:cNvPr id="174" name="Text Box 49">
              <a:extLst>
                <a:ext uri="{FF2B5EF4-FFF2-40B4-BE49-F238E27FC236}">
                  <a16:creationId xmlns:a16="http://schemas.microsoft.com/office/drawing/2014/main" id="{0A1A38FD-80FB-194F-BA49-CD31D3F08D94}"/>
                </a:ext>
              </a:extLst>
            </p:cNvPr>
            <p:cNvSpPr txBox="1">
              <a:spLocks noChangeArrowheads="1"/>
            </p:cNvSpPr>
            <p:nvPr/>
          </p:nvSpPr>
          <p:spPr bwMode="auto">
            <a:xfrm>
              <a:off x="7761550" y="6017103"/>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2</a:t>
              </a:r>
              <a:endParaRPr lang="zh-CN" altLang="en-US" sz="1800" dirty="0">
                <a:latin typeface="Times New Roman" pitchFamily="18" charset="0"/>
                <a:ea typeface="SimSun" pitchFamily="2" charset="-122"/>
              </a:endParaRPr>
            </a:p>
          </p:txBody>
        </p:sp>
        <p:sp>
          <p:nvSpPr>
            <p:cNvPr id="175" name="Text Box 49">
              <a:extLst>
                <a:ext uri="{FF2B5EF4-FFF2-40B4-BE49-F238E27FC236}">
                  <a16:creationId xmlns:a16="http://schemas.microsoft.com/office/drawing/2014/main" id="{1EF0C55F-9D70-7546-BAC7-4818B753BCD5}"/>
                </a:ext>
              </a:extLst>
            </p:cNvPr>
            <p:cNvSpPr txBox="1">
              <a:spLocks noChangeArrowheads="1"/>
            </p:cNvSpPr>
            <p:nvPr/>
          </p:nvSpPr>
          <p:spPr bwMode="auto">
            <a:xfrm>
              <a:off x="8776760" y="6017103"/>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3</a:t>
              </a:r>
              <a:endParaRPr lang="zh-CN" altLang="en-US" sz="1800" dirty="0">
                <a:latin typeface="Times New Roman" pitchFamily="18" charset="0"/>
                <a:ea typeface="SimSun" pitchFamily="2" charset="-122"/>
              </a:endParaRPr>
            </a:p>
          </p:txBody>
        </p:sp>
        <p:sp>
          <p:nvSpPr>
            <p:cNvPr id="176" name="Text Box 49">
              <a:extLst>
                <a:ext uri="{FF2B5EF4-FFF2-40B4-BE49-F238E27FC236}">
                  <a16:creationId xmlns:a16="http://schemas.microsoft.com/office/drawing/2014/main" id="{863E0551-5469-FC45-A3DB-23DDF9752AD5}"/>
                </a:ext>
              </a:extLst>
            </p:cNvPr>
            <p:cNvSpPr txBox="1">
              <a:spLocks noChangeArrowheads="1"/>
            </p:cNvSpPr>
            <p:nvPr/>
          </p:nvSpPr>
          <p:spPr bwMode="auto">
            <a:xfrm>
              <a:off x="9791970" y="6017103"/>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4</a:t>
              </a:r>
              <a:endParaRPr lang="zh-CN" altLang="en-US" sz="1800" dirty="0">
                <a:latin typeface="Times New Roman" pitchFamily="18" charset="0"/>
                <a:ea typeface="SimSun" pitchFamily="2" charset="-122"/>
              </a:endParaRPr>
            </a:p>
          </p:txBody>
        </p:sp>
        <p:sp>
          <p:nvSpPr>
            <p:cNvPr id="177" name="Text Box 49">
              <a:extLst>
                <a:ext uri="{FF2B5EF4-FFF2-40B4-BE49-F238E27FC236}">
                  <a16:creationId xmlns:a16="http://schemas.microsoft.com/office/drawing/2014/main" id="{70D2A030-AE4A-7340-86B3-FA145F29165D}"/>
                </a:ext>
              </a:extLst>
            </p:cNvPr>
            <p:cNvSpPr txBox="1">
              <a:spLocks noChangeArrowheads="1"/>
            </p:cNvSpPr>
            <p:nvPr/>
          </p:nvSpPr>
          <p:spPr bwMode="auto">
            <a:xfrm>
              <a:off x="6746340" y="5555959"/>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5</a:t>
              </a:r>
              <a:endParaRPr lang="zh-CN" altLang="en-US" sz="1800" dirty="0">
                <a:latin typeface="Times New Roman" pitchFamily="18" charset="0"/>
                <a:ea typeface="SimSun" pitchFamily="2" charset="-122"/>
              </a:endParaRPr>
            </a:p>
          </p:txBody>
        </p:sp>
        <p:sp>
          <p:nvSpPr>
            <p:cNvPr id="178" name="Text Box 49">
              <a:extLst>
                <a:ext uri="{FF2B5EF4-FFF2-40B4-BE49-F238E27FC236}">
                  <a16:creationId xmlns:a16="http://schemas.microsoft.com/office/drawing/2014/main" id="{BEA626B7-7895-EC4C-8DD0-504CA8AD93B2}"/>
                </a:ext>
              </a:extLst>
            </p:cNvPr>
            <p:cNvSpPr txBox="1">
              <a:spLocks noChangeArrowheads="1"/>
            </p:cNvSpPr>
            <p:nvPr/>
          </p:nvSpPr>
          <p:spPr bwMode="auto">
            <a:xfrm>
              <a:off x="6746340" y="5055718"/>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9</a:t>
              </a:r>
              <a:endParaRPr lang="zh-CN" altLang="en-US" sz="1800" dirty="0">
                <a:latin typeface="Times New Roman" pitchFamily="18" charset="0"/>
                <a:ea typeface="SimSun" pitchFamily="2" charset="-122"/>
              </a:endParaRPr>
            </a:p>
          </p:txBody>
        </p:sp>
        <p:sp>
          <p:nvSpPr>
            <p:cNvPr id="179" name="Text Box 49">
              <a:extLst>
                <a:ext uri="{FF2B5EF4-FFF2-40B4-BE49-F238E27FC236}">
                  <a16:creationId xmlns:a16="http://schemas.microsoft.com/office/drawing/2014/main" id="{C8B0091D-BBEB-7B4E-A571-C7CEE41DB303}"/>
                </a:ext>
              </a:extLst>
            </p:cNvPr>
            <p:cNvSpPr txBox="1">
              <a:spLocks noChangeArrowheads="1"/>
            </p:cNvSpPr>
            <p:nvPr/>
          </p:nvSpPr>
          <p:spPr bwMode="auto">
            <a:xfrm>
              <a:off x="6746340" y="4562519"/>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13</a:t>
              </a:r>
              <a:endParaRPr lang="zh-CN" altLang="en-US" sz="1800" dirty="0">
                <a:latin typeface="Times New Roman" pitchFamily="18" charset="0"/>
                <a:ea typeface="SimSun" pitchFamily="2" charset="-122"/>
              </a:endParaRPr>
            </a:p>
          </p:txBody>
        </p:sp>
        <p:sp>
          <p:nvSpPr>
            <p:cNvPr id="180" name="Text Box 49">
              <a:extLst>
                <a:ext uri="{FF2B5EF4-FFF2-40B4-BE49-F238E27FC236}">
                  <a16:creationId xmlns:a16="http://schemas.microsoft.com/office/drawing/2014/main" id="{D55F65A3-283C-0942-AC84-C22E159E4CF4}"/>
                </a:ext>
              </a:extLst>
            </p:cNvPr>
            <p:cNvSpPr txBox="1">
              <a:spLocks noChangeArrowheads="1"/>
            </p:cNvSpPr>
            <p:nvPr/>
          </p:nvSpPr>
          <p:spPr bwMode="auto">
            <a:xfrm>
              <a:off x="6831598" y="4059857"/>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29</a:t>
              </a:r>
              <a:endParaRPr lang="zh-CN" altLang="en-US" sz="1800" dirty="0">
                <a:latin typeface="Times New Roman" pitchFamily="18" charset="0"/>
                <a:ea typeface="SimSun" pitchFamily="2" charset="-122"/>
              </a:endParaRPr>
            </a:p>
          </p:txBody>
        </p:sp>
        <p:sp>
          <p:nvSpPr>
            <p:cNvPr id="181" name="Text Box 49">
              <a:extLst>
                <a:ext uri="{FF2B5EF4-FFF2-40B4-BE49-F238E27FC236}">
                  <a16:creationId xmlns:a16="http://schemas.microsoft.com/office/drawing/2014/main" id="{1992EBB5-F032-984D-9007-9EDEA937EF59}"/>
                </a:ext>
              </a:extLst>
            </p:cNvPr>
            <p:cNvSpPr txBox="1">
              <a:spLocks noChangeArrowheads="1"/>
            </p:cNvSpPr>
            <p:nvPr/>
          </p:nvSpPr>
          <p:spPr bwMode="auto">
            <a:xfrm>
              <a:off x="7033761" y="3856277"/>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45</a:t>
              </a:r>
              <a:endParaRPr lang="zh-CN" altLang="en-US" sz="1800" dirty="0">
                <a:latin typeface="Times New Roman" pitchFamily="18" charset="0"/>
                <a:ea typeface="SimSun" pitchFamily="2" charset="-122"/>
              </a:endParaRPr>
            </a:p>
          </p:txBody>
        </p:sp>
        <p:sp>
          <p:nvSpPr>
            <p:cNvPr id="182" name="Text Box 49">
              <a:extLst>
                <a:ext uri="{FF2B5EF4-FFF2-40B4-BE49-F238E27FC236}">
                  <a16:creationId xmlns:a16="http://schemas.microsoft.com/office/drawing/2014/main" id="{B9CABA32-0E8A-FA4A-9B13-BFC027A737C7}"/>
                </a:ext>
              </a:extLst>
            </p:cNvPr>
            <p:cNvSpPr txBox="1">
              <a:spLocks noChangeArrowheads="1"/>
            </p:cNvSpPr>
            <p:nvPr/>
          </p:nvSpPr>
          <p:spPr bwMode="auto">
            <a:xfrm>
              <a:off x="7235924" y="3640232"/>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61</a:t>
              </a:r>
              <a:endParaRPr lang="zh-CN" altLang="en-US" sz="1800" dirty="0">
                <a:latin typeface="Times New Roman" pitchFamily="18" charset="0"/>
                <a:ea typeface="SimSun" pitchFamily="2" charset="-122"/>
              </a:endParaRPr>
            </a:p>
          </p:txBody>
        </p:sp>
        <p:sp>
          <p:nvSpPr>
            <p:cNvPr id="183" name="Text Box 49">
              <a:extLst>
                <a:ext uri="{FF2B5EF4-FFF2-40B4-BE49-F238E27FC236}">
                  <a16:creationId xmlns:a16="http://schemas.microsoft.com/office/drawing/2014/main" id="{24BC4324-9155-254F-8399-89CE1FE42513}"/>
                </a:ext>
              </a:extLst>
            </p:cNvPr>
            <p:cNvSpPr txBox="1">
              <a:spLocks noChangeArrowheads="1"/>
            </p:cNvSpPr>
            <p:nvPr/>
          </p:nvSpPr>
          <p:spPr bwMode="auto">
            <a:xfrm>
              <a:off x="10420458" y="5748363"/>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20</a:t>
              </a:r>
              <a:endParaRPr lang="zh-CN" altLang="en-US" sz="1800" dirty="0">
                <a:latin typeface="Times New Roman" pitchFamily="18" charset="0"/>
                <a:ea typeface="SimSun" pitchFamily="2" charset="-122"/>
              </a:endParaRPr>
            </a:p>
          </p:txBody>
        </p:sp>
        <p:sp>
          <p:nvSpPr>
            <p:cNvPr id="184" name="Text Box 49">
              <a:extLst>
                <a:ext uri="{FF2B5EF4-FFF2-40B4-BE49-F238E27FC236}">
                  <a16:creationId xmlns:a16="http://schemas.microsoft.com/office/drawing/2014/main" id="{BAB18721-0D8E-F14B-B4AD-FB5528672C43}"/>
                </a:ext>
              </a:extLst>
            </p:cNvPr>
            <p:cNvSpPr txBox="1">
              <a:spLocks noChangeArrowheads="1"/>
            </p:cNvSpPr>
            <p:nvPr/>
          </p:nvSpPr>
          <p:spPr bwMode="auto">
            <a:xfrm>
              <a:off x="10616401" y="5554065"/>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36</a:t>
              </a:r>
              <a:endParaRPr lang="zh-CN" altLang="en-US" sz="1800" dirty="0">
                <a:latin typeface="Times New Roman" pitchFamily="18" charset="0"/>
                <a:ea typeface="SimSun" pitchFamily="2" charset="-122"/>
              </a:endParaRPr>
            </a:p>
          </p:txBody>
        </p:sp>
        <p:sp>
          <p:nvSpPr>
            <p:cNvPr id="185" name="Text Box 49">
              <a:extLst>
                <a:ext uri="{FF2B5EF4-FFF2-40B4-BE49-F238E27FC236}">
                  <a16:creationId xmlns:a16="http://schemas.microsoft.com/office/drawing/2014/main" id="{123873C6-21BA-0647-B54B-31B76D12990C}"/>
                </a:ext>
              </a:extLst>
            </p:cNvPr>
            <p:cNvSpPr txBox="1">
              <a:spLocks noChangeArrowheads="1"/>
            </p:cNvSpPr>
            <p:nvPr/>
          </p:nvSpPr>
          <p:spPr bwMode="auto">
            <a:xfrm>
              <a:off x="10812344" y="5364363"/>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52</a:t>
              </a:r>
              <a:endParaRPr lang="zh-CN" altLang="en-US" sz="1800" dirty="0">
                <a:latin typeface="Times New Roman" pitchFamily="18" charset="0"/>
                <a:ea typeface="SimSun" pitchFamily="2" charset="-122"/>
              </a:endParaRPr>
            </a:p>
          </p:txBody>
        </p:sp>
      </p:grpSp>
      <p:sp>
        <p:nvSpPr>
          <p:cNvPr id="6" name="TextBox 5">
            <a:extLst>
              <a:ext uri="{FF2B5EF4-FFF2-40B4-BE49-F238E27FC236}">
                <a16:creationId xmlns:a16="http://schemas.microsoft.com/office/drawing/2014/main" id="{721D6D3B-A172-9A4A-850B-D702FC2187D2}"/>
              </a:ext>
            </a:extLst>
          </p:cNvPr>
          <p:cNvSpPr txBox="1"/>
          <p:nvPr/>
        </p:nvSpPr>
        <p:spPr>
          <a:xfrm>
            <a:off x="2639061" y="4475866"/>
            <a:ext cx="2911246" cy="1261884"/>
          </a:xfrm>
          <a:prstGeom prst="rect">
            <a:avLst/>
          </a:prstGeom>
          <a:noFill/>
          <a:ln>
            <a:solidFill>
              <a:srgbClr val="C00000"/>
            </a:solidFill>
          </a:ln>
        </p:spPr>
        <p:txBody>
          <a:bodyPr wrap="square" rtlCol="0" anchor="t">
            <a:spAutoFit/>
          </a:bodyPr>
          <a:lstStyle/>
          <a:p>
            <a:r>
              <a:rPr lang="en-US" dirty="0"/>
              <a:t>Example:</a:t>
            </a:r>
          </a:p>
          <a:p>
            <a:r>
              <a:rPr lang="en-US" dirty="0"/>
              <a:t>	A: 4000, B: 400, C: 40</a:t>
            </a:r>
            <a:endParaRPr lang="en-US" dirty="0">
              <a:cs typeface="Calibri"/>
            </a:endParaRPr>
          </a:p>
          <a:p>
            <a:r>
              <a:rPr lang="en-US" dirty="0"/>
              <a:t>Chunk:</a:t>
            </a:r>
          </a:p>
          <a:p>
            <a:r>
              <a:rPr lang="en-US" dirty="0"/>
              <a:t>	1000 x 100 x 10</a:t>
            </a:r>
            <a:endParaRPr lang="en-US" dirty="0">
              <a:cs typeface="Calibri"/>
            </a:endParaRPr>
          </a:p>
        </p:txBody>
      </p:sp>
      <p:sp>
        <p:nvSpPr>
          <p:cNvPr id="173" name="Text Box 49"/>
          <p:cNvSpPr txBox="1">
            <a:spLocks noChangeArrowheads="1"/>
          </p:cNvSpPr>
          <p:nvPr/>
        </p:nvSpPr>
        <p:spPr bwMode="auto">
          <a:xfrm>
            <a:off x="7448102" y="5708685"/>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zh-CN" altLang="en-US" sz="1800" dirty="0">
                <a:latin typeface="Times New Roman" pitchFamily="18" charset="0"/>
                <a:ea typeface="SimSun" pitchFamily="2" charset="-122"/>
              </a:rPr>
              <a:t>1</a:t>
            </a:r>
          </a:p>
        </p:txBody>
      </p:sp>
      <p:sp>
        <p:nvSpPr>
          <p:cNvPr id="187" name="Text Box 49"/>
          <p:cNvSpPr txBox="1">
            <a:spLocks noChangeArrowheads="1"/>
          </p:cNvSpPr>
          <p:nvPr/>
        </p:nvSpPr>
        <p:spPr bwMode="auto">
          <a:xfrm>
            <a:off x="8443253" y="5257957"/>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6</a:t>
            </a:r>
            <a:endParaRPr lang="zh-CN" altLang="en-US" sz="1800" dirty="0">
              <a:latin typeface="Times New Roman" pitchFamily="18" charset="0"/>
              <a:ea typeface="SimSun" pitchFamily="2" charset="-122"/>
            </a:endParaRPr>
          </a:p>
        </p:txBody>
      </p:sp>
      <p:sp>
        <p:nvSpPr>
          <p:cNvPr id="188" name="Text Box 49"/>
          <p:cNvSpPr txBox="1">
            <a:spLocks noChangeArrowheads="1"/>
          </p:cNvSpPr>
          <p:nvPr/>
        </p:nvSpPr>
        <p:spPr bwMode="auto">
          <a:xfrm>
            <a:off x="9481194" y="5255408"/>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7</a:t>
            </a:r>
            <a:endParaRPr lang="zh-CN" altLang="en-US" sz="1800" dirty="0">
              <a:latin typeface="Times New Roman" pitchFamily="18" charset="0"/>
              <a:ea typeface="SimSun" pitchFamily="2" charset="-122"/>
            </a:endParaRPr>
          </a:p>
        </p:txBody>
      </p:sp>
      <p:sp>
        <p:nvSpPr>
          <p:cNvPr id="189" name="Text Box 49"/>
          <p:cNvSpPr txBox="1">
            <a:spLocks noChangeArrowheads="1"/>
          </p:cNvSpPr>
          <p:nvPr/>
        </p:nvSpPr>
        <p:spPr bwMode="auto">
          <a:xfrm>
            <a:off x="10504452" y="5247895"/>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8</a:t>
            </a:r>
            <a:endParaRPr lang="zh-CN" altLang="en-US" sz="1800" dirty="0">
              <a:latin typeface="Times New Roman" pitchFamily="18" charset="0"/>
              <a:ea typeface="SimSun" pitchFamily="2" charset="-122"/>
            </a:endParaRPr>
          </a:p>
        </p:txBody>
      </p:sp>
    </p:spTree>
    <p:extLst>
      <p:ext uri="{BB962C8B-B14F-4D97-AF65-F5344CB8AC3E}">
        <p14:creationId xmlns:p14="http://schemas.microsoft.com/office/powerpoint/2010/main" val="299040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C36A778-E300-F145-B778-209C3C658913}"/>
              </a:ext>
            </a:extLst>
          </p:cNvPr>
          <p:cNvSpPr/>
          <p:nvPr/>
        </p:nvSpPr>
        <p:spPr>
          <a:xfrm>
            <a:off x="3236866" y="2387265"/>
            <a:ext cx="4002276" cy="191805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C485E891-2207-2B4C-9173-59D16B0353DE}"/>
              </a:ext>
            </a:extLst>
          </p:cNvPr>
          <p:cNvGrpSpPr/>
          <p:nvPr/>
        </p:nvGrpSpPr>
        <p:grpSpPr>
          <a:xfrm>
            <a:off x="3220758" y="2391590"/>
            <a:ext cx="4024604" cy="1922555"/>
            <a:chOff x="7179935" y="2808248"/>
            <a:chExt cx="4024604" cy="1922555"/>
          </a:xfrm>
        </p:grpSpPr>
        <p:cxnSp>
          <p:nvCxnSpPr>
            <p:cNvPr id="206" name="Straight Connector 205">
              <a:extLst>
                <a:ext uri="{FF2B5EF4-FFF2-40B4-BE49-F238E27FC236}">
                  <a16:creationId xmlns:a16="http://schemas.microsoft.com/office/drawing/2014/main" id="{09CCC930-3183-AA43-BB61-7CEBDE119E57}"/>
                </a:ext>
              </a:extLst>
            </p:cNvPr>
            <p:cNvCxnSpPr>
              <a:cxnSpLocks/>
            </p:cNvCxnSpPr>
            <p:nvPr/>
          </p:nvCxnSpPr>
          <p:spPr>
            <a:xfrm>
              <a:off x="11198319" y="2808248"/>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03" name="Straight Connector 202">
              <a:extLst>
                <a:ext uri="{FF2B5EF4-FFF2-40B4-BE49-F238E27FC236}">
                  <a16:creationId xmlns:a16="http://schemas.microsoft.com/office/drawing/2014/main" id="{DF4E5CA7-D4BD-0547-80CA-8249C47BA0A4}"/>
                </a:ext>
              </a:extLst>
            </p:cNvPr>
            <p:cNvCxnSpPr>
              <a:cxnSpLocks/>
            </p:cNvCxnSpPr>
            <p:nvPr/>
          </p:nvCxnSpPr>
          <p:spPr>
            <a:xfrm>
              <a:off x="7186155" y="2808248"/>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04" name="Straight Connector 203">
              <a:extLst>
                <a:ext uri="{FF2B5EF4-FFF2-40B4-BE49-F238E27FC236}">
                  <a16:creationId xmlns:a16="http://schemas.microsoft.com/office/drawing/2014/main" id="{197C34A2-3FE9-9747-B1E9-BEA4BD43516A}"/>
                </a:ext>
              </a:extLst>
            </p:cNvPr>
            <p:cNvCxnSpPr>
              <a:cxnSpLocks/>
            </p:cNvCxnSpPr>
            <p:nvPr/>
          </p:nvCxnSpPr>
          <p:spPr>
            <a:xfrm>
              <a:off x="7179935" y="4722572"/>
              <a:ext cx="4024604" cy="0"/>
            </a:xfrm>
            <a:prstGeom prst="line">
              <a:avLst/>
            </a:prstGeom>
          </p:spPr>
          <p:style>
            <a:lnRef idx="1">
              <a:schemeClr val="dk1"/>
            </a:lnRef>
            <a:fillRef idx="0">
              <a:schemeClr val="dk1"/>
            </a:fillRef>
            <a:effectRef idx="0">
              <a:schemeClr val="dk1"/>
            </a:effectRef>
            <a:fontRef idx="minor">
              <a:schemeClr val="tx1"/>
            </a:fontRef>
          </p:style>
        </p:cxnSp>
        <p:cxnSp>
          <p:nvCxnSpPr>
            <p:cNvPr id="205" name="Straight Connector 204">
              <a:extLst>
                <a:ext uri="{FF2B5EF4-FFF2-40B4-BE49-F238E27FC236}">
                  <a16:creationId xmlns:a16="http://schemas.microsoft.com/office/drawing/2014/main" id="{02C26C67-F1D2-F842-96B9-F832D4E44745}"/>
                </a:ext>
              </a:extLst>
            </p:cNvPr>
            <p:cNvCxnSpPr>
              <a:cxnSpLocks/>
            </p:cNvCxnSpPr>
            <p:nvPr/>
          </p:nvCxnSpPr>
          <p:spPr>
            <a:xfrm>
              <a:off x="7179935" y="2810259"/>
              <a:ext cx="4024604" cy="0"/>
            </a:xfrm>
            <a:prstGeom prst="line">
              <a:avLst/>
            </a:prstGeom>
          </p:spPr>
          <p:style>
            <a:lnRef idx="1">
              <a:schemeClr val="dk1"/>
            </a:lnRef>
            <a:fillRef idx="0">
              <a:schemeClr val="dk1"/>
            </a:fillRef>
            <a:effectRef idx="0">
              <a:schemeClr val="dk1"/>
            </a:effectRef>
            <a:fontRef idx="minor">
              <a:schemeClr val="tx1"/>
            </a:fontRef>
          </p:style>
        </p:cxnSp>
        <p:cxnSp>
          <p:nvCxnSpPr>
            <p:cNvPr id="207" name="Straight Connector 206">
              <a:extLst>
                <a:ext uri="{FF2B5EF4-FFF2-40B4-BE49-F238E27FC236}">
                  <a16:creationId xmlns:a16="http://schemas.microsoft.com/office/drawing/2014/main" id="{E4A2ADA0-7E76-5C49-A61E-D68DD9F72E79}"/>
                </a:ext>
              </a:extLst>
            </p:cNvPr>
            <p:cNvCxnSpPr>
              <a:cxnSpLocks/>
            </p:cNvCxnSpPr>
            <p:nvPr/>
          </p:nvCxnSpPr>
          <p:spPr>
            <a:xfrm>
              <a:off x="7179935" y="3722241"/>
              <a:ext cx="4024604" cy="0"/>
            </a:xfrm>
            <a:prstGeom prst="line">
              <a:avLst/>
            </a:prstGeom>
          </p:spPr>
          <p:style>
            <a:lnRef idx="1">
              <a:schemeClr val="dk1"/>
            </a:lnRef>
            <a:fillRef idx="0">
              <a:schemeClr val="dk1"/>
            </a:fillRef>
            <a:effectRef idx="0">
              <a:schemeClr val="dk1"/>
            </a:effectRef>
            <a:fontRef idx="minor">
              <a:schemeClr val="tx1"/>
            </a:fontRef>
          </p:style>
        </p:cxnSp>
        <p:cxnSp>
          <p:nvCxnSpPr>
            <p:cNvPr id="208" name="Straight Connector 207">
              <a:extLst>
                <a:ext uri="{FF2B5EF4-FFF2-40B4-BE49-F238E27FC236}">
                  <a16:creationId xmlns:a16="http://schemas.microsoft.com/office/drawing/2014/main" id="{AC061448-5AC9-0740-90C6-DCE6D8C151C0}"/>
                </a:ext>
              </a:extLst>
            </p:cNvPr>
            <p:cNvCxnSpPr>
              <a:cxnSpLocks/>
            </p:cNvCxnSpPr>
            <p:nvPr/>
          </p:nvCxnSpPr>
          <p:spPr>
            <a:xfrm>
              <a:off x="7179935" y="4199484"/>
              <a:ext cx="4024604" cy="0"/>
            </a:xfrm>
            <a:prstGeom prst="line">
              <a:avLst/>
            </a:prstGeom>
          </p:spPr>
          <p:style>
            <a:lnRef idx="1">
              <a:schemeClr val="dk1"/>
            </a:lnRef>
            <a:fillRef idx="0">
              <a:schemeClr val="dk1"/>
            </a:fillRef>
            <a:effectRef idx="0">
              <a:schemeClr val="dk1"/>
            </a:effectRef>
            <a:fontRef idx="minor">
              <a:schemeClr val="tx1"/>
            </a:fontRef>
          </p:style>
        </p:cxnSp>
        <p:cxnSp>
          <p:nvCxnSpPr>
            <p:cNvPr id="209" name="Straight Connector 208">
              <a:extLst>
                <a:ext uri="{FF2B5EF4-FFF2-40B4-BE49-F238E27FC236}">
                  <a16:creationId xmlns:a16="http://schemas.microsoft.com/office/drawing/2014/main" id="{525EA9F5-1AD5-D745-BD66-C020DE07C11D}"/>
                </a:ext>
              </a:extLst>
            </p:cNvPr>
            <p:cNvCxnSpPr>
              <a:cxnSpLocks/>
            </p:cNvCxnSpPr>
            <p:nvPr/>
          </p:nvCxnSpPr>
          <p:spPr>
            <a:xfrm>
              <a:off x="7179935" y="3267797"/>
              <a:ext cx="4024604" cy="0"/>
            </a:xfrm>
            <a:prstGeom prst="line">
              <a:avLst/>
            </a:prstGeom>
          </p:spPr>
          <p:style>
            <a:lnRef idx="1">
              <a:schemeClr val="dk1"/>
            </a:lnRef>
            <a:fillRef idx="0">
              <a:schemeClr val="dk1"/>
            </a:fillRef>
            <a:effectRef idx="0">
              <a:schemeClr val="dk1"/>
            </a:effectRef>
            <a:fontRef idx="minor">
              <a:schemeClr val="tx1"/>
            </a:fontRef>
          </p:style>
        </p:cxnSp>
        <p:cxnSp>
          <p:nvCxnSpPr>
            <p:cNvPr id="210" name="Straight Connector 209">
              <a:extLst>
                <a:ext uri="{FF2B5EF4-FFF2-40B4-BE49-F238E27FC236}">
                  <a16:creationId xmlns:a16="http://schemas.microsoft.com/office/drawing/2014/main" id="{134EA9EF-804B-794B-BB9D-C6FEBE833765}"/>
                </a:ext>
              </a:extLst>
            </p:cNvPr>
            <p:cNvCxnSpPr>
              <a:cxnSpLocks/>
            </p:cNvCxnSpPr>
            <p:nvPr/>
          </p:nvCxnSpPr>
          <p:spPr>
            <a:xfrm>
              <a:off x="9092709" y="2808248"/>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11" name="Straight Connector 210">
              <a:extLst>
                <a:ext uri="{FF2B5EF4-FFF2-40B4-BE49-F238E27FC236}">
                  <a16:creationId xmlns:a16="http://schemas.microsoft.com/office/drawing/2014/main" id="{306D3A86-4EC4-564E-9DEF-E8BCEF4C85F7}"/>
                </a:ext>
              </a:extLst>
            </p:cNvPr>
            <p:cNvCxnSpPr>
              <a:cxnSpLocks/>
            </p:cNvCxnSpPr>
            <p:nvPr/>
          </p:nvCxnSpPr>
          <p:spPr>
            <a:xfrm>
              <a:off x="8103664" y="2810259"/>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12" name="Straight Connector 211">
              <a:extLst>
                <a:ext uri="{FF2B5EF4-FFF2-40B4-BE49-F238E27FC236}">
                  <a16:creationId xmlns:a16="http://schemas.microsoft.com/office/drawing/2014/main" id="{94F526C4-5CB8-6A4C-A446-C45174715D38}"/>
                </a:ext>
              </a:extLst>
            </p:cNvPr>
            <p:cNvCxnSpPr>
              <a:cxnSpLocks/>
            </p:cNvCxnSpPr>
            <p:nvPr/>
          </p:nvCxnSpPr>
          <p:spPr>
            <a:xfrm>
              <a:off x="10106636" y="2808248"/>
              <a:ext cx="0" cy="1920544"/>
            </a:xfrm>
            <a:prstGeom prst="line">
              <a:avLst/>
            </a:prstGeom>
          </p:spPr>
          <p:style>
            <a:lnRef idx="1">
              <a:schemeClr val="dk1"/>
            </a:lnRef>
            <a:fillRef idx="0">
              <a:schemeClr val="dk1"/>
            </a:fillRef>
            <a:effectRef idx="0">
              <a:schemeClr val="dk1"/>
            </a:effectRef>
            <a:fontRef idx="minor">
              <a:schemeClr val="tx1"/>
            </a:fontRef>
          </p:style>
        </p:cxnSp>
      </p:grpSp>
      <p:sp>
        <p:nvSpPr>
          <p:cNvPr id="14340" name="Rectangle 2"/>
          <p:cNvSpPr>
            <a:spLocks noGrp="1" noChangeArrowheads="1"/>
          </p:cNvSpPr>
          <p:nvPr>
            <p:ph type="title"/>
          </p:nvPr>
        </p:nvSpPr>
        <p:spPr>
          <a:xfrm>
            <a:off x="0" y="228600"/>
            <a:ext cx="12192000" cy="719667"/>
          </a:xfrm>
        </p:spPr>
        <p:txBody>
          <a:bodyPr>
            <a:normAutofit fontScale="90000"/>
          </a:bodyPr>
          <a:lstStyle/>
          <a:p>
            <a:r>
              <a:rPr lang="en-US" altLang="zh-CN" sz="4000" dirty="0">
                <a:ea typeface="SimSun" pitchFamily="2" charset="-122"/>
              </a:rPr>
              <a:t>Cube Computation: Multi-Way Array Aggregation (MOLAP</a:t>
            </a:r>
            <a:r>
              <a:rPr lang="en-US" altLang="zh-CN" sz="3200" dirty="0">
                <a:ea typeface="SimSun" pitchFamily="2" charset="-122"/>
              </a:rPr>
              <a:t>)</a:t>
            </a:r>
            <a:endParaRPr lang="en-US" altLang="zh-CN" dirty="0">
              <a:ea typeface="SimSun" pitchFamily="2" charset="-122"/>
            </a:endParaRPr>
          </a:p>
        </p:txBody>
      </p:sp>
      <p:sp>
        <p:nvSpPr>
          <p:cNvPr id="14341" name="Rectangle 3"/>
          <p:cNvSpPr>
            <a:spLocks noGrp="1" noChangeArrowheads="1"/>
          </p:cNvSpPr>
          <p:nvPr>
            <p:ph type="body" idx="1"/>
          </p:nvPr>
        </p:nvSpPr>
        <p:spPr>
          <a:xfrm>
            <a:off x="701969" y="1127125"/>
            <a:ext cx="7838349" cy="2287764"/>
          </a:xfrm>
        </p:spPr>
        <p:txBody>
          <a:bodyPr/>
          <a:lstStyle/>
          <a:p>
            <a:r>
              <a:rPr lang="en-US" altLang="en-US" sz="2400" dirty="0"/>
              <a:t>How to minimizes the memory requirement and reduced I/</a:t>
            </a:r>
            <a:r>
              <a:rPr lang="en-US" altLang="en-US" sz="2400" dirty="0" err="1"/>
              <a:t>Os</a:t>
            </a:r>
            <a:r>
              <a:rPr lang="en-US" altLang="en-US" sz="2400" dirty="0"/>
              <a:t>?</a:t>
            </a:r>
          </a:p>
          <a:p>
            <a:pPr lvl="1">
              <a:lnSpc>
                <a:spcPct val="110000"/>
              </a:lnSpc>
            </a:pPr>
            <a:r>
              <a:rPr lang="en-US" altLang="zh-CN" sz="2400" dirty="0">
                <a:ea typeface="SimSun" pitchFamily="2" charset="-122"/>
              </a:rPr>
              <a:t>Suppose we scan using order:  1 – 2 – 3 – 4 – 5 – 6 – …</a:t>
            </a:r>
          </a:p>
        </p:txBody>
      </p:sp>
      <p:sp>
        <p:nvSpPr>
          <p:cNvPr id="173" name="TextBox 172">
            <a:extLst>
              <a:ext uri="{FF2B5EF4-FFF2-40B4-BE49-F238E27FC236}">
                <a16:creationId xmlns:a16="http://schemas.microsoft.com/office/drawing/2014/main" id="{33F91555-3D7C-4C42-9E59-8F166611E791}"/>
              </a:ext>
            </a:extLst>
          </p:cNvPr>
          <p:cNvSpPr txBox="1"/>
          <p:nvPr/>
        </p:nvSpPr>
        <p:spPr>
          <a:xfrm>
            <a:off x="8622532" y="1247105"/>
            <a:ext cx="2911246" cy="1261884"/>
          </a:xfrm>
          <a:prstGeom prst="rect">
            <a:avLst/>
          </a:prstGeom>
          <a:noFill/>
          <a:ln>
            <a:solidFill>
              <a:srgbClr val="C00000"/>
            </a:solidFill>
          </a:ln>
        </p:spPr>
        <p:txBody>
          <a:bodyPr wrap="square" rtlCol="0" anchor="t">
            <a:spAutoFit/>
          </a:bodyPr>
          <a:lstStyle/>
          <a:p>
            <a:r>
              <a:rPr lang="en-US" dirty="0"/>
              <a:t>Example:</a:t>
            </a:r>
          </a:p>
          <a:p>
            <a:r>
              <a:rPr lang="en-US" dirty="0"/>
              <a:t>	A: 4000, B: 400, C: 40</a:t>
            </a:r>
            <a:endParaRPr lang="en-US" dirty="0">
              <a:cs typeface="Calibri"/>
            </a:endParaRPr>
          </a:p>
          <a:p>
            <a:r>
              <a:rPr lang="en-US" dirty="0"/>
              <a:t>Chunk:</a:t>
            </a:r>
          </a:p>
          <a:p>
            <a:r>
              <a:rPr lang="en-US" dirty="0"/>
              <a:t>	1000 x 100 x 10</a:t>
            </a:r>
            <a:endParaRPr lang="en-US" dirty="0">
              <a:cs typeface="Calibri"/>
            </a:endParaRPr>
          </a:p>
        </p:txBody>
      </p:sp>
      <p:grpSp>
        <p:nvGrpSpPr>
          <p:cNvPr id="24" name="Group 23">
            <a:extLst>
              <a:ext uri="{FF2B5EF4-FFF2-40B4-BE49-F238E27FC236}">
                <a16:creationId xmlns:a16="http://schemas.microsoft.com/office/drawing/2014/main" id="{A4119332-40E5-7743-9F8E-F3A180462588}"/>
              </a:ext>
            </a:extLst>
          </p:cNvPr>
          <p:cNvGrpSpPr/>
          <p:nvPr/>
        </p:nvGrpSpPr>
        <p:grpSpPr>
          <a:xfrm>
            <a:off x="2139859" y="5786719"/>
            <a:ext cx="4752391" cy="746449"/>
            <a:chOff x="2139859" y="5786719"/>
            <a:chExt cx="4752391" cy="746449"/>
          </a:xfrm>
        </p:grpSpPr>
        <p:sp>
          <p:nvSpPr>
            <p:cNvPr id="23" name="Freeform 22">
              <a:extLst>
                <a:ext uri="{FF2B5EF4-FFF2-40B4-BE49-F238E27FC236}">
                  <a16:creationId xmlns:a16="http://schemas.microsoft.com/office/drawing/2014/main" id="{C4A915F7-3C95-D948-A193-CD971FC4676A}"/>
                </a:ext>
              </a:extLst>
            </p:cNvPr>
            <p:cNvSpPr/>
            <p:nvPr/>
          </p:nvSpPr>
          <p:spPr>
            <a:xfrm>
              <a:off x="2158482" y="6338596"/>
              <a:ext cx="4186334" cy="192833"/>
            </a:xfrm>
            <a:custGeom>
              <a:avLst/>
              <a:gdLst>
                <a:gd name="connsiteX0" fmla="*/ 0 w 4186334"/>
                <a:gd name="connsiteY0" fmla="*/ 186612 h 192833"/>
                <a:gd name="connsiteX1" fmla="*/ 4012163 w 4186334"/>
                <a:gd name="connsiteY1" fmla="*/ 192833 h 192833"/>
                <a:gd name="connsiteX2" fmla="*/ 4186334 w 4186334"/>
                <a:gd name="connsiteY2" fmla="*/ 12441 h 192833"/>
                <a:gd name="connsiteX3" fmla="*/ 186612 w 4186334"/>
                <a:gd name="connsiteY3" fmla="*/ 0 h 192833"/>
                <a:gd name="connsiteX4" fmla="*/ 0 w 4186334"/>
                <a:gd name="connsiteY4" fmla="*/ 186612 h 19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6334" h="192833">
                  <a:moveTo>
                    <a:pt x="0" y="186612"/>
                  </a:moveTo>
                  <a:lnTo>
                    <a:pt x="4012163" y="192833"/>
                  </a:lnTo>
                  <a:lnTo>
                    <a:pt x="4186334" y="12441"/>
                  </a:lnTo>
                  <a:lnTo>
                    <a:pt x="186612" y="0"/>
                  </a:lnTo>
                  <a:lnTo>
                    <a:pt x="0" y="186612"/>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031063F-576E-614E-9E33-305C7CA6B160}"/>
                </a:ext>
              </a:extLst>
            </p:cNvPr>
            <p:cNvGrpSpPr/>
            <p:nvPr/>
          </p:nvGrpSpPr>
          <p:grpSpPr>
            <a:xfrm>
              <a:off x="2139859" y="5786719"/>
              <a:ext cx="4752391" cy="746449"/>
              <a:chOff x="6008915" y="5536163"/>
              <a:chExt cx="4752391" cy="746449"/>
            </a:xfrm>
          </p:grpSpPr>
          <p:cxnSp>
            <p:nvCxnSpPr>
              <p:cNvPr id="8" name="Straight Connector 7">
                <a:extLst>
                  <a:ext uri="{FF2B5EF4-FFF2-40B4-BE49-F238E27FC236}">
                    <a16:creationId xmlns:a16="http://schemas.microsoft.com/office/drawing/2014/main" id="{BD324AA7-F846-8543-BA3A-21CFABFAB60F}"/>
                  </a:ext>
                </a:extLst>
              </p:cNvPr>
              <p:cNvCxnSpPr/>
              <p:nvPr/>
            </p:nvCxnSpPr>
            <p:spPr>
              <a:xfrm>
                <a:off x="6008915" y="6282612"/>
                <a:ext cx="4030824"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7B3BC42-012A-ED46-91EC-C9D48A284C7D}"/>
                  </a:ext>
                </a:extLst>
              </p:cNvPr>
              <p:cNvCxnSpPr>
                <a:cxnSpLocks/>
              </p:cNvCxnSpPr>
              <p:nvPr/>
            </p:nvCxnSpPr>
            <p:spPr>
              <a:xfrm flipV="1">
                <a:off x="10039739" y="5536163"/>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186" name="Straight Connector 185">
                <a:extLst>
                  <a:ext uri="{FF2B5EF4-FFF2-40B4-BE49-F238E27FC236}">
                    <a16:creationId xmlns:a16="http://schemas.microsoft.com/office/drawing/2014/main" id="{1767E051-85A0-564D-8215-8242DC24527C}"/>
                  </a:ext>
                </a:extLst>
              </p:cNvPr>
              <p:cNvCxnSpPr>
                <a:cxnSpLocks/>
              </p:cNvCxnSpPr>
              <p:nvPr/>
            </p:nvCxnSpPr>
            <p:spPr>
              <a:xfrm flipV="1">
                <a:off x="6015135" y="5536163"/>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187" name="Straight Connector 186">
                <a:extLst>
                  <a:ext uri="{FF2B5EF4-FFF2-40B4-BE49-F238E27FC236}">
                    <a16:creationId xmlns:a16="http://schemas.microsoft.com/office/drawing/2014/main" id="{B1B78E0F-4812-9141-8560-EA1158710753}"/>
                  </a:ext>
                </a:extLst>
              </p:cNvPr>
              <p:cNvCxnSpPr>
                <a:cxnSpLocks/>
              </p:cNvCxnSpPr>
              <p:nvPr/>
            </p:nvCxnSpPr>
            <p:spPr>
              <a:xfrm>
                <a:off x="6736702" y="5536163"/>
                <a:ext cx="4024604" cy="0"/>
              </a:xfrm>
              <a:prstGeom prst="line">
                <a:avLst/>
              </a:prstGeom>
            </p:spPr>
            <p:style>
              <a:lnRef idx="1">
                <a:schemeClr val="dk1"/>
              </a:lnRef>
              <a:fillRef idx="0">
                <a:schemeClr val="dk1"/>
              </a:fillRef>
              <a:effectRef idx="0">
                <a:schemeClr val="dk1"/>
              </a:effectRef>
              <a:fontRef idx="minor">
                <a:schemeClr val="tx1"/>
              </a:fontRef>
            </p:style>
          </p:cxnSp>
          <p:cxnSp>
            <p:nvCxnSpPr>
              <p:cNvPr id="188" name="Straight Connector 187">
                <a:extLst>
                  <a:ext uri="{FF2B5EF4-FFF2-40B4-BE49-F238E27FC236}">
                    <a16:creationId xmlns:a16="http://schemas.microsoft.com/office/drawing/2014/main" id="{ABED563D-6041-6248-9DF4-6E98AE466C3A}"/>
                  </a:ext>
                </a:extLst>
              </p:cNvPr>
              <p:cNvCxnSpPr/>
              <p:nvPr/>
            </p:nvCxnSpPr>
            <p:spPr>
              <a:xfrm>
                <a:off x="6192418" y="6092890"/>
                <a:ext cx="4030824" cy="0"/>
              </a:xfrm>
              <a:prstGeom prst="line">
                <a:avLst/>
              </a:prstGeom>
            </p:spPr>
            <p:style>
              <a:lnRef idx="1">
                <a:schemeClr val="dk1"/>
              </a:lnRef>
              <a:fillRef idx="0">
                <a:schemeClr val="dk1"/>
              </a:fillRef>
              <a:effectRef idx="0">
                <a:schemeClr val="dk1"/>
              </a:effectRef>
              <a:fontRef idx="minor">
                <a:schemeClr val="tx1"/>
              </a:fontRef>
            </p:style>
          </p:cxnSp>
          <p:cxnSp>
            <p:nvCxnSpPr>
              <p:cNvPr id="189" name="Straight Connector 188">
                <a:extLst>
                  <a:ext uri="{FF2B5EF4-FFF2-40B4-BE49-F238E27FC236}">
                    <a16:creationId xmlns:a16="http://schemas.microsoft.com/office/drawing/2014/main" id="{E8BE7F2B-018C-D34A-B117-4A4FDBF80C33}"/>
                  </a:ext>
                </a:extLst>
              </p:cNvPr>
              <p:cNvCxnSpPr/>
              <p:nvPr/>
            </p:nvCxnSpPr>
            <p:spPr>
              <a:xfrm>
                <a:off x="6382138" y="5896946"/>
                <a:ext cx="4030824" cy="0"/>
              </a:xfrm>
              <a:prstGeom prst="line">
                <a:avLst/>
              </a:prstGeom>
            </p:spPr>
            <p:style>
              <a:lnRef idx="1">
                <a:schemeClr val="dk1"/>
              </a:lnRef>
              <a:fillRef idx="0">
                <a:schemeClr val="dk1"/>
              </a:fillRef>
              <a:effectRef idx="0">
                <a:schemeClr val="dk1"/>
              </a:effectRef>
              <a:fontRef idx="minor">
                <a:schemeClr val="tx1"/>
              </a:fontRef>
            </p:style>
          </p:cxnSp>
          <p:cxnSp>
            <p:nvCxnSpPr>
              <p:cNvPr id="190" name="Straight Connector 189">
                <a:extLst>
                  <a:ext uri="{FF2B5EF4-FFF2-40B4-BE49-F238E27FC236}">
                    <a16:creationId xmlns:a16="http://schemas.microsoft.com/office/drawing/2014/main" id="{D16BDE12-C3DA-A74C-A745-E8D921BA16BD}"/>
                  </a:ext>
                </a:extLst>
              </p:cNvPr>
              <p:cNvCxnSpPr/>
              <p:nvPr/>
            </p:nvCxnSpPr>
            <p:spPr>
              <a:xfrm>
                <a:off x="6563578" y="5713443"/>
                <a:ext cx="4030824" cy="0"/>
              </a:xfrm>
              <a:prstGeom prst="line">
                <a:avLst/>
              </a:prstGeom>
            </p:spPr>
            <p:style>
              <a:lnRef idx="1">
                <a:schemeClr val="dk1"/>
              </a:lnRef>
              <a:fillRef idx="0">
                <a:schemeClr val="dk1"/>
              </a:fillRef>
              <a:effectRef idx="0">
                <a:schemeClr val="dk1"/>
              </a:effectRef>
              <a:fontRef idx="minor">
                <a:schemeClr val="tx1"/>
              </a:fontRef>
            </p:style>
          </p:cxnSp>
          <p:cxnSp>
            <p:nvCxnSpPr>
              <p:cNvPr id="191" name="Straight Connector 190">
                <a:extLst>
                  <a:ext uri="{FF2B5EF4-FFF2-40B4-BE49-F238E27FC236}">
                    <a16:creationId xmlns:a16="http://schemas.microsoft.com/office/drawing/2014/main" id="{BE5D9552-3024-4747-83F0-DA0AE9067723}"/>
                  </a:ext>
                </a:extLst>
              </p:cNvPr>
              <p:cNvCxnSpPr>
                <a:cxnSpLocks/>
              </p:cNvCxnSpPr>
              <p:nvPr/>
            </p:nvCxnSpPr>
            <p:spPr>
              <a:xfrm flipV="1">
                <a:off x="7900965" y="5536163"/>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a16="http://schemas.microsoft.com/office/drawing/2014/main" id="{1A74B535-0115-0643-862C-6A364BA87F3A}"/>
                  </a:ext>
                </a:extLst>
              </p:cNvPr>
              <p:cNvCxnSpPr>
                <a:cxnSpLocks/>
              </p:cNvCxnSpPr>
              <p:nvPr/>
            </p:nvCxnSpPr>
            <p:spPr>
              <a:xfrm flipV="1">
                <a:off x="8957388" y="5536163"/>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id="{3A85BED3-2986-D243-9054-B263ED48F55C}"/>
                  </a:ext>
                </a:extLst>
              </p:cNvPr>
              <p:cNvCxnSpPr>
                <a:cxnSpLocks/>
              </p:cNvCxnSpPr>
              <p:nvPr/>
            </p:nvCxnSpPr>
            <p:spPr>
              <a:xfrm flipV="1">
                <a:off x="6958050" y="5536163"/>
                <a:ext cx="721567" cy="746449"/>
              </a:xfrm>
              <a:prstGeom prst="line">
                <a:avLst/>
              </a:prstGeom>
            </p:spPr>
            <p:style>
              <a:lnRef idx="1">
                <a:schemeClr val="dk1"/>
              </a:lnRef>
              <a:fillRef idx="0">
                <a:schemeClr val="dk1"/>
              </a:fillRef>
              <a:effectRef idx="0">
                <a:schemeClr val="dk1"/>
              </a:effectRef>
              <a:fontRef idx="minor">
                <a:schemeClr val="tx1"/>
              </a:fontRef>
            </p:style>
          </p:cxnSp>
        </p:grpSp>
      </p:grpSp>
      <p:grpSp>
        <p:nvGrpSpPr>
          <p:cNvPr id="32" name="Group 31">
            <a:extLst>
              <a:ext uri="{FF2B5EF4-FFF2-40B4-BE49-F238E27FC236}">
                <a16:creationId xmlns:a16="http://schemas.microsoft.com/office/drawing/2014/main" id="{96046EC3-DB95-2845-ACD5-A4255F346A26}"/>
              </a:ext>
            </a:extLst>
          </p:cNvPr>
          <p:cNvGrpSpPr/>
          <p:nvPr/>
        </p:nvGrpSpPr>
        <p:grpSpPr>
          <a:xfrm>
            <a:off x="776338" y="2811309"/>
            <a:ext cx="721569" cy="2665080"/>
            <a:chOff x="776338" y="2811309"/>
            <a:chExt cx="721569" cy="2665080"/>
          </a:xfrm>
        </p:grpSpPr>
        <p:sp>
          <p:nvSpPr>
            <p:cNvPr id="31" name="Freeform 30">
              <a:extLst>
                <a:ext uri="{FF2B5EF4-FFF2-40B4-BE49-F238E27FC236}">
                  <a16:creationId xmlns:a16="http://schemas.microsoft.com/office/drawing/2014/main" id="{6D681E52-2D37-5C48-A9F0-59B8287896A4}"/>
                </a:ext>
              </a:extLst>
            </p:cNvPr>
            <p:cNvSpPr/>
            <p:nvPr/>
          </p:nvSpPr>
          <p:spPr>
            <a:xfrm>
              <a:off x="777551" y="4777273"/>
              <a:ext cx="174171" cy="690466"/>
            </a:xfrm>
            <a:custGeom>
              <a:avLst/>
              <a:gdLst>
                <a:gd name="connsiteX0" fmla="*/ 174171 w 174171"/>
                <a:gd name="connsiteY0" fmla="*/ 0 h 690466"/>
                <a:gd name="connsiteX1" fmla="*/ 0 w 174171"/>
                <a:gd name="connsiteY1" fmla="*/ 180392 h 690466"/>
                <a:gd name="connsiteX2" fmla="*/ 0 w 174171"/>
                <a:gd name="connsiteY2" fmla="*/ 690466 h 690466"/>
                <a:gd name="connsiteX3" fmla="*/ 174171 w 174171"/>
                <a:gd name="connsiteY3" fmla="*/ 510074 h 690466"/>
                <a:gd name="connsiteX4" fmla="*/ 174171 w 174171"/>
                <a:gd name="connsiteY4" fmla="*/ 0 h 69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 h="690466">
                  <a:moveTo>
                    <a:pt x="174171" y="0"/>
                  </a:moveTo>
                  <a:lnTo>
                    <a:pt x="0" y="180392"/>
                  </a:lnTo>
                  <a:lnTo>
                    <a:pt x="0" y="690466"/>
                  </a:lnTo>
                  <a:lnTo>
                    <a:pt x="174171" y="510074"/>
                  </a:lnTo>
                  <a:cubicBezTo>
                    <a:pt x="172098" y="340049"/>
                    <a:pt x="170024" y="170025"/>
                    <a:pt x="17417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D69CBCE-E1F4-2643-964D-45CCDF9C34F0}"/>
                </a:ext>
              </a:extLst>
            </p:cNvPr>
            <p:cNvGrpSpPr/>
            <p:nvPr/>
          </p:nvGrpSpPr>
          <p:grpSpPr>
            <a:xfrm>
              <a:off x="776338" y="2811309"/>
              <a:ext cx="721569" cy="2665080"/>
              <a:chOff x="8721049" y="2904899"/>
              <a:chExt cx="721569" cy="2665080"/>
            </a:xfrm>
          </p:grpSpPr>
          <p:cxnSp>
            <p:nvCxnSpPr>
              <p:cNvPr id="17" name="Straight Connector 16">
                <a:extLst>
                  <a:ext uri="{FF2B5EF4-FFF2-40B4-BE49-F238E27FC236}">
                    <a16:creationId xmlns:a16="http://schemas.microsoft.com/office/drawing/2014/main" id="{61A9CA43-4701-4546-A4AF-428ABB9DF687}"/>
                  </a:ext>
                </a:extLst>
              </p:cNvPr>
              <p:cNvCxnSpPr>
                <a:cxnSpLocks/>
              </p:cNvCxnSpPr>
              <p:nvPr/>
            </p:nvCxnSpPr>
            <p:spPr>
              <a:xfrm>
                <a:off x="8721051" y="3647758"/>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194" name="Straight Connector 193">
                <a:extLst>
                  <a:ext uri="{FF2B5EF4-FFF2-40B4-BE49-F238E27FC236}">
                    <a16:creationId xmlns:a16="http://schemas.microsoft.com/office/drawing/2014/main" id="{649B2B90-A402-6247-9464-D9A5F09E46D7}"/>
                  </a:ext>
                </a:extLst>
              </p:cNvPr>
              <p:cNvCxnSpPr>
                <a:cxnSpLocks/>
              </p:cNvCxnSpPr>
              <p:nvPr/>
            </p:nvCxnSpPr>
            <p:spPr>
              <a:xfrm flipV="1">
                <a:off x="8721051" y="2904899"/>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195" name="Straight Connector 194">
                <a:extLst>
                  <a:ext uri="{FF2B5EF4-FFF2-40B4-BE49-F238E27FC236}">
                    <a16:creationId xmlns:a16="http://schemas.microsoft.com/office/drawing/2014/main" id="{916062CC-B453-0A45-A163-CA84F73CBBF4}"/>
                  </a:ext>
                </a:extLst>
              </p:cNvPr>
              <p:cNvCxnSpPr>
                <a:cxnSpLocks/>
              </p:cNvCxnSpPr>
              <p:nvPr/>
            </p:nvCxnSpPr>
            <p:spPr>
              <a:xfrm flipV="1">
                <a:off x="8721051" y="4823530"/>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196" name="Straight Connector 195">
                <a:extLst>
                  <a:ext uri="{FF2B5EF4-FFF2-40B4-BE49-F238E27FC236}">
                    <a16:creationId xmlns:a16="http://schemas.microsoft.com/office/drawing/2014/main" id="{335089ED-E26B-CA47-8C1E-7F35E5012154}"/>
                  </a:ext>
                </a:extLst>
              </p:cNvPr>
              <p:cNvCxnSpPr>
                <a:cxnSpLocks/>
              </p:cNvCxnSpPr>
              <p:nvPr/>
            </p:nvCxnSpPr>
            <p:spPr>
              <a:xfrm>
                <a:off x="9442618" y="2904899"/>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197" name="Straight Connector 196">
                <a:extLst>
                  <a:ext uri="{FF2B5EF4-FFF2-40B4-BE49-F238E27FC236}">
                    <a16:creationId xmlns:a16="http://schemas.microsoft.com/office/drawing/2014/main" id="{E1249107-0CB4-184B-8005-7176AF6570F2}"/>
                  </a:ext>
                </a:extLst>
              </p:cNvPr>
              <p:cNvCxnSpPr>
                <a:cxnSpLocks/>
              </p:cNvCxnSpPr>
              <p:nvPr/>
            </p:nvCxnSpPr>
            <p:spPr>
              <a:xfrm>
                <a:off x="9084983" y="3269990"/>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198" name="Straight Connector 197">
                <a:extLst>
                  <a:ext uri="{FF2B5EF4-FFF2-40B4-BE49-F238E27FC236}">
                    <a16:creationId xmlns:a16="http://schemas.microsoft.com/office/drawing/2014/main" id="{EA80B600-A7E4-5A47-870D-1492B69F9B0B}"/>
                  </a:ext>
                </a:extLst>
              </p:cNvPr>
              <p:cNvCxnSpPr>
                <a:cxnSpLocks/>
              </p:cNvCxnSpPr>
              <p:nvPr/>
            </p:nvCxnSpPr>
            <p:spPr>
              <a:xfrm>
                <a:off x="9271557" y="3076298"/>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199" name="Straight Connector 198">
                <a:extLst>
                  <a:ext uri="{FF2B5EF4-FFF2-40B4-BE49-F238E27FC236}">
                    <a16:creationId xmlns:a16="http://schemas.microsoft.com/office/drawing/2014/main" id="{801F9173-D1B9-4A45-9696-335197F817C5}"/>
                  </a:ext>
                </a:extLst>
              </p:cNvPr>
              <p:cNvCxnSpPr>
                <a:cxnSpLocks/>
              </p:cNvCxnSpPr>
              <p:nvPr/>
            </p:nvCxnSpPr>
            <p:spPr>
              <a:xfrm>
                <a:off x="8898332" y="3467701"/>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00" name="Straight Connector 199">
                <a:extLst>
                  <a:ext uri="{FF2B5EF4-FFF2-40B4-BE49-F238E27FC236}">
                    <a16:creationId xmlns:a16="http://schemas.microsoft.com/office/drawing/2014/main" id="{A83E6D03-05A6-C143-A270-EA32C4C22D76}"/>
                  </a:ext>
                </a:extLst>
              </p:cNvPr>
              <p:cNvCxnSpPr>
                <a:cxnSpLocks/>
              </p:cNvCxnSpPr>
              <p:nvPr/>
            </p:nvCxnSpPr>
            <p:spPr>
              <a:xfrm flipV="1">
                <a:off x="8721050" y="3820081"/>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201" name="Straight Connector 200">
                <a:extLst>
                  <a:ext uri="{FF2B5EF4-FFF2-40B4-BE49-F238E27FC236}">
                    <a16:creationId xmlns:a16="http://schemas.microsoft.com/office/drawing/2014/main" id="{26820966-C803-B949-AADF-A8323625DB37}"/>
                  </a:ext>
                </a:extLst>
              </p:cNvPr>
              <p:cNvCxnSpPr>
                <a:cxnSpLocks/>
              </p:cNvCxnSpPr>
              <p:nvPr/>
            </p:nvCxnSpPr>
            <p:spPr>
              <a:xfrm flipV="1">
                <a:off x="8721049" y="4312877"/>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202" name="Straight Connector 201">
                <a:extLst>
                  <a:ext uri="{FF2B5EF4-FFF2-40B4-BE49-F238E27FC236}">
                    <a16:creationId xmlns:a16="http://schemas.microsoft.com/office/drawing/2014/main" id="{A98488FE-8FF7-DA4C-A25B-288A36265661}"/>
                  </a:ext>
                </a:extLst>
              </p:cNvPr>
              <p:cNvCxnSpPr>
                <a:cxnSpLocks/>
              </p:cNvCxnSpPr>
              <p:nvPr/>
            </p:nvCxnSpPr>
            <p:spPr>
              <a:xfrm flipV="1">
                <a:off x="8721049" y="3372760"/>
                <a:ext cx="721567" cy="746449"/>
              </a:xfrm>
              <a:prstGeom prst="line">
                <a:avLst/>
              </a:prstGeom>
            </p:spPr>
            <p:style>
              <a:lnRef idx="1">
                <a:schemeClr val="dk1"/>
              </a:lnRef>
              <a:fillRef idx="0">
                <a:schemeClr val="dk1"/>
              </a:fillRef>
              <a:effectRef idx="0">
                <a:schemeClr val="dk1"/>
              </a:effectRef>
              <a:fontRef idx="minor">
                <a:schemeClr val="tx1"/>
              </a:fontRef>
            </p:style>
          </p:cxnSp>
        </p:grpSp>
      </p:grpSp>
      <p:sp>
        <p:nvSpPr>
          <p:cNvPr id="216" name="Text Box 6">
            <a:extLst>
              <a:ext uri="{FF2B5EF4-FFF2-40B4-BE49-F238E27FC236}">
                <a16:creationId xmlns:a16="http://schemas.microsoft.com/office/drawing/2014/main" id="{E6CA53CB-55FC-2D40-9E3F-5DB400C6A223}"/>
              </a:ext>
            </a:extLst>
          </p:cNvPr>
          <p:cNvSpPr txBox="1">
            <a:spLocks noChangeArrowheads="1"/>
          </p:cNvSpPr>
          <p:nvPr/>
        </p:nvSpPr>
        <p:spPr bwMode="auto">
          <a:xfrm>
            <a:off x="6370053" y="6279111"/>
            <a:ext cx="487589" cy="36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2400" dirty="0">
                <a:latin typeface="Times New Roman" pitchFamily="18" charset="0"/>
                <a:ea typeface="SimSun" pitchFamily="2" charset="-122"/>
              </a:rPr>
              <a:t>AC</a:t>
            </a:r>
          </a:p>
        </p:txBody>
      </p:sp>
      <p:sp>
        <p:nvSpPr>
          <p:cNvPr id="217" name="Text Box 6">
            <a:extLst>
              <a:ext uri="{FF2B5EF4-FFF2-40B4-BE49-F238E27FC236}">
                <a16:creationId xmlns:a16="http://schemas.microsoft.com/office/drawing/2014/main" id="{E4A11072-2388-164A-AE88-2089BF49DAC5}"/>
              </a:ext>
            </a:extLst>
          </p:cNvPr>
          <p:cNvSpPr txBox="1">
            <a:spLocks noChangeArrowheads="1"/>
          </p:cNvSpPr>
          <p:nvPr/>
        </p:nvSpPr>
        <p:spPr bwMode="auto">
          <a:xfrm>
            <a:off x="7306254" y="4046369"/>
            <a:ext cx="487589" cy="36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2400" dirty="0">
                <a:latin typeface="Times New Roman" pitchFamily="18" charset="0"/>
                <a:ea typeface="SimSun" pitchFamily="2" charset="-122"/>
              </a:rPr>
              <a:t>AB</a:t>
            </a:r>
          </a:p>
        </p:txBody>
      </p:sp>
      <p:sp>
        <p:nvSpPr>
          <p:cNvPr id="218" name="Text Box 6">
            <a:extLst>
              <a:ext uri="{FF2B5EF4-FFF2-40B4-BE49-F238E27FC236}">
                <a16:creationId xmlns:a16="http://schemas.microsoft.com/office/drawing/2014/main" id="{E3AEDB2D-91B1-2B41-841D-613DC281912A}"/>
              </a:ext>
            </a:extLst>
          </p:cNvPr>
          <p:cNvSpPr txBox="1">
            <a:spLocks noChangeArrowheads="1"/>
          </p:cNvSpPr>
          <p:nvPr/>
        </p:nvSpPr>
        <p:spPr bwMode="auto">
          <a:xfrm>
            <a:off x="417303" y="5501885"/>
            <a:ext cx="487589" cy="36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2400" dirty="0">
                <a:latin typeface="Times New Roman" pitchFamily="18" charset="0"/>
                <a:ea typeface="SimSun" pitchFamily="2" charset="-122"/>
              </a:rPr>
              <a:t>BC</a:t>
            </a:r>
            <a:endParaRPr lang="en-US" altLang="zh-CN" sz="2400" dirty="0">
              <a:latin typeface="Times New Roman" pitchFamily="18" charset="0"/>
              <a:ea typeface="SimSun" pitchFamily="2" charset="-122"/>
              <a:cs typeface="Times New Roman"/>
            </a:endParaRPr>
          </a:p>
        </p:txBody>
      </p:sp>
      <p:sp>
        <p:nvSpPr>
          <p:cNvPr id="219" name="Rectangle 3">
            <a:extLst>
              <a:ext uri="{FF2B5EF4-FFF2-40B4-BE49-F238E27FC236}">
                <a16:creationId xmlns:a16="http://schemas.microsoft.com/office/drawing/2014/main" id="{5617327A-E655-244C-B171-7E609C57F97A}"/>
              </a:ext>
            </a:extLst>
          </p:cNvPr>
          <p:cNvSpPr txBox="1">
            <a:spLocks noChangeArrowheads="1"/>
          </p:cNvSpPr>
          <p:nvPr/>
        </p:nvSpPr>
        <p:spPr>
          <a:xfrm>
            <a:off x="7693025" y="2712483"/>
            <a:ext cx="4485366" cy="3724892"/>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a:lnSpc>
                <a:spcPct val="110000"/>
              </a:lnSpc>
            </a:pPr>
            <a:r>
              <a:rPr lang="en-US" altLang="zh-CN" sz="2000" dirty="0">
                <a:ea typeface="SimSun" pitchFamily="2" charset="-122"/>
              </a:rPr>
              <a:t>While we scan through 1..4</a:t>
            </a:r>
          </a:p>
          <a:p>
            <a:pPr lvl="1">
              <a:lnSpc>
                <a:spcPct val="110000"/>
              </a:lnSpc>
            </a:pPr>
            <a:r>
              <a:rPr lang="en-US" altLang="zh-CN" sz="2000" dirty="0">
                <a:ea typeface="SimSun" pitchFamily="2" charset="-122"/>
              </a:rPr>
              <a:t>One chunk of BC plane is fully computed</a:t>
            </a:r>
          </a:p>
          <a:p>
            <a:pPr lvl="1">
              <a:lnSpc>
                <a:spcPct val="110000"/>
              </a:lnSpc>
            </a:pPr>
            <a:r>
              <a:rPr lang="en-US" altLang="zh-CN" sz="2000" dirty="0">
                <a:ea typeface="SimSun" pitchFamily="2" charset="-122"/>
              </a:rPr>
              <a:t>AB, AC plane can also be partially computed (multi-way)</a:t>
            </a:r>
          </a:p>
          <a:p>
            <a:pPr>
              <a:lnSpc>
                <a:spcPct val="110000"/>
              </a:lnSpc>
            </a:pPr>
            <a:r>
              <a:rPr lang="en-US" altLang="zh-CN" sz="2000" dirty="0">
                <a:ea typeface="SimSun" pitchFamily="2" charset="-122"/>
              </a:rPr>
              <a:t>All fully computed chunks can be moved outside main memory</a:t>
            </a:r>
          </a:p>
          <a:p>
            <a:pPr>
              <a:lnSpc>
                <a:spcPct val="110000"/>
              </a:lnSpc>
            </a:pPr>
            <a:r>
              <a:rPr lang="en-US" altLang="zh-CN" sz="2000" dirty="0">
                <a:ea typeface="SimSun" pitchFamily="2" charset="-122"/>
              </a:rPr>
              <a:t>Partially computed chunks must be stored in the main memory</a:t>
            </a:r>
          </a:p>
          <a:p>
            <a:pPr>
              <a:lnSpc>
                <a:spcPct val="110000"/>
              </a:lnSpc>
            </a:pPr>
            <a:endParaRPr lang="en-US" altLang="zh-CN" sz="2000" dirty="0">
              <a:ea typeface="SimSun" pitchFamily="2" charset="-122"/>
            </a:endParaRPr>
          </a:p>
          <a:p>
            <a:pPr>
              <a:lnSpc>
                <a:spcPct val="110000"/>
              </a:lnSpc>
            </a:pPr>
            <a:endParaRPr lang="en-US" altLang="zh-CN" sz="2000" dirty="0">
              <a:ea typeface="SimSun" pitchFamily="2" charset="-122"/>
            </a:endParaRPr>
          </a:p>
          <a:p>
            <a:pPr lvl="1">
              <a:lnSpc>
                <a:spcPct val="110000"/>
              </a:lnSpc>
            </a:pPr>
            <a:endParaRPr lang="en-US" altLang="zh-CN" sz="2000" dirty="0">
              <a:ea typeface="SimSun" pitchFamily="2" charset="-122"/>
            </a:endParaRPr>
          </a:p>
        </p:txBody>
      </p:sp>
      <p:sp>
        <p:nvSpPr>
          <p:cNvPr id="220" name="Text Box 4">
            <a:extLst>
              <a:ext uri="{FF2B5EF4-FFF2-40B4-BE49-F238E27FC236}">
                <a16:creationId xmlns:a16="http://schemas.microsoft.com/office/drawing/2014/main" id="{3EDFED76-0A98-E549-83A1-0A68D39BA51C}"/>
              </a:ext>
            </a:extLst>
          </p:cNvPr>
          <p:cNvSpPr txBox="1">
            <a:spLocks noChangeArrowheads="1"/>
          </p:cNvSpPr>
          <p:nvPr/>
        </p:nvSpPr>
        <p:spPr bwMode="auto">
          <a:xfrm>
            <a:off x="8186124" y="6081069"/>
            <a:ext cx="3915741" cy="707886"/>
          </a:xfrm>
          <a:prstGeom prst="rect">
            <a:avLst/>
          </a:prstGeom>
          <a:solidFill>
            <a:srgbClr val="FFFF00"/>
          </a:solidFill>
          <a:ln>
            <a:noFill/>
          </a:ln>
        </p:spPr>
        <p:txBody>
          <a:bodyPr wrap="squar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50000"/>
              </a:spcBef>
              <a:buClrTx/>
              <a:buSzTx/>
              <a:buFontTx/>
              <a:buNone/>
            </a:pPr>
            <a:r>
              <a:rPr lang="en-US" altLang="zh-CN" sz="2000" b="1" dirty="0">
                <a:latin typeface="+mn-lt"/>
                <a:ea typeface="SimSun" pitchFamily="2" charset="-122"/>
              </a:rPr>
              <a:t>What is the best traversing order to do multi-way aggregation?</a:t>
            </a:r>
          </a:p>
        </p:txBody>
      </p:sp>
      <p:grpSp>
        <p:nvGrpSpPr>
          <p:cNvPr id="6" name="Group 5"/>
          <p:cNvGrpSpPr/>
          <p:nvPr/>
        </p:nvGrpSpPr>
        <p:grpSpPr>
          <a:xfrm>
            <a:off x="1840722" y="2861663"/>
            <a:ext cx="5331309" cy="3053012"/>
            <a:chOff x="1840722" y="2861663"/>
            <a:chExt cx="5331309" cy="3053012"/>
          </a:xfrm>
        </p:grpSpPr>
        <p:grpSp>
          <p:nvGrpSpPr>
            <p:cNvPr id="5" name="Group 4">
              <a:extLst>
                <a:ext uri="{FF2B5EF4-FFF2-40B4-BE49-F238E27FC236}">
                  <a16:creationId xmlns:a16="http://schemas.microsoft.com/office/drawing/2014/main" id="{549C2EED-7977-2345-93EA-40F0BD6A6442}"/>
                </a:ext>
              </a:extLst>
            </p:cNvPr>
            <p:cNvGrpSpPr/>
            <p:nvPr/>
          </p:nvGrpSpPr>
          <p:grpSpPr>
            <a:xfrm>
              <a:off x="1840722" y="2861663"/>
              <a:ext cx="5331309" cy="3053012"/>
              <a:chOff x="6113926" y="3612724"/>
              <a:chExt cx="5331309" cy="3053012"/>
            </a:xfrm>
          </p:grpSpPr>
          <p:sp>
            <p:nvSpPr>
              <p:cNvPr id="14405" name="Text Box 67"/>
              <p:cNvSpPr txBox="1">
                <a:spLocks noChangeArrowheads="1"/>
              </p:cNvSpPr>
              <p:nvPr/>
            </p:nvSpPr>
            <p:spPr bwMode="auto">
              <a:xfrm>
                <a:off x="7848519" y="6388736"/>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a</a:t>
                </a:r>
                <a:r>
                  <a:rPr lang="en-US" altLang="zh-CN" sz="1800" baseline="-25000" dirty="0">
                    <a:latin typeface="Times New Roman" pitchFamily="18" charset="0"/>
                    <a:ea typeface="SimSun" pitchFamily="2" charset="-122"/>
                  </a:rPr>
                  <a:t>1</a:t>
                </a:r>
              </a:p>
            </p:txBody>
          </p:sp>
          <p:sp>
            <p:nvSpPr>
              <p:cNvPr id="14406" name="Text Box 68"/>
              <p:cNvSpPr txBox="1">
                <a:spLocks noChangeArrowheads="1"/>
              </p:cNvSpPr>
              <p:nvPr/>
            </p:nvSpPr>
            <p:spPr bwMode="auto">
              <a:xfrm>
                <a:off x="6831598" y="6388737"/>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a</a:t>
                </a:r>
                <a:r>
                  <a:rPr lang="en-US" altLang="zh-CN" sz="1800" baseline="-25000" dirty="0">
                    <a:latin typeface="Times New Roman" pitchFamily="18" charset="0"/>
                    <a:ea typeface="SimSun" pitchFamily="2" charset="-122"/>
                  </a:rPr>
                  <a:t>0</a:t>
                </a:r>
                <a:endParaRPr lang="en-US" altLang="zh-CN" sz="1800" dirty="0">
                  <a:latin typeface="Times New Roman" pitchFamily="18" charset="0"/>
                  <a:ea typeface="SimSun" pitchFamily="2" charset="-122"/>
                </a:endParaRPr>
              </a:p>
            </p:txBody>
          </p:sp>
          <p:sp>
            <p:nvSpPr>
              <p:cNvPr id="14407" name="Text Box 69"/>
              <p:cNvSpPr txBox="1">
                <a:spLocks noChangeArrowheads="1"/>
              </p:cNvSpPr>
              <p:nvPr/>
            </p:nvSpPr>
            <p:spPr bwMode="auto">
              <a:xfrm>
                <a:off x="6736796" y="3612724"/>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c</a:t>
                </a:r>
                <a:r>
                  <a:rPr lang="en-US" altLang="zh-CN" sz="1800" baseline="-25000" dirty="0">
                    <a:latin typeface="Times New Roman" pitchFamily="18" charset="0"/>
                    <a:ea typeface="SimSun" pitchFamily="2" charset="-122"/>
                  </a:rPr>
                  <a:t>3</a:t>
                </a:r>
              </a:p>
            </p:txBody>
          </p:sp>
          <p:sp>
            <p:nvSpPr>
              <p:cNvPr id="14408" name="Text Box 70"/>
              <p:cNvSpPr txBox="1">
                <a:spLocks noChangeArrowheads="1"/>
              </p:cNvSpPr>
              <p:nvPr/>
            </p:nvSpPr>
            <p:spPr bwMode="auto">
              <a:xfrm>
                <a:off x="6563480" y="3790719"/>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c</a:t>
                </a:r>
                <a:r>
                  <a:rPr lang="en-US" altLang="zh-CN" sz="1800" baseline="-25000" dirty="0">
                    <a:latin typeface="Times New Roman" pitchFamily="18" charset="0"/>
                    <a:ea typeface="SimSun" pitchFamily="2" charset="-122"/>
                  </a:rPr>
                  <a:t>2</a:t>
                </a:r>
              </a:p>
            </p:txBody>
          </p:sp>
          <p:sp>
            <p:nvSpPr>
              <p:cNvPr id="14409" name="Text Box 71"/>
              <p:cNvSpPr txBox="1">
                <a:spLocks noChangeArrowheads="1"/>
              </p:cNvSpPr>
              <p:nvPr/>
            </p:nvSpPr>
            <p:spPr bwMode="auto">
              <a:xfrm>
                <a:off x="6388855" y="3967526"/>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c</a:t>
                </a:r>
                <a:r>
                  <a:rPr lang="en-US" altLang="zh-CN" sz="1800" baseline="-25000" dirty="0">
                    <a:latin typeface="Times New Roman" pitchFamily="18" charset="0"/>
                    <a:ea typeface="SimSun" pitchFamily="2" charset="-122"/>
                  </a:rPr>
                  <a:t>1</a:t>
                </a:r>
              </a:p>
            </p:txBody>
          </p:sp>
          <p:sp>
            <p:nvSpPr>
              <p:cNvPr id="14410" name="Text Box 72"/>
              <p:cNvSpPr txBox="1">
                <a:spLocks noChangeArrowheads="1"/>
              </p:cNvSpPr>
              <p:nvPr/>
            </p:nvSpPr>
            <p:spPr bwMode="auto">
              <a:xfrm>
                <a:off x="6215092" y="4178493"/>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c</a:t>
                </a:r>
                <a:r>
                  <a:rPr lang="en-US" altLang="zh-CN" sz="1800" baseline="-25000" dirty="0">
                    <a:latin typeface="Times New Roman" pitchFamily="18" charset="0"/>
                    <a:ea typeface="SimSun" pitchFamily="2" charset="-122"/>
                  </a:rPr>
                  <a:t>0</a:t>
                </a:r>
              </a:p>
            </p:txBody>
          </p:sp>
          <p:sp>
            <p:nvSpPr>
              <p:cNvPr id="14411" name="Text Box 73"/>
              <p:cNvSpPr txBox="1">
                <a:spLocks noChangeArrowheads="1"/>
              </p:cNvSpPr>
              <p:nvPr/>
            </p:nvSpPr>
            <p:spPr bwMode="auto">
              <a:xfrm>
                <a:off x="6113926" y="4574555"/>
                <a:ext cx="192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b</a:t>
                </a:r>
                <a:r>
                  <a:rPr lang="en-US" altLang="zh-CN" sz="1800" baseline="-25000" dirty="0">
                    <a:latin typeface="Times New Roman" pitchFamily="18" charset="0"/>
                    <a:ea typeface="SimSun" pitchFamily="2" charset="-122"/>
                  </a:rPr>
                  <a:t>3</a:t>
                </a:r>
              </a:p>
            </p:txBody>
          </p:sp>
          <p:sp>
            <p:nvSpPr>
              <p:cNvPr id="14412" name="Text Box 74"/>
              <p:cNvSpPr txBox="1">
                <a:spLocks noChangeArrowheads="1"/>
              </p:cNvSpPr>
              <p:nvPr/>
            </p:nvSpPr>
            <p:spPr bwMode="auto">
              <a:xfrm>
                <a:off x="6113926" y="5044711"/>
                <a:ext cx="192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b</a:t>
                </a:r>
                <a:r>
                  <a:rPr lang="en-US" altLang="zh-CN" sz="1800" baseline="-25000" dirty="0">
                    <a:latin typeface="Times New Roman" pitchFamily="18" charset="0"/>
                    <a:ea typeface="SimSun" pitchFamily="2" charset="-122"/>
                  </a:rPr>
                  <a:t>2</a:t>
                </a:r>
              </a:p>
            </p:txBody>
          </p:sp>
          <p:sp>
            <p:nvSpPr>
              <p:cNvPr id="14413" name="Text Box 75"/>
              <p:cNvSpPr txBox="1">
                <a:spLocks noChangeArrowheads="1"/>
              </p:cNvSpPr>
              <p:nvPr/>
            </p:nvSpPr>
            <p:spPr bwMode="auto">
              <a:xfrm>
                <a:off x="6113926" y="5524179"/>
                <a:ext cx="192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b</a:t>
                </a:r>
                <a:r>
                  <a:rPr lang="en-US" altLang="zh-CN" sz="1800" baseline="-25000" dirty="0">
                    <a:latin typeface="Times New Roman" pitchFamily="18" charset="0"/>
                    <a:ea typeface="SimSun" pitchFamily="2" charset="-122"/>
                  </a:rPr>
                  <a:t>1</a:t>
                </a:r>
              </a:p>
            </p:txBody>
          </p:sp>
          <p:sp>
            <p:nvSpPr>
              <p:cNvPr id="14414" name="Text Box 76"/>
              <p:cNvSpPr txBox="1">
                <a:spLocks noChangeArrowheads="1"/>
              </p:cNvSpPr>
              <p:nvPr/>
            </p:nvSpPr>
            <p:spPr bwMode="auto">
              <a:xfrm>
                <a:off x="6113926" y="6025725"/>
                <a:ext cx="192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b</a:t>
                </a:r>
                <a:r>
                  <a:rPr lang="en-US" altLang="zh-CN" sz="1800" baseline="-25000" dirty="0">
                    <a:latin typeface="Times New Roman" pitchFamily="18" charset="0"/>
                    <a:ea typeface="SimSun" pitchFamily="2" charset="-122"/>
                  </a:rPr>
                  <a:t>0</a:t>
                </a:r>
              </a:p>
            </p:txBody>
          </p:sp>
          <p:sp>
            <p:nvSpPr>
              <p:cNvPr id="14415" name="Text Box 77"/>
              <p:cNvSpPr txBox="1">
                <a:spLocks noChangeArrowheads="1"/>
              </p:cNvSpPr>
              <p:nvPr/>
            </p:nvSpPr>
            <p:spPr bwMode="auto">
              <a:xfrm>
                <a:off x="8835876" y="6388736"/>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a</a:t>
                </a:r>
                <a:r>
                  <a:rPr lang="en-US" altLang="zh-CN" sz="1800" baseline="-25000" dirty="0">
                    <a:latin typeface="Times New Roman" pitchFamily="18" charset="0"/>
                    <a:ea typeface="SimSun" pitchFamily="2" charset="-122"/>
                  </a:rPr>
                  <a:t>2</a:t>
                </a:r>
              </a:p>
            </p:txBody>
          </p:sp>
          <p:sp>
            <p:nvSpPr>
              <p:cNvPr id="14416" name="Text Box 78"/>
              <p:cNvSpPr txBox="1">
                <a:spLocks noChangeArrowheads="1"/>
              </p:cNvSpPr>
              <p:nvPr/>
            </p:nvSpPr>
            <p:spPr bwMode="auto">
              <a:xfrm>
                <a:off x="9884074" y="6388735"/>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a</a:t>
                </a:r>
                <a:r>
                  <a:rPr lang="en-US" altLang="zh-CN" sz="1800" baseline="-25000" dirty="0">
                    <a:latin typeface="Times New Roman" pitchFamily="18" charset="0"/>
                    <a:ea typeface="SimSun" pitchFamily="2" charset="-122"/>
                  </a:rPr>
                  <a:t>3</a:t>
                </a:r>
              </a:p>
            </p:txBody>
          </p:sp>
          <p:grpSp>
            <p:nvGrpSpPr>
              <p:cNvPr id="4" name="Group 3">
                <a:extLst>
                  <a:ext uri="{FF2B5EF4-FFF2-40B4-BE49-F238E27FC236}">
                    <a16:creationId xmlns:a16="http://schemas.microsoft.com/office/drawing/2014/main" id="{4602912E-0CFF-D14B-9673-B8149B9C0FBE}"/>
                  </a:ext>
                </a:extLst>
              </p:cNvPr>
              <p:cNvGrpSpPr/>
              <p:nvPr/>
            </p:nvGrpSpPr>
            <p:grpSpPr>
              <a:xfrm>
                <a:off x="6438464" y="3722699"/>
                <a:ext cx="4759370" cy="2666038"/>
                <a:chOff x="6772566" y="3741010"/>
                <a:chExt cx="4759370" cy="2666038"/>
              </a:xfrm>
            </p:grpSpPr>
            <p:grpSp>
              <p:nvGrpSpPr>
                <p:cNvPr id="3" name="Group 2">
                  <a:extLst>
                    <a:ext uri="{FF2B5EF4-FFF2-40B4-BE49-F238E27FC236}">
                      <a16:creationId xmlns:a16="http://schemas.microsoft.com/office/drawing/2014/main" id="{66FE4282-72E7-1B47-B9CE-B7758DE78F91}"/>
                    </a:ext>
                  </a:extLst>
                </p:cNvPr>
                <p:cNvGrpSpPr/>
                <p:nvPr/>
              </p:nvGrpSpPr>
              <p:grpSpPr>
                <a:xfrm>
                  <a:off x="6777364" y="5211083"/>
                  <a:ext cx="4754572" cy="1195965"/>
                  <a:chOff x="6907993" y="4891854"/>
                  <a:chExt cx="4754572" cy="1195965"/>
                </a:xfrm>
              </p:grpSpPr>
              <p:grpSp>
                <p:nvGrpSpPr>
                  <p:cNvPr id="2" name="Group 1">
                    <a:extLst>
                      <a:ext uri="{FF2B5EF4-FFF2-40B4-BE49-F238E27FC236}">
                        <a16:creationId xmlns:a16="http://schemas.microsoft.com/office/drawing/2014/main" id="{750C135C-FAA7-014C-8DBE-FCC7B9B57642}"/>
                      </a:ext>
                    </a:extLst>
                  </p:cNvPr>
                  <p:cNvGrpSpPr/>
                  <p:nvPr/>
                </p:nvGrpSpPr>
                <p:grpSpPr>
                  <a:xfrm>
                    <a:off x="7479908" y="4891854"/>
                    <a:ext cx="4182657" cy="589292"/>
                    <a:chOff x="6926292" y="5681712"/>
                    <a:chExt cx="4182657" cy="589292"/>
                  </a:xfrm>
                </p:grpSpPr>
                <p:sp>
                  <p:nvSpPr>
                    <p:cNvPr id="14376" name="AutoShape 38"/>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0" name="AutoShape 38">
                      <a:extLst>
                        <a:ext uri="{FF2B5EF4-FFF2-40B4-BE49-F238E27FC236}">
                          <a16:creationId xmlns:a16="http://schemas.microsoft.com/office/drawing/2014/main" id="{53B0C998-0D30-9149-B0BC-6E9812A52372}"/>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1" name="AutoShape 38">
                      <a:extLst>
                        <a:ext uri="{FF2B5EF4-FFF2-40B4-BE49-F238E27FC236}">
                          <a16:creationId xmlns:a16="http://schemas.microsoft.com/office/drawing/2014/main" id="{24BB1E8B-F7B0-424B-ABE9-1FBA22DAAAB8}"/>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2" name="AutoShape 38">
                      <a:extLst>
                        <a:ext uri="{FF2B5EF4-FFF2-40B4-BE49-F238E27FC236}">
                          <a16:creationId xmlns:a16="http://schemas.microsoft.com/office/drawing/2014/main" id="{A0F1AF58-970E-024D-85D0-17CF1D5B4064}"/>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94" name="Group 93">
                    <a:extLst>
                      <a:ext uri="{FF2B5EF4-FFF2-40B4-BE49-F238E27FC236}">
                        <a16:creationId xmlns:a16="http://schemas.microsoft.com/office/drawing/2014/main" id="{76CE232E-D859-CD45-8C08-20D4780FB7F1}"/>
                      </a:ext>
                    </a:extLst>
                  </p:cNvPr>
                  <p:cNvGrpSpPr/>
                  <p:nvPr/>
                </p:nvGrpSpPr>
                <p:grpSpPr>
                  <a:xfrm>
                    <a:off x="7290186" y="5096273"/>
                    <a:ext cx="4182657" cy="589292"/>
                    <a:chOff x="6926292" y="5681712"/>
                    <a:chExt cx="4182657" cy="589292"/>
                  </a:xfrm>
                </p:grpSpPr>
                <p:sp>
                  <p:nvSpPr>
                    <p:cNvPr id="95" name="AutoShape 38">
                      <a:extLst>
                        <a:ext uri="{FF2B5EF4-FFF2-40B4-BE49-F238E27FC236}">
                          <a16:creationId xmlns:a16="http://schemas.microsoft.com/office/drawing/2014/main" id="{FCF66205-844E-BF46-AB3E-8D9A412D9C88}"/>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6" name="AutoShape 38">
                      <a:extLst>
                        <a:ext uri="{FF2B5EF4-FFF2-40B4-BE49-F238E27FC236}">
                          <a16:creationId xmlns:a16="http://schemas.microsoft.com/office/drawing/2014/main" id="{546EBDBA-540E-6C4A-9111-C53F3553422E}"/>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7" name="AutoShape 38">
                      <a:extLst>
                        <a:ext uri="{FF2B5EF4-FFF2-40B4-BE49-F238E27FC236}">
                          <a16:creationId xmlns:a16="http://schemas.microsoft.com/office/drawing/2014/main" id="{17ACE8E9-68EB-FF44-B5F7-8E834D2B5BB1}"/>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8" name="AutoShape 38">
                      <a:extLst>
                        <a:ext uri="{FF2B5EF4-FFF2-40B4-BE49-F238E27FC236}">
                          <a16:creationId xmlns:a16="http://schemas.microsoft.com/office/drawing/2014/main" id="{92D946FF-EA20-4C49-B077-691356C66F82}"/>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99" name="Group 98">
                    <a:extLst>
                      <a:ext uri="{FF2B5EF4-FFF2-40B4-BE49-F238E27FC236}">
                        <a16:creationId xmlns:a16="http://schemas.microsoft.com/office/drawing/2014/main" id="{087B04DE-30DD-3540-935F-EAAD8D36BFFC}"/>
                      </a:ext>
                    </a:extLst>
                  </p:cNvPr>
                  <p:cNvGrpSpPr/>
                  <p:nvPr/>
                </p:nvGrpSpPr>
                <p:grpSpPr>
                  <a:xfrm>
                    <a:off x="7097715" y="5294108"/>
                    <a:ext cx="4182657" cy="589292"/>
                    <a:chOff x="6926292" y="5681712"/>
                    <a:chExt cx="4182657" cy="589292"/>
                  </a:xfrm>
                </p:grpSpPr>
                <p:sp>
                  <p:nvSpPr>
                    <p:cNvPr id="100" name="AutoShape 38">
                      <a:extLst>
                        <a:ext uri="{FF2B5EF4-FFF2-40B4-BE49-F238E27FC236}">
                          <a16:creationId xmlns:a16="http://schemas.microsoft.com/office/drawing/2014/main" id="{76127923-1129-1249-8969-0921C24C811A}"/>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1" name="AutoShape 38">
                      <a:extLst>
                        <a:ext uri="{FF2B5EF4-FFF2-40B4-BE49-F238E27FC236}">
                          <a16:creationId xmlns:a16="http://schemas.microsoft.com/office/drawing/2014/main" id="{675C47B6-9FD5-1440-9F3E-61A21FEE653B}"/>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2" name="AutoShape 38">
                      <a:extLst>
                        <a:ext uri="{FF2B5EF4-FFF2-40B4-BE49-F238E27FC236}">
                          <a16:creationId xmlns:a16="http://schemas.microsoft.com/office/drawing/2014/main" id="{25B3B32D-0A55-3A4E-8DB2-7DBCEBE1B5F4}"/>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3" name="AutoShape 38">
                      <a:extLst>
                        <a:ext uri="{FF2B5EF4-FFF2-40B4-BE49-F238E27FC236}">
                          <a16:creationId xmlns:a16="http://schemas.microsoft.com/office/drawing/2014/main" id="{136A0777-2079-6141-B456-D52B61D46909}"/>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04" name="Group 103">
                    <a:extLst>
                      <a:ext uri="{FF2B5EF4-FFF2-40B4-BE49-F238E27FC236}">
                        <a16:creationId xmlns:a16="http://schemas.microsoft.com/office/drawing/2014/main" id="{AAA4DE26-EC1F-B449-994B-76E0DC7A8283}"/>
                      </a:ext>
                    </a:extLst>
                  </p:cNvPr>
                  <p:cNvGrpSpPr/>
                  <p:nvPr/>
                </p:nvGrpSpPr>
                <p:grpSpPr>
                  <a:xfrm>
                    <a:off x="6907993" y="5498527"/>
                    <a:ext cx="4182657" cy="589292"/>
                    <a:chOff x="6926292" y="5681712"/>
                    <a:chExt cx="4182657" cy="589292"/>
                  </a:xfrm>
                </p:grpSpPr>
                <p:sp>
                  <p:nvSpPr>
                    <p:cNvPr id="105" name="AutoShape 38">
                      <a:extLst>
                        <a:ext uri="{FF2B5EF4-FFF2-40B4-BE49-F238E27FC236}">
                          <a16:creationId xmlns:a16="http://schemas.microsoft.com/office/drawing/2014/main" id="{E15C4CE8-833C-5F4A-8A30-FAEF27C47221}"/>
                        </a:ext>
                      </a:extLst>
                    </p:cNvPr>
                    <p:cNvSpPr>
                      <a:spLocks noChangeArrowheads="1"/>
                    </p:cNvSpPr>
                    <p:nvPr/>
                  </p:nvSpPr>
                  <p:spPr bwMode="auto">
                    <a:xfrm>
                      <a:off x="6926292" y="5686040"/>
                      <a:ext cx="1112883" cy="584964"/>
                    </a:xfrm>
                    <a:prstGeom prst="cube">
                      <a:avLst>
                        <a:gd name="adj" fmla="val 24995"/>
                      </a:avLst>
                    </a:prstGeom>
                    <a:solidFill>
                      <a:schemeClr val="accent2">
                        <a:lumMod val="40000"/>
                        <a:lumOff val="60000"/>
                      </a:schemeClr>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6" name="AutoShape 38">
                      <a:extLst>
                        <a:ext uri="{FF2B5EF4-FFF2-40B4-BE49-F238E27FC236}">
                          <a16:creationId xmlns:a16="http://schemas.microsoft.com/office/drawing/2014/main" id="{3F716BC9-1109-C14D-A22D-B61786CB8833}"/>
                        </a:ext>
                      </a:extLst>
                    </p:cNvPr>
                    <p:cNvSpPr>
                      <a:spLocks noChangeArrowheads="1"/>
                    </p:cNvSpPr>
                    <p:nvPr/>
                  </p:nvSpPr>
                  <p:spPr bwMode="auto">
                    <a:xfrm>
                      <a:off x="7949550" y="5684570"/>
                      <a:ext cx="1112883" cy="584964"/>
                    </a:xfrm>
                    <a:prstGeom prst="cube">
                      <a:avLst>
                        <a:gd name="adj" fmla="val 24995"/>
                      </a:avLst>
                    </a:prstGeom>
                    <a:solidFill>
                      <a:schemeClr val="accent2">
                        <a:lumMod val="40000"/>
                        <a:lumOff val="60000"/>
                      </a:schemeClr>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7" name="AutoShape 38">
                      <a:extLst>
                        <a:ext uri="{FF2B5EF4-FFF2-40B4-BE49-F238E27FC236}">
                          <a16:creationId xmlns:a16="http://schemas.microsoft.com/office/drawing/2014/main" id="{9EAC88EC-F08A-4847-8C91-794A547A2BA2}"/>
                        </a:ext>
                      </a:extLst>
                    </p:cNvPr>
                    <p:cNvSpPr>
                      <a:spLocks noChangeArrowheads="1"/>
                    </p:cNvSpPr>
                    <p:nvPr/>
                  </p:nvSpPr>
                  <p:spPr bwMode="auto">
                    <a:xfrm>
                      <a:off x="8972808" y="5683968"/>
                      <a:ext cx="1112883" cy="584964"/>
                    </a:xfrm>
                    <a:prstGeom prst="cube">
                      <a:avLst>
                        <a:gd name="adj" fmla="val 24995"/>
                      </a:avLst>
                    </a:prstGeom>
                    <a:solidFill>
                      <a:schemeClr val="accent2">
                        <a:lumMod val="40000"/>
                        <a:lumOff val="60000"/>
                      </a:schemeClr>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8" name="AutoShape 38">
                      <a:extLst>
                        <a:ext uri="{FF2B5EF4-FFF2-40B4-BE49-F238E27FC236}">
                          <a16:creationId xmlns:a16="http://schemas.microsoft.com/office/drawing/2014/main" id="{6E5EDDF7-886E-1C43-ADD3-50E537FCE60E}"/>
                        </a:ext>
                      </a:extLst>
                    </p:cNvPr>
                    <p:cNvSpPr>
                      <a:spLocks noChangeArrowheads="1"/>
                    </p:cNvSpPr>
                    <p:nvPr/>
                  </p:nvSpPr>
                  <p:spPr bwMode="auto">
                    <a:xfrm>
                      <a:off x="9996066" y="5681712"/>
                      <a:ext cx="1112883" cy="584964"/>
                    </a:xfrm>
                    <a:prstGeom prst="cube">
                      <a:avLst>
                        <a:gd name="adj" fmla="val 24995"/>
                      </a:avLst>
                    </a:prstGeom>
                    <a:solidFill>
                      <a:schemeClr val="accent2">
                        <a:lumMod val="40000"/>
                        <a:lumOff val="60000"/>
                      </a:schemeClr>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dirty="0"/>
                    </a:p>
                  </p:txBody>
                </p:sp>
              </p:grpSp>
            </p:grpSp>
            <p:grpSp>
              <p:nvGrpSpPr>
                <p:cNvPr id="110" name="Group 109">
                  <a:extLst>
                    <a:ext uri="{FF2B5EF4-FFF2-40B4-BE49-F238E27FC236}">
                      <a16:creationId xmlns:a16="http://schemas.microsoft.com/office/drawing/2014/main" id="{8204AF14-CF88-074B-86A1-5ACC4A227016}"/>
                    </a:ext>
                  </a:extLst>
                </p:cNvPr>
                <p:cNvGrpSpPr/>
                <p:nvPr/>
              </p:nvGrpSpPr>
              <p:grpSpPr>
                <a:xfrm>
                  <a:off x="6774965" y="4721761"/>
                  <a:ext cx="4754572" cy="1195965"/>
                  <a:chOff x="6907993" y="4891854"/>
                  <a:chExt cx="4754572" cy="1195965"/>
                </a:xfrm>
              </p:grpSpPr>
              <p:grpSp>
                <p:nvGrpSpPr>
                  <p:cNvPr id="111" name="Group 110">
                    <a:extLst>
                      <a:ext uri="{FF2B5EF4-FFF2-40B4-BE49-F238E27FC236}">
                        <a16:creationId xmlns:a16="http://schemas.microsoft.com/office/drawing/2014/main" id="{B45A7851-B8D0-1241-9C93-E5B817856518}"/>
                      </a:ext>
                    </a:extLst>
                  </p:cNvPr>
                  <p:cNvGrpSpPr/>
                  <p:nvPr/>
                </p:nvGrpSpPr>
                <p:grpSpPr>
                  <a:xfrm>
                    <a:off x="7479908" y="4891854"/>
                    <a:ext cx="4182657" cy="589292"/>
                    <a:chOff x="6926292" y="5681712"/>
                    <a:chExt cx="4182657" cy="589292"/>
                  </a:xfrm>
                </p:grpSpPr>
                <p:sp>
                  <p:nvSpPr>
                    <p:cNvPr id="127" name="AutoShape 38">
                      <a:extLst>
                        <a:ext uri="{FF2B5EF4-FFF2-40B4-BE49-F238E27FC236}">
                          <a16:creationId xmlns:a16="http://schemas.microsoft.com/office/drawing/2014/main" id="{D4D22D36-7041-4142-8C46-E70E7EB2E2BF}"/>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8" name="AutoShape 38">
                      <a:extLst>
                        <a:ext uri="{FF2B5EF4-FFF2-40B4-BE49-F238E27FC236}">
                          <a16:creationId xmlns:a16="http://schemas.microsoft.com/office/drawing/2014/main" id="{129A02C1-ED23-D441-A3F1-7CDF4C01361C}"/>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9" name="AutoShape 38">
                      <a:extLst>
                        <a:ext uri="{FF2B5EF4-FFF2-40B4-BE49-F238E27FC236}">
                          <a16:creationId xmlns:a16="http://schemas.microsoft.com/office/drawing/2014/main" id="{567F98D4-0324-D54F-ABB1-035938AE55C9}"/>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30" name="AutoShape 38">
                      <a:extLst>
                        <a:ext uri="{FF2B5EF4-FFF2-40B4-BE49-F238E27FC236}">
                          <a16:creationId xmlns:a16="http://schemas.microsoft.com/office/drawing/2014/main" id="{F883D0D1-9AB9-D746-A853-0F23B0152BDD}"/>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12" name="Group 111">
                    <a:extLst>
                      <a:ext uri="{FF2B5EF4-FFF2-40B4-BE49-F238E27FC236}">
                        <a16:creationId xmlns:a16="http://schemas.microsoft.com/office/drawing/2014/main" id="{FD1F3041-115C-1C4E-AA96-BA8CF1ED43E6}"/>
                      </a:ext>
                    </a:extLst>
                  </p:cNvPr>
                  <p:cNvGrpSpPr/>
                  <p:nvPr/>
                </p:nvGrpSpPr>
                <p:grpSpPr>
                  <a:xfrm>
                    <a:off x="7290186" y="5096273"/>
                    <a:ext cx="4182657" cy="589292"/>
                    <a:chOff x="6926292" y="5681712"/>
                    <a:chExt cx="4182657" cy="589292"/>
                  </a:xfrm>
                </p:grpSpPr>
                <p:sp>
                  <p:nvSpPr>
                    <p:cNvPr id="123" name="AutoShape 38">
                      <a:extLst>
                        <a:ext uri="{FF2B5EF4-FFF2-40B4-BE49-F238E27FC236}">
                          <a16:creationId xmlns:a16="http://schemas.microsoft.com/office/drawing/2014/main" id="{86900C67-B5DC-4C40-A9CA-31B2962D0E02}"/>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4" name="AutoShape 38">
                      <a:extLst>
                        <a:ext uri="{FF2B5EF4-FFF2-40B4-BE49-F238E27FC236}">
                          <a16:creationId xmlns:a16="http://schemas.microsoft.com/office/drawing/2014/main" id="{DF282896-1118-6743-BD9E-E9CF4501F748}"/>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5" name="AutoShape 38">
                      <a:extLst>
                        <a:ext uri="{FF2B5EF4-FFF2-40B4-BE49-F238E27FC236}">
                          <a16:creationId xmlns:a16="http://schemas.microsoft.com/office/drawing/2014/main" id="{CF671DFF-E6F4-0543-ACEA-4F15FF55BADC}"/>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6" name="AutoShape 38">
                      <a:extLst>
                        <a:ext uri="{FF2B5EF4-FFF2-40B4-BE49-F238E27FC236}">
                          <a16:creationId xmlns:a16="http://schemas.microsoft.com/office/drawing/2014/main" id="{6EE0EBC5-8F3E-304E-8238-67DDB8EC04C1}"/>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13" name="Group 112">
                    <a:extLst>
                      <a:ext uri="{FF2B5EF4-FFF2-40B4-BE49-F238E27FC236}">
                        <a16:creationId xmlns:a16="http://schemas.microsoft.com/office/drawing/2014/main" id="{775F7F79-21AE-1948-977E-0EC4D7D74CEE}"/>
                      </a:ext>
                    </a:extLst>
                  </p:cNvPr>
                  <p:cNvGrpSpPr/>
                  <p:nvPr/>
                </p:nvGrpSpPr>
                <p:grpSpPr>
                  <a:xfrm>
                    <a:off x="7097715" y="5294108"/>
                    <a:ext cx="4182657" cy="589292"/>
                    <a:chOff x="6926292" y="5681712"/>
                    <a:chExt cx="4182657" cy="589292"/>
                  </a:xfrm>
                </p:grpSpPr>
                <p:sp>
                  <p:nvSpPr>
                    <p:cNvPr id="119" name="AutoShape 38">
                      <a:extLst>
                        <a:ext uri="{FF2B5EF4-FFF2-40B4-BE49-F238E27FC236}">
                          <a16:creationId xmlns:a16="http://schemas.microsoft.com/office/drawing/2014/main" id="{ADB076FF-6EFE-C645-ACB9-69C38A67C28F}"/>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0" name="AutoShape 38">
                      <a:extLst>
                        <a:ext uri="{FF2B5EF4-FFF2-40B4-BE49-F238E27FC236}">
                          <a16:creationId xmlns:a16="http://schemas.microsoft.com/office/drawing/2014/main" id="{9899A6BC-0116-7047-B3E0-98E77BFAA43C}"/>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1" name="AutoShape 38">
                      <a:extLst>
                        <a:ext uri="{FF2B5EF4-FFF2-40B4-BE49-F238E27FC236}">
                          <a16:creationId xmlns:a16="http://schemas.microsoft.com/office/drawing/2014/main" id="{8D8A8E50-66B2-894D-B3D1-C64ACF3558C4}"/>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2" name="AutoShape 38">
                      <a:extLst>
                        <a:ext uri="{FF2B5EF4-FFF2-40B4-BE49-F238E27FC236}">
                          <a16:creationId xmlns:a16="http://schemas.microsoft.com/office/drawing/2014/main" id="{40CB4743-4955-E245-87F4-65C3492D7288}"/>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14" name="Group 113">
                    <a:extLst>
                      <a:ext uri="{FF2B5EF4-FFF2-40B4-BE49-F238E27FC236}">
                        <a16:creationId xmlns:a16="http://schemas.microsoft.com/office/drawing/2014/main" id="{8134E166-CC9D-2C43-AD20-B344388C5572}"/>
                      </a:ext>
                    </a:extLst>
                  </p:cNvPr>
                  <p:cNvGrpSpPr/>
                  <p:nvPr/>
                </p:nvGrpSpPr>
                <p:grpSpPr>
                  <a:xfrm>
                    <a:off x="6907993" y="5498527"/>
                    <a:ext cx="4182657" cy="589292"/>
                    <a:chOff x="6926292" y="5681712"/>
                    <a:chExt cx="4182657" cy="589292"/>
                  </a:xfrm>
                </p:grpSpPr>
                <p:sp>
                  <p:nvSpPr>
                    <p:cNvPr id="115" name="AutoShape 38">
                      <a:extLst>
                        <a:ext uri="{FF2B5EF4-FFF2-40B4-BE49-F238E27FC236}">
                          <a16:creationId xmlns:a16="http://schemas.microsoft.com/office/drawing/2014/main" id="{67E343E4-F488-2E45-A415-28B31478AC43}"/>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16" name="AutoShape 38">
                      <a:extLst>
                        <a:ext uri="{FF2B5EF4-FFF2-40B4-BE49-F238E27FC236}">
                          <a16:creationId xmlns:a16="http://schemas.microsoft.com/office/drawing/2014/main" id="{83547A75-C9FB-8744-A797-E0734B95C989}"/>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17" name="AutoShape 38">
                      <a:extLst>
                        <a:ext uri="{FF2B5EF4-FFF2-40B4-BE49-F238E27FC236}">
                          <a16:creationId xmlns:a16="http://schemas.microsoft.com/office/drawing/2014/main" id="{CE3EC57A-8604-774E-97FE-F6866641598F}"/>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18" name="AutoShape 38">
                      <a:extLst>
                        <a:ext uri="{FF2B5EF4-FFF2-40B4-BE49-F238E27FC236}">
                          <a16:creationId xmlns:a16="http://schemas.microsoft.com/office/drawing/2014/main" id="{F7F43F30-E5A3-6A41-947A-BB401CAF26C6}"/>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grpSp>
              <p:nvGrpSpPr>
                <p:cNvPr id="131" name="Group 130">
                  <a:extLst>
                    <a:ext uri="{FF2B5EF4-FFF2-40B4-BE49-F238E27FC236}">
                      <a16:creationId xmlns:a16="http://schemas.microsoft.com/office/drawing/2014/main" id="{CE663489-5CF1-5E43-9AEB-CA0D83EEB12E}"/>
                    </a:ext>
                  </a:extLst>
                </p:cNvPr>
                <p:cNvGrpSpPr/>
                <p:nvPr/>
              </p:nvGrpSpPr>
              <p:grpSpPr>
                <a:xfrm>
                  <a:off x="6774965" y="4230332"/>
                  <a:ext cx="4754572" cy="1195965"/>
                  <a:chOff x="6907993" y="4891854"/>
                  <a:chExt cx="4754572" cy="1195965"/>
                </a:xfrm>
              </p:grpSpPr>
              <p:grpSp>
                <p:nvGrpSpPr>
                  <p:cNvPr id="132" name="Group 131">
                    <a:extLst>
                      <a:ext uri="{FF2B5EF4-FFF2-40B4-BE49-F238E27FC236}">
                        <a16:creationId xmlns:a16="http://schemas.microsoft.com/office/drawing/2014/main" id="{E9C8754E-EFBF-CC4C-B3B7-2F8D661CE11D}"/>
                      </a:ext>
                    </a:extLst>
                  </p:cNvPr>
                  <p:cNvGrpSpPr/>
                  <p:nvPr/>
                </p:nvGrpSpPr>
                <p:grpSpPr>
                  <a:xfrm>
                    <a:off x="7479908" y="4891854"/>
                    <a:ext cx="4182657" cy="589292"/>
                    <a:chOff x="6926292" y="5681712"/>
                    <a:chExt cx="4182657" cy="589292"/>
                  </a:xfrm>
                </p:grpSpPr>
                <p:sp>
                  <p:nvSpPr>
                    <p:cNvPr id="148" name="AutoShape 38">
                      <a:extLst>
                        <a:ext uri="{FF2B5EF4-FFF2-40B4-BE49-F238E27FC236}">
                          <a16:creationId xmlns:a16="http://schemas.microsoft.com/office/drawing/2014/main" id="{E56351A2-782B-4B48-9088-A03640744B04}"/>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9" name="AutoShape 38">
                      <a:extLst>
                        <a:ext uri="{FF2B5EF4-FFF2-40B4-BE49-F238E27FC236}">
                          <a16:creationId xmlns:a16="http://schemas.microsoft.com/office/drawing/2014/main" id="{0DCEA7E0-88D1-CE43-A3FA-7B18C75F4241}"/>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50" name="AutoShape 38">
                      <a:extLst>
                        <a:ext uri="{FF2B5EF4-FFF2-40B4-BE49-F238E27FC236}">
                          <a16:creationId xmlns:a16="http://schemas.microsoft.com/office/drawing/2014/main" id="{95B0B23D-C18B-EC45-A777-3FAC07FA8D66}"/>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51" name="AutoShape 38">
                      <a:extLst>
                        <a:ext uri="{FF2B5EF4-FFF2-40B4-BE49-F238E27FC236}">
                          <a16:creationId xmlns:a16="http://schemas.microsoft.com/office/drawing/2014/main" id="{70F224FD-11E9-444F-9E42-AB4945EDEF6E}"/>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33" name="Group 132">
                    <a:extLst>
                      <a:ext uri="{FF2B5EF4-FFF2-40B4-BE49-F238E27FC236}">
                        <a16:creationId xmlns:a16="http://schemas.microsoft.com/office/drawing/2014/main" id="{48BBEB1E-FA49-394A-8E45-26DAC3991B94}"/>
                      </a:ext>
                    </a:extLst>
                  </p:cNvPr>
                  <p:cNvGrpSpPr/>
                  <p:nvPr/>
                </p:nvGrpSpPr>
                <p:grpSpPr>
                  <a:xfrm>
                    <a:off x="7290186" y="5096273"/>
                    <a:ext cx="4182657" cy="589292"/>
                    <a:chOff x="6926292" y="5681712"/>
                    <a:chExt cx="4182657" cy="589292"/>
                  </a:xfrm>
                </p:grpSpPr>
                <p:sp>
                  <p:nvSpPr>
                    <p:cNvPr id="144" name="AutoShape 38">
                      <a:extLst>
                        <a:ext uri="{FF2B5EF4-FFF2-40B4-BE49-F238E27FC236}">
                          <a16:creationId xmlns:a16="http://schemas.microsoft.com/office/drawing/2014/main" id="{90C975FB-281C-A447-8EE5-F596DED29E98}"/>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5" name="AutoShape 38">
                      <a:extLst>
                        <a:ext uri="{FF2B5EF4-FFF2-40B4-BE49-F238E27FC236}">
                          <a16:creationId xmlns:a16="http://schemas.microsoft.com/office/drawing/2014/main" id="{96968009-FF92-2B41-9826-DDFED515A1D3}"/>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6" name="AutoShape 38">
                      <a:extLst>
                        <a:ext uri="{FF2B5EF4-FFF2-40B4-BE49-F238E27FC236}">
                          <a16:creationId xmlns:a16="http://schemas.microsoft.com/office/drawing/2014/main" id="{3841A30A-3019-684E-A4DC-D03F65A30617}"/>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7" name="AutoShape 38">
                      <a:extLst>
                        <a:ext uri="{FF2B5EF4-FFF2-40B4-BE49-F238E27FC236}">
                          <a16:creationId xmlns:a16="http://schemas.microsoft.com/office/drawing/2014/main" id="{6BF0B0E2-0190-C34A-AEFA-5514AD0F1558}"/>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34" name="Group 133">
                    <a:extLst>
                      <a:ext uri="{FF2B5EF4-FFF2-40B4-BE49-F238E27FC236}">
                        <a16:creationId xmlns:a16="http://schemas.microsoft.com/office/drawing/2014/main" id="{2EC2FFFA-23B5-8A40-92CA-2602BB53C101}"/>
                      </a:ext>
                    </a:extLst>
                  </p:cNvPr>
                  <p:cNvGrpSpPr/>
                  <p:nvPr/>
                </p:nvGrpSpPr>
                <p:grpSpPr>
                  <a:xfrm>
                    <a:off x="7097715" y="5294108"/>
                    <a:ext cx="4182657" cy="589292"/>
                    <a:chOff x="6926292" y="5681712"/>
                    <a:chExt cx="4182657" cy="589292"/>
                  </a:xfrm>
                </p:grpSpPr>
                <p:sp>
                  <p:nvSpPr>
                    <p:cNvPr id="140" name="AutoShape 38">
                      <a:extLst>
                        <a:ext uri="{FF2B5EF4-FFF2-40B4-BE49-F238E27FC236}">
                          <a16:creationId xmlns:a16="http://schemas.microsoft.com/office/drawing/2014/main" id="{88FE8376-A887-8F43-8FAD-E62F1437C656}"/>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1" name="AutoShape 38">
                      <a:extLst>
                        <a:ext uri="{FF2B5EF4-FFF2-40B4-BE49-F238E27FC236}">
                          <a16:creationId xmlns:a16="http://schemas.microsoft.com/office/drawing/2014/main" id="{A917E778-0D9E-6541-8CE6-80110F32D070}"/>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2" name="AutoShape 38">
                      <a:extLst>
                        <a:ext uri="{FF2B5EF4-FFF2-40B4-BE49-F238E27FC236}">
                          <a16:creationId xmlns:a16="http://schemas.microsoft.com/office/drawing/2014/main" id="{5E8447CE-F5A8-454A-BD28-6D0E9BD3C887}"/>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3" name="AutoShape 38">
                      <a:extLst>
                        <a:ext uri="{FF2B5EF4-FFF2-40B4-BE49-F238E27FC236}">
                          <a16:creationId xmlns:a16="http://schemas.microsoft.com/office/drawing/2014/main" id="{312098FA-02ED-4640-A721-606F3A35E007}"/>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35" name="Group 134">
                    <a:extLst>
                      <a:ext uri="{FF2B5EF4-FFF2-40B4-BE49-F238E27FC236}">
                        <a16:creationId xmlns:a16="http://schemas.microsoft.com/office/drawing/2014/main" id="{52066C1C-45BA-9644-B43C-E582ACFEBC38}"/>
                      </a:ext>
                    </a:extLst>
                  </p:cNvPr>
                  <p:cNvGrpSpPr/>
                  <p:nvPr/>
                </p:nvGrpSpPr>
                <p:grpSpPr>
                  <a:xfrm>
                    <a:off x="6907993" y="5498527"/>
                    <a:ext cx="4182657" cy="589292"/>
                    <a:chOff x="6926292" y="5681712"/>
                    <a:chExt cx="4182657" cy="589292"/>
                  </a:xfrm>
                </p:grpSpPr>
                <p:sp>
                  <p:nvSpPr>
                    <p:cNvPr id="136" name="AutoShape 38">
                      <a:extLst>
                        <a:ext uri="{FF2B5EF4-FFF2-40B4-BE49-F238E27FC236}">
                          <a16:creationId xmlns:a16="http://schemas.microsoft.com/office/drawing/2014/main" id="{F11FF580-72DA-174B-AAE3-34A11E139585}"/>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37" name="AutoShape 38">
                      <a:extLst>
                        <a:ext uri="{FF2B5EF4-FFF2-40B4-BE49-F238E27FC236}">
                          <a16:creationId xmlns:a16="http://schemas.microsoft.com/office/drawing/2014/main" id="{E5EB1822-1863-BA40-8982-B813B8A3DC84}"/>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38" name="AutoShape 38">
                      <a:extLst>
                        <a:ext uri="{FF2B5EF4-FFF2-40B4-BE49-F238E27FC236}">
                          <a16:creationId xmlns:a16="http://schemas.microsoft.com/office/drawing/2014/main" id="{2EBA6191-AF0D-CF45-9675-EFA43018D46C}"/>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39" name="AutoShape 38">
                      <a:extLst>
                        <a:ext uri="{FF2B5EF4-FFF2-40B4-BE49-F238E27FC236}">
                          <a16:creationId xmlns:a16="http://schemas.microsoft.com/office/drawing/2014/main" id="{B6FB1816-E8B6-8448-B36E-A5959E91E945}"/>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grpSp>
              <p:nvGrpSpPr>
                <p:cNvPr id="152" name="Group 151">
                  <a:extLst>
                    <a:ext uri="{FF2B5EF4-FFF2-40B4-BE49-F238E27FC236}">
                      <a16:creationId xmlns:a16="http://schemas.microsoft.com/office/drawing/2014/main" id="{EF495515-A94F-A94F-86AC-1F270DCF2C49}"/>
                    </a:ext>
                  </a:extLst>
                </p:cNvPr>
                <p:cNvGrpSpPr/>
                <p:nvPr/>
              </p:nvGrpSpPr>
              <p:grpSpPr>
                <a:xfrm>
                  <a:off x="6772566" y="3741010"/>
                  <a:ext cx="4754572" cy="1195965"/>
                  <a:chOff x="6907993" y="4891854"/>
                  <a:chExt cx="4754572" cy="1195965"/>
                </a:xfrm>
              </p:grpSpPr>
              <p:grpSp>
                <p:nvGrpSpPr>
                  <p:cNvPr id="153" name="Group 152">
                    <a:extLst>
                      <a:ext uri="{FF2B5EF4-FFF2-40B4-BE49-F238E27FC236}">
                        <a16:creationId xmlns:a16="http://schemas.microsoft.com/office/drawing/2014/main" id="{9F2F7277-14D2-564B-B417-840C51ABCCE9}"/>
                      </a:ext>
                    </a:extLst>
                  </p:cNvPr>
                  <p:cNvGrpSpPr/>
                  <p:nvPr/>
                </p:nvGrpSpPr>
                <p:grpSpPr>
                  <a:xfrm>
                    <a:off x="7479908" y="4891854"/>
                    <a:ext cx="4182657" cy="589292"/>
                    <a:chOff x="6926292" y="5681712"/>
                    <a:chExt cx="4182657" cy="589292"/>
                  </a:xfrm>
                </p:grpSpPr>
                <p:sp>
                  <p:nvSpPr>
                    <p:cNvPr id="169" name="AutoShape 38">
                      <a:extLst>
                        <a:ext uri="{FF2B5EF4-FFF2-40B4-BE49-F238E27FC236}">
                          <a16:creationId xmlns:a16="http://schemas.microsoft.com/office/drawing/2014/main" id="{7B61E6A9-1DC2-3547-899D-6C415BAD09DE}"/>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70" name="AutoShape 38">
                      <a:extLst>
                        <a:ext uri="{FF2B5EF4-FFF2-40B4-BE49-F238E27FC236}">
                          <a16:creationId xmlns:a16="http://schemas.microsoft.com/office/drawing/2014/main" id="{7FC39A7B-2D81-D14D-9596-FDE1EAEDE1C5}"/>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71" name="AutoShape 38">
                      <a:extLst>
                        <a:ext uri="{FF2B5EF4-FFF2-40B4-BE49-F238E27FC236}">
                          <a16:creationId xmlns:a16="http://schemas.microsoft.com/office/drawing/2014/main" id="{276551DA-FC19-0B44-932E-BE015315D598}"/>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72" name="AutoShape 38">
                      <a:extLst>
                        <a:ext uri="{FF2B5EF4-FFF2-40B4-BE49-F238E27FC236}">
                          <a16:creationId xmlns:a16="http://schemas.microsoft.com/office/drawing/2014/main" id="{4488D3FD-08D7-FB42-B394-5DE020AF5DF2}"/>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54" name="Group 153">
                    <a:extLst>
                      <a:ext uri="{FF2B5EF4-FFF2-40B4-BE49-F238E27FC236}">
                        <a16:creationId xmlns:a16="http://schemas.microsoft.com/office/drawing/2014/main" id="{86679691-AA85-C741-A85D-EEE1FC8BEDEC}"/>
                      </a:ext>
                    </a:extLst>
                  </p:cNvPr>
                  <p:cNvGrpSpPr/>
                  <p:nvPr/>
                </p:nvGrpSpPr>
                <p:grpSpPr>
                  <a:xfrm>
                    <a:off x="7290186" y="5096273"/>
                    <a:ext cx="4182657" cy="589292"/>
                    <a:chOff x="6926292" y="5681712"/>
                    <a:chExt cx="4182657" cy="589292"/>
                  </a:xfrm>
                </p:grpSpPr>
                <p:sp>
                  <p:nvSpPr>
                    <p:cNvPr id="165" name="AutoShape 38">
                      <a:extLst>
                        <a:ext uri="{FF2B5EF4-FFF2-40B4-BE49-F238E27FC236}">
                          <a16:creationId xmlns:a16="http://schemas.microsoft.com/office/drawing/2014/main" id="{149565C5-B6A8-3B48-81F8-B8475AFE1F37}"/>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6" name="AutoShape 38">
                      <a:extLst>
                        <a:ext uri="{FF2B5EF4-FFF2-40B4-BE49-F238E27FC236}">
                          <a16:creationId xmlns:a16="http://schemas.microsoft.com/office/drawing/2014/main" id="{AAC37892-BAB2-EB43-8123-B1E3BD3AC0CC}"/>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7" name="AutoShape 38">
                      <a:extLst>
                        <a:ext uri="{FF2B5EF4-FFF2-40B4-BE49-F238E27FC236}">
                          <a16:creationId xmlns:a16="http://schemas.microsoft.com/office/drawing/2014/main" id="{E5EB3340-207A-3D4F-8BD1-5BE519C5B874}"/>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8" name="AutoShape 38">
                      <a:extLst>
                        <a:ext uri="{FF2B5EF4-FFF2-40B4-BE49-F238E27FC236}">
                          <a16:creationId xmlns:a16="http://schemas.microsoft.com/office/drawing/2014/main" id="{A0E140C7-8A13-FA40-A0FA-9CF20EE4BD1E}"/>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55" name="Group 154">
                    <a:extLst>
                      <a:ext uri="{FF2B5EF4-FFF2-40B4-BE49-F238E27FC236}">
                        <a16:creationId xmlns:a16="http://schemas.microsoft.com/office/drawing/2014/main" id="{EC883606-C374-284C-B53F-7D78EBB3AA1E}"/>
                      </a:ext>
                    </a:extLst>
                  </p:cNvPr>
                  <p:cNvGrpSpPr/>
                  <p:nvPr/>
                </p:nvGrpSpPr>
                <p:grpSpPr>
                  <a:xfrm>
                    <a:off x="7097715" y="5294108"/>
                    <a:ext cx="4182657" cy="589292"/>
                    <a:chOff x="6926292" y="5681712"/>
                    <a:chExt cx="4182657" cy="589292"/>
                  </a:xfrm>
                </p:grpSpPr>
                <p:sp>
                  <p:nvSpPr>
                    <p:cNvPr id="161" name="AutoShape 38">
                      <a:extLst>
                        <a:ext uri="{FF2B5EF4-FFF2-40B4-BE49-F238E27FC236}">
                          <a16:creationId xmlns:a16="http://schemas.microsoft.com/office/drawing/2014/main" id="{947A6E46-21F8-464D-AB60-2DCC4E7EA299}"/>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2" name="AutoShape 38">
                      <a:extLst>
                        <a:ext uri="{FF2B5EF4-FFF2-40B4-BE49-F238E27FC236}">
                          <a16:creationId xmlns:a16="http://schemas.microsoft.com/office/drawing/2014/main" id="{C2E0BA33-C1DC-0548-BFE0-81CB59FB428E}"/>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3" name="AutoShape 38">
                      <a:extLst>
                        <a:ext uri="{FF2B5EF4-FFF2-40B4-BE49-F238E27FC236}">
                          <a16:creationId xmlns:a16="http://schemas.microsoft.com/office/drawing/2014/main" id="{277363C5-8671-494E-87F5-7338B44E18F5}"/>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4" name="AutoShape 38">
                      <a:extLst>
                        <a:ext uri="{FF2B5EF4-FFF2-40B4-BE49-F238E27FC236}">
                          <a16:creationId xmlns:a16="http://schemas.microsoft.com/office/drawing/2014/main" id="{2A5CF4A0-1885-DB44-A8BA-0F387D309F32}"/>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56" name="Group 155">
                    <a:extLst>
                      <a:ext uri="{FF2B5EF4-FFF2-40B4-BE49-F238E27FC236}">
                        <a16:creationId xmlns:a16="http://schemas.microsoft.com/office/drawing/2014/main" id="{093A2488-5F7E-8F4E-8554-E7B79177237D}"/>
                      </a:ext>
                    </a:extLst>
                  </p:cNvPr>
                  <p:cNvGrpSpPr/>
                  <p:nvPr/>
                </p:nvGrpSpPr>
                <p:grpSpPr>
                  <a:xfrm>
                    <a:off x="6907993" y="5498527"/>
                    <a:ext cx="4182657" cy="589292"/>
                    <a:chOff x="6926292" y="5681712"/>
                    <a:chExt cx="4182657" cy="589292"/>
                  </a:xfrm>
                </p:grpSpPr>
                <p:sp>
                  <p:nvSpPr>
                    <p:cNvPr id="157" name="AutoShape 38">
                      <a:extLst>
                        <a:ext uri="{FF2B5EF4-FFF2-40B4-BE49-F238E27FC236}">
                          <a16:creationId xmlns:a16="http://schemas.microsoft.com/office/drawing/2014/main" id="{DE9CAFD6-31E0-9944-AA0A-8C955847A563}"/>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58" name="AutoShape 38">
                      <a:extLst>
                        <a:ext uri="{FF2B5EF4-FFF2-40B4-BE49-F238E27FC236}">
                          <a16:creationId xmlns:a16="http://schemas.microsoft.com/office/drawing/2014/main" id="{A3A8B31A-BAC2-874A-9D61-AA017121BEFC}"/>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59" name="AutoShape 38">
                      <a:extLst>
                        <a:ext uri="{FF2B5EF4-FFF2-40B4-BE49-F238E27FC236}">
                          <a16:creationId xmlns:a16="http://schemas.microsoft.com/office/drawing/2014/main" id="{1AC24B01-3015-864D-BE8B-B1F2E21E2C18}"/>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0" name="AutoShape 38">
                      <a:extLst>
                        <a:ext uri="{FF2B5EF4-FFF2-40B4-BE49-F238E27FC236}">
                          <a16:creationId xmlns:a16="http://schemas.microsoft.com/office/drawing/2014/main" id="{0012DFC7-2381-D040-A2E6-CA76F7696AB7}"/>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grpSp>
          <p:sp>
            <p:nvSpPr>
              <p:cNvPr id="14387" name="Text Box 49"/>
              <p:cNvSpPr txBox="1">
                <a:spLocks noChangeArrowheads="1"/>
              </p:cNvSpPr>
              <p:nvPr/>
            </p:nvSpPr>
            <p:spPr bwMode="auto">
              <a:xfrm>
                <a:off x="6746340" y="6017103"/>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zh-CN" altLang="en-US" sz="1800" dirty="0">
                    <a:latin typeface="Times New Roman" pitchFamily="18" charset="0"/>
                    <a:ea typeface="SimSun" pitchFamily="2" charset="-122"/>
                  </a:rPr>
                  <a:t>1</a:t>
                </a:r>
              </a:p>
            </p:txBody>
          </p:sp>
          <p:sp>
            <p:nvSpPr>
              <p:cNvPr id="174" name="Text Box 49">
                <a:extLst>
                  <a:ext uri="{FF2B5EF4-FFF2-40B4-BE49-F238E27FC236}">
                    <a16:creationId xmlns:a16="http://schemas.microsoft.com/office/drawing/2014/main" id="{0A1A38FD-80FB-194F-BA49-CD31D3F08D94}"/>
                  </a:ext>
                </a:extLst>
              </p:cNvPr>
              <p:cNvSpPr txBox="1">
                <a:spLocks noChangeArrowheads="1"/>
              </p:cNvSpPr>
              <p:nvPr/>
            </p:nvSpPr>
            <p:spPr bwMode="auto">
              <a:xfrm>
                <a:off x="7761550" y="6017103"/>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2</a:t>
                </a:r>
                <a:endParaRPr lang="zh-CN" altLang="en-US" sz="1800" dirty="0">
                  <a:latin typeface="Times New Roman" pitchFamily="18" charset="0"/>
                  <a:ea typeface="SimSun" pitchFamily="2" charset="-122"/>
                </a:endParaRPr>
              </a:p>
            </p:txBody>
          </p:sp>
          <p:sp>
            <p:nvSpPr>
              <p:cNvPr id="175" name="Text Box 49">
                <a:extLst>
                  <a:ext uri="{FF2B5EF4-FFF2-40B4-BE49-F238E27FC236}">
                    <a16:creationId xmlns:a16="http://schemas.microsoft.com/office/drawing/2014/main" id="{1EF0C55F-9D70-7546-BAC7-4818B753BCD5}"/>
                  </a:ext>
                </a:extLst>
              </p:cNvPr>
              <p:cNvSpPr txBox="1">
                <a:spLocks noChangeArrowheads="1"/>
              </p:cNvSpPr>
              <p:nvPr/>
            </p:nvSpPr>
            <p:spPr bwMode="auto">
              <a:xfrm>
                <a:off x="8776760" y="6017103"/>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3</a:t>
                </a:r>
                <a:endParaRPr lang="zh-CN" altLang="en-US" sz="1800" dirty="0">
                  <a:latin typeface="Times New Roman" pitchFamily="18" charset="0"/>
                  <a:ea typeface="SimSun" pitchFamily="2" charset="-122"/>
                </a:endParaRPr>
              </a:p>
            </p:txBody>
          </p:sp>
          <p:sp>
            <p:nvSpPr>
              <p:cNvPr id="176" name="Text Box 49">
                <a:extLst>
                  <a:ext uri="{FF2B5EF4-FFF2-40B4-BE49-F238E27FC236}">
                    <a16:creationId xmlns:a16="http://schemas.microsoft.com/office/drawing/2014/main" id="{863E0551-5469-FC45-A3DB-23DDF9752AD5}"/>
                  </a:ext>
                </a:extLst>
              </p:cNvPr>
              <p:cNvSpPr txBox="1">
                <a:spLocks noChangeArrowheads="1"/>
              </p:cNvSpPr>
              <p:nvPr/>
            </p:nvSpPr>
            <p:spPr bwMode="auto">
              <a:xfrm>
                <a:off x="9791970" y="6017103"/>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4</a:t>
                </a:r>
                <a:endParaRPr lang="zh-CN" altLang="en-US" sz="1800" dirty="0">
                  <a:latin typeface="Times New Roman" pitchFamily="18" charset="0"/>
                  <a:ea typeface="SimSun" pitchFamily="2" charset="-122"/>
                </a:endParaRPr>
              </a:p>
            </p:txBody>
          </p:sp>
          <p:sp>
            <p:nvSpPr>
              <p:cNvPr id="177" name="Text Box 49">
                <a:extLst>
                  <a:ext uri="{FF2B5EF4-FFF2-40B4-BE49-F238E27FC236}">
                    <a16:creationId xmlns:a16="http://schemas.microsoft.com/office/drawing/2014/main" id="{70D2A030-AE4A-7340-86B3-FA145F29165D}"/>
                  </a:ext>
                </a:extLst>
              </p:cNvPr>
              <p:cNvSpPr txBox="1">
                <a:spLocks noChangeArrowheads="1"/>
              </p:cNvSpPr>
              <p:nvPr/>
            </p:nvSpPr>
            <p:spPr bwMode="auto">
              <a:xfrm>
                <a:off x="6746340" y="5555959"/>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5</a:t>
                </a:r>
                <a:endParaRPr lang="zh-CN" altLang="en-US" sz="1800" dirty="0">
                  <a:latin typeface="Times New Roman" pitchFamily="18" charset="0"/>
                  <a:ea typeface="SimSun" pitchFamily="2" charset="-122"/>
                </a:endParaRPr>
              </a:p>
            </p:txBody>
          </p:sp>
          <p:sp>
            <p:nvSpPr>
              <p:cNvPr id="178" name="Text Box 49">
                <a:extLst>
                  <a:ext uri="{FF2B5EF4-FFF2-40B4-BE49-F238E27FC236}">
                    <a16:creationId xmlns:a16="http://schemas.microsoft.com/office/drawing/2014/main" id="{BEA626B7-7895-EC4C-8DD0-504CA8AD93B2}"/>
                  </a:ext>
                </a:extLst>
              </p:cNvPr>
              <p:cNvSpPr txBox="1">
                <a:spLocks noChangeArrowheads="1"/>
              </p:cNvSpPr>
              <p:nvPr/>
            </p:nvSpPr>
            <p:spPr bwMode="auto">
              <a:xfrm>
                <a:off x="6746340" y="5055718"/>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9</a:t>
                </a:r>
                <a:endParaRPr lang="zh-CN" altLang="en-US" sz="1800" dirty="0">
                  <a:latin typeface="Times New Roman" pitchFamily="18" charset="0"/>
                  <a:ea typeface="SimSun" pitchFamily="2" charset="-122"/>
                </a:endParaRPr>
              </a:p>
            </p:txBody>
          </p:sp>
          <p:sp>
            <p:nvSpPr>
              <p:cNvPr id="179" name="Text Box 49">
                <a:extLst>
                  <a:ext uri="{FF2B5EF4-FFF2-40B4-BE49-F238E27FC236}">
                    <a16:creationId xmlns:a16="http://schemas.microsoft.com/office/drawing/2014/main" id="{C8B0091D-BBEB-7B4E-A571-C7CEE41DB303}"/>
                  </a:ext>
                </a:extLst>
              </p:cNvPr>
              <p:cNvSpPr txBox="1">
                <a:spLocks noChangeArrowheads="1"/>
              </p:cNvSpPr>
              <p:nvPr/>
            </p:nvSpPr>
            <p:spPr bwMode="auto">
              <a:xfrm>
                <a:off x="6746340" y="4562519"/>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13</a:t>
                </a:r>
                <a:endParaRPr lang="zh-CN" altLang="en-US" sz="1800" dirty="0">
                  <a:latin typeface="Times New Roman" pitchFamily="18" charset="0"/>
                  <a:ea typeface="SimSun" pitchFamily="2" charset="-122"/>
                </a:endParaRPr>
              </a:p>
            </p:txBody>
          </p:sp>
          <p:sp>
            <p:nvSpPr>
              <p:cNvPr id="180" name="Text Box 49">
                <a:extLst>
                  <a:ext uri="{FF2B5EF4-FFF2-40B4-BE49-F238E27FC236}">
                    <a16:creationId xmlns:a16="http://schemas.microsoft.com/office/drawing/2014/main" id="{D55F65A3-283C-0942-AC84-C22E159E4CF4}"/>
                  </a:ext>
                </a:extLst>
              </p:cNvPr>
              <p:cNvSpPr txBox="1">
                <a:spLocks noChangeArrowheads="1"/>
              </p:cNvSpPr>
              <p:nvPr/>
            </p:nvSpPr>
            <p:spPr bwMode="auto">
              <a:xfrm>
                <a:off x="6831598" y="4059857"/>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29</a:t>
                </a:r>
                <a:endParaRPr lang="zh-CN" altLang="en-US" sz="1800" dirty="0">
                  <a:latin typeface="Times New Roman" pitchFamily="18" charset="0"/>
                  <a:ea typeface="SimSun" pitchFamily="2" charset="-122"/>
                </a:endParaRPr>
              </a:p>
            </p:txBody>
          </p:sp>
          <p:sp>
            <p:nvSpPr>
              <p:cNvPr id="181" name="Text Box 49">
                <a:extLst>
                  <a:ext uri="{FF2B5EF4-FFF2-40B4-BE49-F238E27FC236}">
                    <a16:creationId xmlns:a16="http://schemas.microsoft.com/office/drawing/2014/main" id="{1992EBB5-F032-984D-9007-9EDEA937EF59}"/>
                  </a:ext>
                </a:extLst>
              </p:cNvPr>
              <p:cNvSpPr txBox="1">
                <a:spLocks noChangeArrowheads="1"/>
              </p:cNvSpPr>
              <p:nvPr/>
            </p:nvSpPr>
            <p:spPr bwMode="auto">
              <a:xfrm>
                <a:off x="7033761" y="3856277"/>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45</a:t>
                </a:r>
                <a:endParaRPr lang="zh-CN" altLang="en-US" sz="1800" dirty="0">
                  <a:latin typeface="Times New Roman" pitchFamily="18" charset="0"/>
                  <a:ea typeface="SimSun" pitchFamily="2" charset="-122"/>
                </a:endParaRPr>
              </a:p>
            </p:txBody>
          </p:sp>
          <p:sp>
            <p:nvSpPr>
              <p:cNvPr id="182" name="Text Box 49">
                <a:extLst>
                  <a:ext uri="{FF2B5EF4-FFF2-40B4-BE49-F238E27FC236}">
                    <a16:creationId xmlns:a16="http://schemas.microsoft.com/office/drawing/2014/main" id="{B9CABA32-0E8A-FA4A-9B13-BFC027A737C7}"/>
                  </a:ext>
                </a:extLst>
              </p:cNvPr>
              <p:cNvSpPr txBox="1">
                <a:spLocks noChangeArrowheads="1"/>
              </p:cNvSpPr>
              <p:nvPr/>
            </p:nvSpPr>
            <p:spPr bwMode="auto">
              <a:xfrm>
                <a:off x="7235924" y="3640232"/>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61</a:t>
                </a:r>
                <a:endParaRPr lang="zh-CN" altLang="en-US" sz="1800" dirty="0">
                  <a:latin typeface="Times New Roman" pitchFamily="18" charset="0"/>
                  <a:ea typeface="SimSun" pitchFamily="2" charset="-122"/>
                </a:endParaRPr>
              </a:p>
            </p:txBody>
          </p:sp>
          <p:sp>
            <p:nvSpPr>
              <p:cNvPr id="183" name="Text Box 49">
                <a:extLst>
                  <a:ext uri="{FF2B5EF4-FFF2-40B4-BE49-F238E27FC236}">
                    <a16:creationId xmlns:a16="http://schemas.microsoft.com/office/drawing/2014/main" id="{24BC4324-9155-254F-8399-89CE1FE42513}"/>
                  </a:ext>
                </a:extLst>
              </p:cNvPr>
              <p:cNvSpPr txBox="1">
                <a:spLocks noChangeArrowheads="1"/>
              </p:cNvSpPr>
              <p:nvPr/>
            </p:nvSpPr>
            <p:spPr bwMode="auto">
              <a:xfrm>
                <a:off x="10420458" y="5748363"/>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20</a:t>
                </a:r>
                <a:endParaRPr lang="zh-CN" altLang="en-US" sz="1800" dirty="0">
                  <a:latin typeface="Times New Roman" pitchFamily="18" charset="0"/>
                  <a:ea typeface="SimSun" pitchFamily="2" charset="-122"/>
                </a:endParaRPr>
              </a:p>
            </p:txBody>
          </p:sp>
          <p:sp>
            <p:nvSpPr>
              <p:cNvPr id="184" name="Text Box 49">
                <a:extLst>
                  <a:ext uri="{FF2B5EF4-FFF2-40B4-BE49-F238E27FC236}">
                    <a16:creationId xmlns:a16="http://schemas.microsoft.com/office/drawing/2014/main" id="{BAB18721-0D8E-F14B-B4AD-FB5528672C43}"/>
                  </a:ext>
                </a:extLst>
              </p:cNvPr>
              <p:cNvSpPr txBox="1">
                <a:spLocks noChangeArrowheads="1"/>
              </p:cNvSpPr>
              <p:nvPr/>
            </p:nvSpPr>
            <p:spPr bwMode="auto">
              <a:xfrm>
                <a:off x="10616401" y="5554065"/>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36</a:t>
                </a:r>
                <a:endParaRPr lang="zh-CN" altLang="en-US" sz="1800" dirty="0">
                  <a:latin typeface="Times New Roman" pitchFamily="18" charset="0"/>
                  <a:ea typeface="SimSun" pitchFamily="2" charset="-122"/>
                </a:endParaRPr>
              </a:p>
            </p:txBody>
          </p:sp>
          <p:sp>
            <p:nvSpPr>
              <p:cNvPr id="185" name="Text Box 49">
                <a:extLst>
                  <a:ext uri="{FF2B5EF4-FFF2-40B4-BE49-F238E27FC236}">
                    <a16:creationId xmlns:a16="http://schemas.microsoft.com/office/drawing/2014/main" id="{123873C6-21BA-0647-B54B-31B76D12990C}"/>
                  </a:ext>
                </a:extLst>
              </p:cNvPr>
              <p:cNvSpPr txBox="1">
                <a:spLocks noChangeArrowheads="1"/>
              </p:cNvSpPr>
              <p:nvPr/>
            </p:nvSpPr>
            <p:spPr bwMode="auto">
              <a:xfrm>
                <a:off x="10812344" y="5364363"/>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52</a:t>
                </a:r>
                <a:endParaRPr lang="zh-CN" altLang="en-US" sz="1800" dirty="0">
                  <a:latin typeface="Times New Roman" pitchFamily="18" charset="0"/>
                  <a:ea typeface="SimSun" pitchFamily="2" charset="-122"/>
                </a:endParaRPr>
              </a:p>
            </p:txBody>
          </p:sp>
        </p:grpSp>
        <p:sp>
          <p:nvSpPr>
            <p:cNvPr id="213" name="Text Box 49"/>
            <p:cNvSpPr txBox="1">
              <a:spLocks noChangeArrowheads="1"/>
            </p:cNvSpPr>
            <p:nvPr/>
          </p:nvSpPr>
          <p:spPr bwMode="auto">
            <a:xfrm>
              <a:off x="3482471" y="4778804"/>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6</a:t>
              </a:r>
              <a:endParaRPr lang="zh-CN" altLang="en-US" sz="1800" dirty="0">
                <a:latin typeface="Times New Roman" pitchFamily="18" charset="0"/>
                <a:ea typeface="SimSun" pitchFamily="2" charset="-122"/>
              </a:endParaRPr>
            </a:p>
          </p:txBody>
        </p:sp>
        <p:sp>
          <p:nvSpPr>
            <p:cNvPr id="214" name="Text Box 49"/>
            <p:cNvSpPr txBox="1">
              <a:spLocks noChangeArrowheads="1"/>
            </p:cNvSpPr>
            <p:nvPr/>
          </p:nvSpPr>
          <p:spPr bwMode="auto">
            <a:xfrm>
              <a:off x="4520412" y="4776255"/>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7</a:t>
              </a:r>
              <a:endParaRPr lang="zh-CN" altLang="en-US" sz="1800" dirty="0">
                <a:latin typeface="Times New Roman" pitchFamily="18" charset="0"/>
                <a:ea typeface="SimSun" pitchFamily="2" charset="-122"/>
              </a:endParaRPr>
            </a:p>
          </p:txBody>
        </p:sp>
        <p:sp>
          <p:nvSpPr>
            <p:cNvPr id="215" name="Text Box 49"/>
            <p:cNvSpPr txBox="1">
              <a:spLocks noChangeArrowheads="1"/>
            </p:cNvSpPr>
            <p:nvPr/>
          </p:nvSpPr>
          <p:spPr bwMode="auto">
            <a:xfrm>
              <a:off x="5543670" y="4768742"/>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8</a:t>
              </a:r>
              <a:endParaRPr lang="zh-CN" altLang="en-US" sz="1800" dirty="0">
                <a:latin typeface="Times New Roman" pitchFamily="18" charset="0"/>
                <a:ea typeface="SimSun" pitchFamily="2" charset="-122"/>
              </a:endParaRPr>
            </a:p>
          </p:txBody>
        </p:sp>
      </p:grpSp>
    </p:spTree>
    <p:extLst>
      <p:ext uri="{BB962C8B-B14F-4D97-AF65-F5344CB8AC3E}">
        <p14:creationId xmlns:p14="http://schemas.microsoft.com/office/powerpoint/2010/main" val="65775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animEffect transition="in" filter="fade">
                                      <p:cBhvr>
                                        <p:cTn id="7" dur="500"/>
                                        <p:tgtEl>
                                          <p:spTgt spid="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9">
                                            <p:txEl>
                                              <p:pRg st="1" end="1"/>
                                            </p:txEl>
                                          </p:spTgt>
                                        </p:tgtEl>
                                        <p:attrNameLst>
                                          <p:attrName>style.visibility</p:attrName>
                                        </p:attrNameLst>
                                      </p:cBhvr>
                                      <p:to>
                                        <p:strVal val="visible"/>
                                      </p:to>
                                    </p:set>
                                    <p:animEffect transition="in" filter="fade">
                                      <p:cBhvr>
                                        <p:cTn id="12" dur="500"/>
                                        <p:tgtEl>
                                          <p:spTgt spid="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9">
                                            <p:txEl>
                                              <p:pRg st="2" end="2"/>
                                            </p:txEl>
                                          </p:spTgt>
                                        </p:tgtEl>
                                        <p:attrNameLst>
                                          <p:attrName>style.visibility</p:attrName>
                                        </p:attrNameLst>
                                      </p:cBhvr>
                                      <p:to>
                                        <p:strVal val="visible"/>
                                      </p:to>
                                    </p:set>
                                    <p:animEffect transition="in" filter="fade">
                                      <p:cBhvr>
                                        <p:cTn id="17" dur="500"/>
                                        <p:tgtEl>
                                          <p:spTgt spid="2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0"/>
                                        </p:tgtEl>
                                        <p:attrNameLst>
                                          <p:attrName>style.visibility</p:attrName>
                                        </p:attrNameLst>
                                      </p:cBhvr>
                                      <p:to>
                                        <p:strVal val="visible"/>
                                      </p:to>
                                    </p:set>
                                    <p:animEffect transition="in" filter="fade">
                                      <p:cBhvr>
                                        <p:cTn id="22" dur="5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build="p" bldLvl="2"/>
      <p:bldP spid="2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C36A778-E300-F145-B778-209C3C658913}"/>
              </a:ext>
            </a:extLst>
          </p:cNvPr>
          <p:cNvSpPr/>
          <p:nvPr/>
        </p:nvSpPr>
        <p:spPr>
          <a:xfrm>
            <a:off x="3233200" y="2398451"/>
            <a:ext cx="4012162" cy="190686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C485E891-2207-2B4C-9173-59D16B0353DE}"/>
              </a:ext>
            </a:extLst>
          </p:cNvPr>
          <p:cNvGrpSpPr/>
          <p:nvPr/>
        </p:nvGrpSpPr>
        <p:grpSpPr>
          <a:xfrm>
            <a:off x="3220758" y="2391590"/>
            <a:ext cx="4024604" cy="1922555"/>
            <a:chOff x="7179935" y="2808248"/>
            <a:chExt cx="4024604" cy="1922555"/>
          </a:xfrm>
        </p:grpSpPr>
        <p:cxnSp>
          <p:nvCxnSpPr>
            <p:cNvPr id="206" name="Straight Connector 205">
              <a:extLst>
                <a:ext uri="{FF2B5EF4-FFF2-40B4-BE49-F238E27FC236}">
                  <a16:creationId xmlns:a16="http://schemas.microsoft.com/office/drawing/2014/main" id="{09CCC930-3183-AA43-BB61-7CEBDE119E57}"/>
                </a:ext>
              </a:extLst>
            </p:cNvPr>
            <p:cNvCxnSpPr>
              <a:cxnSpLocks/>
            </p:cNvCxnSpPr>
            <p:nvPr/>
          </p:nvCxnSpPr>
          <p:spPr>
            <a:xfrm>
              <a:off x="11198319" y="2808248"/>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03" name="Straight Connector 202">
              <a:extLst>
                <a:ext uri="{FF2B5EF4-FFF2-40B4-BE49-F238E27FC236}">
                  <a16:creationId xmlns:a16="http://schemas.microsoft.com/office/drawing/2014/main" id="{DF4E5CA7-D4BD-0547-80CA-8249C47BA0A4}"/>
                </a:ext>
              </a:extLst>
            </p:cNvPr>
            <p:cNvCxnSpPr>
              <a:cxnSpLocks/>
            </p:cNvCxnSpPr>
            <p:nvPr/>
          </p:nvCxnSpPr>
          <p:spPr>
            <a:xfrm>
              <a:off x="7186155" y="2808248"/>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04" name="Straight Connector 203">
              <a:extLst>
                <a:ext uri="{FF2B5EF4-FFF2-40B4-BE49-F238E27FC236}">
                  <a16:creationId xmlns:a16="http://schemas.microsoft.com/office/drawing/2014/main" id="{197C34A2-3FE9-9747-B1E9-BEA4BD43516A}"/>
                </a:ext>
              </a:extLst>
            </p:cNvPr>
            <p:cNvCxnSpPr>
              <a:cxnSpLocks/>
            </p:cNvCxnSpPr>
            <p:nvPr/>
          </p:nvCxnSpPr>
          <p:spPr>
            <a:xfrm>
              <a:off x="7179935" y="4722572"/>
              <a:ext cx="4024604" cy="0"/>
            </a:xfrm>
            <a:prstGeom prst="line">
              <a:avLst/>
            </a:prstGeom>
          </p:spPr>
          <p:style>
            <a:lnRef idx="1">
              <a:schemeClr val="dk1"/>
            </a:lnRef>
            <a:fillRef idx="0">
              <a:schemeClr val="dk1"/>
            </a:fillRef>
            <a:effectRef idx="0">
              <a:schemeClr val="dk1"/>
            </a:effectRef>
            <a:fontRef idx="minor">
              <a:schemeClr val="tx1"/>
            </a:fontRef>
          </p:style>
        </p:cxnSp>
        <p:cxnSp>
          <p:nvCxnSpPr>
            <p:cNvPr id="205" name="Straight Connector 204">
              <a:extLst>
                <a:ext uri="{FF2B5EF4-FFF2-40B4-BE49-F238E27FC236}">
                  <a16:creationId xmlns:a16="http://schemas.microsoft.com/office/drawing/2014/main" id="{02C26C67-F1D2-F842-96B9-F832D4E44745}"/>
                </a:ext>
              </a:extLst>
            </p:cNvPr>
            <p:cNvCxnSpPr>
              <a:cxnSpLocks/>
            </p:cNvCxnSpPr>
            <p:nvPr/>
          </p:nvCxnSpPr>
          <p:spPr>
            <a:xfrm>
              <a:off x="7179935" y="2810259"/>
              <a:ext cx="4024604" cy="0"/>
            </a:xfrm>
            <a:prstGeom prst="line">
              <a:avLst/>
            </a:prstGeom>
          </p:spPr>
          <p:style>
            <a:lnRef idx="1">
              <a:schemeClr val="dk1"/>
            </a:lnRef>
            <a:fillRef idx="0">
              <a:schemeClr val="dk1"/>
            </a:fillRef>
            <a:effectRef idx="0">
              <a:schemeClr val="dk1"/>
            </a:effectRef>
            <a:fontRef idx="minor">
              <a:schemeClr val="tx1"/>
            </a:fontRef>
          </p:style>
        </p:cxnSp>
        <p:cxnSp>
          <p:nvCxnSpPr>
            <p:cNvPr id="207" name="Straight Connector 206">
              <a:extLst>
                <a:ext uri="{FF2B5EF4-FFF2-40B4-BE49-F238E27FC236}">
                  <a16:creationId xmlns:a16="http://schemas.microsoft.com/office/drawing/2014/main" id="{E4A2ADA0-7E76-5C49-A61E-D68DD9F72E79}"/>
                </a:ext>
              </a:extLst>
            </p:cNvPr>
            <p:cNvCxnSpPr>
              <a:cxnSpLocks/>
            </p:cNvCxnSpPr>
            <p:nvPr/>
          </p:nvCxnSpPr>
          <p:spPr>
            <a:xfrm>
              <a:off x="7179935" y="3722241"/>
              <a:ext cx="4024604" cy="0"/>
            </a:xfrm>
            <a:prstGeom prst="line">
              <a:avLst/>
            </a:prstGeom>
          </p:spPr>
          <p:style>
            <a:lnRef idx="1">
              <a:schemeClr val="dk1"/>
            </a:lnRef>
            <a:fillRef idx="0">
              <a:schemeClr val="dk1"/>
            </a:fillRef>
            <a:effectRef idx="0">
              <a:schemeClr val="dk1"/>
            </a:effectRef>
            <a:fontRef idx="minor">
              <a:schemeClr val="tx1"/>
            </a:fontRef>
          </p:style>
        </p:cxnSp>
        <p:cxnSp>
          <p:nvCxnSpPr>
            <p:cNvPr id="208" name="Straight Connector 207">
              <a:extLst>
                <a:ext uri="{FF2B5EF4-FFF2-40B4-BE49-F238E27FC236}">
                  <a16:creationId xmlns:a16="http://schemas.microsoft.com/office/drawing/2014/main" id="{AC061448-5AC9-0740-90C6-DCE6D8C151C0}"/>
                </a:ext>
              </a:extLst>
            </p:cNvPr>
            <p:cNvCxnSpPr>
              <a:cxnSpLocks/>
            </p:cNvCxnSpPr>
            <p:nvPr/>
          </p:nvCxnSpPr>
          <p:spPr>
            <a:xfrm>
              <a:off x="7179935" y="4199484"/>
              <a:ext cx="4024604" cy="0"/>
            </a:xfrm>
            <a:prstGeom prst="line">
              <a:avLst/>
            </a:prstGeom>
          </p:spPr>
          <p:style>
            <a:lnRef idx="1">
              <a:schemeClr val="dk1"/>
            </a:lnRef>
            <a:fillRef idx="0">
              <a:schemeClr val="dk1"/>
            </a:fillRef>
            <a:effectRef idx="0">
              <a:schemeClr val="dk1"/>
            </a:effectRef>
            <a:fontRef idx="minor">
              <a:schemeClr val="tx1"/>
            </a:fontRef>
          </p:style>
        </p:cxnSp>
        <p:cxnSp>
          <p:nvCxnSpPr>
            <p:cNvPr id="209" name="Straight Connector 208">
              <a:extLst>
                <a:ext uri="{FF2B5EF4-FFF2-40B4-BE49-F238E27FC236}">
                  <a16:creationId xmlns:a16="http://schemas.microsoft.com/office/drawing/2014/main" id="{525EA9F5-1AD5-D745-BD66-C020DE07C11D}"/>
                </a:ext>
              </a:extLst>
            </p:cNvPr>
            <p:cNvCxnSpPr>
              <a:cxnSpLocks/>
            </p:cNvCxnSpPr>
            <p:nvPr/>
          </p:nvCxnSpPr>
          <p:spPr>
            <a:xfrm>
              <a:off x="7179935" y="3267797"/>
              <a:ext cx="4024604" cy="0"/>
            </a:xfrm>
            <a:prstGeom prst="line">
              <a:avLst/>
            </a:prstGeom>
          </p:spPr>
          <p:style>
            <a:lnRef idx="1">
              <a:schemeClr val="dk1"/>
            </a:lnRef>
            <a:fillRef idx="0">
              <a:schemeClr val="dk1"/>
            </a:fillRef>
            <a:effectRef idx="0">
              <a:schemeClr val="dk1"/>
            </a:effectRef>
            <a:fontRef idx="minor">
              <a:schemeClr val="tx1"/>
            </a:fontRef>
          </p:style>
        </p:cxnSp>
        <p:cxnSp>
          <p:nvCxnSpPr>
            <p:cNvPr id="210" name="Straight Connector 209">
              <a:extLst>
                <a:ext uri="{FF2B5EF4-FFF2-40B4-BE49-F238E27FC236}">
                  <a16:creationId xmlns:a16="http://schemas.microsoft.com/office/drawing/2014/main" id="{134EA9EF-804B-794B-BB9D-C6FEBE833765}"/>
                </a:ext>
              </a:extLst>
            </p:cNvPr>
            <p:cNvCxnSpPr>
              <a:cxnSpLocks/>
            </p:cNvCxnSpPr>
            <p:nvPr/>
          </p:nvCxnSpPr>
          <p:spPr>
            <a:xfrm>
              <a:off x="9092709" y="2808248"/>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11" name="Straight Connector 210">
              <a:extLst>
                <a:ext uri="{FF2B5EF4-FFF2-40B4-BE49-F238E27FC236}">
                  <a16:creationId xmlns:a16="http://schemas.microsoft.com/office/drawing/2014/main" id="{306D3A86-4EC4-564E-9DEF-E8BCEF4C85F7}"/>
                </a:ext>
              </a:extLst>
            </p:cNvPr>
            <p:cNvCxnSpPr>
              <a:cxnSpLocks/>
            </p:cNvCxnSpPr>
            <p:nvPr/>
          </p:nvCxnSpPr>
          <p:spPr>
            <a:xfrm>
              <a:off x="8103664" y="2810259"/>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12" name="Straight Connector 211">
              <a:extLst>
                <a:ext uri="{FF2B5EF4-FFF2-40B4-BE49-F238E27FC236}">
                  <a16:creationId xmlns:a16="http://schemas.microsoft.com/office/drawing/2014/main" id="{94F526C4-5CB8-6A4C-A446-C45174715D38}"/>
                </a:ext>
              </a:extLst>
            </p:cNvPr>
            <p:cNvCxnSpPr>
              <a:cxnSpLocks/>
            </p:cNvCxnSpPr>
            <p:nvPr/>
          </p:nvCxnSpPr>
          <p:spPr>
            <a:xfrm>
              <a:off x="10106636" y="2808248"/>
              <a:ext cx="0" cy="1920544"/>
            </a:xfrm>
            <a:prstGeom prst="line">
              <a:avLst/>
            </a:prstGeom>
          </p:spPr>
          <p:style>
            <a:lnRef idx="1">
              <a:schemeClr val="dk1"/>
            </a:lnRef>
            <a:fillRef idx="0">
              <a:schemeClr val="dk1"/>
            </a:fillRef>
            <a:effectRef idx="0">
              <a:schemeClr val="dk1"/>
            </a:effectRef>
            <a:fontRef idx="minor">
              <a:schemeClr val="tx1"/>
            </a:fontRef>
          </p:style>
        </p:cxnSp>
      </p:grpSp>
      <p:sp>
        <p:nvSpPr>
          <p:cNvPr id="14340" name="Rectangle 2"/>
          <p:cNvSpPr>
            <a:spLocks noGrp="1" noChangeArrowheads="1"/>
          </p:cNvSpPr>
          <p:nvPr>
            <p:ph type="title"/>
          </p:nvPr>
        </p:nvSpPr>
        <p:spPr>
          <a:xfrm>
            <a:off x="0" y="228600"/>
            <a:ext cx="12192000" cy="719667"/>
          </a:xfrm>
        </p:spPr>
        <p:txBody>
          <a:bodyPr>
            <a:normAutofit fontScale="90000"/>
          </a:bodyPr>
          <a:lstStyle/>
          <a:p>
            <a:r>
              <a:rPr lang="en-US" altLang="zh-CN" sz="4000" dirty="0">
                <a:ea typeface="SimSun" pitchFamily="2" charset="-122"/>
              </a:rPr>
              <a:t>Cube Computation: Multi-Way Array Aggregation (MOLAP</a:t>
            </a:r>
            <a:r>
              <a:rPr lang="en-US" altLang="zh-CN" sz="3200" dirty="0">
                <a:ea typeface="SimSun" pitchFamily="2" charset="-122"/>
              </a:rPr>
              <a:t>)</a:t>
            </a:r>
            <a:endParaRPr lang="en-US" altLang="zh-CN" dirty="0">
              <a:ea typeface="SimSun" pitchFamily="2" charset="-122"/>
            </a:endParaRPr>
          </a:p>
        </p:txBody>
      </p:sp>
      <p:sp>
        <p:nvSpPr>
          <p:cNvPr id="14341" name="Rectangle 3"/>
          <p:cNvSpPr>
            <a:spLocks noGrp="1" noChangeArrowheads="1"/>
          </p:cNvSpPr>
          <p:nvPr>
            <p:ph type="body" idx="1"/>
          </p:nvPr>
        </p:nvSpPr>
        <p:spPr>
          <a:xfrm>
            <a:off x="701969" y="1127125"/>
            <a:ext cx="10487378" cy="2287764"/>
          </a:xfrm>
        </p:spPr>
        <p:txBody>
          <a:bodyPr/>
          <a:lstStyle/>
          <a:p>
            <a:pPr>
              <a:lnSpc>
                <a:spcPct val="110000"/>
              </a:lnSpc>
            </a:pPr>
            <a:r>
              <a:rPr lang="en-US" altLang="zh-CN" sz="2400" dirty="0">
                <a:ea typeface="SimSun" pitchFamily="2" charset="-122"/>
              </a:rPr>
              <a:t>Reducing memory and I/O</a:t>
            </a:r>
          </a:p>
          <a:p>
            <a:pPr lvl="1">
              <a:lnSpc>
                <a:spcPct val="110000"/>
              </a:lnSpc>
            </a:pPr>
            <a:r>
              <a:rPr lang="en-US" altLang="zh-CN" sz="2400" dirty="0">
                <a:ea typeface="SimSun" pitchFamily="2" charset="-122"/>
              </a:rPr>
              <a:t>Suppose we scan using order:  1 – 5 – 9 – 13 – 2 – 6 – …</a:t>
            </a:r>
          </a:p>
        </p:txBody>
      </p:sp>
      <p:grpSp>
        <p:nvGrpSpPr>
          <p:cNvPr id="5" name="Group 4">
            <a:extLst>
              <a:ext uri="{FF2B5EF4-FFF2-40B4-BE49-F238E27FC236}">
                <a16:creationId xmlns:a16="http://schemas.microsoft.com/office/drawing/2014/main" id="{549C2EED-7977-2345-93EA-40F0BD6A6442}"/>
              </a:ext>
            </a:extLst>
          </p:cNvPr>
          <p:cNvGrpSpPr/>
          <p:nvPr/>
        </p:nvGrpSpPr>
        <p:grpSpPr>
          <a:xfrm>
            <a:off x="1822958" y="2819236"/>
            <a:ext cx="5331309" cy="3053012"/>
            <a:chOff x="6113926" y="3612724"/>
            <a:chExt cx="5331309" cy="3053012"/>
          </a:xfrm>
        </p:grpSpPr>
        <p:sp>
          <p:nvSpPr>
            <p:cNvPr id="14405" name="Text Box 67"/>
            <p:cNvSpPr txBox="1">
              <a:spLocks noChangeArrowheads="1"/>
            </p:cNvSpPr>
            <p:nvPr/>
          </p:nvSpPr>
          <p:spPr bwMode="auto">
            <a:xfrm>
              <a:off x="7848519" y="6388736"/>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a</a:t>
              </a:r>
              <a:r>
                <a:rPr lang="en-US" altLang="zh-CN" sz="1800" baseline="-25000" dirty="0">
                  <a:latin typeface="Times New Roman" pitchFamily="18" charset="0"/>
                  <a:ea typeface="SimSun" pitchFamily="2" charset="-122"/>
                </a:rPr>
                <a:t>1</a:t>
              </a:r>
            </a:p>
          </p:txBody>
        </p:sp>
        <p:sp>
          <p:nvSpPr>
            <p:cNvPr id="14406" name="Text Box 68"/>
            <p:cNvSpPr txBox="1">
              <a:spLocks noChangeArrowheads="1"/>
            </p:cNvSpPr>
            <p:nvPr/>
          </p:nvSpPr>
          <p:spPr bwMode="auto">
            <a:xfrm>
              <a:off x="6831598" y="6388737"/>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a</a:t>
              </a:r>
              <a:r>
                <a:rPr lang="en-US" altLang="zh-CN" sz="1800" baseline="-25000" dirty="0">
                  <a:latin typeface="Times New Roman" pitchFamily="18" charset="0"/>
                  <a:ea typeface="SimSun" pitchFamily="2" charset="-122"/>
                </a:rPr>
                <a:t>0</a:t>
              </a:r>
              <a:endParaRPr lang="en-US" altLang="zh-CN" sz="1800" dirty="0">
                <a:latin typeface="Times New Roman" pitchFamily="18" charset="0"/>
                <a:ea typeface="SimSun" pitchFamily="2" charset="-122"/>
              </a:endParaRPr>
            </a:p>
          </p:txBody>
        </p:sp>
        <p:sp>
          <p:nvSpPr>
            <p:cNvPr id="14407" name="Text Box 69"/>
            <p:cNvSpPr txBox="1">
              <a:spLocks noChangeArrowheads="1"/>
            </p:cNvSpPr>
            <p:nvPr/>
          </p:nvSpPr>
          <p:spPr bwMode="auto">
            <a:xfrm>
              <a:off x="6736796" y="3612724"/>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c</a:t>
              </a:r>
              <a:r>
                <a:rPr lang="en-US" altLang="zh-CN" sz="1800" baseline="-25000" dirty="0">
                  <a:latin typeface="Times New Roman" pitchFamily="18" charset="0"/>
                  <a:ea typeface="SimSun" pitchFamily="2" charset="-122"/>
                </a:rPr>
                <a:t>3</a:t>
              </a:r>
            </a:p>
          </p:txBody>
        </p:sp>
        <p:sp>
          <p:nvSpPr>
            <p:cNvPr id="14408" name="Text Box 70"/>
            <p:cNvSpPr txBox="1">
              <a:spLocks noChangeArrowheads="1"/>
            </p:cNvSpPr>
            <p:nvPr/>
          </p:nvSpPr>
          <p:spPr bwMode="auto">
            <a:xfrm>
              <a:off x="6563480" y="3790719"/>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c</a:t>
              </a:r>
              <a:r>
                <a:rPr lang="en-US" altLang="zh-CN" sz="1800" baseline="-25000" dirty="0">
                  <a:latin typeface="Times New Roman" pitchFamily="18" charset="0"/>
                  <a:ea typeface="SimSun" pitchFamily="2" charset="-122"/>
                </a:rPr>
                <a:t>2</a:t>
              </a:r>
            </a:p>
          </p:txBody>
        </p:sp>
        <p:sp>
          <p:nvSpPr>
            <p:cNvPr id="14409" name="Text Box 71"/>
            <p:cNvSpPr txBox="1">
              <a:spLocks noChangeArrowheads="1"/>
            </p:cNvSpPr>
            <p:nvPr/>
          </p:nvSpPr>
          <p:spPr bwMode="auto">
            <a:xfrm>
              <a:off x="6388855" y="3967526"/>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c</a:t>
              </a:r>
              <a:r>
                <a:rPr lang="en-US" altLang="zh-CN" sz="1800" baseline="-25000" dirty="0">
                  <a:latin typeface="Times New Roman" pitchFamily="18" charset="0"/>
                  <a:ea typeface="SimSun" pitchFamily="2" charset="-122"/>
                </a:rPr>
                <a:t>1</a:t>
              </a:r>
            </a:p>
          </p:txBody>
        </p:sp>
        <p:sp>
          <p:nvSpPr>
            <p:cNvPr id="14410" name="Text Box 72"/>
            <p:cNvSpPr txBox="1">
              <a:spLocks noChangeArrowheads="1"/>
            </p:cNvSpPr>
            <p:nvPr/>
          </p:nvSpPr>
          <p:spPr bwMode="auto">
            <a:xfrm>
              <a:off x="6215092" y="4178493"/>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c</a:t>
              </a:r>
              <a:r>
                <a:rPr lang="en-US" altLang="zh-CN" sz="1800" baseline="-25000" dirty="0">
                  <a:latin typeface="Times New Roman" pitchFamily="18" charset="0"/>
                  <a:ea typeface="SimSun" pitchFamily="2" charset="-122"/>
                </a:rPr>
                <a:t>0</a:t>
              </a:r>
            </a:p>
          </p:txBody>
        </p:sp>
        <p:sp>
          <p:nvSpPr>
            <p:cNvPr id="14411" name="Text Box 73"/>
            <p:cNvSpPr txBox="1">
              <a:spLocks noChangeArrowheads="1"/>
            </p:cNvSpPr>
            <p:nvPr/>
          </p:nvSpPr>
          <p:spPr bwMode="auto">
            <a:xfrm>
              <a:off x="6113926" y="4574555"/>
              <a:ext cx="192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b</a:t>
              </a:r>
              <a:r>
                <a:rPr lang="en-US" altLang="zh-CN" sz="1800" baseline="-25000" dirty="0">
                  <a:latin typeface="Times New Roman" pitchFamily="18" charset="0"/>
                  <a:ea typeface="SimSun" pitchFamily="2" charset="-122"/>
                </a:rPr>
                <a:t>3</a:t>
              </a:r>
            </a:p>
          </p:txBody>
        </p:sp>
        <p:sp>
          <p:nvSpPr>
            <p:cNvPr id="14412" name="Text Box 74"/>
            <p:cNvSpPr txBox="1">
              <a:spLocks noChangeArrowheads="1"/>
            </p:cNvSpPr>
            <p:nvPr/>
          </p:nvSpPr>
          <p:spPr bwMode="auto">
            <a:xfrm>
              <a:off x="6113926" y="5044711"/>
              <a:ext cx="192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b</a:t>
              </a:r>
              <a:r>
                <a:rPr lang="en-US" altLang="zh-CN" sz="1800" baseline="-25000" dirty="0">
                  <a:latin typeface="Times New Roman" pitchFamily="18" charset="0"/>
                  <a:ea typeface="SimSun" pitchFamily="2" charset="-122"/>
                </a:rPr>
                <a:t>2</a:t>
              </a:r>
            </a:p>
          </p:txBody>
        </p:sp>
        <p:sp>
          <p:nvSpPr>
            <p:cNvPr id="14413" name="Text Box 75"/>
            <p:cNvSpPr txBox="1">
              <a:spLocks noChangeArrowheads="1"/>
            </p:cNvSpPr>
            <p:nvPr/>
          </p:nvSpPr>
          <p:spPr bwMode="auto">
            <a:xfrm>
              <a:off x="6113926" y="5524179"/>
              <a:ext cx="192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b</a:t>
              </a:r>
              <a:r>
                <a:rPr lang="en-US" altLang="zh-CN" sz="1800" baseline="-25000" dirty="0">
                  <a:latin typeface="Times New Roman" pitchFamily="18" charset="0"/>
                  <a:ea typeface="SimSun" pitchFamily="2" charset="-122"/>
                </a:rPr>
                <a:t>1</a:t>
              </a:r>
            </a:p>
          </p:txBody>
        </p:sp>
        <p:sp>
          <p:nvSpPr>
            <p:cNvPr id="14414" name="Text Box 76"/>
            <p:cNvSpPr txBox="1">
              <a:spLocks noChangeArrowheads="1"/>
            </p:cNvSpPr>
            <p:nvPr/>
          </p:nvSpPr>
          <p:spPr bwMode="auto">
            <a:xfrm>
              <a:off x="6113926" y="6025725"/>
              <a:ext cx="192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b</a:t>
              </a:r>
              <a:r>
                <a:rPr lang="en-US" altLang="zh-CN" sz="1800" baseline="-25000" dirty="0">
                  <a:latin typeface="Times New Roman" pitchFamily="18" charset="0"/>
                  <a:ea typeface="SimSun" pitchFamily="2" charset="-122"/>
                </a:rPr>
                <a:t>0</a:t>
              </a:r>
            </a:p>
          </p:txBody>
        </p:sp>
        <p:sp>
          <p:nvSpPr>
            <p:cNvPr id="14415" name="Text Box 77"/>
            <p:cNvSpPr txBox="1">
              <a:spLocks noChangeArrowheads="1"/>
            </p:cNvSpPr>
            <p:nvPr/>
          </p:nvSpPr>
          <p:spPr bwMode="auto">
            <a:xfrm>
              <a:off x="8835876" y="6388736"/>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a</a:t>
              </a:r>
              <a:r>
                <a:rPr lang="en-US" altLang="zh-CN" sz="1800" baseline="-25000" dirty="0">
                  <a:latin typeface="Times New Roman" pitchFamily="18" charset="0"/>
                  <a:ea typeface="SimSun" pitchFamily="2" charset="-122"/>
                </a:rPr>
                <a:t>2</a:t>
              </a:r>
            </a:p>
          </p:txBody>
        </p:sp>
        <p:sp>
          <p:nvSpPr>
            <p:cNvPr id="14416" name="Text Box 78"/>
            <p:cNvSpPr txBox="1">
              <a:spLocks noChangeArrowheads="1"/>
            </p:cNvSpPr>
            <p:nvPr/>
          </p:nvSpPr>
          <p:spPr bwMode="auto">
            <a:xfrm>
              <a:off x="9884074" y="6388735"/>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a</a:t>
              </a:r>
              <a:r>
                <a:rPr lang="en-US" altLang="zh-CN" sz="1800" baseline="-25000" dirty="0">
                  <a:latin typeface="Times New Roman" pitchFamily="18" charset="0"/>
                  <a:ea typeface="SimSun" pitchFamily="2" charset="-122"/>
                </a:rPr>
                <a:t>3</a:t>
              </a:r>
            </a:p>
          </p:txBody>
        </p:sp>
        <p:grpSp>
          <p:nvGrpSpPr>
            <p:cNvPr id="4" name="Group 3">
              <a:extLst>
                <a:ext uri="{FF2B5EF4-FFF2-40B4-BE49-F238E27FC236}">
                  <a16:creationId xmlns:a16="http://schemas.microsoft.com/office/drawing/2014/main" id="{4602912E-0CFF-D14B-9673-B8149B9C0FBE}"/>
                </a:ext>
              </a:extLst>
            </p:cNvPr>
            <p:cNvGrpSpPr/>
            <p:nvPr/>
          </p:nvGrpSpPr>
          <p:grpSpPr>
            <a:xfrm>
              <a:off x="6438464" y="3722699"/>
              <a:ext cx="4759370" cy="2666038"/>
              <a:chOff x="6772566" y="3741010"/>
              <a:chExt cx="4759370" cy="2666038"/>
            </a:xfrm>
          </p:grpSpPr>
          <p:grpSp>
            <p:nvGrpSpPr>
              <p:cNvPr id="3" name="Group 2">
                <a:extLst>
                  <a:ext uri="{FF2B5EF4-FFF2-40B4-BE49-F238E27FC236}">
                    <a16:creationId xmlns:a16="http://schemas.microsoft.com/office/drawing/2014/main" id="{66FE4282-72E7-1B47-B9CE-B7758DE78F91}"/>
                  </a:ext>
                </a:extLst>
              </p:cNvPr>
              <p:cNvGrpSpPr/>
              <p:nvPr/>
            </p:nvGrpSpPr>
            <p:grpSpPr>
              <a:xfrm>
                <a:off x="6777364" y="5211083"/>
                <a:ext cx="4754572" cy="1195965"/>
                <a:chOff x="6907993" y="4891854"/>
                <a:chExt cx="4754572" cy="1195965"/>
              </a:xfrm>
            </p:grpSpPr>
            <p:grpSp>
              <p:nvGrpSpPr>
                <p:cNvPr id="2" name="Group 1">
                  <a:extLst>
                    <a:ext uri="{FF2B5EF4-FFF2-40B4-BE49-F238E27FC236}">
                      <a16:creationId xmlns:a16="http://schemas.microsoft.com/office/drawing/2014/main" id="{750C135C-FAA7-014C-8DBE-FCC7B9B57642}"/>
                    </a:ext>
                  </a:extLst>
                </p:cNvPr>
                <p:cNvGrpSpPr/>
                <p:nvPr/>
              </p:nvGrpSpPr>
              <p:grpSpPr>
                <a:xfrm>
                  <a:off x="7479908" y="4891854"/>
                  <a:ext cx="4182657" cy="589292"/>
                  <a:chOff x="6926292" y="5681712"/>
                  <a:chExt cx="4182657" cy="589292"/>
                </a:xfrm>
              </p:grpSpPr>
              <p:sp>
                <p:nvSpPr>
                  <p:cNvPr id="14376" name="AutoShape 38"/>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0" name="AutoShape 38">
                    <a:extLst>
                      <a:ext uri="{FF2B5EF4-FFF2-40B4-BE49-F238E27FC236}">
                        <a16:creationId xmlns:a16="http://schemas.microsoft.com/office/drawing/2014/main" id="{53B0C998-0D30-9149-B0BC-6E9812A52372}"/>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1" name="AutoShape 38">
                    <a:extLst>
                      <a:ext uri="{FF2B5EF4-FFF2-40B4-BE49-F238E27FC236}">
                        <a16:creationId xmlns:a16="http://schemas.microsoft.com/office/drawing/2014/main" id="{24BB1E8B-F7B0-424B-ABE9-1FBA22DAAAB8}"/>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2" name="AutoShape 38">
                    <a:extLst>
                      <a:ext uri="{FF2B5EF4-FFF2-40B4-BE49-F238E27FC236}">
                        <a16:creationId xmlns:a16="http://schemas.microsoft.com/office/drawing/2014/main" id="{A0F1AF58-970E-024D-85D0-17CF1D5B4064}"/>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94" name="Group 93">
                  <a:extLst>
                    <a:ext uri="{FF2B5EF4-FFF2-40B4-BE49-F238E27FC236}">
                      <a16:creationId xmlns:a16="http://schemas.microsoft.com/office/drawing/2014/main" id="{76CE232E-D859-CD45-8C08-20D4780FB7F1}"/>
                    </a:ext>
                  </a:extLst>
                </p:cNvPr>
                <p:cNvGrpSpPr/>
                <p:nvPr/>
              </p:nvGrpSpPr>
              <p:grpSpPr>
                <a:xfrm>
                  <a:off x="7290186" y="5096273"/>
                  <a:ext cx="4182657" cy="589292"/>
                  <a:chOff x="6926292" y="5681712"/>
                  <a:chExt cx="4182657" cy="589292"/>
                </a:xfrm>
              </p:grpSpPr>
              <p:sp>
                <p:nvSpPr>
                  <p:cNvPr id="95" name="AutoShape 38">
                    <a:extLst>
                      <a:ext uri="{FF2B5EF4-FFF2-40B4-BE49-F238E27FC236}">
                        <a16:creationId xmlns:a16="http://schemas.microsoft.com/office/drawing/2014/main" id="{FCF66205-844E-BF46-AB3E-8D9A412D9C88}"/>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6" name="AutoShape 38">
                    <a:extLst>
                      <a:ext uri="{FF2B5EF4-FFF2-40B4-BE49-F238E27FC236}">
                        <a16:creationId xmlns:a16="http://schemas.microsoft.com/office/drawing/2014/main" id="{546EBDBA-540E-6C4A-9111-C53F3553422E}"/>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7" name="AutoShape 38">
                    <a:extLst>
                      <a:ext uri="{FF2B5EF4-FFF2-40B4-BE49-F238E27FC236}">
                        <a16:creationId xmlns:a16="http://schemas.microsoft.com/office/drawing/2014/main" id="{17ACE8E9-68EB-FF44-B5F7-8E834D2B5BB1}"/>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8" name="AutoShape 38">
                    <a:extLst>
                      <a:ext uri="{FF2B5EF4-FFF2-40B4-BE49-F238E27FC236}">
                        <a16:creationId xmlns:a16="http://schemas.microsoft.com/office/drawing/2014/main" id="{92D946FF-EA20-4C49-B077-691356C66F82}"/>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99" name="Group 98">
                  <a:extLst>
                    <a:ext uri="{FF2B5EF4-FFF2-40B4-BE49-F238E27FC236}">
                      <a16:creationId xmlns:a16="http://schemas.microsoft.com/office/drawing/2014/main" id="{087B04DE-30DD-3540-935F-EAAD8D36BFFC}"/>
                    </a:ext>
                  </a:extLst>
                </p:cNvPr>
                <p:cNvGrpSpPr/>
                <p:nvPr/>
              </p:nvGrpSpPr>
              <p:grpSpPr>
                <a:xfrm>
                  <a:off x="7097715" y="5294108"/>
                  <a:ext cx="4182657" cy="589292"/>
                  <a:chOff x="6926292" y="5681712"/>
                  <a:chExt cx="4182657" cy="589292"/>
                </a:xfrm>
              </p:grpSpPr>
              <p:sp>
                <p:nvSpPr>
                  <p:cNvPr id="100" name="AutoShape 38">
                    <a:extLst>
                      <a:ext uri="{FF2B5EF4-FFF2-40B4-BE49-F238E27FC236}">
                        <a16:creationId xmlns:a16="http://schemas.microsoft.com/office/drawing/2014/main" id="{76127923-1129-1249-8969-0921C24C811A}"/>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1" name="AutoShape 38">
                    <a:extLst>
                      <a:ext uri="{FF2B5EF4-FFF2-40B4-BE49-F238E27FC236}">
                        <a16:creationId xmlns:a16="http://schemas.microsoft.com/office/drawing/2014/main" id="{675C47B6-9FD5-1440-9F3E-61A21FEE653B}"/>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2" name="AutoShape 38">
                    <a:extLst>
                      <a:ext uri="{FF2B5EF4-FFF2-40B4-BE49-F238E27FC236}">
                        <a16:creationId xmlns:a16="http://schemas.microsoft.com/office/drawing/2014/main" id="{25B3B32D-0A55-3A4E-8DB2-7DBCEBE1B5F4}"/>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3" name="AutoShape 38">
                    <a:extLst>
                      <a:ext uri="{FF2B5EF4-FFF2-40B4-BE49-F238E27FC236}">
                        <a16:creationId xmlns:a16="http://schemas.microsoft.com/office/drawing/2014/main" id="{136A0777-2079-6141-B456-D52B61D46909}"/>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04" name="Group 103">
                  <a:extLst>
                    <a:ext uri="{FF2B5EF4-FFF2-40B4-BE49-F238E27FC236}">
                      <a16:creationId xmlns:a16="http://schemas.microsoft.com/office/drawing/2014/main" id="{AAA4DE26-EC1F-B449-994B-76E0DC7A8283}"/>
                    </a:ext>
                  </a:extLst>
                </p:cNvPr>
                <p:cNvGrpSpPr/>
                <p:nvPr/>
              </p:nvGrpSpPr>
              <p:grpSpPr>
                <a:xfrm>
                  <a:off x="6907993" y="5498527"/>
                  <a:ext cx="4182657" cy="589292"/>
                  <a:chOff x="6926292" y="5681712"/>
                  <a:chExt cx="4182657" cy="589292"/>
                </a:xfrm>
              </p:grpSpPr>
              <p:sp>
                <p:nvSpPr>
                  <p:cNvPr id="105" name="AutoShape 38">
                    <a:extLst>
                      <a:ext uri="{FF2B5EF4-FFF2-40B4-BE49-F238E27FC236}">
                        <a16:creationId xmlns:a16="http://schemas.microsoft.com/office/drawing/2014/main" id="{E15C4CE8-833C-5F4A-8A30-FAEF27C47221}"/>
                      </a:ext>
                    </a:extLst>
                  </p:cNvPr>
                  <p:cNvSpPr>
                    <a:spLocks noChangeArrowheads="1"/>
                  </p:cNvSpPr>
                  <p:nvPr/>
                </p:nvSpPr>
                <p:spPr bwMode="auto">
                  <a:xfrm>
                    <a:off x="6926292" y="5686040"/>
                    <a:ext cx="1112883" cy="584964"/>
                  </a:xfrm>
                  <a:prstGeom prst="cube">
                    <a:avLst>
                      <a:gd name="adj" fmla="val 24995"/>
                    </a:avLst>
                  </a:prstGeom>
                  <a:solidFill>
                    <a:schemeClr val="accent2">
                      <a:lumMod val="40000"/>
                      <a:lumOff val="60000"/>
                    </a:schemeClr>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6" name="AutoShape 38">
                    <a:extLst>
                      <a:ext uri="{FF2B5EF4-FFF2-40B4-BE49-F238E27FC236}">
                        <a16:creationId xmlns:a16="http://schemas.microsoft.com/office/drawing/2014/main" id="{3F716BC9-1109-C14D-A22D-B61786CB8833}"/>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solidFill>
                        <a:schemeClr val="bg1"/>
                      </a:solidFill>
                    </a:endParaRPr>
                  </a:p>
                </p:txBody>
              </p:sp>
              <p:sp>
                <p:nvSpPr>
                  <p:cNvPr id="107" name="AutoShape 38">
                    <a:extLst>
                      <a:ext uri="{FF2B5EF4-FFF2-40B4-BE49-F238E27FC236}">
                        <a16:creationId xmlns:a16="http://schemas.microsoft.com/office/drawing/2014/main" id="{9EAC88EC-F08A-4847-8C91-794A547A2BA2}"/>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8" name="AutoShape 38">
                    <a:extLst>
                      <a:ext uri="{FF2B5EF4-FFF2-40B4-BE49-F238E27FC236}">
                        <a16:creationId xmlns:a16="http://schemas.microsoft.com/office/drawing/2014/main" id="{6E5EDDF7-886E-1C43-ADD3-50E537FCE60E}"/>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dirty="0"/>
                  </a:p>
                </p:txBody>
              </p:sp>
            </p:grpSp>
          </p:grpSp>
          <p:grpSp>
            <p:nvGrpSpPr>
              <p:cNvPr id="110" name="Group 109">
                <a:extLst>
                  <a:ext uri="{FF2B5EF4-FFF2-40B4-BE49-F238E27FC236}">
                    <a16:creationId xmlns:a16="http://schemas.microsoft.com/office/drawing/2014/main" id="{8204AF14-CF88-074B-86A1-5ACC4A227016}"/>
                  </a:ext>
                </a:extLst>
              </p:cNvPr>
              <p:cNvGrpSpPr/>
              <p:nvPr/>
            </p:nvGrpSpPr>
            <p:grpSpPr>
              <a:xfrm>
                <a:off x="6774965" y="4721761"/>
                <a:ext cx="4754572" cy="1195965"/>
                <a:chOff x="6907993" y="4891854"/>
                <a:chExt cx="4754572" cy="1195965"/>
              </a:xfrm>
            </p:grpSpPr>
            <p:grpSp>
              <p:nvGrpSpPr>
                <p:cNvPr id="111" name="Group 110">
                  <a:extLst>
                    <a:ext uri="{FF2B5EF4-FFF2-40B4-BE49-F238E27FC236}">
                      <a16:creationId xmlns:a16="http://schemas.microsoft.com/office/drawing/2014/main" id="{B45A7851-B8D0-1241-9C93-E5B817856518}"/>
                    </a:ext>
                  </a:extLst>
                </p:cNvPr>
                <p:cNvGrpSpPr/>
                <p:nvPr/>
              </p:nvGrpSpPr>
              <p:grpSpPr>
                <a:xfrm>
                  <a:off x="7479908" y="4891854"/>
                  <a:ext cx="4182657" cy="589292"/>
                  <a:chOff x="6926292" y="5681712"/>
                  <a:chExt cx="4182657" cy="589292"/>
                </a:xfrm>
              </p:grpSpPr>
              <p:sp>
                <p:nvSpPr>
                  <p:cNvPr id="127" name="AutoShape 38">
                    <a:extLst>
                      <a:ext uri="{FF2B5EF4-FFF2-40B4-BE49-F238E27FC236}">
                        <a16:creationId xmlns:a16="http://schemas.microsoft.com/office/drawing/2014/main" id="{D4D22D36-7041-4142-8C46-E70E7EB2E2BF}"/>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8" name="AutoShape 38">
                    <a:extLst>
                      <a:ext uri="{FF2B5EF4-FFF2-40B4-BE49-F238E27FC236}">
                        <a16:creationId xmlns:a16="http://schemas.microsoft.com/office/drawing/2014/main" id="{129A02C1-ED23-D441-A3F1-7CDF4C01361C}"/>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9" name="AutoShape 38">
                    <a:extLst>
                      <a:ext uri="{FF2B5EF4-FFF2-40B4-BE49-F238E27FC236}">
                        <a16:creationId xmlns:a16="http://schemas.microsoft.com/office/drawing/2014/main" id="{567F98D4-0324-D54F-ABB1-035938AE55C9}"/>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30" name="AutoShape 38">
                    <a:extLst>
                      <a:ext uri="{FF2B5EF4-FFF2-40B4-BE49-F238E27FC236}">
                        <a16:creationId xmlns:a16="http://schemas.microsoft.com/office/drawing/2014/main" id="{F883D0D1-9AB9-D746-A853-0F23B0152BDD}"/>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12" name="Group 111">
                  <a:extLst>
                    <a:ext uri="{FF2B5EF4-FFF2-40B4-BE49-F238E27FC236}">
                      <a16:creationId xmlns:a16="http://schemas.microsoft.com/office/drawing/2014/main" id="{FD1F3041-115C-1C4E-AA96-BA8CF1ED43E6}"/>
                    </a:ext>
                  </a:extLst>
                </p:cNvPr>
                <p:cNvGrpSpPr/>
                <p:nvPr/>
              </p:nvGrpSpPr>
              <p:grpSpPr>
                <a:xfrm>
                  <a:off x="7290186" y="5096273"/>
                  <a:ext cx="4182657" cy="589292"/>
                  <a:chOff x="6926292" y="5681712"/>
                  <a:chExt cx="4182657" cy="589292"/>
                </a:xfrm>
              </p:grpSpPr>
              <p:sp>
                <p:nvSpPr>
                  <p:cNvPr id="123" name="AutoShape 38">
                    <a:extLst>
                      <a:ext uri="{FF2B5EF4-FFF2-40B4-BE49-F238E27FC236}">
                        <a16:creationId xmlns:a16="http://schemas.microsoft.com/office/drawing/2014/main" id="{86900C67-B5DC-4C40-A9CA-31B2962D0E02}"/>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4" name="AutoShape 38">
                    <a:extLst>
                      <a:ext uri="{FF2B5EF4-FFF2-40B4-BE49-F238E27FC236}">
                        <a16:creationId xmlns:a16="http://schemas.microsoft.com/office/drawing/2014/main" id="{DF282896-1118-6743-BD9E-E9CF4501F748}"/>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5" name="AutoShape 38">
                    <a:extLst>
                      <a:ext uri="{FF2B5EF4-FFF2-40B4-BE49-F238E27FC236}">
                        <a16:creationId xmlns:a16="http://schemas.microsoft.com/office/drawing/2014/main" id="{CF671DFF-E6F4-0543-ACEA-4F15FF55BADC}"/>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6" name="AutoShape 38">
                    <a:extLst>
                      <a:ext uri="{FF2B5EF4-FFF2-40B4-BE49-F238E27FC236}">
                        <a16:creationId xmlns:a16="http://schemas.microsoft.com/office/drawing/2014/main" id="{6EE0EBC5-8F3E-304E-8238-67DDB8EC04C1}"/>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13" name="Group 112">
                  <a:extLst>
                    <a:ext uri="{FF2B5EF4-FFF2-40B4-BE49-F238E27FC236}">
                      <a16:creationId xmlns:a16="http://schemas.microsoft.com/office/drawing/2014/main" id="{775F7F79-21AE-1948-977E-0EC4D7D74CEE}"/>
                    </a:ext>
                  </a:extLst>
                </p:cNvPr>
                <p:cNvGrpSpPr/>
                <p:nvPr/>
              </p:nvGrpSpPr>
              <p:grpSpPr>
                <a:xfrm>
                  <a:off x="7097715" y="5294108"/>
                  <a:ext cx="4182657" cy="589292"/>
                  <a:chOff x="6926292" y="5681712"/>
                  <a:chExt cx="4182657" cy="589292"/>
                </a:xfrm>
              </p:grpSpPr>
              <p:sp>
                <p:nvSpPr>
                  <p:cNvPr id="119" name="AutoShape 38">
                    <a:extLst>
                      <a:ext uri="{FF2B5EF4-FFF2-40B4-BE49-F238E27FC236}">
                        <a16:creationId xmlns:a16="http://schemas.microsoft.com/office/drawing/2014/main" id="{ADB076FF-6EFE-C645-ACB9-69C38A67C28F}"/>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0" name="AutoShape 38">
                    <a:extLst>
                      <a:ext uri="{FF2B5EF4-FFF2-40B4-BE49-F238E27FC236}">
                        <a16:creationId xmlns:a16="http://schemas.microsoft.com/office/drawing/2014/main" id="{9899A6BC-0116-7047-B3E0-98E77BFAA43C}"/>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1" name="AutoShape 38">
                    <a:extLst>
                      <a:ext uri="{FF2B5EF4-FFF2-40B4-BE49-F238E27FC236}">
                        <a16:creationId xmlns:a16="http://schemas.microsoft.com/office/drawing/2014/main" id="{8D8A8E50-66B2-894D-B3D1-C64ACF3558C4}"/>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2" name="AutoShape 38">
                    <a:extLst>
                      <a:ext uri="{FF2B5EF4-FFF2-40B4-BE49-F238E27FC236}">
                        <a16:creationId xmlns:a16="http://schemas.microsoft.com/office/drawing/2014/main" id="{40CB4743-4955-E245-87F4-65C3492D7288}"/>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14" name="Group 113">
                  <a:extLst>
                    <a:ext uri="{FF2B5EF4-FFF2-40B4-BE49-F238E27FC236}">
                      <a16:creationId xmlns:a16="http://schemas.microsoft.com/office/drawing/2014/main" id="{8134E166-CC9D-2C43-AD20-B344388C5572}"/>
                    </a:ext>
                  </a:extLst>
                </p:cNvPr>
                <p:cNvGrpSpPr/>
                <p:nvPr/>
              </p:nvGrpSpPr>
              <p:grpSpPr>
                <a:xfrm>
                  <a:off x="6907993" y="5498527"/>
                  <a:ext cx="4182657" cy="589292"/>
                  <a:chOff x="6926292" y="5681712"/>
                  <a:chExt cx="4182657" cy="589292"/>
                </a:xfrm>
              </p:grpSpPr>
              <p:sp>
                <p:nvSpPr>
                  <p:cNvPr id="115" name="AutoShape 38">
                    <a:extLst>
                      <a:ext uri="{FF2B5EF4-FFF2-40B4-BE49-F238E27FC236}">
                        <a16:creationId xmlns:a16="http://schemas.microsoft.com/office/drawing/2014/main" id="{67E343E4-F488-2E45-A415-28B31478AC43}"/>
                      </a:ext>
                    </a:extLst>
                  </p:cNvPr>
                  <p:cNvSpPr>
                    <a:spLocks noChangeArrowheads="1"/>
                  </p:cNvSpPr>
                  <p:nvPr/>
                </p:nvSpPr>
                <p:spPr bwMode="auto">
                  <a:xfrm>
                    <a:off x="6926292" y="5686040"/>
                    <a:ext cx="1112883" cy="584964"/>
                  </a:xfrm>
                  <a:prstGeom prst="cube">
                    <a:avLst>
                      <a:gd name="adj" fmla="val 24995"/>
                    </a:avLst>
                  </a:prstGeom>
                  <a:solidFill>
                    <a:schemeClr val="accent2">
                      <a:lumMod val="40000"/>
                      <a:lumOff val="60000"/>
                    </a:schemeClr>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16" name="AutoShape 38">
                    <a:extLst>
                      <a:ext uri="{FF2B5EF4-FFF2-40B4-BE49-F238E27FC236}">
                        <a16:creationId xmlns:a16="http://schemas.microsoft.com/office/drawing/2014/main" id="{83547A75-C9FB-8744-A797-E0734B95C989}"/>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17" name="AutoShape 38">
                    <a:extLst>
                      <a:ext uri="{FF2B5EF4-FFF2-40B4-BE49-F238E27FC236}">
                        <a16:creationId xmlns:a16="http://schemas.microsoft.com/office/drawing/2014/main" id="{CE3EC57A-8604-774E-97FE-F6866641598F}"/>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18" name="AutoShape 38">
                    <a:extLst>
                      <a:ext uri="{FF2B5EF4-FFF2-40B4-BE49-F238E27FC236}">
                        <a16:creationId xmlns:a16="http://schemas.microsoft.com/office/drawing/2014/main" id="{F7F43F30-E5A3-6A41-947A-BB401CAF26C6}"/>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grpSp>
            <p:nvGrpSpPr>
              <p:cNvPr id="131" name="Group 130">
                <a:extLst>
                  <a:ext uri="{FF2B5EF4-FFF2-40B4-BE49-F238E27FC236}">
                    <a16:creationId xmlns:a16="http://schemas.microsoft.com/office/drawing/2014/main" id="{CE663489-5CF1-5E43-9AEB-CA0D83EEB12E}"/>
                  </a:ext>
                </a:extLst>
              </p:cNvPr>
              <p:cNvGrpSpPr/>
              <p:nvPr/>
            </p:nvGrpSpPr>
            <p:grpSpPr>
              <a:xfrm>
                <a:off x="6774965" y="4230332"/>
                <a:ext cx="4754572" cy="1195965"/>
                <a:chOff x="6907993" y="4891854"/>
                <a:chExt cx="4754572" cy="1195965"/>
              </a:xfrm>
            </p:grpSpPr>
            <p:grpSp>
              <p:nvGrpSpPr>
                <p:cNvPr id="132" name="Group 131">
                  <a:extLst>
                    <a:ext uri="{FF2B5EF4-FFF2-40B4-BE49-F238E27FC236}">
                      <a16:creationId xmlns:a16="http://schemas.microsoft.com/office/drawing/2014/main" id="{E9C8754E-EFBF-CC4C-B3B7-2F8D661CE11D}"/>
                    </a:ext>
                  </a:extLst>
                </p:cNvPr>
                <p:cNvGrpSpPr/>
                <p:nvPr/>
              </p:nvGrpSpPr>
              <p:grpSpPr>
                <a:xfrm>
                  <a:off x="7479908" y="4891854"/>
                  <a:ext cx="4182657" cy="589292"/>
                  <a:chOff x="6926292" y="5681712"/>
                  <a:chExt cx="4182657" cy="589292"/>
                </a:xfrm>
              </p:grpSpPr>
              <p:sp>
                <p:nvSpPr>
                  <p:cNvPr id="148" name="AutoShape 38">
                    <a:extLst>
                      <a:ext uri="{FF2B5EF4-FFF2-40B4-BE49-F238E27FC236}">
                        <a16:creationId xmlns:a16="http://schemas.microsoft.com/office/drawing/2014/main" id="{E56351A2-782B-4B48-9088-A03640744B04}"/>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9" name="AutoShape 38">
                    <a:extLst>
                      <a:ext uri="{FF2B5EF4-FFF2-40B4-BE49-F238E27FC236}">
                        <a16:creationId xmlns:a16="http://schemas.microsoft.com/office/drawing/2014/main" id="{0DCEA7E0-88D1-CE43-A3FA-7B18C75F4241}"/>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50" name="AutoShape 38">
                    <a:extLst>
                      <a:ext uri="{FF2B5EF4-FFF2-40B4-BE49-F238E27FC236}">
                        <a16:creationId xmlns:a16="http://schemas.microsoft.com/office/drawing/2014/main" id="{95B0B23D-C18B-EC45-A777-3FAC07FA8D66}"/>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51" name="AutoShape 38">
                    <a:extLst>
                      <a:ext uri="{FF2B5EF4-FFF2-40B4-BE49-F238E27FC236}">
                        <a16:creationId xmlns:a16="http://schemas.microsoft.com/office/drawing/2014/main" id="{70F224FD-11E9-444F-9E42-AB4945EDEF6E}"/>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33" name="Group 132">
                  <a:extLst>
                    <a:ext uri="{FF2B5EF4-FFF2-40B4-BE49-F238E27FC236}">
                      <a16:creationId xmlns:a16="http://schemas.microsoft.com/office/drawing/2014/main" id="{48BBEB1E-FA49-394A-8E45-26DAC3991B94}"/>
                    </a:ext>
                  </a:extLst>
                </p:cNvPr>
                <p:cNvGrpSpPr/>
                <p:nvPr/>
              </p:nvGrpSpPr>
              <p:grpSpPr>
                <a:xfrm>
                  <a:off x="7290186" y="5096273"/>
                  <a:ext cx="4182657" cy="589292"/>
                  <a:chOff x="6926292" y="5681712"/>
                  <a:chExt cx="4182657" cy="589292"/>
                </a:xfrm>
              </p:grpSpPr>
              <p:sp>
                <p:nvSpPr>
                  <p:cNvPr id="144" name="AutoShape 38">
                    <a:extLst>
                      <a:ext uri="{FF2B5EF4-FFF2-40B4-BE49-F238E27FC236}">
                        <a16:creationId xmlns:a16="http://schemas.microsoft.com/office/drawing/2014/main" id="{90C975FB-281C-A447-8EE5-F596DED29E98}"/>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5" name="AutoShape 38">
                    <a:extLst>
                      <a:ext uri="{FF2B5EF4-FFF2-40B4-BE49-F238E27FC236}">
                        <a16:creationId xmlns:a16="http://schemas.microsoft.com/office/drawing/2014/main" id="{96968009-FF92-2B41-9826-DDFED515A1D3}"/>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6" name="AutoShape 38">
                    <a:extLst>
                      <a:ext uri="{FF2B5EF4-FFF2-40B4-BE49-F238E27FC236}">
                        <a16:creationId xmlns:a16="http://schemas.microsoft.com/office/drawing/2014/main" id="{3841A30A-3019-684E-A4DC-D03F65A30617}"/>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7" name="AutoShape 38">
                    <a:extLst>
                      <a:ext uri="{FF2B5EF4-FFF2-40B4-BE49-F238E27FC236}">
                        <a16:creationId xmlns:a16="http://schemas.microsoft.com/office/drawing/2014/main" id="{6BF0B0E2-0190-C34A-AEFA-5514AD0F1558}"/>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34" name="Group 133">
                  <a:extLst>
                    <a:ext uri="{FF2B5EF4-FFF2-40B4-BE49-F238E27FC236}">
                      <a16:creationId xmlns:a16="http://schemas.microsoft.com/office/drawing/2014/main" id="{2EC2FFFA-23B5-8A40-92CA-2602BB53C101}"/>
                    </a:ext>
                  </a:extLst>
                </p:cNvPr>
                <p:cNvGrpSpPr/>
                <p:nvPr/>
              </p:nvGrpSpPr>
              <p:grpSpPr>
                <a:xfrm>
                  <a:off x="7097715" y="5294108"/>
                  <a:ext cx="4182657" cy="589292"/>
                  <a:chOff x="6926292" y="5681712"/>
                  <a:chExt cx="4182657" cy="589292"/>
                </a:xfrm>
              </p:grpSpPr>
              <p:sp>
                <p:nvSpPr>
                  <p:cNvPr id="140" name="AutoShape 38">
                    <a:extLst>
                      <a:ext uri="{FF2B5EF4-FFF2-40B4-BE49-F238E27FC236}">
                        <a16:creationId xmlns:a16="http://schemas.microsoft.com/office/drawing/2014/main" id="{88FE8376-A887-8F43-8FAD-E62F1437C656}"/>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1" name="AutoShape 38">
                    <a:extLst>
                      <a:ext uri="{FF2B5EF4-FFF2-40B4-BE49-F238E27FC236}">
                        <a16:creationId xmlns:a16="http://schemas.microsoft.com/office/drawing/2014/main" id="{A917E778-0D9E-6541-8CE6-80110F32D070}"/>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2" name="AutoShape 38">
                    <a:extLst>
                      <a:ext uri="{FF2B5EF4-FFF2-40B4-BE49-F238E27FC236}">
                        <a16:creationId xmlns:a16="http://schemas.microsoft.com/office/drawing/2014/main" id="{5E8447CE-F5A8-454A-BD28-6D0E9BD3C887}"/>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3" name="AutoShape 38">
                    <a:extLst>
                      <a:ext uri="{FF2B5EF4-FFF2-40B4-BE49-F238E27FC236}">
                        <a16:creationId xmlns:a16="http://schemas.microsoft.com/office/drawing/2014/main" id="{312098FA-02ED-4640-A721-606F3A35E007}"/>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35" name="Group 134">
                  <a:extLst>
                    <a:ext uri="{FF2B5EF4-FFF2-40B4-BE49-F238E27FC236}">
                      <a16:creationId xmlns:a16="http://schemas.microsoft.com/office/drawing/2014/main" id="{52066C1C-45BA-9644-B43C-E582ACFEBC38}"/>
                    </a:ext>
                  </a:extLst>
                </p:cNvPr>
                <p:cNvGrpSpPr/>
                <p:nvPr/>
              </p:nvGrpSpPr>
              <p:grpSpPr>
                <a:xfrm>
                  <a:off x="6907993" y="5498527"/>
                  <a:ext cx="4182657" cy="589292"/>
                  <a:chOff x="6926292" y="5681712"/>
                  <a:chExt cx="4182657" cy="589292"/>
                </a:xfrm>
              </p:grpSpPr>
              <p:sp>
                <p:nvSpPr>
                  <p:cNvPr id="136" name="AutoShape 38">
                    <a:extLst>
                      <a:ext uri="{FF2B5EF4-FFF2-40B4-BE49-F238E27FC236}">
                        <a16:creationId xmlns:a16="http://schemas.microsoft.com/office/drawing/2014/main" id="{F11FF580-72DA-174B-AAE3-34A11E139585}"/>
                      </a:ext>
                    </a:extLst>
                  </p:cNvPr>
                  <p:cNvSpPr>
                    <a:spLocks noChangeArrowheads="1"/>
                  </p:cNvSpPr>
                  <p:nvPr/>
                </p:nvSpPr>
                <p:spPr bwMode="auto">
                  <a:xfrm>
                    <a:off x="6926292" y="5686040"/>
                    <a:ext cx="1112883" cy="584964"/>
                  </a:xfrm>
                  <a:prstGeom prst="cube">
                    <a:avLst>
                      <a:gd name="adj" fmla="val 24995"/>
                    </a:avLst>
                  </a:prstGeom>
                  <a:solidFill>
                    <a:schemeClr val="accent2">
                      <a:lumMod val="40000"/>
                      <a:lumOff val="60000"/>
                    </a:schemeClr>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37" name="AutoShape 38">
                    <a:extLst>
                      <a:ext uri="{FF2B5EF4-FFF2-40B4-BE49-F238E27FC236}">
                        <a16:creationId xmlns:a16="http://schemas.microsoft.com/office/drawing/2014/main" id="{E5EB1822-1863-BA40-8982-B813B8A3DC84}"/>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38" name="AutoShape 38">
                    <a:extLst>
                      <a:ext uri="{FF2B5EF4-FFF2-40B4-BE49-F238E27FC236}">
                        <a16:creationId xmlns:a16="http://schemas.microsoft.com/office/drawing/2014/main" id="{2EBA6191-AF0D-CF45-9675-EFA43018D46C}"/>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39" name="AutoShape 38">
                    <a:extLst>
                      <a:ext uri="{FF2B5EF4-FFF2-40B4-BE49-F238E27FC236}">
                        <a16:creationId xmlns:a16="http://schemas.microsoft.com/office/drawing/2014/main" id="{B6FB1816-E8B6-8448-B36E-A5959E91E945}"/>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grpSp>
            <p:nvGrpSpPr>
              <p:cNvPr id="152" name="Group 151">
                <a:extLst>
                  <a:ext uri="{FF2B5EF4-FFF2-40B4-BE49-F238E27FC236}">
                    <a16:creationId xmlns:a16="http://schemas.microsoft.com/office/drawing/2014/main" id="{EF495515-A94F-A94F-86AC-1F270DCF2C49}"/>
                  </a:ext>
                </a:extLst>
              </p:cNvPr>
              <p:cNvGrpSpPr/>
              <p:nvPr/>
            </p:nvGrpSpPr>
            <p:grpSpPr>
              <a:xfrm>
                <a:off x="6772566" y="3741010"/>
                <a:ext cx="4754572" cy="1195965"/>
                <a:chOff x="6907993" y="4891854"/>
                <a:chExt cx="4754572" cy="1195965"/>
              </a:xfrm>
            </p:grpSpPr>
            <p:grpSp>
              <p:nvGrpSpPr>
                <p:cNvPr id="153" name="Group 152">
                  <a:extLst>
                    <a:ext uri="{FF2B5EF4-FFF2-40B4-BE49-F238E27FC236}">
                      <a16:creationId xmlns:a16="http://schemas.microsoft.com/office/drawing/2014/main" id="{9F2F7277-14D2-564B-B417-840C51ABCCE9}"/>
                    </a:ext>
                  </a:extLst>
                </p:cNvPr>
                <p:cNvGrpSpPr/>
                <p:nvPr/>
              </p:nvGrpSpPr>
              <p:grpSpPr>
                <a:xfrm>
                  <a:off x="7479908" y="4891854"/>
                  <a:ext cx="4182657" cy="589292"/>
                  <a:chOff x="6926292" y="5681712"/>
                  <a:chExt cx="4182657" cy="589292"/>
                </a:xfrm>
              </p:grpSpPr>
              <p:sp>
                <p:nvSpPr>
                  <p:cNvPr id="169" name="AutoShape 38">
                    <a:extLst>
                      <a:ext uri="{FF2B5EF4-FFF2-40B4-BE49-F238E27FC236}">
                        <a16:creationId xmlns:a16="http://schemas.microsoft.com/office/drawing/2014/main" id="{7B61E6A9-1DC2-3547-899D-6C415BAD09DE}"/>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70" name="AutoShape 38">
                    <a:extLst>
                      <a:ext uri="{FF2B5EF4-FFF2-40B4-BE49-F238E27FC236}">
                        <a16:creationId xmlns:a16="http://schemas.microsoft.com/office/drawing/2014/main" id="{7FC39A7B-2D81-D14D-9596-FDE1EAEDE1C5}"/>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71" name="AutoShape 38">
                    <a:extLst>
                      <a:ext uri="{FF2B5EF4-FFF2-40B4-BE49-F238E27FC236}">
                        <a16:creationId xmlns:a16="http://schemas.microsoft.com/office/drawing/2014/main" id="{276551DA-FC19-0B44-932E-BE015315D598}"/>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72" name="AutoShape 38">
                    <a:extLst>
                      <a:ext uri="{FF2B5EF4-FFF2-40B4-BE49-F238E27FC236}">
                        <a16:creationId xmlns:a16="http://schemas.microsoft.com/office/drawing/2014/main" id="{4488D3FD-08D7-FB42-B394-5DE020AF5DF2}"/>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54" name="Group 153">
                  <a:extLst>
                    <a:ext uri="{FF2B5EF4-FFF2-40B4-BE49-F238E27FC236}">
                      <a16:creationId xmlns:a16="http://schemas.microsoft.com/office/drawing/2014/main" id="{86679691-AA85-C741-A85D-EEE1FC8BEDEC}"/>
                    </a:ext>
                  </a:extLst>
                </p:cNvPr>
                <p:cNvGrpSpPr/>
                <p:nvPr/>
              </p:nvGrpSpPr>
              <p:grpSpPr>
                <a:xfrm>
                  <a:off x="7290186" y="5096273"/>
                  <a:ext cx="4182657" cy="589292"/>
                  <a:chOff x="6926292" y="5681712"/>
                  <a:chExt cx="4182657" cy="589292"/>
                </a:xfrm>
              </p:grpSpPr>
              <p:sp>
                <p:nvSpPr>
                  <p:cNvPr id="165" name="AutoShape 38">
                    <a:extLst>
                      <a:ext uri="{FF2B5EF4-FFF2-40B4-BE49-F238E27FC236}">
                        <a16:creationId xmlns:a16="http://schemas.microsoft.com/office/drawing/2014/main" id="{149565C5-B6A8-3B48-81F8-B8475AFE1F37}"/>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6" name="AutoShape 38">
                    <a:extLst>
                      <a:ext uri="{FF2B5EF4-FFF2-40B4-BE49-F238E27FC236}">
                        <a16:creationId xmlns:a16="http://schemas.microsoft.com/office/drawing/2014/main" id="{AAC37892-BAB2-EB43-8123-B1E3BD3AC0CC}"/>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7" name="AutoShape 38">
                    <a:extLst>
                      <a:ext uri="{FF2B5EF4-FFF2-40B4-BE49-F238E27FC236}">
                        <a16:creationId xmlns:a16="http://schemas.microsoft.com/office/drawing/2014/main" id="{E5EB3340-207A-3D4F-8BD1-5BE519C5B874}"/>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8" name="AutoShape 38">
                    <a:extLst>
                      <a:ext uri="{FF2B5EF4-FFF2-40B4-BE49-F238E27FC236}">
                        <a16:creationId xmlns:a16="http://schemas.microsoft.com/office/drawing/2014/main" id="{A0E140C7-8A13-FA40-A0FA-9CF20EE4BD1E}"/>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55" name="Group 154">
                  <a:extLst>
                    <a:ext uri="{FF2B5EF4-FFF2-40B4-BE49-F238E27FC236}">
                      <a16:creationId xmlns:a16="http://schemas.microsoft.com/office/drawing/2014/main" id="{EC883606-C374-284C-B53F-7D78EBB3AA1E}"/>
                    </a:ext>
                  </a:extLst>
                </p:cNvPr>
                <p:cNvGrpSpPr/>
                <p:nvPr/>
              </p:nvGrpSpPr>
              <p:grpSpPr>
                <a:xfrm>
                  <a:off x="7097715" y="5294108"/>
                  <a:ext cx="4182657" cy="589292"/>
                  <a:chOff x="6926292" y="5681712"/>
                  <a:chExt cx="4182657" cy="589292"/>
                </a:xfrm>
              </p:grpSpPr>
              <p:sp>
                <p:nvSpPr>
                  <p:cNvPr id="161" name="AutoShape 38">
                    <a:extLst>
                      <a:ext uri="{FF2B5EF4-FFF2-40B4-BE49-F238E27FC236}">
                        <a16:creationId xmlns:a16="http://schemas.microsoft.com/office/drawing/2014/main" id="{947A6E46-21F8-464D-AB60-2DCC4E7EA299}"/>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2" name="AutoShape 38">
                    <a:extLst>
                      <a:ext uri="{FF2B5EF4-FFF2-40B4-BE49-F238E27FC236}">
                        <a16:creationId xmlns:a16="http://schemas.microsoft.com/office/drawing/2014/main" id="{C2E0BA33-C1DC-0548-BFE0-81CB59FB428E}"/>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3" name="AutoShape 38">
                    <a:extLst>
                      <a:ext uri="{FF2B5EF4-FFF2-40B4-BE49-F238E27FC236}">
                        <a16:creationId xmlns:a16="http://schemas.microsoft.com/office/drawing/2014/main" id="{277363C5-8671-494E-87F5-7338B44E18F5}"/>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4" name="AutoShape 38">
                    <a:extLst>
                      <a:ext uri="{FF2B5EF4-FFF2-40B4-BE49-F238E27FC236}">
                        <a16:creationId xmlns:a16="http://schemas.microsoft.com/office/drawing/2014/main" id="{2A5CF4A0-1885-DB44-A8BA-0F387D309F32}"/>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56" name="Group 155">
                  <a:extLst>
                    <a:ext uri="{FF2B5EF4-FFF2-40B4-BE49-F238E27FC236}">
                      <a16:creationId xmlns:a16="http://schemas.microsoft.com/office/drawing/2014/main" id="{093A2488-5F7E-8F4E-8554-E7B79177237D}"/>
                    </a:ext>
                  </a:extLst>
                </p:cNvPr>
                <p:cNvGrpSpPr/>
                <p:nvPr/>
              </p:nvGrpSpPr>
              <p:grpSpPr>
                <a:xfrm>
                  <a:off x="6907993" y="5498527"/>
                  <a:ext cx="4182657" cy="589292"/>
                  <a:chOff x="6926292" y="5681712"/>
                  <a:chExt cx="4182657" cy="589292"/>
                </a:xfrm>
              </p:grpSpPr>
              <p:sp>
                <p:nvSpPr>
                  <p:cNvPr id="157" name="AutoShape 38">
                    <a:extLst>
                      <a:ext uri="{FF2B5EF4-FFF2-40B4-BE49-F238E27FC236}">
                        <a16:creationId xmlns:a16="http://schemas.microsoft.com/office/drawing/2014/main" id="{DE9CAFD6-31E0-9944-AA0A-8C955847A563}"/>
                      </a:ext>
                    </a:extLst>
                  </p:cNvPr>
                  <p:cNvSpPr>
                    <a:spLocks noChangeArrowheads="1"/>
                  </p:cNvSpPr>
                  <p:nvPr/>
                </p:nvSpPr>
                <p:spPr bwMode="auto">
                  <a:xfrm>
                    <a:off x="6926292" y="5686040"/>
                    <a:ext cx="1112883" cy="584964"/>
                  </a:xfrm>
                  <a:prstGeom prst="cube">
                    <a:avLst>
                      <a:gd name="adj" fmla="val 24995"/>
                    </a:avLst>
                  </a:prstGeom>
                  <a:solidFill>
                    <a:schemeClr val="accent2">
                      <a:lumMod val="40000"/>
                      <a:lumOff val="60000"/>
                    </a:schemeClr>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58" name="AutoShape 38">
                    <a:extLst>
                      <a:ext uri="{FF2B5EF4-FFF2-40B4-BE49-F238E27FC236}">
                        <a16:creationId xmlns:a16="http://schemas.microsoft.com/office/drawing/2014/main" id="{A3A8B31A-BAC2-874A-9D61-AA017121BEFC}"/>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59" name="AutoShape 38">
                    <a:extLst>
                      <a:ext uri="{FF2B5EF4-FFF2-40B4-BE49-F238E27FC236}">
                        <a16:creationId xmlns:a16="http://schemas.microsoft.com/office/drawing/2014/main" id="{1AC24B01-3015-864D-BE8B-B1F2E21E2C18}"/>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0" name="AutoShape 38">
                    <a:extLst>
                      <a:ext uri="{FF2B5EF4-FFF2-40B4-BE49-F238E27FC236}">
                        <a16:creationId xmlns:a16="http://schemas.microsoft.com/office/drawing/2014/main" id="{0012DFC7-2381-D040-A2E6-CA76F7696AB7}"/>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grpSp>
        <p:sp>
          <p:nvSpPr>
            <p:cNvPr id="14387" name="Text Box 49"/>
            <p:cNvSpPr txBox="1">
              <a:spLocks noChangeArrowheads="1"/>
            </p:cNvSpPr>
            <p:nvPr/>
          </p:nvSpPr>
          <p:spPr bwMode="auto">
            <a:xfrm>
              <a:off x="6746340" y="6017103"/>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zh-CN" altLang="en-US" sz="1800" dirty="0">
                  <a:latin typeface="Times New Roman" pitchFamily="18" charset="0"/>
                  <a:ea typeface="SimSun" pitchFamily="2" charset="-122"/>
                </a:rPr>
                <a:t>1</a:t>
              </a:r>
            </a:p>
          </p:txBody>
        </p:sp>
        <p:sp>
          <p:nvSpPr>
            <p:cNvPr id="174" name="Text Box 49">
              <a:extLst>
                <a:ext uri="{FF2B5EF4-FFF2-40B4-BE49-F238E27FC236}">
                  <a16:creationId xmlns:a16="http://schemas.microsoft.com/office/drawing/2014/main" id="{0A1A38FD-80FB-194F-BA49-CD31D3F08D94}"/>
                </a:ext>
              </a:extLst>
            </p:cNvPr>
            <p:cNvSpPr txBox="1">
              <a:spLocks noChangeArrowheads="1"/>
            </p:cNvSpPr>
            <p:nvPr/>
          </p:nvSpPr>
          <p:spPr bwMode="auto">
            <a:xfrm>
              <a:off x="7761550" y="6017103"/>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2</a:t>
              </a:r>
              <a:endParaRPr lang="zh-CN" altLang="en-US" sz="1800" dirty="0">
                <a:latin typeface="Times New Roman" pitchFamily="18" charset="0"/>
                <a:ea typeface="SimSun" pitchFamily="2" charset="-122"/>
              </a:endParaRPr>
            </a:p>
          </p:txBody>
        </p:sp>
        <p:sp>
          <p:nvSpPr>
            <p:cNvPr id="175" name="Text Box 49">
              <a:extLst>
                <a:ext uri="{FF2B5EF4-FFF2-40B4-BE49-F238E27FC236}">
                  <a16:creationId xmlns:a16="http://schemas.microsoft.com/office/drawing/2014/main" id="{1EF0C55F-9D70-7546-BAC7-4818B753BCD5}"/>
                </a:ext>
              </a:extLst>
            </p:cNvPr>
            <p:cNvSpPr txBox="1">
              <a:spLocks noChangeArrowheads="1"/>
            </p:cNvSpPr>
            <p:nvPr/>
          </p:nvSpPr>
          <p:spPr bwMode="auto">
            <a:xfrm>
              <a:off x="8776760" y="6017103"/>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3</a:t>
              </a:r>
              <a:endParaRPr lang="zh-CN" altLang="en-US" sz="1800" dirty="0">
                <a:latin typeface="Times New Roman" pitchFamily="18" charset="0"/>
                <a:ea typeface="SimSun" pitchFamily="2" charset="-122"/>
              </a:endParaRPr>
            </a:p>
          </p:txBody>
        </p:sp>
        <p:sp>
          <p:nvSpPr>
            <p:cNvPr id="176" name="Text Box 49">
              <a:extLst>
                <a:ext uri="{FF2B5EF4-FFF2-40B4-BE49-F238E27FC236}">
                  <a16:creationId xmlns:a16="http://schemas.microsoft.com/office/drawing/2014/main" id="{863E0551-5469-FC45-A3DB-23DDF9752AD5}"/>
                </a:ext>
              </a:extLst>
            </p:cNvPr>
            <p:cNvSpPr txBox="1">
              <a:spLocks noChangeArrowheads="1"/>
            </p:cNvSpPr>
            <p:nvPr/>
          </p:nvSpPr>
          <p:spPr bwMode="auto">
            <a:xfrm>
              <a:off x="9791970" y="6017103"/>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4</a:t>
              </a:r>
              <a:endParaRPr lang="zh-CN" altLang="en-US" sz="1800" dirty="0">
                <a:latin typeface="Times New Roman" pitchFamily="18" charset="0"/>
                <a:ea typeface="SimSun" pitchFamily="2" charset="-122"/>
              </a:endParaRPr>
            </a:p>
          </p:txBody>
        </p:sp>
        <p:sp>
          <p:nvSpPr>
            <p:cNvPr id="177" name="Text Box 49">
              <a:extLst>
                <a:ext uri="{FF2B5EF4-FFF2-40B4-BE49-F238E27FC236}">
                  <a16:creationId xmlns:a16="http://schemas.microsoft.com/office/drawing/2014/main" id="{70D2A030-AE4A-7340-86B3-FA145F29165D}"/>
                </a:ext>
              </a:extLst>
            </p:cNvPr>
            <p:cNvSpPr txBox="1">
              <a:spLocks noChangeArrowheads="1"/>
            </p:cNvSpPr>
            <p:nvPr/>
          </p:nvSpPr>
          <p:spPr bwMode="auto">
            <a:xfrm>
              <a:off x="6746340" y="5555959"/>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5</a:t>
              </a:r>
              <a:endParaRPr lang="zh-CN" altLang="en-US" sz="1800" dirty="0">
                <a:latin typeface="Times New Roman" pitchFamily="18" charset="0"/>
                <a:ea typeface="SimSun" pitchFamily="2" charset="-122"/>
              </a:endParaRPr>
            </a:p>
          </p:txBody>
        </p:sp>
        <p:sp>
          <p:nvSpPr>
            <p:cNvPr id="178" name="Text Box 49">
              <a:extLst>
                <a:ext uri="{FF2B5EF4-FFF2-40B4-BE49-F238E27FC236}">
                  <a16:creationId xmlns:a16="http://schemas.microsoft.com/office/drawing/2014/main" id="{BEA626B7-7895-EC4C-8DD0-504CA8AD93B2}"/>
                </a:ext>
              </a:extLst>
            </p:cNvPr>
            <p:cNvSpPr txBox="1">
              <a:spLocks noChangeArrowheads="1"/>
            </p:cNvSpPr>
            <p:nvPr/>
          </p:nvSpPr>
          <p:spPr bwMode="auto">
            <a:xfrm>
              <a:off x="6746340" y="5055718"/>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9</a:t>
              </a:r>
              <a:endParaRPr lang="zh-CN" altLang="en-US" sz="1800" dirty="0">
                <a:latin typeface="Times New Roman" pitchFamily="18" charset="0"/>
                <a:ea typeface="SimSun" pitchFamily="2" charset="-122"/>
              </a:endParaRPr>
            </a:p>
          </p:txBody>
        </p:sp>
        <p:sp>
          <p:nvSpPr>
            <p:cNvPr id="179" name="Text Box 49">
              <a:extLst>
                <a:ext uri="{FF2B5EF4-FFF2-40B4-BE49-F238E27FC236}">
                  <a16:creationId xmlns:a16="http://schemas.microsoft.com/office/drawing/2014/main" id="{C8B0091D-BBEB-7B4E-A571-C7CEE41DB303}"/>
                </a:ext>
              </a:extLst>
            </p:cNvPr>
            <p:cNvSpPr txBox="1">
              <a:spLocks noChangeArrowheads="1"/>
            </p:cNvSpPr>
            <p:nvPr/>
          </p:nvSpPr>
          <p:spPr bwMode="auto">
            <a:xfrm>
              <a:off x="6746340" y="4562519"/>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13</a:t>
              </a:r>
              <a:endParaRPr lang="zh-CN" altLang="en-US" sz="1800" dirty="0">
                <a:latin typeface="Times New Roman" pitchFamily="18" charset="0"/>
                <a:ea typeface="SimSun" pitchFamily="2" charset="-122"/>
              </a:endParaRPr>
            </a:p>
          </p:txBody>
        </p:sp>
        <p:sp>
          <p:nvSpPr>
            <p:cNvPr id="180" name="Text Box 49">
              <a:extLst>
                <a:ext uri="{FF2B5EF4-FFF2-40B4-BE49-F238E27FC236}">
                  <a16:creationId xmlns:a16="http://schemas.microsoft.com/office/drawing/2014/main" id="{D55F65A3-283C-0942-AC84-C22E159E4CF4}"/>
                </a:ext>
              </a:extLst>
            </p:cNvPr>
            <p:cNvSpPr txBox="1">
              <a:spLocks noChangeArrowheads="1"/>
            </p:cNvSpPr>
            <p:nvPr/>
          </p:nvSpPr>
          <p:spPr bwMode="auto">
            <a:xfrm>
              <a:off x="6831598" y="4059857"/>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29</a:t>
              </a:r>
              <a:endParaRPr lang="zh-CN" altLang="en-US" sz="1800" dirty="0">
                <a:latin typeface="Times New Roman" pitchFamily="18" charset="0"/>
                <a:ea typeface="SimSun" pitchFamily="2" charset="-122"/>
              </a:endParaRPr>
            </a:p>
          </p:txBody>
        </p:sp>
        <p:sp>
          <p:nvSpPr>
            <p:cNvPr id="181" name="Text Box 49">
              <a:extLst>
                <a:ext uri="{FF2B5EF4-FFF2-40B4-BE49-F238E27FC236}">
                  <a16:creationId xmlns:a16="http://schemas.microsoft.com/office/drawing/2014/main" id="{1992EBB5-F032-984D-9007-9EDEA937EF59}"/>
                </a:ext>
              </a:extLst>
            </p:cNvPr>
            <p:cNvSpPr txBox="1">
              <a:spLocks noChangeArrowheads="1"/>
            </p:cNvSpPr>
            <p:nvPr/>
          </p:nvSpPr>
          <p:spPr bwMode="auto">
            <a:xfrm>
              <a:off x="7033761" y="3856277"/>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45</a:t>
              </a:r>
              <a:endParaRPr lang="zh-CN" altLang="en-US" sz="1800" dirty="0">
                <a:latin typeface="Times New Roman" pitchFamily="18" charset="0"/>
                <a:ea typeface="SimSun" pitchFamily="2" charset="-122"/>
              </a:endParaRPr>
            </a:p>
          </p:txBody>
        </p:sp>
        <p:sp>
          <p:nvSpPr>
            <p:cNvPr id="182" name="Text Box 49">
              <a:extLst>
                <a:ext uri="{FF2B5EF4-FFF2-40B4-BE49-F238E27FC236}">
                  <a16:creationId xmlns:a16="http://schemas.microsoft.com/office/drawing/2014/main" id="{B9CABA32-0E8A-FA4A-9B13-BFC027A737C7}"/>
                </a:ext>
              </a:extLst>
            </p:cNvPr>
            <p:cNvSpPr txBox="1">
              <a:spLocks noChangeArrowheads="1"/>
            </p:cNvSpPr>
            <p:nvPr/>
          </p:nvSpPr>
          <p:spPr bwMode="auto">
            <a:xfrm>
              <a:off x="7235924" y="3640232"/>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61</a:t>
              </a:r>
              <a:endParaRPr lang="zh-CN" altLang="en-US" sz="1800" dirty="0">
                <a:latin typeface="Times New Roman" pitchFamily="18" charset="0"/>
                <a:ea typeface="SimSun" pitchFamily="2" charset="-122"/>
              </a:endParaRPr>
            </a:p>
          </p:txBody>
        </p:sp>
        <p:sp>
          <p:nvSpPr>
            <p:cNvPr id="183" name="Text Box 49">
              <a:extLst>
                <a:ext uri="{FF2B5EF4-FFF2-40B4-BE49-F238E27FC236}">
                  <a16:creationId xmlns:a16="http://schemas.microsoft.com/office/drawing/2014/main" id="{24BC4324-9155-254F-8399-89CE1FE42513}"/>
                </a:ext>
              </a:extLst>
            </p:cNvPr>
            <p:cNvSpPr txBox="1">
              <a:spLocks noChangeArrowheads="1"/>
            </p:cNvSpPr>
            <p:nvPr/>
          </p:nvSpPr>
          <p:spPr bwMode="auto">
            <a:xfrm>
              <a:off x="10420458" y="5748363"/>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20</a:t>
              </a:r>
              <a:endParaRPr lang="zh-CN" altLang="en-US" sz="1800" dirty="0">
                <a:latin typeface="Times New Roman" pitchFamily="18" charset="0"/>
                <a:ea typeface="SimSun" pitchFamily="2" charset="-122"/>
              </a:endParaRPr>
            </a:p>
          </p:txBody>
        </p:sp>
        <p:sp>
          <p:nvSpPr>
            <p:cNvPr id="184" name="Text Box 49">
              <a:extLst>
                <a:ext uri="{FF2B5EF4-FFF2-40B4-BE49-F238E27FC236}">
                  <a16:creationId xmlns:a16="http://schemas.microsoft.com/office/drawing/2014/main" id="{BAB18721-0D8E-F14B-B4AD-FB5528672C43}"/>
                </a:ext>
              </a:extLst>
            </p:cNvPr>
            <p:cNvSpPr txBox="1">
              <a:spLocks noChangeArrowheads="1"/>
            </p:cNvSpPr>
            <p:nvPr/>
          </p:nvSpPr>
          <p:spPr bwMode="auto">
            <a:xfrm>
              <a:off x="10616401" y="5554065"/>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36</a:t>
              </a:r>
              <a:endParaRPr lang="zh-CN" altLang="en-US" sz="1800" dirty="0">
                <a:latin typeface="Times New Roman" pitchFamily="18" charset="0"/>
                <a:ea typeface="SimSun" pitchFamily="2" charset="-122"/>
              </a:endParaRPr>
            </a:p>
          </p:txBody>
        </p:sp>
        <p:sp>
          <p:nvSpPr>
            <p:cNvPr id="185" name="Text Box 49">
              <a:extLst>
                <a:ext uri="{FF2B5EF4-FFF2-40B4-BE49-F238E27FC236}">
                  <a16:creationId xmlns:a16="http://schemas.microsoft.com/office/drawing/2014/main" id="{123873C6-21BA-0647-B54B-31B76D12990C}"/>
                </a:ext>
              </a:extLst>
            </p:cNvPr>
            <p:cNvSpPr txBox="1">
              <a:spLocks noChangeArrowheads="1"/>
            </p:cNvSpPr>
            <p:nvPr/>
          </p:nvSpPr>
          <p:spPr bwMode="auto">
            <a:xfrm>
              <a:off x="10812344" y="5364363"/>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52</a:t>
              </a:r>
              <a:endParaRPr lang="zh-CN" altLang="en-US" sz="1800" dirty="0">
                <a:latin typeface="Times New Roman" pitchFamily="18" charset="0"/>
                <a:ea typeface="SimSun" pitchFamily="2" charset="-122"/>
              </a:endParaRPr>
            </a:p>
          </p:txBody>
        </p:sp>
      </p:grpSp>
      <p:sp>
        <p:nvSpPr>
          <p:cNvPr id="173" name="TextBox 172">
            <a:extLst>
              <a:ext uri="{FF2B5EF4-FFF2-40B4-BE49-F238E27FC236}">
                <a16:creationId xmlns:a16="http://schemas.microsoft.com/office/drawing/2014/main" id="{33F91555-3D7C-4C42-9E59-8F166611E791}"/>
              </a:ext>
            </a:extLst>
          </p:cNvPr>
          <p:cNvSpPr txBox="1"/>
          <p:nvPr/>
        </p:nvSpPr>
        <p:spPr>
          <a:xfrm>
            <a:off x="8622532" y="1247105"/>
            <a:ext cx="2911246" cy="1261884"/>
          </a:xfrm>
          <a:prstGeom prst="rect">
            <a:avLst/>
          </a:prstGeom>
          <a:noFill/>
          <a:ln>
            <a:solidFill>
              <a:srgbClr val="C00000"/>
            </a:solidFill>
          </a:ln>
        </p:spPr>
        <p:txBody>
          <a:bodyPr wrap="square" rtlCol="0">
            <a:spAutoFit/>
          </a:bodyPr>
          <a:lstStyle/>
          <a:p>
            <a:r>
              <a:rPr lang="en-US" dirty="0"/>
              <a:t>Example:</a:t>
            </a:r>
          </a:p>
          <a:p>
            <a:r>
              <a:rPr lang="en-US" dirty="0"/>
              <a:t>	A: 4000, B: 400, C: 40</a:t>
            </a:r>
          </a:p>
          <a:p>
            <a:r>
              <a:rPr lang="en-US" dirty="0"/>
              <a:t>Chunk:</a:t>
            </a:r>
          </a:p>
          <a:p>
            <a:r>
              <a:rPr lang="en-US" dirty="0"/>
              <a:t>	1000 x 100 x 10</a:t>
            </a:r>
          </a:p>
        </p:txBody>
      </p:sp>
      <p:grpSp>
        <p:nvGrpSpPr>
          <p:cNvPr id="9" name="Group 8">
            <a:extLst>
              <a:ext uri="{FF2B5EF4-FFF2-40B4-BE49-F238E27FC236}">
                <a16:creationId xmlns:a16="http://schemas.microsoft.com/office/drawing/2014/main" id="{F6C77C7C-7678-A140-AD43-6E63BD6B4A78}"/>
              </a:ext>
            </a:extLst>
          </p:cNvPr>
          <p:cNvGrpSpPr/>
          <p:nvPr/>
        </p:nvGrpSpPr>
        <p:grpSpPr>
          <a:xfrm>
            <a:off x="2139859" y="5786719"/>
            <a:ext cx="4752391" cy="750930"/>
            <a:chOff x="2139859" y="5786719"/>
            <a:chExt cx="4752391" cy="750930"/>
          </a:xfrm>
        </p:grpSpPr>
        <p:sp>
          <p:nvSpPr>
            <p:cNvPr id="7" name="Freeform 6">
              <a:extLst>
                <a:ext uri="{FF2B5EF4-FFF2-40B4-BE49-F238E27FC236}">
                  <a16:creationId xmlns:a16="http://schemas.microsoft.com/office/drawing/2014/main" id="{63B5C839-9BCC-6A48-9A7E-6795F6FEE07A}"/>
                </a:ext>
              </a:extLst>
            </p:cNvPr>
            <p:cNvSpPr/>
            <p:nvPr/>
          </p:nvSpPr>
          <p:spPr>
            <a:xfrm>
              <a:off x="2158482" y="6338596"/>
              <a:ext cx="1107232" cy="199053"/>
            </a:xfrm>
            <a:custGeom>
              <a:avLst/>
              <a:gdLst>
                <a:gd name="connsiteX0" fmla="*/ 1107232 w 1107232"/>
                <a:gd name="connsiteY0" fmla="*/ 0 h 199053"/>
                <a:gd name="connsiteX1" fmla="*/ 914400 w 1107232"/>
                <a:gd name="connsiteY1" fmla="*/ 199053 h 199053"/>
                <a:gd name="connsiteX2" fmla="*/ 0 w 1107232"/>
                <a:gd name="connsiteY2" fmla="*/ 186612 h 199053"/>
                <a:gd name="connsiteX3" fmla="*/ 167951 w 1107232"/>
                <a:gd name="connsiteY3" fmla="*/ 6220 h 199053"/>
                <a:gd name="connsiteX4" fmla="*/ 1107232 w 1107232"/>
                <a:gd name="connsiteY4" fmla="*/ 0 h 19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232" h="199053">
                  <a:moveTo>
                    <a:pt x="1107232" y="0"/>
                  </a:moveTo>
                  <a:lnTo>
                    <a:pt x="914400" y="199053"/>
                  </a:lnTo>
                  <a:lnTo>
                    <a:pt x="0" y="186612"/>
                  </a:lnTo>
                  <a:lnTo>
                    <a:pt x="167951" y="6220"/>
                  </a:lnTo>
                  <a:lnTo>
                    <a:pt x="110723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031063F-576E-614E-9E33-305C7CA6B160}"/>
                </a:ext>
              </a:extLst>
            </p:cNvPr>
            <p:cNvGrpSpPr/>
            <p:nvPr/>
          </p:nvGrpSpPr>
          <p:grpSpPr>
            <a:xfrm>
              <a:off x="2139859" y="5786719"/>
              <a:ext cx="4752391" cy="746449"/>
              <a:chOff x="6008915" y="5536163"/>
              <a:chExt cx="4752391" cy="746449"/>
            </a:xfrm>
          </p:grpSpPr>
          <p:cxnSp>
            <p:nvCxnSpPr>
              <p:cNvPr id="8" name="Straight Connector 7">
                <a:extLst>
                  <a:ext uri="{FF2B5EF4-FFF2-40B4-BE49-F238E27FC236}">
                    <a16:creationId xmlns:a16="http://schemas.microsoft.com/office/drawing/2014/main" id="{BD324AA7-F846-8543-BA3A-21CFABFAB60F}"/>
                  </a:ext>
                </a:extLst>
              </p:cNvPr>
              <p:cNvCxnSpPr/>
              <p:nvPr/>
            </p:nvCxnSpPr>
            <p:spPr>
              <a:xfrm>
                <a:off x="6008915" y="6282612"/>
                <a:ext cx="4030824"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7B3BC42-012A-ED46-91EC-C9D48A284C7D}"/>
                  </a:ext>
                </a:extLst>
              </p:cNvPr>
              <p:cNvCxnSpPr>
                <a:cxnSpLocks/>
              </p:cNvCxnSpPr>
              <p:nvPr/>
            </p:nvCxnSpPr>
            <p:spPr>
              <a:xfrm flipV="1">
                <a:off x="10039739" y="5536163"/>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186" name="Straight Connector 185">
                <a:extLst>
                  <a:ext uri="{FF2B5EF4-FFF2-40B4-BE49-F238E27FC236}">
                    <a16:creationId xmlns:a16="http://schemas.microsoft.com/office/drawing/2014/main" id="{1767E051-85A0-564D-8215-8242DC24527C}"/>
                  </a:ext>
                </a:extLst>
              </p:cNvPr>
              <p:cNvCxnSpPr>
                <a:cxnSpLocks/>
              </p:cNvCxnSpPr>
              <p:nvPr/>
            </p:nvCxnSpPr>
            <p:spPr>
              <a:xfrm flipV="1">
                <a:off x="6015135" y="5536163"/>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187" name="Straight Connector 186">
                <a:extLst>
                  <a:ext uri="{FF2B5EF4-FFF2-40B4-BE49-F238E27FC236}">
                    <a16:creationId xmlns:a16="http://schemas.microsoft.com/office/drawing/2014/main" id="{B1B78E0F-4812-9141-8560-EA1158710753}"/>
                  </a:ext>
                </a:extLst>
              </p:cNvPr>
              <p:cNvCxnSpPr>
                <a:cxnSpLocks/>
              </p:cNvCxnSpPr>
              <p:nvPr/>
            </p:nvCxnSpPr>
            <p:spPr>
              <a:xfrm>
                <a:off x="6736702" y="5536163"/>
                <a:ext cx="4024604" cy="0"/>
              </a:xfrm>
              <a:prstGeom prst="line">
                <a:avLst/>
              </a:prstGeom>
            </p:spPr>
            <p:style>
              <a:lnRef idx="1">
                <a:schemeClr val="dk1"/>
              </a:lnRef>
              <a:fillRef idx="0">
                <a:schemeClr val="dk1"/>
              </a:fillRef>
              <a:effectRef idx="0">
                <a:schemeClr val="dk1"/>
              </a:effectRef>
              <a:fontRef idx="minor">
                <a:schemeClr val="tx1"/>
              </a:fontRef>
            </p:style>
          </p:cxnSp>
          <p:cxnSp>
            <p:nvCxnSpPr>
              <p:cNvPr id="188" name="Straight Connector 187">
                <a:extLst>
                  <a:ext uri="{FF2B5EF4-FFF2-40B4-BE49-F238E27FC236}">
                    <a16:creationId xmlns:a16="http://schemas.microsoft.com/office/drawing/2014/main" id="{ABED563D-6041-6248-9DF4-6E98AE466C3A}"/>
                  </a:ext>
                </a:extLst>
              </p:cNvPr>
              <p:cNvCxnSpPr/>
              <p:nvPr/>
            </p:nvCxnSpPr>
            <p:spPr>
              <a:xfrm flipV="1">
                <a:off x="6192418" y="6060835"/>
                <a:ext cx="4007178" cy="32055"/>
              </a:xfrm>
              <a:prstGeom prst="line">
                <a:avLst/>
              </a:prstGeom>
            </p:spPr>
            <p:style>
              <a:lnRef idx="1">
                <a:schemeClr val="dk1"/>
              </a:lnRef>
              <a:fillRef idx="0">
                <a:schemeClr val="dk1"/>
              </a:fillRef>
              <a:effectRef idx="0">
                <a:schemeClr val="dk1"/>
              </a:effectRef>
              <a:fontRef idx="minor">
                <a:schemeClr val="tx1"/>
              </a:fontRef>
            </p:style>
          </p:cxnSp>
          <p:cxnSp>
            <p:nvCxnSpPr>
              <p:cNvPr id="189" name="Straight Connector 188">
                <a:extLst>
                  <a:ext uri="{FF2B5EF4-FFF2-40B4-BE49-F238E27FC236}">
                    <a16:creationId xmlns:a16="http://schemas.microsoft.com/office/drawing/2014/main" id="{E8BE7F2B-018C-D34A-B117-4A4FDBF80C33}"/>
                  </a:ext>
                </a:extLst>
              </p:cNvPr>
              <p:cNvCxnSpPr/>
              <p:nvPr/>
            </p:nvCxnSpPr>
            <p:spPr>
              <a:xfrm>
                <a:off x="6382138" y="5896946"/>
                <a:ext cx="4030824" cy="0"/>
              </a:xfrm>
              <a:prstGeom prst="line">
                <a:avLst/>
              </a:prstGeom>
            </p:spPr>
            <p:style>
              <a:lnRef idx="1">
                <a:schemeClr val="dk1"/>
              </a:lnRef>
              <a:fillRef idx="0">
                <a:schemeClr val="dk1"/>
              </a:fillRef>
              <a:effectRef idx="0">
                <a:schemeClr val="dk1"/>
              </a:effectRef>
              <a:fontRef idx="minor">
                <a:schemeClr val="tx1"/>
              </a:fontRef>
            </p:style>
          </p:cxnSp>
          <p:cxnSp>
            <p:nvCxnSpPr>
              <p:cNvPr id="190" name="Straight Connector 189">
                <a:extLst>
                  <a:ext uri="{FF2B5EF4-FFF2-40B4-BE49-F238E27FC236}">
                    <a16:creationId xmlns:a16="http://schemas.microsoft.com/office/drawing/2014/main" id="{D16BDE12-C3DA-A74C-A745-E8D921BA16BD}"/>
                  </a:ext>
                </a:extLst>
              </p:cNvPr>
              <p:cNvCxnSpPr/>
              <p:nvPr/>
            </p:nvCxnSpPr>
            <p:spPr>
              <a:xfrm>
                <a:off x="6563578" y="5713443"/>
                <a:ext cx="4030824" cy="0"/>
              </a:xfrm>
              <a:prstGeom prst="line">
                <a:avLst/>
              </a:prstGeom>
            </p:spPr>
            <p:style>
              <a:lnRef idx="1">
                <a:schemeClr val="dk1"/>
              </a:lnRef>
              <a:fillRef idx="0">
                <a:schemeClr val="dk1"/>
              </a:fillRef>
              <a:effectRef idx="0">
                <a:schemeClr val="dk1"/>
              </a:effectRef>
              <a:fontRef idx="minor">
                <a:schemeClr val="tx1"/>
              </a:fontRef>
            </p:style>
          </p:cxnSp>
          <p:cxnSp>
            <p:nvCxnSpPr>
              <p:cNvPr id="191" name="Straight Connector 190">
                <a:extLst>
                  <a:ext uri="{FF2B5EF4-FFF2-40B4-BE49-F238E27FC236}">
                    <a16:creationId xmlns:a16="http://schemas.microsoft.com/office/drawing/2014/main" id="{BE5D9552-3024-4747-83F0-DA0AE9067723}"/>
                  </a:ext>
                </a:extLst>
              </p:cNvPr>
              <p:cNvCxnSpPr>
                <a:cxnSpLocks/>
              </p:cNvCxnSpPr>
              <p:nvPr/>
            </p:nvCxnSpPr>
            <p:spPr>
              <a:xfrm flipV="1">
                <a:off x="7900965" y="5536163"/>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a16="http://schemas.microsoft.com/office/drawing/2014/main" id="{1A74B535-0115-0643-862C-6A364BA87F3A}"/>
                  </a:ext>
                </a:extLst>
              </p:cNvPr>
              <p:cNvCxnSpPr>
                <a:cxnSpLocks/>
              </p:cNvCxnSpPr>
              <p:nvPr/>
            </p:nvCxnSpPr>
            <p:spPr>
              <a:xfrm flipV="1">
                <a:off x="8957388" y="5536163"/>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id="{3A85BED3-2986-D243-9054-B263ED48F55C}"/>
                  </a:ext>
                </a:extLst>
              </p:cNvPr>
              <p:cNvCxnSpPr>
                <a:cxnSpLocks/>
              </p:cNvCxnSpPr>
              <p:nvPr/>
            </p:nvCxnSpPr>
            <p:spPr>
              <a:xfrm flipV="1">
                <a:off x="6958050" y="5536163"/>
                <a:ext cx="721567" cy="746449"/>
              </a:xfrm>
              <a:prstGeom prst="line">
                <a:avLst/>
              </a:prstGeom>
            </p:spPr>
            <p:style>
              <a:lnRef idx="1">
                <a:schemeClr val="dk1"/>
              </a:lnRef>
              <a:fillRef idx="0">
                <a:schemeClr val="dk1"/>
              </a:fillRef>
              <a:effectRef idx="0">
                <a:schemeClr val="dk1"/>
              </a:effectRef>
              <a:fontRef idx="minor">
                <a:schemeClr val="tx1"/>
              </a:fontRef>
            </p:style>
          </p:cxnSp>
        </p:grpSp>
      </p:grpSp>
      <p:sp>
        <p:nvSpPr>
          <p:cNvPr id="216" name="Text Box 6">
            <a:extLst>
              <a:ext uri="{FF2B5EF4-FFF2-40B4-BE49-F238E27FC236}">
                <a16:creationId xmlns:a16="http://schemas.microsoft.com/office/drawing/2014/main" id="{E6CA53CB-55FC-2D40-9E3F-5DB400C6A223}"/>
              </a:ext>
            </a:extLst>
          </p:cNvPr>
          <p:cNvSpPr txBox="1">
            <a:spLocks noChangeArrowheads="1"/>
          </p:cNvSpPr>
          <p:nvPr/>
        </p:nvSpPr>
        <p:spPr bwMode="auto">
          <a:xfrm>
            <a:off x="6370053" y="6279111"/>
            <a:ext cx="487589" cy="36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2400" dirty="0">
                <a:latin typeface="Times New Roman" pitchFamily="18" charset="0"/>
                <a:ea typeface="SimSun" pitchFamily="2" charset="-122"/>
              </a:rPr>
              <a:t>AC</a:t>
            </a:r>
          </a:p>
        </p:txBody>
      </p:sp>
      <p:sp>
        <p:nvSpPr>
          <p:cNvPr id="217" name="Text Box 6">
            <a:extLst>
              <a:ext uri="{FF2B5EF4-FFF2-40B4-BE49-F238E27FC236}">
                <a16:creationId xmlns:a16="http://schemas.microsoft.com/office/drawing/2014/main" id="{E4A11072-2388-164A-AE88-2089BF49DAC5}"/>
              </a:ext>
            </a:extLst>
          </p:cNvPr>
          <p:cNvSpPr txBox="1">
            <a:spLocks noChangeArrowheads="1"/>
          </p:cNvSpPr>
          <p:nvPr/>
        </p:nvSpPr>
        <p:spPr bwMode="auto">
          <a:xfrm>
            <a:off x="7306254" y="4046369"/>
            <a:ext cx="487589" cy="36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2400" dirty="0">
                <a:latin typeface="Times New Roman" pitchFamily="18" charset="0"/>
                <a:ea typeface="SimSun" pitchFamily="2" charset="-122"/>
              </a:rPr>
              <a:t>AB</a:t>
            </a:r>
          </a:p>
        </p:txBody>
      </p:sp>
      <p:sp>
        <p:nvSpPr>
          <p:cNvPr id="218" name="Text Box 6">
            <a:extLst>
              <a:ext uri="{FF2B5EF4-FFF2-40B4-BE49-F238E27FC236}">
                <a16:creationId xmlns:a16="http://schemas.microsoft.com/office/drawing/2014/main" id="{E3AEDB2D-91B1-2B41-841D-613DC281912A}"/>
              </a:ext>
            </a:extLst>
          </p:cNvPr>
          <p:cNvSpPr txBox="1">
            <a:spLocks noChangeArrowheads="1"/>
          </p:cNvSpPr>
          <p:nvPr/>
        </p:nvSpPr>
        <p:spPr bwMode="auto">
          <a:xfrm>
            <a:off x="417303" y="5501885"/>
            <a:ext cx="487589" cy="36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2400" dirty="0">
                <a:latin typeface="Times New Roman" pitchFamily="18" charset="0"/>
                <a:ea typeface="SimSun" pitchFamily="2" charset="-122"/>
              </a:rPr>
              <a:t>BC</a:t>
            </a:r>
          </a:p>
        </p:txBody>
      </p:sp>
      <p:sp>
        <p:nvSpPr>
          <p:cNvPr id="219" name="Rectangle 3">
            <a:extLst>
              <a:ext uri="{FF2B5EF4-FFF2-40B4-BE49-F238E27FC236}">
                <a16:creationId xmlns:a16="http://schemas.microsoft.com/office/drawing/2014/main" id="{5617327A-E655-244C-B171-7E609C57F97A}"/>
              </a:ext>
            </a:extLst>
          </p:cNvPr>
          <p:cNvSpPr txBox="1">
            <a:spLocks noChangeArrowheads="1"/>
          </p:cNvSpPr>
          <p:nvPr/>
        </p:nvSpPr>
        <p:spPr>
          <a:xfrm>
            <a:off x="7693025" y="2712483"/>
            <a:ext cx="4330601" cy="4011778"/>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lvl="1">
              <a:lnSpc>
                <a:spcPct val="110000"/>
              </a:lnSpc>
            </a:pPr>
            <a:r>
              <a:rPr lang="en-US" altLang="zh-CN" sz="2000" dirty="0">
                <a:ea typeface="SimSun" pitchFamily="2" charset="-122"/>
              </a:rPr>
              <a:t>One </a:t>
            </a:r>
            <a:r>
              <a:rPr lang="en-US" altLang="zh-CN" sz="2000" b="1" dirty="0">
                <a:ea typeface="SimSun" pitchFamily="2" charset="-122"/>
              </a:rPr>
              <a:t>row</a:t>
            </a:r>
            <a:r>
              <a:rPr lang="en-US" altLang="zh-CN" sz="2000" dirty="0">
                <a:ea typeface="SimSun" pitchFamily="2" charset="-122"/>
              </a:rPr>
              <a:t> of BC plane is fully computed</a:t>
            </a:r>
          </a:p>
          <a:p>
            <a:pPr lvl="1">
              <a:lnSpc>
                <a:spcPct val="110000"/>
              </a:lnSpc>
            </a:pPr>
            <a:r>
              <a:rPr lang="en-US" altLang="zh-CN" sz="2000" dirty="0">
                <a:ea typeface="SimSun" pitchFamily="2" charset="-122"/>
              </a:rPr>
              <a:t>One </a:t>
            </a:r>
            <a:r>
              <a:rPr lang="en-US" altLang="zh-CN" sz="2000" b="1" dirty="0">
                <a:ea typeface="SimSun" pitchFamily="2" charset="-122"/>
              </a:rPr>
              <a:t>chunk</a:t>
            </a:r>
            <a:r>
              <a:rPr lang="en-US" altLang="zh-CN" sz="2000" dirty="0">
                <a:ea typeface="SimSun" pitchFamily="2" charset="-122"/>
              </a:rPr>
              <a:t> of AC plane is fully computed</a:t>
            </a:r>
          </a:p>
          <a:p>
            <a:pPr lvl="1">
              <a:lnSpc>
                <a:spcPct val="110000"/>
              </a:lnSpc>
            </a:pPr>
            <a:r>
              <a:rPr lang="en-US" altLang="zh-CN" sz="2000" dirty="0">
                <a:ea typeface="SimSun" pitchFamily="2" charset="-122"/>
              </a:rPr>
              <a:t>All chunks in AB plane are partially computed</a:t>
            </a:r>
          </a:p>
          <a:p>
            <a:pPr>
              <a:lnSpc>
                <a:spcPct val="110000"/>
              </a:lnSpc>
            </a:pPr>
            <a:r>
              <a:rPr lang="en-US" altLang="zh-CN" sz="2000" dirty="0">
                <a:ea typeface="SimSun" pitchFamily="2" charset="-122"/>
              </a:rPr>
              <a:t>All fully computed chunks can be moved outside main memory</a:t>
            </a:r>
          </a:p>
          <a:p>
            <a:pPr>
              <a:lnSpc>
                <a:spcPct val="110000"/>
              </a:lnSpc>
            </a:pPr>
            <a:r>
              <a:rPr lang="en-US" altLang="zh-CN" sz="2000" dirty="0">
                <a:ea typeface="SimSun" pitchFamily="2" charset="-122"/>
              </a:rPr>
              <a:t>Partially computed chunks must be stored in the main memory</a:t>
            </a:r>
          </a:p>
          <a:p>
            <a:pPr>
              <a:lnSpc>
                <a:spcPct val="110000"/>
              </a:lnSpc>
            </a:pPr>
            <a:endParaRPr lang="en-US" altLang="zh-CN" sz="2000" dirty="0">
              <a:ea typeface="SimSun" pitchFamily="2" charset="-122"/>
            </a:endParaRPr>
          </a:p>
        </p:txBody>
      </p:sp>
      <p:sp>
        <p:nvSpPr>
          <p:cNvPr id="214" name="Freeform 213">
            <a:extLst>
              <a:ext uri="{FF2B5EF4-FFF2-40B4-BE49-F238E27FC236}">
                <a16:creationId xmlns:a16="http://schemas.microsoft.com/office/drawing/2014/main" id="{02233855-5C1F-FD48-8432-5E942DB58C3F}"/>
              </a:ext>
            </a:extLst>
          </p:cNvPr>
          <p:cNvSpPr/>
          <p:nvPr/>
        </p:nvSpPr>
        <p:spPr>
          <a:xfrm>
            <a:off x="777551" y="4777273"/>
            <a:ext cx="174171" cy="690466"/>
          </a:xfrm>
          <a:custGeom>
            <a:avLst/>
            <a:gdLst>
              <a:gd name="connsiteX0" fmla="*/ 174171 w 174171"/>
              <a:gd name="connsiteY0" fmla="*/ 0 h 690466"/>
              <a:gd name="connsiteX1" fmla="*/ 0 w 174171"/>
              <a:gd name="connsiteY1" fmla="*/ 180392 h 690466"/>
              <a:gd name="connsiteX2" fmla="*/ 0 w 174171"/>
              <a:gd name="connsiteY2" fmla="*/ 690466 h 690466"/>
              <a:gd name="connsiteX3" fmla="*/ 174171 w 174171"/>
              <a:gd name="connsiteY3" fmla="*/ 510074 h 690466"/>
              <a:gd name="connsiteX4" fmla="*/ 174171 w 174171"/>
              <a:gd name="connsiteY4" fmla="*/ 0 h 69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 h="690466">
                <a:moveTo>
                  <a:pt x="174171" y="0"/>
                </a:moveTo>
                <a:lnTo>
                  <a:pt x="0" y="180392"/>
                </a:lnTo>
                <a:lnTo>
                  <a:pt x="0" y="690466"/>
                </a:lnTo>
                <a:lnTo>
                  <a:pt x="174171" y="510074"/>
                </a:lnTo>
                <a:cubicBezTo>
                  <a:pt x="172098" y="340049"/>
                  <a:pt x="170024" y="170025"/>
                  <a:pt x="17417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reeform 230">
            <a:extLst>
              <a:ext uri="{FF2B5EF4-FFF2-40B4-BE49-F238E27FC236}">
                <a16:creationId xmlns:a16="http://schemas.microsoft.com/office/drawing/2014/main" id="{7C1A91D9-F08F-134C-90A8-E3274D805055}"/>
              </a:ext>
            </a:extLst>
          </p:cNvPr>
          <p:cNvSpPr/>
          <p:nvPr/>
        </p:nvSpPr>
        <p:spPr>
          <a:xfrm>
            <a:off x="781007" y="4288179"/>
            <a:ext cx="174171" cy="690466"/>
          </a:xfrm>
          <a:custGeom>
            <a:avLst/>
            <a:gdLst>
              <a:gd name="connsiteX0" fmla="*/ 174171 w 174171"/>
              <a:gd name="connsiteY0" fmla="*/ 0 h 690466"/>
              <a:gd name="connsiteX1" fmla="*/ 0 w 174171"/>
              <a:gd name="connsiteY1" fmla="*/ 180392 h 690466"/>
              <a:gd name="connsiteX2" fmla="*/ 0 w 174171"/>
              <a:gd name="connsiteY2" fmla="*/ 690466 h 690466"/>
              <a:gd name="connsiteX3" fmla="*/ 174171 w 174171"/>
              <a:gd name="connsiteY3" fmla="*/ 510074 h 690466"/>
              <a:gd name="connsiteX4" fmla="*/ 174171 w 174171"/>
              <a:gd name="connsiteY4" fmla="*/ 0 h 69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 h="690466">
                <a:moveTo>
                  <a:pt x="174171" y="0"/>
                </a:moveTo>
                <a:lnTo>
                  <a:pt x="0" y="180392"/>
                </a:lnTo>
                <a:lnTo>
                  <a:pt x="0" y="690466"/>
                </a:lnTo>
                <a:lnTo>
                  <a:pt x="174171" y="510074"/>
                </a:lnTo>
                <a:cubicBezTo>
                  <a:pt x="172098" y="340049"/>
                  <a:pt x="170024" y="170025"/>
                  <a:pt x="17417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Freeform 231">
            <a:extLst>
              <a:ext uri="{FF2B5EF4-FFF2-40B4-BE49-F238E27FC236}">
                <a16:creationId xmlns:a16="http://schemas.microsoft.com/office/drawing/2014/main" id="{616731FD-3253-A64A-BA14-7D96D97860C8}"/>
              </a:ext>
            </a:extLst>
          </p:cNvPr>
          <p:cNvSpPr/>
          <p:nvPr/>
        </p:nvSpPr>
        <p:spPr>
          <a:xfrm>
            <a:off x="781007" y="3841501"/>
            <a:ext cx="174171" cy="690466"/>
          </a:xfrm>
          <a:custGeom>
            <a:avLst/>
            <a:gdLst>
              <a:gd name="connsiteX0" fmla="*/ 174171 w 174171"/>
              <a:gd name="connsiteY0" fmla="*/ 0 h 690466"/>
              <a:gd name="connsiteX1" fmla="*/ 0 w 174171"/>
              <a:gd name="connsiteY1" fmla="*/ 180392 h 690466"/>
              <a:gd name="connsiteX2" fmla="*/ 0 w 174171"/>
              <a:gd name="connsiteY2" fmla="*/ 690466 h 690466"/>
              <a:gd name="connsiteX3" fmla="*/ 174171 w 174171"/>
              <a:gd name="connsiteY3" fmla="*/ 510074 h 690466"/>
              <a:gd name="connsiteX4" fmla="*/ 174171 w 174171"/>
              <a:gd name="connsiteY4" fmla="*/ 0 h 69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 h="690466">
                <a:moveTo>
                  <a:pt x="174171" y="0"/>
                </a:moveTo>
                <a:lnTo>
                  <a:pt x="0" y="180392"/>
                </a:lnTo>
                <a:lnTo>
                  <a:pt x="0" y="690466"/>
                </a:lnTo>
                <a:lnTo>
                  <a:pt x="174171" y="510074"/>
                </a:lnTo>
                <a:cubicBezTo>
                  <a:pt x="172098" y="340049"/>
                  <a:pt x="170024" y="170025"/>
                  <a:pt x="17417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reeform 232">
            <a:extLst>
              <a:ext uri="{FF2B5EF4-FFF2-40B4-BE49-F238E27FC236}">
                <a16:creationId xmlns:a16="http://schemas.microsoft.com/office/drawing/2014/main" id="{EC9295C4-79AA-A949-AF5B-CE1B0DB19620}"/>
              </a:ext>
            </a:extLst>
          </p:cNvPr>
          <p:cNvSpPr/>
          <p:nvPr/>
        </p:nvSpPr>
        <p:spPr>
          <a:xfrm>
            <a:off x="780803" y="3379882"/>
            <a:ext cx="174171" cy="690466"/>
          </a:xfrm>
          <a:custGeom>
            <a:avLst/>
            <a:gdLst>
              <a:gd name="connsiteX0" fmla="*/ 174171 w 174171"/>
              <a:gd name="connsiteY0" fmla="*/ 0 h 690466"/>
              <a:gd name="connsiteX1" fmla="*/ 0 w 174171"/>
              <a:gd name="connsiteY1" fmla="*/ 180392 h 690466"/>
              <a:gd name="connsiteX2" fmla="*/ 0 w 174171"/>
              <a:gd name="connsiteY2" fmla="*/ 690466 h 690466"/>
              <a:gd name="connsiteX3" fmla="*/ 174171 w 174171"/>
              <a:gd name="connsiteY3" fmla="*/ 510074 h 690466"/>
              <a:gd name="connsiteX4" fmla="*/ 174171 w 174171"/>
              <a:gd name="connsiteY4" fmla="*/ 0 h 69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 h="690466">
                <a:moveTo>
                  <a:pt x="174171" y="0"/>
                </a:moveTo>
                <a:lnTo>
                  <a:pt x="0" y="180392"/>
                </a:lnTo>
                <a:lnTo>
                  <a:pt x="0" y="690466"/>
                </a:lnTo>
                <a:lnTo>
                  <a:pt x="174171" y="510074"/>
                </a:lnTo>
                <a:cubicBezTo>
                  <a:pt x="172098" y="340049"/>
                  <a:pt x="170024" y="170025"/>
                  <a:pt x="17417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 name="Group 214">
            <a:extLst>
              <a:ext uri="{FF2B5EF4-FFF2-40B4-BE49-F238E27FC236}">
                <a16:creationId xmlns:a16="http://schemas.microsoft.com/office/drawing/2014/main" id="{546F97AA-8EBC-A147-91CF-265183738B94}"/>
              </a:ext>
            </a:extLst>
          </p:cNvPr>
          <p:cNvGrpSpPr/>
          <p:nvPr/>
        </p:nvGrpSpPr>
        <p:grpSpPr>
          <a:xfrm>
            <a:off x="776338" y="2811309"/>
            <a:ext cx="721569" cy="2665080"/>
            <a:chOff x="8721049" y="2904899"/>
            <a:chExt cx="721569" cy="2665080"/>
          </a:xfrm>
        </p:grpSpPr>
        <p:cxnSp>
          <p:nvCxnSpPr>
            <p:cNvPr id="221" name="Straight Connector 220">
              <a:extLst>
                <a:ext uri="{FF2B5EF4-FFF2-40B4-BE49-F238E27FC236}">
                  <a16:creationId xmlns:a16="http://schemas.microsoft.com/office/drawing/2014/main" id="{B20D5995-AE5A-2A4D-A33C-983BBD81FC3F}"/>
                </a:ext>
              </a:extLst>
            </p:cNvPr>
            <p:cNvCxnSpPr>
              <a:cxnSpLocks/>
            </p:cNvCxnSpPr>
            <p:nvPr/>
          </p:nvCxnSpPr>
          <p:spPr>
            <a:xfrm>
              <a:off x="8721051" y="3647758"/>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22" name="Straight Connector 221">
              <a:extLst>
                <a:ext uri="{FF2B5EF4-FFF2-40B4-BE49-F238E27FC236}">
                  <a16:creationId xmlns:a16="http://schemas.microsoft.com/office/drawing/2014/main" id="{DBA93F15-D8B3-8344-8B8B-C640457E9B83}"/>
                </a:ext>
              </a:extLst>
            </p:cNvPr>
            <p:cNvCxnSpPr>
              <a:cxnSpLocks/>
            </p:cNvCxnSpPr>
            <p:nvPr/>
          </p:nvCxnSpPr>
          <p:spPr>
            <a:xfrm flipV="1">
              <a:off x="8721051" y="2904899"/>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223" name="Straight Connector 222">
              <a:extLst>
                <a:ext uri="{FF2B5EF4-FFF2-40B4-BE49-F238E27FC236}">
                  <a16:creationId xmlns:a16="http://schemas.microsoft.com/office/drawing/2014/main" id="{DBB1433E-4D06-5244-A697-2931FDBB4A96}"/>
                </a:ext>
              </a:extLst>
            </p:cNvPr>
            <p:cNvCxnSpPr>
              <a:cxnSpLocks/>
            </p:cNvCxnSpPr>
            <p:nvPr/>
          </p:nvCxnSpPr>
          <p:spPr>
            <a:xfrm flipV="1">
              <a:off x="8721051" y="4823530"/>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224" name="Straight Connector 223">
              <a:extLst>
                <a:ext uri="{FF2B5EF4-FFF2-40B4-BE49-F238E27FC236}">
                  <a16:creationId xmlns:a16="http://schemas.microsoft.com/office/drawing/2014/main" id="{EE7133DB-7D42-2246-8173-715A4EC7F7AD}"/>
                </a:ext>
              </a:extLst>
            </p:cNvPr>
            <p:cNvCxnSpPr>
              <a:cxnSpLocks/>
            </p:cNvCxnSpPr>
            <p:nvPr/>
          </p:nvCxnSpPr>
          <p:spPr>
            <a:xfrm>
              <a:off x="9442618" y="2904899"/>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25" name="Straight Connector 224">
              <a:extLst>
                <a:ext uri="{FF2B5EF4-FFF2-40B4-BE49-F238E27FC236}">
                  <a16:creationId xmlns:a16="http://schemas.microsoft.com/office/drawing/2014/main" id="{D0633F13-6315-BA47-8D03-2A5333DE3B76}"/>
                </a:ext>
              </a:extLst>
            </p:cNvPr>
            <p:cNvCxnSpPr>
              <a:cxnSpLocks/>
            </p:cNvCxnSpPr>
            <p:nvPr/>
          </p:nvCxnSpPr>
          <p:spPr>
            <a:xfrm>
              <a:off x="9084983" y="3269990"/>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26" name="Straight Connector 225">
              <a:extLst>
                <a:ext uri="{FF2B5EF4-FFF2-40B4-BE49-F238E27FC236}">
                  <a16:creationId xmlns:a16="http://schemas.microsoft.com/office/drawing/2014/main" id="{7B06DCD0-0A2F-494A-9943-1E3DBF7E58CD}"/>
                </a:ext>
              </a:extLst>
            </p:cNvPr>
            <p:cNvCxnSpPr>
              <a:cxnSpLocks/>
            </p:cNvCxnSpPr>
            <p:nvPr/>
          </p:nvCxnSpPr>
          <p:spPr>
            <a:xfrm>
              <a:off x="9271557" y="3076298"/>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27" name="Straight Connector 226">
              <a:extLst>
                <a:ext uri="{FF2B5EF4-FFF2-40B4-BE49-F238E27FC236}">
                  <a16:creationId xmlns:a16="http://schemas.microsoft.com/office/drawing/2014/main" id="{9241E61C-B4D8-E34A-8BFB-2D91F08B3E89}"/>
                </a:ext>
              </a:extLst>
            </p:cNvPr>
            <p:cNvCxnSpPr>
              <a:cxnSpLocks/>
            </p:cNvCxnSpPr>
            <p:nvPr/>
          </p:nvCxnSpPr>
          <p:spPr>
            <a:xfrm>
              <a:off x="8898332" y="3467701"/>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28" name="Straight Connector 227">
              <a:extLst>
                <a:ext uri="{FF2B5EF4-FFF2-40B4-BE49-F238E27FC236}">
                  <a16:creationId xmlns:a16="http://schemas.microsoft.com/office/drawing/2014/main" id="{039814A5-F819-7C4A-9785-B0897C57289D}"/>
                </a:ext>
              </a:extLst>
            </p:cNvPr>
            <p:cNvCxnSpPr>
              <a:cxnSpLocks/>
            </p:cNvCxnSpPr>
            <p:nvPr/>
          </p:nvCxnSpPr>
          <p:spPr>
            <a:xfrm flipV="1">
              <a:off x="8721050" y="3820081"/>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229" name="Straight Connector 228">
              <a:extLst>
                <a:ext uri="{FF2B5EF4-FFF2-40B4-BE49-F238E27FC236}">
                  <a16:creationId xmlns:a16="http://schemas.microsoft.com/office/drawing/2014/main" id="{196B968A-338A-8541-ADC5-7708798EADA2}"/>
                </a:ext>
              </a:extLst>
            </p:cNvPr>
            <p:cNvCxnSpPr>
              <a:cxnSpLocks/>
            </p:cNvCxnSpPr>
            <p:nvPr/>
          </p:nvCxnSpPr>
          <p:spPr>
            <a:xfrm flipV="1">
              <a:off x="8721049" y="4312877"/>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230" name="Straight Connector 229">
              <a:extLst>
                <a:ext uri="{FF2B5EF4-FFF2-40B4-BE49-F238E27FC236}">
                  <a16:creationId xmlns:a16="http://schemas.microsoft.com/office/drawing/2014/main" id="{67FECA9B-D850-DF41-AF2E-CA09BC54973E}"/>
                </a:ext>
              </a:extLst>
            </p:cNvPr>
            <p:cNvCxnSpPr>
              <a:cxnSpLocks/>
            </p:cNvCxnSpPr>
            <p:nvPr/>
          </p:nvCxnSpPr>
          <p:spPr>
            <a:xfrm flipV="1">
              <a:off x="8721049" y="3372760"/>
              <a:ext cx="721567" cy="746449"/>
            </a:xfrm>
            <a:prstGeom prst="line">
              <a:avLst/>
            </a:prstGeom>
          </p:spPr>
          <p:style>
            <a:lnRef idx="1">
              <a:schemeClr val="dk1"/>
            </a:lnRef>
            <a:fillRef idx="0">
              <a:schemeClr val="dk1"/>
            </a:fillRef>
            <a:effectRef idx="0">
              <a:schemeClr val="dk1"/>
            </a:effectRef>
            <a:fontRef idx="minor">
              <a:schemeClr val="tx1"/>
            </a:fontRef>
          </p:style>
        </p:cxnSp>
      </p:grpSp>
      <p:sp>
        <p:nvSpPr>
          <p:cNvPr id="194" name="Text Box 49"/>
          <p:cNvSpPr txBox="1">
            <a:spLocks noChangeArrowheads="1"/>
          </p:cNvSpPr>
          <p:nvPr/>
        </p:nvSpPr>
        <p:spPr bwMode="auto">
          <a:xfrm>
            <a:off x="3482471" y="4778804"/>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6</a:t>
            </a:r>
            <a:endParaRPr lang="zh-CN" altLang="en-US" sz="1800" dirty="0">
              <a:latin typeface="Times New Roman" pitchFamily="18" charset="0"/>
              <a:ea typeface="SimSun" pitchFamily="2" charset="-122"/>
            </a:endParaRPr>
          </a:p>
        </p:txBody>
      </p:sp>
      <p:sp>
        <p:nvSpPr>
          <p:cNvPr id="195" name="Text Box 49"/>
          <p:cNvSpPr txBox="1">
            <a:spLocks noChangeArrowheads="1"/>
          </p:cNvSpPr>
          <p:nvPr/>
        </p:nvSpPr>
        <p:spPr bwMode="auto">
          <a:xfrm>
            <a:off x="4520412" y="4776255"/>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7</a:t>
            </a:r>
            <a:endParaRPr lang="zh-CN" altLang="en-US" sz="1800" dirty="0">
              <a:latin typeface="Times New Roman" pitchFamily="18" charset="0"/>
              <a:ea typeface="SimSun" pitchFamily="2" charset="-122"/>
            </a:endParaRPr>
          </a:p>
        </p:txBody>
      </p:sp>
      <p:sp>
        <p:nvSpPr>
          <p:cNvPr id="196" name="Text Box 49"/>
          <p:cNvSpPr txBox="1">
            <a:spLocks noChangeArrowheads="1"/>
          </p:cNvSpPr>
          <p:nvPr/>
        </p:nvSpPr>
        <p:spPr bwMode="auto">
          <a:xfrm>
            <a:off x="5543670" y="4768742"/>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8</a:t>
            </a:r>
            <a:endParaRPr lang="zh-CN" altLang="en-US" sz="1800" dirty="0">
              <a:latin typeface="Times New Roman" pitchFamily="18" charset="0"/>
              <a:ea typeface="SimSun" pitchFamily="2" charset="-122"/>
            </a:endParaRPr>
          </a:p>
        </p:txBody>
      </p:sp>
    </p:spTree>
    <p:extLst>
      <p:ext uri="{BB962C8B-B14F-4D97-AF65-F5344CB8AC3E}">
        <p14:creationId xmlns:p14="http://schemas.microsoft.com/office/powerpoint/2010/main" val="76763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animEffect transition="in" filter="fade">
                                      <p:cBhvr>
                                        <p:cTn id="7" dur="500"/>
                                        <p:tgtEl>
                                          <p:spTgt spid="2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9">
                                            <p:txEl>
                                              <p:pRg st="1" end="1"/>
                                            </p:txEl>
                                          </p:spTgt>
                                        </p:tgtEl>
                                        <p:attrNameLst>
                                          <p:attrName>style.visibility</p:attrName>
                                        </p:attrNameLst>
                                      </p:cBhvr>
                                      <p:to>
                                        <p:strVal val="visible"/>
                                      </p:to>
                                    </p:set>
                                    <p:animEffect transition="in" filter="fade">
                                      <p:cBhvr>
                                        <p:cTn id="10" dur="500"/>
                                        <p:tgtEl>
                                          <p:spTgt spid="21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9">
                                            <p:txEl>
                                              <p:pRg st="2" end="2"/>
                                            </p:txEl>
                                          </p:spTgt>
                                        </p:tgtEl>
                                        <p:attrNameLst>
                                          <p:attrName>style.visibility</p:attrName>
                                        </p:attrNameLst>
                                      </p:cBhvr>
                                      <p:to>
                                        <p:strVal val="visible"/>
                                      </p:to>
                                    </p:set>
                                    <p:animEffect transition="in" filter="fade">
                                      <p:cBhvr>
                                        <p:cTn id="13" dur="500"/>
                                        <p:tgtEl>
                                          <p:spTgt spid="21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9">
                                            <p:txEl>
                                              <p:pRg st="3" end="3"/>
                                            </p:txEl>
                                          </p:spTgt>
                                        </p:tgtEl>
                                        <p:attrNameLst>
                                          <p:attrName>style.visibility</p:attrName>
                                        </p:attrNameLst>
                                      </p:cBhvr>
                                      <p:to>
                                        <p:strVal val="visible"/>
                                      </p:to>
                                    </p:set>
                                    <p:animEffect transition="in" filter="fade">
                                      <p:cBhvr>
                                        <p:cTn id="18" dur="500"/>
                                        <p:tgtEl>
                                          <p:spTgt spid="21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9">
                                            <p:txEl>
                                              <p:pRg st="4" end="4"/>
                                            </p:txEl>
                                          </p:spTgt>
                                        </p:tgtEl>
                                        <p:attrNameLst>
                                          <p:attrName>style.visibility</p:attrName>
                                        </p:attrNameLst>
                                      </p:cBhvr>
                                      <p:to>
                                        <p:strVal val="visible"/>
                                      </p:to>
                                    </p:set>
                                    <p:animEffect transition="in" filter="fade">
                                      <p:cBhvr>
                                        <p:cTn id="23" dur="500"/>
                                        <p:tgtEl>
                                          <p:spTgt spid="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Freeform 231">
            <a:extLst>
              <a:ext uri="{FF2B5EF4-FFF2-40B4-BE49-F238E27FC236}">
                <a16:creationId xmlns:a16="http://schemas.microsoft.com/office/drawing/2014/main" id="{616731FD-3253-A64A-BA14-7D96D97860C8}"/>
              </a:ext>
            </a:extLst>
          </p:cNvPr>
          <p:cNvSpPr/>
          <p:nvPr/>
        </p:nvSpPr>
        <p:spPr>
          <a:xfrm flipH="1">
            <a:off x="762416" y="2843609"/>
            <a:ext cx="731408" cy="2629911"/>
          </a:xfrm>
          <a:custGeom>
            <a:avLst/>
            <a:gdLst>
              <a:gd name="connsiteX0" fmla="*/ 174171 w 174171"/>
              <a:gd name="connsiteY0" fmla="*/ 0 h 690466"/>
              <a:gd name="connsiteX1" fmla="*/ 0 w 174171"/>
              <a:gd name="connsiteY1" fmla="*/ 180392 h 690466"/>
              <a:gd name="connsiteX2" fmla="*/ 0 w 174171"/>
              <a:gd name="connsiteY2" fmla="*/ 690466 h 690466"/>
              <a:gd name="connsiteX3" fmla="*/ 174171 w 174171"/>
              <a:gd name="connsiteY3" fmla="*/ 510074 h 690466"/>
              <a:gd name="connsiteX4" fmla="*/ 174171 w 174171"/>
              <a:gd name="connsiteY4" fmla="*/ 0 h 690466"/>
              <a:gd name="connsiteX0" fmla="*/ 1737 w 174171"/>
              <a:gd name="connsiteY0" fmla="*/ 0 h 1020767"/>
              <a:gd name="connsiteX1" fmla="*/ 0 w 174171"/>
              <a:gd name="connsiteY1" fmla="*/ 510693 h 1020767"/>
              <a:gd name="connsiteX2" fmla="*/ 0 w 174171"/>
              <a:gd name="connsiteY2" fmla="*/ 1020767 h 1020767"/>
              <a:gd name="connsiteX3" fmla="*/ 174171 w 174171"/>
              <a:gd name="connsiteY3" fmla="*/ 840375 h 1020767"/>
              <a:gd name="connsiteX4" fmla="*/ 1737 w 174171"/>
              <a:gd name="connsiteY4" fmla="*/ 0 h 1020767"/>
              <a:gd name="connsiteX0" fmla="*/ 245300 w 417734"/>
              <a:gd name="connsiteY0" fmla="*/ 683470 h 1704237"/>
              <a:gd name="connsiteX1" fmla="*/ 0 w 417734"/>
              <a:gd name="connsiteY1" fmla="*/ 0 h 1704237"/>
              <a:gd name="connsiteX2" fmla="*/ 243563 w 417734"/>
              <a:gd name="connsiteY2" fmla="*/ 1704237 h 1704237"/>
              <a:gd name="connsiteX3" fmla="*/ 417734 w 417734"/>
              <a:gd name="connsiteY3" fmla="*/ 1523845 h 1704237"/>
              <a:gd name="connsiteX4" fmla="*/ 245300 w 417734"/>
              <a:gd name="connsiteY4" fmla="*/ 683470 h 1704237"/>
              <a:gd name="connsiteX0" fmla="*/ 245300 w 417734"/>
              <a:gd name="connsiteY0" fmla="*/ 683470 h 1894794"/>
              <a:gd name="connsiteX1" fmla="*/ 0 w 417734"/>
              <a:gd name="connsiteY1" fmla="*/ 0 h 1894794"/>
              <a:gd name="connsiteX2" fmla="*/ 12932 w 417734"/>
              <a:gd name="connsiteY2" fmla="*/ 1894794 h 1894794"/>
              <a:gd name="connsiteX3" fmla="*/ 417734 w 417734"/>
              <a:gd name="connsiteY3" fmla="*/ 1523845 h 1894794"/>
              <a:gd name="connsiteX4" fmla="*/ 245300 w 417734"/>
              <a:gd name="connsiteY4" fmla="*/ 683470 h 1894794"/>
              <a:gd name="connsiteX0" fmla="*/ 245300 w 245300"/>
              <a:gd name="connsiteY0" fmla="*/ 683470 h 2578266"/>
              <a:gd name="connsiteX1" fmla="*/ 0 w 245300"/>
              <a:gd name="connsiteY1" fmla="*/ 0 h 2578266"/>
              <a:gd name="connsiteX2" fmla="*/ 12932 w 245300"/>
              <a:gd name="connsiteY2" fmla="*/ 1894794 h 2578266"/>
              <a:gd name="connsiteX3" fmla="*/ 243144 w 245300"/>
              <a:gd name="connsiteY3" fmla="*/ 2578266 h 2578266"/>
              <a:gd name="connsiteX4" fmla="*/ 245300 w 245300"/>
              <a:gd name="connsiteY4" fmla="*/ 683470 h 2578266"/>
              <a:gd name="connsiteX0" fmla="*/ 243145 w 243145"/>
              <a:gd name="connsiteY0" fmla="*/ 670766 h 2565562"/>
              <a:gd name="connsiteX1" fmla="*/ 0 w 243145"/>
              <a:gd name="connsiteY1" fmla="*/ 0 h 2565562"/>
              <a:gd name="connsiteX2" fmla="*/ 10777 w 243145"/>
              <a:gd name="connsiteY2" fmla="*/ 1882090 h 2565562"/>
              <a:gd name="connsiteX3" fmla="*/ 240989 w 243145"/>
              <a:gd name="connsiteY3" fmla="*/ 2565562 h 2565562"/>
              <a:gd name="connsiteX4" fmla="*/ 243145 w 243145"/>
              <a:gd name="connsiteY4" fmla="*/ 670766 h 2565562"/>
              <a:gd name="connsiteX0" fmla="*/ 233066 w 233066"/>
              <a:gd name="connsiteY0" fmla="*/ 613598 h 2508394"/>
              <a:gd name="connsiteX1" fmla="*/ 9320 w 233066"/>
              <a:gd name="connsiteY1" fmla="*/ 0 h 2508394"/>
              <a:gd name="connsiteX2" fmla="*/ 698 w 233066"/>
              <a:gd name="connsiteY2" fmla="*/ 1824922 h 2508394"/>
              <a:gd name="connsiteX3" fmla="*/ 230910 w 233066"/>
              <a:gd name="connsiteY3" fmla="*/ 2508394 h 2508394"/>
              <a:gd name="connsiteX4" fmla="*/ 233066 w 233066"/>
              <a:gd name="connsiteY4" fmla="*/ 613598 h 2508394"/>
              <a:gd name="connsiteX0" fmla="*/ 233612 w 233612"/>
              <a:gd name="connsiteY0" fmla="*/ 626302 h 2521098"/>
              <a:gd name="connsiteX1" fmla="*/ 1244 w 233612"/>
              <a:gd name="connsiteY1" fmla="*/ 0 h 2521098"/>
              <a:gd name="connsiteX2" fmla="*/ 1244 w 233612"/>
              <a:gd name="connsiteY2" fmla="*/ 1837626 h 2521098"/>
              <a:gd name="connsiteX3" fmla="*/ 231456 w 233612"/>
              <a:gd name="connsiteY3" fmla="*/ 2521098 h 2521098"/>
              <a:gd name="connsiteX4" fmla="*/ 233612 w 233612"/>
              <a:gd name="connsiteY4" fmla="*/ 626302 h 2521098"/>
              <a:gd name="connsiteX0" fmla="*/ 237923 w 237923"/>
              <a:gd name="connsiteY0" fmla="*/ 651710 h 2521098"/>
              <a:gd name="connsiteX1" fmla="*/ 1244 w 237923"/>
              <a:gd name="connsiteY1" fmla="*/ 0 h 2521098"/>
              <a:gd name="connsiteX2" fmla="*/ 1244 w 237923"/>
              <a:gd name="connsiteY2" fmla="*/ 1837626 h 2521098"/>
              <a:gd name="connsiteX3" fmla="*/ 231456 w 237923"/>
              <a:gd name="connsiteY3" fmla="*/ 2521098 h 2521098"/>
              <a:gd name="connsiteX4" fmla="*/ 237923 w 237923"/>
              <a:gd name="connsiteY4" fmla="*/ 651710 h 2521098"/>
              <a:gd name="connsiteX0" fmla="*/ 237923 w 237923"/>
              <a:gd name="connsiteY0" fmla="*/ 677117 h 2521098"/>
              <a:gd name="connsiteX1" fmla="*/ 1244 w 237923"/>
              <a:gd name="connsiteY1" fmla="*/ 0 h 2521098"/>
              <a:gd name="connsiteX2" fmla="*/ 1244 w 237923"/>
              <a:gd name="connsiteY2" fmla="*/ 1837626 h 2521098"/>
              <a:gd name="connsiteX3" fmla="*/ 231456 w 237923"/>
              <a:gd name="connsiteY3" fmla="*/ 2521098 h 2521098"/>
              <a:gd name="connsiteX4" fmla="*/ 237923 w 237923"/>
              <a:gd name="connsiteY4" fmla="*/ 677117 h 2521098"/>
              <a:gd name="connsiteX0" fmla="*/ 235768 w 235768"/>
              <a:gd name="connsiteY0" fmla="*/ 708876 h 2521098"/>
              <a:gd name="connsiteX1" fmla="*/ 1244 w 235768"/>
              <a:gd name="connsiteY1" fmla="*/ 0 h 2521098"/>
              <a:gd name="connsiteX2" fmla="*/ 1244 w 235768"/>
              <a:gd name="connsiteY2" fmla="*/ 1837626 h 2521098"/>
              <a:gd name="connsiteX3" fmla="*/ 231456 w 235768"/>
              <a:gd name="connsiteY3" fmla="*/ 2521098 h 2521098"/>
              <a:gd name="connsiteX4" fmla="*/ 235768 w 235768"/>
              <a:gd name="connsiteY4" fmla="*/ 708876 h 2521098"/>
              <a:gd name="connsiteX0" fmla="*/ 207747 w 231456"/>
              <a:gd name="connsiteY0" fmla="*/ 708876 h 2521098"/>
              <a:gd name="connsiteX1" fmla="*/ 1244 w 231456"/>
              <a:gd name="connsiteY1" fmla="*/ 0 h 2521098"/>
              <a:gd name="connsiteX2" fmla="*/ 1244 w 231456"/>
              <a:gd name="connsiteY2" fmla="*/ 1837626 h 2521098"/>
              <a:gd name="connsiteX3" fmla="*/ 231456 w 231456"/>
              <a:gd name="connsiteY3" fmla="*/ 2521098 h 2521098"/>
              <a:gd name="connsiteX4" fmla="*/ 207747 w 231456"/>
              <a:gd name="connsiteY4" fmla="*/ 708876 h 2521098"/>
              <a:gd name="connsiteX0" fmla="*/ 237923 w 237923"/>
              <a:gd name="connsiteY0" fmla="*/ 670765 h 2521098"/>
              <a:gd name="connsiteX1" fmla="*/ 1244 w 237923"/>
              <a:gd name="connsiteY1" fmla="*/ 0 h 2521098"/>
              <a:gd name="connsiteX2" fmla="*/ 1244 w 237923"/>
              <a:gd name="connsiteY2" fmla="*/ 1837626 h 2521098"/>
              <a:gd name="connsiteX3" fmla="*/ 231456 w 237923"/>
              <a:gd name="connsiteY3" fmla="*/ 2521098 h 2521098"/>
              <a:gd name="connsiteX4" fmla="*/ 237923 w 237923"/>
              <a:gd name="connsiteY4" fmla="*/ 670765 h 252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23" h="2521098">
                <a:moveTo>
                  <a:pt x="237923" y="670765"/>
                </a:moveTo>
                <a:lnTo>
                  <a:pt x="1244" y="0"/>
                </a:lnTo>
                <a:cubicBezTo>
                  <a:pt x="5555" y="631598"/>
                  <a:pt x="-3067" y="1206028"/>
                  <a:pt x="1244" y="1837626"/>
                </a:cubicBezTo>
                <a:lnTo>
                  <a:pt x="231456" y="2521098"/>
                </a:lnTo>
                <a:cubicBezTo>
                  <a:pt x="229383" y="2351073"/>
                  <a:pt x="233776" y="840790"/>
                  <a:pt x="237923" y="670765"/>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 name="Group 214">
            <a:extLst>
              <a:ext uri="{FF2B5EF4-FFF2-40B4-BE49-F238E27FC236}">
                <a16:creationId xmlns:a16="http://schemas.microsoft.com/office/drawing/2014/main" id="{546F97AA-8EBC-A147-91CF-265183738B94}"/>
              </a:ext>
            </a:extLst>
          </p:cNvPr>
          <p:cNvGrpSpPr/>
          <p:nvPr/>
        </p:nvGrpSpPr>
        <p:grpSpPr>
          <a:xfrm>
            <a:off x="776338" y="2811309"/>
            <a:ext cx="721569" cy="2665080"/>
            <a:chOff x="8721049" y="2904899"/>
            <a:chExt cx="721569" cy="2665080"/>
          </a:xfrm>
        </p:grpSpPr>
        <p:cxnSp>
          <p:nvCxnSpPr>
            <p:cNvPr id="221" name="Straight Connector 220">
              <a:extLst>
                <a:ext uri="{FF2B5EF4-FFF2-40B4-BE49-F238E27FC236}">
                  <a16:creationId xmlns:a16="http://schemas.microsoft.com/office/drawing/2014/main" id="{B20D5995-AE5A-2A4D-A33C-983BBD81FC3F}"/>
                </a:ext>
              </a:extLst>
            </p:cNvPr>
            <p:cNvCxnSpPr>
              <a:cxnSpLocks/>
            </p:cNvCxnSpPr>
            <p:nvPr/>
          </p:nvCxnSpPr>
          <p:spPr>
            <a:xfrm>
              <a:off x="8721051" y="3647758"/>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22" name="Straight Connector 221">
              <a:extLst>
                <a:ext uri="{FF2B5EF4-FFF2-40B4-BE49-F238E27FC236}">
                  <a16:creationId xmlns:a16="http://schemas.microsoft.com/office/drawing/2014/main" id="{DBA93F15-D8B3-8344-8B8B-C640457E9B83}"/>
                </a:ext>
              </a:extLst>
            </p:cNvPr>
            <p:cNvCxnSpPr>
              <a:cxnSpLocks/>
            </p:cNvCxnSpPr>
            <p:nvPr/>
          </p:nvCxnSpPr>
          <p:spPr>
            <a:xfrm flipV="1">
              <a:off x="8721051" y="2904899"/>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223" name="Straight Connector 222">
              <a:extLst>
                <a:ext uri="{FF2B5EF4-FFF2-40B4-BE49-F238E27FC236}">
                  <a16:creationId xmlns:a16="http://schemas.microsoft.com/office/drawing/2014/main" id="{DBB1433E-4D06-5244-A697-2931FDBB4A96}"/>
                </a:ext>
              </a:extLst>
            </p:cNvPr>
            <p:cNvCxnSpPr>
              <a:cxnSpLocks/>
            </p:cNvCxnSpPr>
            <p:nvPr/>
          </p:nvCxnSpPr>
          <p:spPr>
            <a:xfrm flipV="1">
              <a:off x="8721051" y="4823530"/>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224" name="Straight Connector 223">
              <a:extLst>
                <a:ext uri="{FF2B5EF4-FFF2-40B4-BE49-F238E27FC236}">
                  <a16:creationId xmlns:a16="http://schemas.microsoft.com/office/drawing/2014/main" id="{EE7133DB-7D42-2246-8173-715A4EC7F7AD}"/>
                </a:ext>
              </a:extLst>
            </p:cNvPr>
            <p:cNvCxnSpPr>
              <a:cxnSpLocks/>
            </p:cNvCxnSpPr>
            <p:nvPr/>
          </p:nvCxnSpPr>
          <p:spPr>
            <a:xfrm>
              <a:off x="9442618" y="2904899"/>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25" name="Straight Connector 224">
              <a:extLst>
                <a:ext uri="{FF2B5EF4-FFF2-40B4-BE49-F238E27FC236}">
                  <a16:creationId xmlns:a16="http://schemas.microsoft.com/office/drawing/2014/main" id="{D0633F13-6315-BA47-8D03-2A5333DE3B76}"/>
                </a:ext>
              </a:extLst>
            </p:cNvPr>
            <p:cNvCxnSpPr>
              <a:cxnSpLocks/>
            </p:cNvCxnSpPr>
            <p:nvPr/>
          </p:nvCxnSpPr>
          <p:spPr>
            <a:xfrm>
              <a:off x="9084983" y="3269990"/>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26" name="Straight Connector 225">
              <a:extLst>
                <a:ext uri="{FF2B5EF4-FFF2-40B4-BE49-F238E27FC236}">
                  <a16:creationId xmlns:a16="http://schemas.microsoft.com/office/drawing/2014/main" id="{7B06DCD0-0A2F-494A-9943-1E3DBF7E58CD}"/>
                </a:ext>
              </a:extLst>
            </p:cNvPr>
            <p:cNvCxnSpPr>
              <a:cxnSpLocks/>
            </p:cNvCxnSpPr>
            <p:nvPr/>
          </p:nvCxnSpPr>
          <p:spPr>
            <a:xfrm>
              <a:off x="9271557" y="3076298"/>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27" name="Straight Connector 226">
              <a:extLst>
                <a:ext uri="{FF2B5EF4-FFF2-40B4-BE49-F238E27FC236}">
                  <a16:creationId xmlns:a16="http://schemas.microsoft.com/office/drawing/2014/main" id="{9241E61C-B4D8-E34A-8BFB-2D91F08B3E89}"/>
                </a:ext>
              </a:extLst>
            </p:cNvPr>
            <p:cNvCxnSpPr>
              <a:cxnSpLocks/>
            </p:cNvCxnSpPr>
            <p:nvPr/>
          </p:nvCxnSpPr>
          <p:spPr>
            <a:xfrm>
              <a:off x="8898332" y="3467701"/>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28" name="Straight Connector 227">
              <a:extLst>
                <a:ext uri="{FF2B5EF4-FFF2-40B4-BE49-F238E27FC236}">
                  <a16:creationId xmlns:a16="http://schemas.microsoft.com/office/drawing/2014/main" id="{039814A5-F819-7C4A-9785-B0897C57289D}"/>
                </a:ext>
              </a:extLst>
            </p:cNvPr>
            <p:cNvCxnSpPr>
              <a:cxnSpLocks/>
            </p:cNvCxnSpPr>
            <p:nvPr/>
          </p:nvCxnSpPr>
          <p:spPr>
            <a:xfrm flipV="1">
              <a:off x="8721050" y="3820081"/>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229" name="Straight Connector 228">
              <a:extLst>
                <a:ext uri="{FF2B5EF4-FFF2-40B4-BE49-F238E27FC236}">
                  <a16:creationId xmlns:a16="http://schemas.microsoft.com/office/drawing/2014/main" id="{196B968A-338A-8541-ADC5-7708798EADA2}"/>
                </a:ext>
              </a:extLst>
            </p:cNvPr>
            <p:cNvCxnSpPr>
              <a:cxnSpLocks/>
            </p:cNvCxnSpPr>
            <p:nvPr/>
          </p:nvCxnSpPr>
          <p:spPr>
            <a:xfrm flipV="1">
              <a:off x="8721049" y="4312877"/>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230" name="Straight Connector 229">
              <a:extLst>
                <a:ext uri="{FF2B5EF4-FFF2-40B4-BE49-F238E27FC236}">
                  <a16:creationId xmlns:a16="http://schemas.microsoft.com/office/drawing/2014/main" id="{67FECA9B-D850-DF41-AF2E-CA09BC54973E}"/>
                </a:ext>
              </a:extLst>
            </p:cNvPr>
            <p:cNvCxnSpPr>
              <a:cxnSpLocks/>
            </p:cNvCxnSpPr>
            <p:nvPr/>
          </p:nvCxnSpPr>
          <p:spPr>
            <a:xfrm flipV="1">
              <a:off x="8721049" y="3372760"/>
              <a:ext cx="721567" cy="746449"/>
            </a:xfrm>
            <a:prstGeom prst="line">
              <a:avLst/>
            </a:prstGeom>
          </p:spPr>
          <p:style>
            <a:lnRef idx="1">
              <a:schemeClr val="dk1"/>
            </a:lnRef>
            <a:fillRef idx="0">
              <a:schemeClr val="dk1"/>
            </a:fillRef>
            <a:effectRef idx="0">
              <a:schemeClr val="dk1"/>
            </a:effectRef>
            <a:fontRef idx="minor">
              <a:schemeClr val="tx1"/>
            </a:fontRef>
          </p:style>
        </p:cxnSp>
      </p:grpSp>
      <p:sp>
        <p:nvSpPr>
          <p:cNvPr id="7" name="Freeform 6">
            <a:extLst>
              <a:ext uri="{FF2B5EF4-FFF2-40B4-BE49-F238E27FC236}">
                <a16:creationId xmlns:a16="http://schemas.microsoft.com/office/drawing/2014/main" id="{63B5C839-9BCC-6A48-9A7E-6795F6FEE07A}"/>
              </a:ext>
            </a:extLst>
          </p:cNvPr>
          <p:cNvSpPr/>
          <p:nvPr/>
        </p:nvSpPr>
        <p:spPr>
          <a:xfrm>
            <a:off x="2165508" y="5786233"/>
            <a:ext cx="1624407" cy="759898"/>
          </a:xfrm>
          <a:custGeom>
            <a:avLst/>
            <a:gdLst>
              <a:gd name="connsiteX0" fmla="*/ 1107232 w 1107232"/>
              <a:gd name="connsiteY0" fmla="*/ 0 h 199053"/>
              <a:gd name="connsiteX1" fmla="*/ 914400 w 1107232"/>
              <a:gd name="connsiteY1" fmla="*/ 199053 h 199053"/>
              <a:gd name="connsiteX2" fmla="*/ 0 w 1107232"/>
              <a:gd name="connsiteY2" fmla="*/ 186612 h 199053"/>
              <a:gd name="connsiteX3" fmla="*/ 167951 w 1107232"/>
              <a:gd name="connsiteY3" fmla="*/ 6220 h 199053"/>
              <a:gd name="connsiteX4" fmla="*/ 1107232 w 1107232"/>
              <a:gd name="connsiteY4" fmla="*/ 0 h 199053"/>
              <a:gd name="connsiteX0" fmla="*/ 1107232 w 1107232"/>
              <a:gd name="connsiteY0" fmla="*/ 107605 h 306658"/>
              <a:gd name="connsiteX1" fmla="*/ 914400 w 1107232"/>
              <a:gd name="connsiteY1" fmla="*/ 306658 h 306658"/>
              <a:gd name="connsiteX2" fmla="*/ 0 w 1107232"/>
              <a:gd name="connsiteY2" fmla="*/ 294217 h 306658"/>
              <a:gd name="connsiteX3" fmla="*/ 248292 w 1107232"/>
              <a:gd name="connsiteY3" fmla="*/ 0 h 306658"/>
              <a:gd name="connsiteX4" fmla="*/ 1107232 w 1107232"/>
              <a:gd name="connsiteY4" fmla="*/ 107605 h 306658"/>
              <a:gd name="connsiteX0" fmla="*/ 597239 w 914400"/>
              <a:gd name="connsiteY0" fmla="*/ 4287 h 306658"/>
              <a:gd name="connsiteX1" fmla="*/ 914400 w 914400"/>
              <a:gd name="connsiteY1" fmla="*/ 306658 h 306658"/>
              <a:gd name="connsiteX2" fmla="*/ 0 w 914400"/>
              <a:gd name="connsiteY2" fmla="*/ 294217 h 306658"/>
              <a:gd name="connsiteX3" fmla="*/ 248292 w 914400"/>
              <a:gd name="connsiteY3" fmla="*/ 0 h 306658"/>
              <a:gd name="connsiteX4" fmla="*/ 597239 w 914400"/>
              <a:gd name="connsiteY4" fmla="*/ 4287 h 306658"/>
              <a:gd name="connsiteX0" fmla="*/ 625184 w 942345"/>
              <a:gd name="connsiteY0" fmla="*/ 4287 h 306658"/>
              <a:gd name="connsiteX1" fmla="*/ 942345 w 942345"/>
              <a:gd name="connsiteY1" fmla="*/ 306658 h 306658"/>
              <a:gd name="connsiteX2" fmla="*/ 0 w 942345"/>
              <a:gd name="connsiteY2" fmla="*/ 140116 h 306658"/>
              <a:gd name="connsiteX3" fmla="*/ 276237 w 942345"/>
              <a:gd name="connsiteY3" fmla="*/ 0 h 306658"/>
              <a:gd name="connsiteX4" fmla="*/ 625184 w 942345"/>
              <a:gd name="connsiteY4" fmla="*/ 4287 h 306658"/>
              <a:gd name="connsiteX0" fmla="*/ 625184 w 625184"/>
              <a:gd name="connsiteY0" fmla="*/ 4287 h 142050"/>
              <a:gd name="connsiteX1" fmla="*/ 358997 w 625184"/>
              <a:gd name="connsiteY1" fmla="*/ 142050 h 142050"/>
              <a:gd name="connsiteX2" fmla="*/ 0 w 625184"/>
              <a:gd name="connsiteY2" fmla="*/ 140116 h 142050"/>
              <a:gd name="connsiteX3" fmla="*/ 276237 w 625184"/>
              <a:gd name="connsiteY3" fmla="*/ 0 h 142050"/>
              <a:gd name="connsiteX4" fmla="*/ 625184 w 625184"/>
              <a:gd name="connsiteY4" fmla="*/ 4287 h 142050"/>
              <a:gd name="connsiteX0" fmla="*/ 639157 w 639157"/>
              <a:gd name="connsiteY0" fmla="*/ 0 h 146519"/>
              <a:gd name="connsiteX1" fmla="*/ 358997 w 639157"/>
              <a:gd name="connsiteY1" fmla="*/ 146519 h 146519"/>
              <a:gd name="connsiteX2" fmla="*/ 0 w 639157"/>
              <a:gd name="connsiteY2" fmla="*/ 144585 h 146519"/>
              <a:gd name="connsiteX3" fmla="*/ 276237 w 639157"/>
              <a:gd name="connsiteY3" fmla="*/ 4469 h 146519"/>
              <a:gd name="connsiteX4" fmla="*/ 639157 w 639157"/>
              <a:gd name="connsiteY4" fmla="*/ 0 h 146519"/>
              <a:gd name="connsiteX0" fmla="*/ 639157 w 639157"/>
              <a:gd name="connsiteY0" fmla="*/ 3373 h 149892"/>
              <a:gd name="connsiteX1" fmla="*/ 358997 w 639157"/>
              <a:gd name="connsiteY1" fmla="*/ 149892 h 149892"/>
              <a:gd name="connsiteX2" fmla="*/ 0 w 639157"/>
              <a:gd name="connsiteY2" fmla="*/ 147958 h 149892"/>
              <a:gd name="connsiteX3" fmla="*/ 281451 w 639157"/>
              <a:gd name="connsiteY3" fmla="*/ 0 h 149892"/>
              <a:gd name="connsiteX4" fmla="*/ 639157 w 639157"/>
              <a:gd name="connsiteY4" fmla="*/ 3373 h 149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57" h="149892">
                <a:moveTo>
                  <a:pt x="639157" y="3373"/>
                </a:moveTo>
                <a:lnTo>
                  <a:pt x="358997" y="149892"/>
                </a:lnTo>
                <a:lnTo>
                  <a:pt x="0" y="147958"/>
                </a:lnTo>
                <a:lnTo>
                  <a:pt x="281451" y="0"/>
                </a:lnTo>
                <a:lnTo>
                  <a:pt x="639157" y="3373"/>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031063F-576E-614E-9E33-305C7CA6B160}"/>
              </a:ext>
            </a:extLst>
          </p:cNvPr>
          <p:cNvGrpSpPr/>
          <p:nvPr/>
        </p:nvGrpSpPr>
        <p:grpSpPr>
          <a:xfrm>
            <a:off x="2149274" y="5789789"/>
            <a:ext cx="4752391" cy="746449"/>
            <a:chOff x="6008915" y="5536163"/>
            <a:chExt cx="4752391" cy="746449"/>
          </a:xfrm>
        </p:grpSpPr>
        <p:cxnSp>
          <p:nvCxnSpPr>
            <p:cNvPr id="8" name="Straight Connector 7">
              <a:extLst>
                <a:ext uri="{FF2B5EF4-FFF2-40B4-BE49-F238E27FC236}">
                  <a16:creationId xmlns:a16="http://schemas.microsoft.com/office/drawing/2014/main" id="{BD324AA7-F846-8543-BA3A-21CFABFAB60F}"/>
                </a:ext>
              </a:extLst>
            </p:cNvPr>
            <p:cNvCxnSpPr/>
            <p:nvPr/>
          </p:nvCxnSpPr>
          <p:spPr>
            <a:xfrm>
              <a:off x="6008915" y="6282612"/>
              <a:ext cx="4030824"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7B3BC42-012A-ED46-91EC-C9D48A284C7D}"/>
                </a:ext>
              </a:extLst>
            </p:cNvPr>
            <p:cNvCxnSpPr>
              <a:cxnSpLocks/>
            </p:cNvCxnSpPr>
            <p:nvPr/>
          </p:nvCxnSpPr>
          <p:spPr>
            <a:xfrm flipV="1">
              <a:off x="10039739" y="5536163"/>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186" name="Straight Connector 185">
              <a:extLst>
                <a:ext uri="{FF2B5EF4-FFF2-40B4-BE49-F238E27FC236}">
                  <a16:creationId xmlns:a16="http://schemas.microsoft.com/office/drawing/2014/main" id="{1767E051-85A0-564D-8215-8242DC24527C}"/>
                </a:ext>
              </a:extLst>
            </p:cNvPr>
            <p:cNvCxnSpPr>
              <a:cxnSpLocks/>
            </p:cNvCxnSpPr>
            <p:nvPr/>
          </p:nvCxnSpPr>
          <p:spPr>
            <a:xfrm flipV="1">
              <a:off x="6015135" y="5536163"/>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187" name="Straight Connector 186">
              <a:extLst>
                <a:ext uri="{FF2B5EF4-FFF2-40B4-BE49-F238E27FC236}">
                  <a16:creationId xmlns:a16="http://schemas.microsoft.com/office/drawing/2014/main" id="{B1B78E0F-4812-9141-8560-EA1158710753}"/>
                </a:ext>
              </a:extLst>
            </p:cNvPr>
            <p:cNvCxnSpPr>
              <a:cxnSpLocks/>
            </p:cNvCxnSpPr>
            <p:nvPr/>
          </p:nvCxnSpPr>
          <p:spPr>
            <a:xfrm>
              <a:off x="6736702" y="5536163"/>
              <a:ext cx="4024604" cy="0"/>
            </a:xfrm>
            <a:prstGeom prst="line">
              <a:avLst/>
            </a:prstGeom>
          </p:spPr>
          <p:style>
            <a:lnRef idx="1">
              <a:schemeClr val="dk1"/>
            </a:lnRef>
            <a:fillRef idx="0">
              <a:schemeClr val="dk1"/>
            </a:fillRef>
            <a:effectRef idx="0">
              <a:schemeClr val="dk1"/>
            </a:effectRef>
            <a:fontRef idx="minor">
              <a:schemeClr val="tx1"/>
            </a:fontRef>
          </p:style>
        </p:cxnSp>
        <p:cxnSp>
          <p:nvCxnSpPr>
            <p:cNvPr id="188" name="Straight Connector 187">
              <a:extLst>
                <a:ext uri="{FF2B5EF4-FFF2-40B4-BE49-F238E27FC236}">
                  <a16:creationId xmlns:a16="http://schemas.microsoft.com/office/drawing/2014/main" id="{ABED563D-6041-6248-9DF4-6E98AE466C3A}"/>
                </a:ext>
              </a:extLst>
            </p:cNvPr>
            <p:cNvCxnSpPr/>
            <p:nvPr/>
          </p:nvCxnSpPr>
          <p:spPr>
            <a:xfrm>
              <a:off x="6192418" y="6092890"/>
              <a:ext cx="4030824" cy="0"/>
            </a:xfrm>
            <a:prstGeom prst="line">
              <a:avLst/>
            </a:prstGeom>
          </p:spPr>
          <p:style>
            <a:lnRef idx="1">
              <a:schemeClr val="dk1"/>
            </a:lnRef>
            <a:fillRef idx="0">
              <a:schemeClr val="dk1"/>
            </a:fillRef>
            <a:effectRef idx="0">
              <a:schemeClr val="dk1"/>
            </a:effectRef>
            <a:fontRef idx="minor">
              <a:schemeClr val="tx1"/>
            </a:fontRef>
          </p:style>
        </p:cxnSp>
        <p:cxnSp>
          <p:nvCxnSpPr>
            <p:cNvPr id="189" name="Straight Connector 188">
              <a:extLst>
                <a:ext uri="{FF2B5EF4-FFF2-40B4-BE49-F238E27FC236}">
                  <a16:creationId xmlns:a16="http://schemas.microsoft.com/office/drawing/2014/main" id="{E8BE7F2B-018C-D34A-B117-4A4FDBF80C33}"/>
                </a:ext>
              </a:extLst>
            </p:cNvPr>
            <p:cNvCxnSpPr/>
            <p:nvPr/>
          </p:nvCxnSpPr>
          <p:spPr>
            <a:xfrm>
              <a:off x="6382138" y="5896946"/>
              <a:ext cx="4030824" cy="0"/>
            </a:xfrm>
            <a:prstGeom prst="line">
              <a:avLst/>
            </a:prstGeom>
          </p:spPr>
          <p:style>
            <a:lnRef idx="1">
              <a:schemeClr val="dk1"/>
            </a:lnRef>
            <a:fillRef idx="0">
              <a:schemeClr val="dk1"/>
            </a:fillRef>
            <a:effectRef idx="0">
              <a:schemeClr val="dk1"/>
            </a:effectRef>
            <a:fontRef idx="minor">
              <a:schemeClr val="tx1"/>
            </a:fontRef>
          </p:style>
        </p:cxnSp>
        <p:cxnSp>
          <p:nvCxnSpPr>
            <p:cNvPr id="190" name="Straight Connector 189">
              <a:extLst>
                <a:ext uri="{FF2B5EF4-FFF2-40B4-BE49-F238E27FC236}">
                  <a16:creationId xmlns:a16="http://schemas.microsoft.com/office/drawing/2014/main" id="{D16BDE12-C3DA-A74C-A745-E8D921BA16BD}"/>
                </a:ext>
              </a:extLst>
            </p:cNvPr>
            <p:cNvCxnSpPr/>
            <p:nvPr/>
          </p:nvCxnSpPr>
          <p:spPr>
            <a:xfrm>
              <a:off x="6563578" y="5713443"/>
              <a:ext cx="4030824" cy="0"/>
            </a:xfrm>
            <a:prstGeom prst="line">
              <a:avLst/>
            </a:prstGeom>
          </p:spPr>
          <p:style>
            <a:lnRef idx="1">
              <a:schemeClr val="dk1"/>
            </a:lnRef>
            <a:fillRef idx="0">
              <a:schemeClr val="dk1"/>
            </a:fillRef>
            <a:effectRef idx="0">
              <a:schemeClr val="dk1"/>
            </a:effectRef>
            <a:fontRef idx="minor">
              <a:schemeClr val="tx1"/>
            </a:fontRef>
          </p:style>
        </p:cxnSp>
        <p:cxnSp>
          <p:nvCxnSpPr>
            <p:cNvPr id="191" name="Straight Connector 190">
              <a:extLst>
                <a:ext uri="{FF2B5EF4-FFF2-40B4-BE49-F238E27FC236}">
                  <a16:creationId xmlns:a16="http://schemas.microsoft.com/office/drawing/2014/main" id="{BE5D9552-3024-4747-83F0-DA0AE9067723}"/>
                </a:ext>
              </a:extLst>
            </p:cNvPr>
            <p:cNvCxnSpPr>
              <a:cxnSpLocks/>
            </p:cNvCxnSpPr>
            <p:nvPr/>
          </p:nvCxnSpPr>
          <p:spPr>
            <a:xfrm flipV="1">
              <a:off x="7900965" y="5536163"/>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a16="http://schemas.microsoft.com/office/drawing/2014/main" id="{1A74B535-0115-0643-862C-6A364BA87F3A}"/>
                </a:ext>
              </a:extLst>
            </p:cNvPr>
            <p:cNvCxnSpPr>
              <a:cxnSpLocks/>
            </p:cNvCxnSpPr>
            <p:nvPr/>
          </p:nvCxnSpPr>
          <p:spPr>
            <a:xfrm flipV="1">
              <a:off x="8957388" y="5536163"/>
              <a:ext cx="721567" cy="746449"/>
            </a:xfrm>
            <a:prstGeom prst="line">
              <a:avLst/>
            </a:prstGeom>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id="{3A85BED3-2986-D243-9054-B263ED48F55C}"/>
                </a:ext>
              </a:extLst>
            </p:cNvPr>
            <p:cNvCxnSpPr>
              <a:cxnSpLocks/>
            </p:cNvCxnSpPr>
            <p:nvPr/>
          </p:nvCxnSpPr>
          <p:spPr>
            <a:xfrm flipV="1">
              <a:off x="6958050" y="5536163"/>
              <a:ext cx="721567" cy="746449"/>
            </a:xfrm>
            <a:prstGeom prst="line">
              <a:avLst/>
            </a:prstGeom>
          </p:spPr>
          <p:style>
            <a:lnRef idx="1">
              <a:schemeClr val="dk1"/>
            </a:lnRef>
            <a:fillRef idx="0">
              <a:schemeClr val="dk1"/>
            </a:fillRef>
            <a:effectRef idx="0">
              <a:schemeClr val="dk1"/>
            </a:effectRef>
            <a:fontRef idx="minor">
              <a:schemeClr val="tx1"/>
            </a:fontRef>
          </p:style>
        </p:cxnSp>
      </p:grpSp>
      <p:sp>
        <p:nvSpPr>
          <p:cNvPr id="28" name="Rectangle 27">
            <a:extLst>
              <a:ext uri="{FF2B5EF4-FFF2-40B4-BE49-F238E27FC236}">
                <a16:creationId xmlns:a16="http://schemas.microsoft.com/office/drawing/2014/main" id="{AC36A778-E300-F145-B778-209C3C658913}"/>
              </a:ext>
            </a:extLst>
          </p:cNvPr>
          <p:cNvSpPr/>
          <p:nvPr/>
        </p:nvSpPr>
        <p:spPr>
          <a:xfrm>
            <a:off x="3233200" y="2398452"/>
            <a:ext cx="905068" cy="438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C485E891-2207-2B4C-9173-59D16B0353DE}"/>
              </a:ext>
            </a:extLst>
          </p:cNvPr>
          <p:cNvGrpSpPr/>
          <p:nvPr/>
        </p:nvGrpSpPr>
        <p:grpSpPr>
          <a:xfrm>
            <a:off x="3220758" y="2391590"/>
            <a:ext cx="4024604" cy="1922555"/>
            <a:chOff x="7179935" y="2808248"/>
            <a:chExt cx="4024604" cy="1922555"/>
          </a:xfrm>
        </p:grpSpPr>
        <p:cxnSp>
          <p:nvCxnSpPr>
            <p:cNvPr id="206" name="Straight Connector 205">
              <a:extLst>
                <a:ext uri="{FF2B5EF4-FFF2-40B4-BE49-F238E27FC236}">
                  <a16:creationId xmlns:a16="http://schemas.microsoft.com/office/drawing/2014/main" id="{09CCC930-3183-AA43-BB61-7CEBDE119E57}"/>
                </a:ext>
              </a:extLst>
            </p:cNvPr>
            <p:cNvCxnSpPr>
              <a:cxnSpLocks/>
            </p:cNvCxnSpPr>
            <p:nvPr/>
          </p:nvCxnSpPr>
          <p:spPr>
            <a:xfrm>
              <a:off x="11198319" y="2808248"/>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03" name="Straight Connector 202">
              <a:extLst>
                <a:ext uri="{FF2B5EF4-FFF2-40B4-BE49-F238E27FC236}">
                  <a16:creationId xmlns:a16="http://schemas.microsoft.com/office/drawing/2014/main" id="{DF4E5CA7-D4BD-0547-80CA-8249C47BA0A4}"/>
                </a:ext>
              </a:extLst>
            </p:cNvPr>
            <p:cNvCxnSpPr>
              <a:cxnSpLocks/>
            </p:cNvCxnSpPr>
            <p:nvPr/>
          </p:nvCxnSpPr>
          <p:spPr>
            <a:xfrm>
              <a:off x="7186155" y="2808248"/>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04" name="Straight Connector 203">
              <a:extLst>
                <a:ext uri="{FF2B5EF4-FFF2-40B4-BE49-F238E27FC236}">
                  <a16:creationId xmlns:a16="http://schemas.microsoft.com/office/drawing/2014/main" id="{197C34A2-3FE9-9747-B1E9-BEA4BD43516A}"/>
                </a:ext>
              </a:extLst>
            </p:cNvPr>
            <p:cNvCxnSpPr>
              <a:cxnSpLocks/>
            </p:cNvCxnSpPr>
            <p:nvPr/>
          </p:nvCxnSpPr>
          <p:spPr>
            <a:xfrm>
              <a:off x="7179935" y="4722572"/>
              <a:ext cx="4024604" cy="0"/>
            </a:xfrm>
            <a:prstGeom prst="line">
              <a:avLst/>
            </a:prstGeom>
          </p:spPr>
          <p:style>
            <a:lnRef idx="1">
              <a:schemeClr val="dk1"/>
            </a:lnRef>
            <a:fillRef idx="0">
              <a:schemeClr val="dk1"/>
            </a:fillRef>
            <a:effectRef idx="0">
              <a:schemeClr val="dk1"/>
            </a:effectRef>
            <a:fontRef idx="minor">
              <a:schemeClr val="tx1"/>
            </a:fontRef>
          </p:style>
        </p:cxnSp>
        <p:cxnSp>
          <p:nvCxnSpPr>
            <p:cNvPr id="205" name="Straight Connector 204">
              <a:extLst>
                <a:ext uri="{FF2B5EF4-FFF2-40B4-BE49-F238E27FC236}">
                  <a16:creationId xmlns:a16="http://schemas.microsoft.com/office/drawing/2014/main" id="{02C26C67-F1D2-F842-96B9-F832D4E44745}"/>
                </a:ext>
              </a:extLst>
            </p:cNvPr>
            <p:cNvCxnSpPr>
              <a:cxnSpLocks/>
            </p:cNvCxnSpPr>
            <p:nvPr/>
          </p:nvCxnSpPr>
          <p:spPr>
            <a:xfrm>
              <a:off x="7179935" y="2810259"/>
              <a:ext cx="4024604" cy="0"/>
            </a:xfrm>
            <a:prstGeom prst="line">
              <a:avLst/>
            </a:prstGeom>
          </p:spPr>
          <p:style>
            <a:lnRef idx="1">
              <a:schemeClr val="dk1"/>
            </a:lnRef>
            <a:fillRef idx="0">
              <a:schemeClr val="dk1"/>
            </a:fillRef>
            <a:effectRef idx="0">
              <a:schemeClr val="dk1"/>
            </a:effectRef>
            <a:fontRef idx="minor">
              <a:schemeClr val="tx1"/>
            </a:fontRef>
          </p:style>
        </p:cxnSp>
        <p:cxnSp>
          <p:nvCxnSpPr>
            <p:cNvPr id="207" name="Straight Connector 206">
              <a:extLst>
                <a:ext uri="{FF2B5EF4-FFF2-40B4-BE49-F238E27FC236}">
                  <a16:creationId xmlns:a16="http://schemas.microsoft.com/office/drawing/2014/main" id="{E4A2ADA0-7E76-5C49-A61E-D68DD9F72E79}"/>
                </a:ext>
              </a:extLst>
            </p:cNvPr>
            <p:cNvCxnSpPr>
              <a:cxnSpLocks/>
            </p:cNvCxnSpPr>
            <p:nvPr/>
          </p:nvCxnSpPr>
          <p:spPr>
            <a:xfrm>
              <a:off x="7179935" y="3722241"/>
              <a:ext cx="4024604" cy="0"/>
            </a:xfrm>
            <a:prstGeom prst="line">
              <a:avLst/>
            </a:prstGeom>
          </p:spPr>
          <p:style>
            <a:lnRef idx="1">
              <a:schemeClr val="dk1"/>
            </a:lnRef>
            <a:fillRef idx="0">
              <a:schemeClr val="dk1"/>
            </a:fillRef>
            <a:effectRef idx="0">
              <a:schemeClr val="dk1"/>
            </a:effectRef>
            <a:fontRef idx="minor">
              <a:schemeClr val="tx1"/>
            </a:fontRef>
          </p:style>
        </p:cxnSp>
        <p:cxnSp>
          <p:nvCxnSpPr>
            <p:cNvPr id="208" name="Straight Connector 207">
              <a:extLst>
                <a:ext uri="{FF2B5EF4-FFF2-40B4-BE49-F238E27FC236}">
                  <a16:creationId xmlns:a16="http://schemas.microsoft.com/office/drawing/2014/main" id="{AC061448-5AC9-0740-90C6-DCE6D8C151C0}"/>
                </a:ext>
              </a:extLst>
            </p:cNvPr>
            <p:cNvCxnSpPr>
              <a:cxnSpLocks/>
            </p:cNvCxnSpPr>
            <p:nvPr/>
          </p:nvCxnSpPr>
          <p:spPr>
            <a:xfrm>
              <a:off x="7179935" y="4199484"/>
              <a:ext cx="4024604" cy="0"/>
            </a:xfrm>
            <a:prstGeom prst="line">
              <a:avLst/>
            </a:prstGeom>
          </p:spPr>
          <p:style>
            <a:lnRef idx="1">
              <a:schemeClr val="dk1"/>
            </a:lnRef>
            <a:fillRef idx="0">
              <a:schemeClr val="dk1"/>
            </a:fillRef>
            <a:effectRef idx="0">
              <a:schemeClr val="dk1"/>
            </a:effectRef>
            <a:fontRef idx="minor">
              <a:schemeClr val="tx1"/>
            </a:fontRef>
          </p:style>
        </p:cxnSp>
        <p:cxnSp>
          <p:nvCxnSpPr>
            <p:cNvPr id="209" name="Straight Connector 208">
              <a:extLst>
                <a:ext uri="{FF2B5EF4-FFF2-40B4-BE49-F238E27FC236}">
                  <a16:creationId xmlns:a16="http://schemas.microsoft.com/office/drawing/2014/main" id="{525EA9F5-1AD5-D745-BD66-C020DE07C11D}"/>
                </a:ext>
              </a:extLst>
            </p:cNvPr>
            <p:cNvCxnSpPr>
              <a:cxnSpLocks/>
            </p:cNvCxnSpPr>
            <p:nvPr/>
          </p:nvCxnSpPr>
          <p:spPr>
            <a:xfrm>
              <a:off x="7179935" y="3267797"/>
              <a:ext cx="4024604" cy="0"/>
            </a:xfrm>
            <a:prstGeom prst="line">
              <a:avLst/>
            </a:prstGeom>
          </p:spPr>
          <p:style>
            <a:lnRef idx="1">
              <a:schemeClr val="dk1"/>
            </a:lnRef>
            <a:fillRef idx="0">
              <a:schemeClr val="dk1"/>
            </a:fillRef>
            <a:effectRef idx="0">
              <a:schemeClr val="dk1"/>
            </a:effectRef>
            <a:fontRef idx="minor">
              <a:schemeClr val="tx1"/>
            </a:fontRef>
          </p:style>
        </p:cxnSp>
        <p:cxnSp>
          <p:nvCxnSpPr>
            <p:cNvPr id="210" name="Straight Connector 209">
              <a:extLst>
                <a:ext uri="{FF2B5EF4-FFF2-40B4-BE49-F238E27FC236}">
                  <a16:creationId xmlns:a16="http://schemas.microsoft.com/office/drawing/2014/main" id="{134EA9EF-804B-794B-BB9D-C6FEBE833765}"/>
                </a:ext>
              </a:extLst>
            </p:cNvPr>
            <p:cNvCxnSpPr>
              <a:cxnSpLocks/>
            </p:cNvCxnSpPr>
            <p:nvPr/>
          </p:nvCxnSpPr>
          <p:spPr>
            <a:xfrm>
              <a:off x="9092709" y="2808248"/>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11" name="Straight Connector 210">
              <a:extLst>
                <a:ext uri="{FF2B5EF4-FFF2-40B4-BE49-F238E27FC236}">
                  <a16:creationId xmlns:a16="http://schemas.microsoft.com/office/drawing/2014/main" id="{306D3A86-4EC4-564E-9DEF-E8BCEF4C85F7}"/>
                </a:ext>
              </a:extLst>
            </p:cNvPr>
            <p:cNvCxnSpPr>
              <a:cxnSpLocks/>
            </p:cNvCxnSpPr>
            <p:nvPr/>
          </p:nvCxnSpPr>
          <p:spPr>
            <a:xfrm>
              <a:off x="8103664" y="2810259"/>
              <a:ext cx="0" cy="1920544"/>
            </a:xfrm>
            <a:prstGeom prst="line">
              <a:avLst/>
            </a:prstGeom>
          </p:spPr>
          <p:style>
            <a:lnRef idx="1">
              <a:schemeClr val="dk1"/>
            </a:lnRef>
            <a:fillRef idx="0">
              <a:schemeClr val="dk1"/>
            </a:fillRef>
            <a:effectRef idx="0">
              <a:schemeClr val="dk1"/>
            </a:effectRef>
            <a:fontRef idx="minor">
              <a:schemeClr val="tx1"/>
            </a:fontRef>
          </p:style>
        </p:cxnSp>
        <p:cxnSp>
          <p:nvCxnSpPr>
            <p:cNvPr id="212" name="Straight Connector 211">
              <a:extLst>
                <a:ext uri="{FF2B5EF4-FFF2-40B4-BE49-F238E27FC236}">
                  <a16:creationId xmlns:a16="http://schemas.microsoft.com/office/drawing/2014/main" id="{94F526C4-5CB8-6A4C-A446-C45174715D38}"/>
                </a:ext>
              </a:extLst>
            </p:cNvPr>
            <p:cNvCxnSpPr>
              <a:cxnSpLocks/>
            </p:cNvCxnSpPr>
            <p:nvPr/>
          </p:nvCxnSpPr>
          <p:spPr>
            <a:xfrm>
              <a:off x="10106636" y="2808248"/>
              <a:ext cx="0" cy="1920544"/>
            </a:xfrm>
            <a:prstGeom prst="line">
              <a:avLst/>
            </a:prstGeom>
          </p:spPr>
          <p:style>
            <a:lnRef idx="1">
              <a:schemeClr val="dk1"/>
            </a:lnRef>
            <a:fillRef idx="0">
              <a:schemeClr val="dk1"/>
            </a:fillRef>
            <a:effectRef idx="0">
              <a:schemeClr val="dk1"/>
            </a:effectRef>
            <a:fontRef idx="minor">
              <a:schemeClr val="tx1"/>
            </a:fontRef>
          </p:style>
        </p:cxnSp>
      </p:grpSp>
      <p:sp>
        <p:nvSpPr>
          <p:cNvPr id="14340" name="Rectangle 2"/>
          <p:cNvSpPr>
            <a:spLocks noGrp="1" noChangeArrowheads="1"/>
          </p:cNvSpPr>
          <p:nvPr>
            <p:ph type="title"/>
          </p:nvPr>
        </p:nvSpPr>
        <p:spPr>
          <a:xfrm>
            <a:off x="0" y="228600"/>
            <a:ext cx="12192000" cy="719667"/>
          </a:xfrm>
        </p:spPr>
        <p:txBody>
          <a:bodyPr>
            <a:normAutofit fontScale="90000"/>
          </a:bodyPr>
          <a:lstStyle/>
          <a:p>
            <a:r>
              <a:rPr lang="en-US" altLang="zh-CN" sz="4000" dirty="0">
                <a:ea typeface="SimSun" pitchFamily="2" charset="-122"/>
              </a:rPr>
              <a:t>Cube Computation: Multi-Way Array Aggregation (MOLAP</a:t>
            </a:r>
            <a:r>
              <a:rPr lang="en-US" altLang="zh-CN" sz="3200" dirty="0">
                <a:ea typeface="SimSun" pitchFamily="2" charset="-122"/>
              </a:rPr>
              <a:t>)</a:t>
            </a:r>
            <a:endParaRPr lang="en-US" altLang="zh-CN" dirty="0">
              <a:ea typeface="SimSun" pitchFamily="2" charset="-122"/>
            </a:endParaRPr>
          </a:p>
        </p:txBody>
      </p:sp>
      <p:sp>
        <p:nvSpPr>
          <p:cNvPr id="14341" name="Rectangle 3"/>
          <p:cNvSpPr>
            <a:spLocks noGrp="1" noChangeArrowheads="1"/>
          </p:cNvSpPr>
          <p:nvPr>
            <p:ph type="body" idx="1"/>
          </p:nvPr>
        </p:nvSpPr>
        <p:spPr>
          <a:xfrm>
            <a:off x="701969" y="1116227"/>
            <a:ext cx="7868219" cy="2298662"/>
          </a:xfrm>
        </p:spPr>
        <p:txBody>
          <a:bodyPr/>
          <a:lstStyle/>
          <a:p>
            <a:pPr>
              <a:lnSpc>
                <a:spcPct val="110000"/>
              </a:lnSpc>
            </a:pPr>
            <a:r>
              <a:rPr lang="en-US" altLang="zh-CN" sz="2400" dirty="0">
                <a:ea typeface="SimSun" pitchFamily="2" charset="-122"/>
              </a:rPr>
              <a:t>Reducing memory and I/O</a:t>
            </a:r>
          </a:p>
          <a:p>
            <a:pPr lvl="1">
              <a:lnSpc>
                <a:spcPct val="110000"/>
              </a:lnSpc>
            </a:pPr>
            <a:r>
              <a:rPr lang="en-US" altLang="zh-CN" sz="2400" dirty="0">
                <a:ea typeface="SimSun" pitchFamily="2" charset="-122"/>
              </a:rPr>
              <a:t>Suppose we scan using order:  </a:t>
            </a:r>
            <a:br>
              <a:rPr lang="en-US" altLang="zh-CN" sz="2400" dirty="0">
                <a:ea typeface="SimSun" pitchFamily="2" charset="-122"/>
              </a:rPr>
            </a:br>
            <a:r>
              <a:rPr lang="en-US" altLang="zh-CN" sz="2400" dirty="0">
                <a:solidFill>
                  <a:srgbClr val="FF0000"/>
                </a:solidFill>
                <a:ea typeface="SimSun" pitchFamily="2" charset="-122"/>
              </a:rPr>
              <a:t>13 – 29 – 45 – 61 – 9 – 25 – …</a:t>
            </a:r>
          </a:p>
        </p:txBody>
      </p:sp>
      <p:grpSp>
        <p:nvGrpSpPr>
          <p:cNvPr id="5" name="Group 4">
            <a:extLst>
              <a:ext uri="{FF2B5EF4-FFF2-40B4-BE49-F238E27FC236}">
                <a16:creationId xmlns:a16="http://schemas.microsoft.com/office/drawing/2014/main" id="{549C2EED-7977-2345-93EA-40F0BD6A6442}"/>
              </a:ext>
            </a:extLst>
          </p:cNvPr>
          <p:cNvGrpSpPr/>
          <p:nvPr/>
        </p:nvGrpSpPr>
        <p:grpSpPr>
          <a:xfrm>
            <a:off x="1821460" y="2858594"/>
            <a:ext cx="5331309" cy="3053012"/>
            <a:chOff x="6113926" y="3612724"/>
            <a:chExt cx="5331309" cy="3053012"/>
          </a:xfrm>
        </p:grpSpPr>
        <p:sp>
          <p:nvSpPr>
            <p:cNvPr id="14405" name="Text Box 67"/>
            <p:cNvSpPr txBox="1">
              <a:spLocks noChangeArrowheads="1"/>
            </p:cNvSpPr>
            <p:nvPr/>
          </p:nvSpPr>
          <p:spPr bwMode="auto">
            <a:xfrm>
              <a:off x="7848519" y="6388736"/>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a</a:t>
              </a:r>
              <a:r>
                <a:rPr lang="en-US" altLang="zh-CN" sz="1800" baseline="-25000" dirty="0">
                  <a:latin typeface="Times New Roman" pitchFamily="18" charset="0"/>
                  <a:ea typeface="SimSun" pitchFamily="2" charset="-122"/>
                </a:rPr>
                <a:t>1</a:t>
              </a:r>
            </a:p>
          </p:txBody>
        </p:sp>
        <p:sp>
          <p:nvSpPr>
            <p:cNvPr id="14406" name="Text Box 68"/>
            <p:cNvSpPr txBox="1">
              <a:spLocks noChangeArrowheads="1"/>
            </p:cNvSpPr>
            <p:nvPr/>
          </p:nvSpPr>
          <p:spPr bwMode="auto">
            <a:xfrm>
              <a:off x="6831598" y="6388737"/>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a</a:t>
              </a:r>
              <a:r>
                <a:rPr lang="en-US" altLang="zh-CN" sz="1800" baseline="-25000" dirty="0">
                  <a:latin typeface="Times New Roman" pitchFamily="18" charset="0"/>
                  <a:ea typeface="SimSun" pitchFamily="2" charset="-122"/>
                </a:rPr>
                <a:t>0</a:t>
              </a:r>
              <a:endParaRPr lang="en-US" altLang="zh-CN" sz="1800" dirty="0">
                <a:latin typeface="Times New Roman" pitchFamily="18" charset="0"/>
                <a:ea typeface="SimSun" pitchFamily="2" charset="-122"/>
              </a:endParaRPr>
            </a:p>
          </p:txBody>
        </p:sp>
        <p:sp>
          <p:nvSpPr>
            <p:cNvPr id="14407" name="Text Box 69"/>
            <p:cNvSpPr txBox="1">
              <a:spLocks noChangeArrowheads="1"/>
            </p:cNvSpPr>
            <p:nvPr/>
          </p:nvSpPr>
          <p:spPr bwMode="auto">
            <a:xfrm>
              <a:off x="6736796" y="3612724"/>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c</a:t>
              </a:r>
              <a:r>
                <a:rPr lang="en-US" altLang="zh-CN" sz="1800" baseline="-25000" dirty="0">
                  <a:latin typeface="Times New Roman" pitchFamily="18" charset="0"/>
                  <a:ea typeface="SimSun" pitchFamily="2" charset="-122"/>
                </a:rPr>
                <a:t>3</a:t>
              </a:r>
            </a:p>
          </p:txBody>
        </p:sp>
        <p:sp>
          <p:nvSpPr>
            <p:cNvPr id="14408" name="Text Box 70"/>
            <p:cNvSpPr txBox="1">
              <a:spLocks noChangeArrowheads="1"/>
            </p:cNvSpPr>
            <p:nvPr/>
          </p:nvSpPr>
          <p:spPr bwMode="auto">
            <a:xfrm>
              <a:off x="6563480" y="3790719"/>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c</a:t>
              </a:r>
              <a:r>
                <a:rPr lang="en-US" altLang="zh-CN" sz="1800" baseline="-25000" dirty="0">
                  <a:latin typeface="Times New Roman" pitchFamily="18" charset="0"/>
                  <a:ea typeface="SimSun" pitchFamily="2" charset="-122"/>
                </a:rPr>
                <a:t>2</a:t>
              </a:r>
            </a:p>
          </p:txBody>
        </p:sp>
        <p:sp>
          <p:nvSpPr>
            <p:cNvPr id="14409" name="Text Box 71"/>
            <p:cNvSpPr txBox="1">
              <a:spLocks noChangeArrowheads="1"/>
            </p:cNvSpPr>
            <p:nvPr/>
          </p:nvSpPr>
          <p:spPr bwMode="auto">
            <a:xfrm>
              <a:off x="6388855" y="3967526"/>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c</a:t>
              </a:r>
              <a:r>
                <a:rPr lang="en-US" altLang="zh-CN" sz="1800" baseline="-25000" dirty="0">
                  <a:latin typeface="Times New Roman" pitchFamily="18" charset="0"/>
                  <a:ea typeface="SimSun" pitchFamily="2" charset="-122"/>
                </a:rPr>
                <a:t>1</a:t>
              </a:r>
            </a:p>
          </p:txBody>
        </p:sp>
        <p:sp>
          <p:nvSpPr>
            <p:cNvPr id="14410" name="Text Box 72"/>
            <p:cNvSpPr txBox="1">
              <a:spLocks noChangeArrowheads="1"/>
            </p:cNvSpPr>
            <p:nvPr/>
          </p:nvSpPr>
          <p:spPr bwMode="auto">
            <a:xfrm>
              <a:off x="6215092" y="4178493"/>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c</a:t>
              </a:r>
              <a:r>
                <a:rPr lang="en-US" altLang="zh-CN" sz="1800" baseline="-25000" dirty="0">
                  <a:latin typeface="Times New Roman" pitchFamily="18" charset="0"/>
                  <a:ea typeface="SimSun" pitchFamily="2" charset="-122"/>
                </a:rPr>
                <a:t>0</a:t>
              </a:r>
            </a:p>
          </p:txBody>
        </p:sp>
        <p:sp>
          <p:nvSpPr>
            <p:cNvPr id="14411" name="Text Box 73"/>
            <p:cNvSpPr txBox="1">
              <a:spLocks noChangeArrowheads="1"/>
            </p:cNvSpPr>
            <p:nvPr/>
          </p:nvSpPr>
          <p:spPr bwMode="auto">
            <a:xfrm>
              <a:off x="6113926" y="4574555"/>
              <a:ext cx="192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b</a:t>
              </a:r>
              <a:r>
                <a:rPr lang="en-US" altLang="zh-CN" sz="1800" baseline="-25000" dirty="0">
                  <a:latin typeface="Times New Roman" pitchFamily="18" charset="0"/>
                  <a:ea typeface="SimSun" pitchFamily="2" charset="-122"/>
                </a:rPr>
                <a:t>3</a:t>
              </a:r>
            </a:p>
          </p:txBody>
        </p:sp>
        <p:sp>
          <p:nvSpPr>
            <p:cNvPr id="14412" name="Text Box 74"/>
            <p:cNvSpPr txBox="1">
              <a:spLocks noChangeArrowheads="1"/>
            </p:cNvSpPr>
            <p:nvPr/>
          </p:nvSpPr>
          <p:spPr bwMode="auto">
            <a:xfrm>
              <a:off x="6113926" y="5044711"/>
              <a:ext cx="192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b</a:t>
              </a:r>
              <a:r>
                <a:rPr lang="en-US" altLang="zh-CN" sz="1800" baseline="-25000" dirty="0">
                  <a:latin typeface="Times New Roman" pitchFamily="18" charset="0"/>
                  <a:ea typeface="SimSun" pitchFamily="2" charset="-122"/>
                </a:rPr>
                <a:t>2</a:t>
              </a:r>
            </a:p>
          </p:txBody>
        </p:sp>
        <p:sp>
          <p:nvSpPr>
            <p:cNvPr id="14413" name="Text Box 75"/>
            <p:cNvSpPr txBox="1">
              <a:spLocks noChangeArrowheads="1"/>
            </p:cNvSpPr>
            <p:nvPr/>
          </p:nvSpPr>
          <p:spPr bwMode="auto">
            <a:xfrm>
              <a:off x="6113926" y="5524179"/>
              <a:ext cx="192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b</a:t>
              </a:r>
              <a:r>
                <a:rPr lang="en-US" altLang="zh-CN" sz="1800" baseline="-25000" dirty="0">
                  <a:latin typeface="Times New Roman" pitchFamily="18" charset="0"/>
                  <a:ea typeface="SimSun" pitchFamily="2" charset="-122"/>
                </a:rPr>
                <a:t>1</a:t>
              </a:r>
            </a:p>
          </p:txBody>
        </p:sp>
        <p:sp>
          <p:nvSpPr>
            <p:cNvPr id="14414" name="Text Box 76"/>
            <p:cNvSpPr txBox="1">
              <a:spLocks noChangeArrowheads="1"/>
            </p:cNvSpPr>
            <p:nvPr/>
          </p:nvSpPr>
          <p:spPr bwMode="auto">
            <a:xfrm>
              <a:off x="6113926" y="6025725"/>
              <a:ext cx="192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b</a:t>
              </a:r>
              <a:r>
                <a:rPr lang="en-US" altLang="zh-CN" sz="1800" baseline="-25000" dirty="0">
                  <a:latin typeface="Times New Roman" pitchFamily="18" charset="0"/>
                  <a:ea typeface="SimSun" pitchFamily="2" charset="-122"/>
                </a:rPr>
                <a:t>0</a:t>
              </a:r>
            </a:p>
          </p:txBody>
        </p:sp>
        <p:sp>
          <p:nvSpPr>
            <p:cNvPr id="14415" name="Text Box 77"/>
            <p:cNvSpPr txBox="1">
              <a:spLocks noChangeArrowheads="1"/>
            </p:cNvSpPr>
            <p:nvPr/>
          </p:nvSpPr>
          <p:spPr bwMode="auto">
            <a:xfrm>
              <a:off x="8835876" y="6388736"/>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a</a:t>
              </a:r>
              <a:r>
                <a:rPr lang="en-US" altLang="zh-CN" sz="1800" baseline="-25000" dirty="0">
                  <a:latin typeface="Times New Roman" pitchFamily="18" charset="0"/>
                  <a:ea typeface="SimSun" pitchFamily="2" charset="-122"/>
                </a:rPr>
                <a:t>2</a:t>
              </a:r>
            </a:p>
          </p:txBody>
        </p:sp>
        <p:sp>
          <p:nvSpPr>
            <p:cNvPr id="14416" name="Text Box 78"/>
            <p:cNvSpPr txBox="1">
              <a:spLocks noChangeArrowheads="1"/>
            </p:cNvSpPr>
            <p:nvPr/>
          </p:nvSpPr>
          <p:spPr bwMode="auto">
            <a:xfrm>
              <a:off x="9884074" y="6388735"/>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Times New Roman" pitchFamily="18" charset="0"/>
                  <a:ea typeface="SimSun" pitchFamily="2" charset="-122"/>
                </a:rPr>
                <a:t>a</a:t>
              </a:r>
              <a:r>
                <a:rPr lang="en-US" altLang="zh-CN" sz="1800" baseline="-25000" dirty="0">
                  <a:latin typeface="Times New Roman" pitchFamily="18" charset="0"/>
                  <a:ea typeface="SimSun" pitchFamily="2" charset="-122"/>
                </a:rPr>
                <a:t>3</a:t>
              </a:r>
            </a:p>
          </p:txBody>
        </p:sp>
        <p:grpSp>
          <p:nvGrpSpPr>
            <p:cNvPr id="4" name="Group 3">
              <a:extLst>
                <a:ext uri="{FF2B5EF4-FFF2-40B4-BE49-F238E27FC236}">
                  <a16:creationId xmlns:a16="http://schemas.microsoft.com/office/drawing/2014/main" id="{4602912E-0CFF-D14B-9673-B8149B9C0FBE}"/>
                </a:ext>
              </a:extLst>
            </p:cNvPr>
            <p:cNvGrpSpPr/>
            <p:nvPr/>
          </p:nvGrpSpPr>
          <p:grpSpPr>
            <a:xfrm>
              <a:off x="6438464" y="3722699"/>
              <a:ext cx="4759370" cy="2666038"/>
              <a:chOff x="6772566" y="3741010"/>
              <a:chExt cx="4759370" cy="2666038"/>
            </a:xfrm>
          </p:grpSpPr>
          <p:grpSp>
            <p:nvGrpSpPr>
              <p:cNvPr id="3" name="Group 2">
                <a:extLst>
                  <a:ext uri="{FF2B5EF4-FFF2-40B4-BE49-F238E27FC236}">
                    <a16:creationId xmlns:a16="http://schemas.microsoft.com/office/drawing/2014/main" id="{66FE4282-72E7-1B47-B9CE-B7758DE78F91}"/>
                  </a:ext>
                </a:extLst>
              </p:cNvPr>
              <p:cNvGrpSpPr/>
              <p:nvPr/>
            </p:nvGrpSpPr>
            <p:grpSpPr>
              <a:xfrm>
                <a:off x="6777364" y="5211083"/>
                <a:ext cx="4754572" cy="1195965"/>
                <a:chOff x="6907993" y="4891854"/>
                <a:chExt cx="4754572" cy="1195965"/>
              </a:xfrm>
            </p:grpSpPr>
            <p:grpSp>
              <p:nvGrpSpPr>
                <p:cNvPr id="2" name="Group 1">
                  <a:extLst>
                    <a:ext uri="{FF2B5EF4-FFF2-40B4-BE49-F238E27FC236}">
                      <a16:creationId xmlns:a16="http://schemas.microsoft.com/office/drawing/2014/main" id="{750C135C-FAA7-014C-8DBE-FCC7B9B57642}"/>
                    </a:ext>
                  </a:extLst>
                </p:cNvPr>
                <p:cNvGrpSpPr/>
                <p:nvPr/>
              </p:nvGrpSpPr>
              <p:grpSpPr>
                <a:xfrm>
                  <a:off x="7479908" y="4891854"/>
                  <a:ext cx="4182657" cy="589292"/>
                  <a:chOff x="6926292" y="5681712"/>
                  <a:chExt cx="4182657" cy="589292"/>
                </a:xfrm>
              </p:grpSpPr>
              <p:sp>
                <p:nvSpPr>
                  <p:cNvPr id="14376" name="AutoShape 38"/>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0" name="AutoShape 38">
                    <a:extLst>
                      <a:ext uri="{FF2B5EF4-FFF2-40B4-BE49-F238E27FC236}">
                        <a16:creationId xmlns:a16="http://schemas.microsoft.com/office/drawing/2014/main" id="{53B0C998-0D30-9149-B0BC-6E9812A52372}"/>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1" name="AutoShape 38">
                    <a:extLst>
                      <a:ext uri="{FF2B5EF4-FFF2-40B4-BE49-F238E27FC236}">
                        <a16:creationId xmlns:a16="http://schemas.microsoft.com/office/drawing/2014/main" id="{24BB1E8B-F7B0-424B-ABE9-1FBA22DAAAB8}"/>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2" name="AutoShape 38">
                    <a:extLst>
                      <a:ext uri="{FF2B5EF4-FFF2-40B4-BE49-F238E27FC236}">
                        <a16:creationId xmlns:a16="http://schemas.microsoft.com/office/drawing/2014/main" id="{A0F1AF58-970E-024D-85D0-17CF1D5B4064}"/>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94" name="Group 93">
                  <a:extLst>
                    <a:ext uri="{FF2B5EF4-FFF2-40B4-BE49-F238E27FC236}">
                      <a16:creationId xmlns:a16="http://schemas.microsoft.com/office/drawing/2014/main" id="{76CE232E-D859-CD45-8C08-20D4780FB7F1}"/>
                    </a:ext>
                  </a:extLst>
                </p:cNvPr>
                <p:cNvGrpSpPr/>
                <p:nvPr/>
              </p:nvGrpSpPr>
              <p:grpSpPr>
                <a:xfrm>
                  <a:off x="7290186" y="5096273"/>
                  <a:ext cx="4182657" cy="589292"/>
                  <a:chOff x="6926292" y="5681712"/>
                  <a:chExt cx="4182657" cy="589292"/>
                </a:xfrm>
              </p:grpSpPr>
              <p:sp>
                <p:nvSpPr>
                  <p:cNvPr id="95" name="AutoShape 38">
                    <a:extLst>
                      <a:ext uri="{FF2B5EF4-FFF2-40B4-BE49-F238E27FC236}">
                        <a16:creationId xmlns:a16="http://schemas.microsoft.com/office/drawing/2014/main" id="{FCF66205-844E-BF46-AB3E-8D9A412D9C88}"/>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6" name="AutoShape 38">
                    <a:extLst>
                      <a:ext uri="{FF2B5EF4-FFF2-40B4-BE49-F238E27FC236}">
                        <a16:creationId xmlns:a16="http://schemas.microsoft.com/office/drawing/2014/main" id="{546EBDBA-540E-6C4A-9111-C53F3553422E}"/>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7" name="AutoShape 38">
                    <a:extLst>
                      <a:ext uri="{FF2B5EF4-FFF2-40B4-BE49-F238E27FC236}">
                        <a16:creationId xmlns:a16="http://schemas.microsoft.com/office/drawing/2014/main" id="{17ACE8E9-68EB-FF44-B5F7-8E834D2B5BB1}"/>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98" name="AutoShape 38">
                    <a:extLst>
                      <a:ext uri="{FF2B5EF4-FFF2-40B4-BE49-F238E27FC236}">
                        <a16:creationId xmlns:a16="http://schemas.microsoft.com/office/drawing/2014/main" id="{92D946FF-EA20-4C49-B077-691356C66F82}"/>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99" name="Group 98">
                  <a:extLst>
                    <a:ext uri="{FF2B5EF4-FFF2-40B4-BE49-F238E27FC236}">
                      <a16:creationId xmlns:a16="http://schemas.microsoft.com/office/drawing/2014/main" id="{087B04DE-30DD-3540-935F-EAAD8D36BFFC}"/>
                    </a:ext>
                  </a:extLst>
                </p:cNvPr>
                <p:cNvGrpSpPr/>
                <p:nvPr/>
              </p:nvGrpSpPr>
              <p:grpSpPr>
                <a:xfrm>
                  <a:off x="7097715" y="5294108"/>
                  <a:ext cx="4182657" cy="589292"/>
                  <a:chOff x="6926292" y="5681712"/>
                  <a:chExt cx="4182657" cy="589292"/>
                </a:xfrm>
              </p:grpSpPr>
              <p:sp>
                <p:nvSpPr>
                  <p:cNvPr id="100" name="AutoShape 38">
                    <a:extLst>
                      <a:ext uri="{FF2B5EF4-FFF2-40B4-BE49-F238E27FC236}">
                        <a16:creationId xmlns:a16="http://schemas.microsoft.com/office/drawing/2014/main" id="{76127923-1129-1249-8969-0921C24C811A}"/>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1" name="AutoShape 38">
                    <a:extLst>
                      <a:ext uri="{FF2B5EF4-FFF2-40B4-BE49-F238E27FC236}">
                        <a16:creationId xmlns:a16="http://schemas.microsoft.com/office/drawing/2014/main" id="{675C47B6-9FD5-1440-9F3E-61A21FEE653B}"/>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2" name="AutoShape 38">
                    <a:extLst>
                      <a:ext uri="{FF2B5EF4-FFF2-40B4-BE49-F238E27FC236}">
                        <a16:creationId xmlns:a16="http://schemas.microsoft.com/office/drawing/2014/main" id="{25B3B32D-0A55-3A4E-8DB2-7DBCEBE1B5F4}"/>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3" name="AutoShape 38">
                    <a:extLst>
                      <a:ext uri="{FF2B5EF4-FFF2-40B4-BE49-F238E27FC236}">
                        <a16:creationId xmlns:a16="http://schemas.microsoft.com/office/drawing/2014/main" id="{136A0777-2079-6141-B456-D52B61D46909}"/>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04" name="Group 103">
                  <a:extLst>
                    <a:ext uri="{FF2B5EF4-FFF2-40B4-BE49-F238E27FC236}">
                      <a16:creationId xmlns:a16="http://schemas.microsoft.com/office/drawing/2014/main" id="{AAA4DE26-EC1F-B449-994B-76E0DC7A8283}"/>
                    </a:ext>
                  </a:extLst>
                </p:cNvPr>
                <p:cNvGrpSpPr/>
                <p:nvPr/>
              </p:nvGrpSpPr>
              <p:grpSpPr>
                <a:xfrm>
                  <a:off x="6907993" y="5498527"/>
                  <a:ext cx="4182657" cy="589292"/>
                  <a:chOff x="6926292" y="5681712"/>
                  <a:chExt cx="4182657" cy="589292"/>
                </a:xfrm>
              </p:grpSpPr>
              <p:sp>
                <p:nvSpPr>
                  <p:cNvPr id="105" name="AutoShape 38">
                    <a:extLst>
                      <a:ext uri="{FF2B5EF4-FFF2-40B4-BE49-F238E27FC236}">
                        <a16:creationId xmlns:a16="http://schemas.microsoft.com/office/drawing/2014/main" id="{E15C4CE8-833C-5F4A-8A30-FAEF27C47221}"/>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6" name="AutoShape 38">
                    <a:extLst>
                      <a:ext uri="{FF2B5EF4-FFF2-40B4-BE49-F238E27FC236}">
                        <a16:creationId xmlns:a16="http://schemas.microsoft.com/office/drawing/2014/main" id="{3F716BC9-1109-C14D-A22D-B61786CB8833}"/>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7" name="AutoShape 38">
                    <a:extLst>
                      <a:ext uri="{FF2B5EF4-FFF2-40B4-BE49-F238E27FC236}">
                        <a16:creationId xmlns:a16="http://schemas.microsoft.com/office/drawing/2014/main" id="{9EAC88EC-F08A-4847-8C91-794A547A2BA2}"/>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08" name="AutoShape 38">
                    <a:extLst>
                      <a:ext uri="{FF2B5EF4-FFF2-40B4-BE49-F238E27FC236}">
                        <a16:creationId xmlns:a16="http://schemas.microsoft.com/office/drawing/2014/main" id="{6E5EDDF7-886E-1C43-ADD3-50E537FCE60E}"/>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dirty="0"/>
                  </a:p>
                </p:txBody>
              </p:sp>
            </p:grpSp>
          </p:grpSp>
          <p:grpSp>
            <p:nvGrpSpPr>
              <p:cNvPr id="110" name="Group 109">
                <a:extLst>
                  <a:ext uri="{FF2B5EF4-FFF2-40B4-BE49-F238E27FC236}">
                    <a16:creationId xmlns:a16="http://schemas.microsoft.com/office/drawing/2014/main" id="{8204AF14-CF88-074B-86A1-5ACC4A227016}"/>
                  </a:ext>
                </a:extLst>
              </p:cNvPr>
              <p:cNvGrpSpPr/>
              <p:nvPr/>
            </p:nvGrpSpPr>
            <p:grpSpPr>
              <a:xfrm>
                <a:off x="6774965" y="4721761"/>
                <a:ext cx="4754572" cy="1195965"/>
                <a:chOff x="6907993" y="4891854"/>
                <a:chExt cx="4754572" cy="1195965"/>
              </a:xfrm>
            </p:grpSpPr>
            <p:grpSp>
              <p:nvGrpSpPr>
                <p:cNvPr id="111" name="Group 110">
                  <a:extLst>
                    <a:ext uri="{FF2B5EF4-FFF2-40B4-BE49-F238E27FC236}">
                      <a16:creationId xmlns:a16="http://schemas.microsoft.com/office/drawing/2014/main" id="{B45A7851-B8D0-1241-9C93-E5B817856518}"/>
                    </a:ext>
                  </a:extLst>
                </p:cNvPr>
                <p:cNvGrpSpPr/>
                <p:nvPr/>
              </p:nvGrpSpPr>
              <p:grpSpPr>
                <a:xfrm>
                  <a:off x="7479908" y="4891854"/>
                  <a:ext cx="4182657" cy="589292"/>
                  <a:chOff x="6926292" y="5681712"/>
                  <a:chExt cx="4182657" cy="589292"/>
                </a:xfrm>
              </p:grpSpPr>
              <p:sp>
                <p:nvSpPr>
                  <p:cNvPr id="127" name="AutoShape 38">
                    <a:extLst>
                      <a:ext uri="{FF2B5EF4-FFF2-40B4-BE49-F238E27FC236}">
                        <a16:creationId xmlns:a16="http://schemas.microsoft.com/office/drawing/2014/main" id="{D4D22D36-7041-4142-8C46-E70E7EB2E2BF}"/>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8" name="AutoShape 38">
                    <a:extLst>
                      <a:ext uri="{FF2B5EF4-FFF2-40B4-BE49-F238E27FC236}">
                        <a16:creationId xmlns:a16="http://schemas.microsoft.com/office/drawing/2014/main" id="{129A02C1-ED23-D441-A3F1-7CDF4C01361C}"/>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9" name="AutoShape 38">
                    <a:extLst>
                      <a:ext uri="{FF2B5EF4-FFF2-40B4-BE49-F238E27FC236}">
                        <a16:creationId xmlns:a16="http://schemas.microsoft.com/office/drawing/2014/main" id="{567F98D4-0324-D54F-ABB1-035938AE55C9}"/>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30" name="AutoShape 38">
                    <a:extLst>
                      <a:ext uri="{FF2B5EF4-FFF2-40B4-BE49-F238E27FC236}">
                        <a16:creationId xmlns:a16="http://schemas.microsoft.com/office/drawing/2014/main" id="{F883D0D1-9AB9-D746-A853-0F23B0152BDD}"/>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12" name="Group 111">
                  <a:extLst>
                    <a:ext uri="{FF2B5EF4-FFF2-40B4-BE49-F238E27FC236}">
                      <a16:creationId xmlns:a16="http://schemas.microsoft.com/office/drawing/2014/main" id="{FD1F3041-115C-1C4E-AA96-BA8CF1ED43E6}"/>
                    </a:ext>
                  </a:extLst>
                </p:cNvPr>
                <p:cNvGrpSpPr/>
                <p:nvPr/>
              </p:nvGrpSpPr>
              <p:grpSpPr>
                <a:xfrm>
                  <a:off x="7290186" y="5096273"/>
                  <a:ext cx="4182657" cy="589292"/>
                  <a:chOff x="6926292" y="5681712"/>
                  <a:chExt cx="4182657" cy="589292"/>
                </a:xfrm>
              </p:grpSpPr>
              <p:sp>
                <p:nvSpPr>
                  <p:cNvPr id="123" name="AutoShape 38">
                    <a:extLst>
                      <a:ext uri="{FF2B5EF4-FFF2-40B4-BE49-F238E27FC236}">
                        <a16:creationId xmlns:a16="http://schemas.microsoft.com/office/drawing/2014/main" id="{86900C67-B5DC-4C40-A9CA-31B2962D0E02}"/>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4" name="AutoShape 38">
                    <a:extLst>
                      <a:ext uri="{FF2B5EF4-FFF2-40B4-BE49-F238E27FC236}">
                        <a16:creationId xmlns:a16="http://schemas.microsoft.com/office/drawing/2014/main" id="{DF282896-1118-6743-BD9E-E9CF4501F748}"/>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5" name="AutoShape 38">
                    <a:extLst>
                      <a:ext uri="{FF2B5EF4-FFF2-40B4-BE49-F238E27FC236}">
                        <a16:creationId xmlns:a16="http://schemas.microsoft.com/office/drawing/2014/main" id="{CF671DFF-E6F4-0543-ACEA-4F15FF55BADC}"/>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6" name="AutoShape 38">
                    <a:extLst>
                      <a:ext uri="{FF2B5EF4-FFF2-40B4-BE49-F238E27FC236}">
                        <a16:creationId xmlns:a16="http://schemas.microsoft.com/office/drawing/2014/main" id="{6EE0EBC5-8F3E-304E-8238-67DDB8EC04C1}"/>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13" name="Group 112">
                  <a:extLst>
                    <a:ext uri="{FF2B5EF4-FFF2-40B4-BE49-F238E27FC236}">
                      <a16:creationId xmlns:a16="http://schemas.microsoft.com/office/drawing/2014/main" id="{775F7F79-21AE-1948-977E-0EC4D7D74CEE}"/>
                    </a:ext>
                  </a:extLst>
                </p:cNvPr>
                <p:cNvGrpSpPr/>
                <p:nvPr/>
              </p:nvGrpSpPr>
              <p:grpSpPr>
                <a:xfrm>
                  <a:off x="7097715" y="5294108"/>
                  <a:ext cx="4182657" cy="589292"/>
                  <a:chOff x="6926292" y="5681712"/>
                  <a:chExt cx="4182657" cy="589292"/>
                </a:xfrm>
              </p:grpSpPr>
              <p:sp>
                <p:nvSpPr>
                  <p:cNvPr id="119" name="AutoShape 38">
                    <a:extLst>
                      <a:ext uri="{FF2B5EF4-FFF2-40B4-BE49-F238E27FC236}">
                        <a16:creationId xmlns:a16="http://schemas.microsoft.com/office/drawing/2014/main" id="{ADB076FF-6EFE-C645-ACB9-69C38A67C28F}"/>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0" name="AutoShape 38">
                    <a:extLst>
                      <a:ext uri="{FF2B5EF4-FFF2-40B4-BE49-F238E27FC236}">
                        <a16:creationId xmlns:a16="http://schemas.microsoft.com/office/drawing/2014/main" id="{9899A6BC-0116-7047-B3E0-98E77BFAA43C}"/>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1" name="AutoShape 38">
                    <a:extLst>
                      <a:ext uri="{FF2B5EF4-FFF2-40B4-BE49-F238E27FC236}">
                        <a16:creationId xmlns:a16="http://schemas.microsoft.com/office/drawing/2014/main" id="{8D8A8E50-66B2-894D-B3D1-C64ACF3558C4}"/>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22" name="AutoShape 38">
                    <a:extLst>
                      <a:ext uri="{FF2B5EF4-FFF2-40B4-BE49-F238E27FC236}">
                        <a16:creationId xmlns:a16="http://schemas.microsoft.com/office/drawing/2014/main" id="{40CB4743-4955-E245-87F4-65C3492D7288}"/>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14" name="Group 113">
                  <a:extLst>
                    <a:ext uri="{FF2B5EF4-FFF2-40B4-BE49-F238E27FC236}">
                      <a16:creationId xmlns:a16="http://schemas.microsoft.com/office/drawing/2014/main" id="{8134E166-CC9D-2C43-AD20-B344388C5572}"/>
                    </a:ext>
                  </a:extLst>
                </p:cNvPr>
                <p:cNvGrpSpPr/>
                <p:nvPr/>
              </p:nvGrpSpPr>
              <p:grpSpPr>
                <a:xfrm>
                  <a:off x="6907993" y="5498527"/>
                  <a:ext cx="4182657" cy="589292"/>
                  <a:chOff x="6926292" y="5681712"/>
                  <a:chExt cx="4182657" cy="589292"/>
                </a:xfrm>
              </p:grpSpPr>
              <p:sp>
                <p:nvSpPr>
                  <p:cNvPr id="115" name="AutoShape 38">
                    <a:extLst>
                      <a:ext uri="{FF2B5EF4-FFF2-40B4-BE49-F238E27FC236}">
                        <a16:creationId xmlns:a16="http://schemas.microsoft.com/office/drawing/2014/main" id="{67E343E4-F488-2E45-A415-28B31478AC43}"/>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16" name="AutoShape 38">
                    <a:extLst>
                      <a:ext uri="{FF2B5EF4-FFF2-40B4-BE49-F238E27FC236}">
                        <a16:creationId xmlns:a16="http://schemas.microsoft.com/office/drawing/2014/main" id="{83547A75-C9FB-8744-A797-E0734B95C989}"/>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17" name="AutoShape 38">
                    <a:extLst>
                      <a:ext uri="{FF2B5EF4-FFF2-40B4-BE49-F238E27FC236}">
                        <a16:creationId xmlns:a16="http://schemas.microsoft.com/office/drawing/2014/main" id="{CE3EC57A-8604-774E-97FE-F6866641598F}"/>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18" name="AutoShape 38">
                    <a:extLst>
                      <a:ext uri="{FF2B5EF4-FFF2-40B4-BE49-F238E27FC236}">
                        <a16:creationId xmlns:a16="http://schemas.microsoft.com/office/drawing/2014/main" id="{F7F43F30-E5A3-6A41-947A-BB401CAF26C6}"/>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grpSp>
            <p:nvGrpSpPr>
              <p:cNvPr id="131" name="Group 130">
                <a:extLst>
                  <a:ext uri="{FF2B5EF4-FFF2-40B4-BE49-F238E27FC236}">
                    <a16:creationId xmlns:a16="http://schemas.microsoft.com/office/drawing/2014/main" id="{CE663489-5CF1-5E43-9AEB-CA0D83EEB12E}"/>
                  </a:ext>
                </a:extLst>
              </p:cNvPr>
              <p:cNvGrpSpPr/>
              <p:nvPr/>
            </p:nvGrpSpPr>
            <p:grpSpPr>
              <a:xfrm>
                <a:off x="6774965" y="4230332"/>
                <a:ext cx="4754572" cy="1195965"/>
                <a:chOff x="6907993" y="4891854"/>
                <a:chExt cx="4754572" cy="1195965"/>
              </a:xfrm>
            </p:grpSpPr>
            <p:grpSp>
              <p:nvGrpSpPr>
                <p:cNvPr id="132" name="Group 131">
                  <a:extLst>
                    <a:ext uri="{FF2B5EF4-FFF2-40B4-BE49-F238E27FC236}">
                      <a16:creationId xmlns:a16="http://schemas.microsoft.com/office/drawing/2014/main" id="{E9C8754E-EFBF-CC4C-B3B7-2F8D661CE11D}"/>
                    </a:ext>
                  </a:extLst>
                </p:cNvPr>
                <p:cNvGrpSpPr/>
                <p:nvPr/>
              </p:nvGrpSpPr>
              <p:grpSpPr>
                <a:xfrm>
                  <a:off x="7479908" y="4891854"/>
                  <a:ext cx="4182657" cy="589292"/>
                  <a:chOff x="6926292" y="5681712"/>
                  <a:chExt cx="4182657" cy="589292"/>
                </a:xfrm>
              </p:grpSpPr>
              <p:sp>
                <p:nvSpPr>
                  <p:cNvPr id="148" name="AutoShape 38">
                    <a:extLst>
                      <a:ext uri="{FF2B5EF4-FFF2-40B4-BE49-F238E27FC236}">
                        <a16:creationId xmlns:a16="http://schemas.microsoft.com/office/drawing/2014/main" id="{E56351A2-782B-4B48-9088-A03640744B04}"/>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9" name="AutoShape 38">
                    <a:extLst>
                      <a:ext uri="{FF2B5EF4-FFF2-40B4-BE49-F238E27FC236}">
                        <a16:creationId xmlns:a16="http://schemas.microsoft.com/office/drawing/2014/main" id="{0DCEA7E0-88D1-CE43-A3FA-7B18C75F4241}"/>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50" name="AutoShape 38">
                    <a:extLst>
                      <a:ext uri="{FF2B5EF4-FFF2-40B4-BE49-F238E27FC236}">
                        <a16:creationId xmlns:a16="http://schemas.microsoft.com/office/drawing/2014/main" id="{95B0B23D-C18B-EC45-A777-3FAC07FA8D66}"/>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51" name="AutoShape 38">
                    <a:extLst>
                      <a:ext uri="{FF2B5EF4-FFF2-40B4-BE49-F238E27FC236}">
                        <a16:creationId xmlns:a16="http://schemas.microsoft.com/office/drawing/2014/main" id="{70F224FD-11E9-444F-9E42-AB4945EDEF6E}"/>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33" name="Group 132">
                  <a:extLst>
                    <a:ext uri="{FF2B5EF4-FFF2-40B4-BE49-F238E27FC236}">
                      <a16:creationId xmlns:a16="http://schemas.microsoft.com/office/drawing/2014/main" id="{48BBEB1E-FA49-394A-8E45-26DAC3991B94}"/>
                    </a:ext>
                  </a:extLst>
                </p:cNvPr>
                <p:cNvGrpSpPr/>
                <p:nvPr/>
              </p:nvGrpSpPr>
              <p:grpSpPr>
                <a:xfrm>
                  <a:off x="7290186" y="5096273"/>
                  <a:ext cx="4182657" cy="589292"/>
                  <a:chOff x="6926292" y="5681712"/>
                  <a:chExt cx="4182657" cy="589292"/>
                </a:xfrm>
              </p:grpSpPr>
              <p:sp>
                <p:nvSpPr>
                  <p:cNvPr id="144" name="AutoShape 38">
                    <a:extLst>
                      <a:ext uri="{FF2B5EF4-FFF2-40B4-BE49-F238E27FC236}">
                        <a16:creationId xmlns:a16="http://schemas.microsoft.com/office/drawing/2014/main" id="{90C975FB-281C-A447-8EE5-F596DED29E98}"/>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5" name="AutoShape 38">
                    <a:extLst>
                      <a:ext uri="{FF2B5EF4-FFF2-40B4-BE49-F238E27FC236}">
                        <a16:creationId xmlns:a16="http://schemas.microsoft.com/office/drawing/2014/main" id="{96968009-FF92-2B41-9826-DDFED515A1D3}"/>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6" name="AutoShape 38">
                    <a:extLst>
                      <a:ext uri="{FF2B5EF4-FFF2-40B4-BE49-F238E27FC236}">
                        <a16:creationId xmlns:a16="http://schemas.microsoft.com/office/drawing/2014/main" id="{3841A30A-3019-684E-A4DC-D03F65A30617}"/>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7" name="AutoShape 38">
                    <a:extLst>
                      <a:ext uri="{FF2B5EF4-FFF2-40B4-BE49-F238E27FC236}">
                        <a16:creationId xmlns:a16="http://schemas.microsoft.com/office/drawing/2014/main" id="{6BF0B0E2-0190-C34A-AEFA-5514AD0F1558}"/>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34" name="Group 133">
                  <a:extLst>
                    <a:ext uri="{FF2B5EF4-FFF2-40B4-BE49-F238E27FC236}">
                      <a16:creationId xmlns:a16="http://schemas.microsoft.com/office/drawing/2014/main" id="{2EC2FFFA-23B5-8A40-92CA-2602BB53C101}"/>
                    </a:ext>
                  </a:extLst>
                </p:cNvPr>
                <p:cNvGrpSpPr/>
                <p:nvPr/>
              </p:nvGrpSpPr>
              <p:grpSpPr>
                <a:xfrm>
                  <a:off x="7097715" y="5294108"/>
                  <a:ext cx="4182657" cy="589292"/>
                  <a:chOff x="6926292" y="5681712"/>
                  <a:chExt cx="4182657" cy="589292"/>
                </a:xfrm>
              </p:grpSpPr>
              <p:sp>
                <p:nvSpPr>
                  <p:cNvPr id="140" name="AutoShape 38">
                    <a:extLst>
                      <a:ext uri="{FF2B5EF4-FFF2-40B4-BE49-F238E27FC236}">
                        <a16:creationId xmlns:a16="http://schemas.microsoft.com/office/drawing/2014/main" id="{88FE8376-A887-8F43-8FAD-E62F1437C656}"/>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1" name="AutoShape 38">
                    <a:extLst>
                      <a:ext uri="{FF2B5EF4-FFF2-40B4-BE49-F238E27FC236}">
                        <a16:creationId xmlns:a16="http://schemas.microsoft.com/office/drawing/2014/main" id="{A917E778-0D9E-6541-8CE6-80110F32D070}"/>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2" name="AutoShape 38">
                    <a:extLst>
                      <a:ext uri="{FF2B5EF4-FFF2-40B4-BE49-F238E27FC236}">
                        <a16:creationId xmlns:a16="http://schemas.microsoft.com/office/drawing/2014/main" id="{5E8447CE-F5A8-454A-BD28-6D0E9BD3C887}"/>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43" name="AutoShape 38">
                    <a:extLst>
                      <a:ext uri="{FF2B5EF4-FFF2-40B4-BE49-F238E27FC236}">
                        <a16:creationId xmlns:a16="http://schemas.microsoft.com/office/drawing/2014/main" id="{312098FA-02ED-4640-A721-606F3A35E007}"/>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35" name="Group 134">
                  <a:extLst>
                    <a:ext uri="{FF2B5EF4-FFF2-40B4-BE49-F238E27FC236}">
                      <a16:creationId xmlns:a16="http://schemas.microsoft.com/office/drawing/2014/main" id="{52066C1C-45BA-9644-B43C-E582ACFEBC38}"/>
                    </a:ext>
                  </a:extLst>
                </p:cNvPr>
                <p:cNvGrpSpPr/>
                <p:nvPr/>
              </p:nvGrpSpPr>
              <p:grpSpPr>
                <a:xfrm>
                  <a:off x="6907993" y="5498527"/>
                  <a:ext cx="4182657" cy="589292"/>
                  <a:chOff x="6926292" y="5681712"/>
                  <a:chExt cx="4182657" cy="589292"/>
                </a:xfrm>
              </p:grpSpPr>
              <p:sp>
                <p:nvSpPr>
                  <p:cNvPr id="136" name="AutoShape 38">
                    <a:extLst>
                      <a:ext uri="{FF2B5EF4-FFF2-40B4-BE49-F238E27FC236}">
                        <a16:creationId xmlns:a16="http://schemas.microsoft.com/office/drawing/2014/main" id="{F11FF580-72DA-174B-AAE3-34A11E139585}"/>
                      </a:ext>
                    </a:extLst>
                  </p:cNvPr>
                  <p:cNvSpPr>
                    <a:spLocks noChangeArrowheads="1"/>
                  </p:cNvSpPr>
                  <p:nvPr/>
                </p:nvSpPr>
                <p:spPr bwMode="auto">
                  <a:xfrm>
                    <a:off x="6926292" y="568604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37" name="AutoShape 38">
                    <a:extLst>
                      <a:ext uri="{FF2B5EF4-FFF2-40B4-BE49-F238E27FC236}">
                        <a16:creationId xmlns:a16="http://schemas.microsoft.com/office/drawing/2014/main" id="{E5EB1822-1863-BA40-8982-B813B8A3DC84}"/>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38" name="AutoShape 38">
                    <a:extLst>
                      <a:ext uri="{FF2B5EF4-FFF2-40B4-BE49-F238E27FC236}">
                        <a16:creationId xmlns:a16="http://schemas.microsoft.com/office/drawing/2014/main" id="{2EBA6191-AF0D-CF45-9675-EFA43018D46C}"/>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39" name="AutoShape 38">
                    <a:extLst>
                      <a:ext uri="{FF2B5EF4-FFF2-40B4-BE49-F238E27FC236}">
                        <a16:creationId xmlns:a16="http://schemas.microsoft.com/office/drawing/2014/main" id="{B6FB1816-E8B6-8448-B36E-A5959E91E945}"/>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grpSp>
            <p:nvGrpSpPr>
              <p:cNvPr id="152" name="Group 151">
                <a:extLst>
                  <a:ext uri="{FF2B5EF4-FFF2-40B4-BE49-F238E27FC236}">
                    <a16:creationId xmlns:a16="http://schemas.microsoft.com/office/drawing/2014/main" id="{EF495515-A94F-A94F-86AC-1F270DCF2C49}"/>
                  </a:ext>
                </a:extLst>
              </p:cNvPr>
              <p:cNvGrpSpPr/>
              <p:nvPr/>
            </p:nvGrpSpPr>
            <p:grpSpPr>
              <a:xfrm>
                <a:off x="6772566" y="3741010"/>
                <a:ext cx="4754572" cy="1195965"/>
                <a:chOff x="6907993" y="4891854"/>
                <a:chExt cx="4754572" cy="1195965"/>
              </a:xfrm>
            </p:grpSpPr>
            <p:grpSp>
              <p:nvGrpSpPr>
                <p:cNvPr id="153" name="Group 152">
                  <a:extLst>
                    <a:ext uri="{FF2B5EF4-FFF2-40B4-BE49-F238E27FC236}">
                      <a16:creationId xmlns:a16="http://schemas.microsoft.com/office/drawing/2014/main" id="{9F2F7277-14D2-564B-B417-840C51ABCCE9}"/>
                    </a:ext>
                  </a:extLst>
                </p:cNvPr>
                <p:cNvGrpSpPr/>
                <p:nvPr/>
              </p:nvGrpSpPr>
              <p:grpSpPr>
                <a:xfrm>
                  <a:off x="7479908" y="4891854"/>
                  <a:ext cx="4182657" cy="589292"/>
                  <a:chOff x="6926292" y="5681712"/>
                  <a:chExt cx="4182657" cy="589292"/>
                </a:xfrm>
              </p:grpSpPr>
              <p:sp>
                <p:nvSpPr>
                  <p:cNvPr id="169" name="AutoShape 38">
                    <a:extLst>
                      <a:ext uri="{FF2B5EF4-FFF2-40B4-BE49-F238E27FC236}">
                        <a16:creationId xmlns:a16="http://schemas.microsoft.com/office/drawing/2014/main" id="{7B61E6A9-1DC2-3547-899D-6C415BAD09DE}"/>
                      </a:ext>
                    </a:extLst>
                  </p:cNvPr>
                  <p:cNvSpPr>
                    <a:spLocks noChangeArrowheads="1"/>
                  </p:cNvSpPr>
                  <p:nvPr/>
                </p:nvSpPr>
                <p:spPr bwMode="auto">
                  <a:xfrm>
                    <a:off x="6926292" y="5686040"/>
                    <a:ext cx="1112883" cy="584964"/>
                  </a:xfrm>
                  <a:prstGeom prst="cube">
                    <a:avLst>
                      <a:gd name="adj" fmla="val 24995"/>
                    </a:avLst>
                  </a:prstGeom>
                  <a:solidFill>
                    <a:schemeClr val="accent2">
                      <a:lumMod val="40000"/>
                      <a:lumOff val="60000"/>
                    </a:schemeClr>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70" name="AutoShape 38">
                    <a:extLst>
                      <a:ext uri="{FF2B5EF4-FFF2-40B4-BE49-F238E27FC236}">
                        <a16:creationId xmlns:a16="http://schemas.microsoft.com/office/drawing/2014/main" id="{7FC39A7B-2D81-D14D-9596-FDE1EAEDE1C5}"/>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71" name="AutoShape 38">
                    <a:extLst>
                      <a:ext uri="{FF2B5EF4-FFF2-40B4-BE49-F238E27FC236}">
                        <a16:creationId xmlns:a16="http://schemas.microsoft.com/office/drawing/2014/main" id="{276551DA-FC19-0B44-932E-BE015315D598}"/>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72" name="AutoShape 38">
                    <a:extLst>
                      <a:ext uri="{FF2B5EF4-FFF2-40B4-BE49-F238E27FC236}">
                        <a16:creationId xmlns:a16="http://schemas.microsoft.com/office/drawing/2014/main" id="{4488D3FD-08D7-FB42-B394-5DE020AF5DF2}"/>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54" name="Group 153">
                  <a:extLst>
                    <a:ext uri="{FF2B5EF4-FFF2-40B4-BE49-F238E27FC236}">
                      <a16:creationId xmlns:a16="http://schemas.microsoft.com/office/drawing/2014/main" id="{86679691-AA85-C741-A85D-EEE1FC8BEDEC}"/>
                    </a:ext>
                  </a:extLst>
                </p:cNvPr>
                <p:cNvGrpSpPr/>
                <p:nvPr/>
              </p:nvGrpSpPr>
              <p:grpSpPr>
                <a:xfrm>
                  <a:off x="7290186" y="5096273"/>
                  <a:ext cx="4182657" cy="589292"/>
                  <a:chOff x="6926292" y="5681712"/>
                  <a:chExt cx="4182657" cy="589292"/>
                </a:xfrm>
              </p:grpSpPr>
              <p:sp>
                <p:nvSpPr>
                  <p:cNvPr id="165" name="AutoShape 38">
                    <a:extLst>
                      <a:ext uri="{FF2B5EF4-FFF2-40B4-BE49-F238E27FC236}">
                        <a16:creationId xmlns:a16="http://schemas.microsoft.com/office/drawing/2014/main" id="{149565C5-B6A8-3B48-81F8-B8475AFE1F37}"/>
                      </a:ext>
                    </a:extLst>
                  </p:cNvPr>
                  <p:cNvSpPr>
                    <a:spLocks noChangeArrowheads="1"/>
                  </p:cNvSpPr>
                  <p:nvPr/>
                </p:nvSpPr>
                <p:spPr bwMode="auto">
                  <a:xfrm>
                    <a:off x="6926292" y="5686040"/>
                    <a:ext cx="1112883" cy="584964"/>
                  </a:xfrm>
                  <a:prstGeom prst="cube">
                    <a:avLst>
                      <a:gd name="adj" fmla="val 24995"/>
                    </a:avLst>
                  </a:prstGeom>
                  <a:solidFill>
                    <a:schemeClr val="accent2">
                      <a:lumMod val="40000"/>
                      <a:lumOff val="60000"/>
                    </a:schemeClr>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6" name="AutoShape 38">
                    <a:extLst>
                      <a:ext uri="{FF2B5EF4-FFF2-40B4-BE49-F238E27FC236}">
                        <a16:creationId xmlns:a16="http://schemas.microsoft.com/office/drawing/2014/main" id="{AAC37892-BAB2-EB43-8123-B1E3BD3AC0CC}"/>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7" name="AutoShape 38">
                    <a:extLst>
                      <a:ext uri="{FF2B5EF4-FFF2-40B4-BE49-F238E27FC236}">
                        <a16:creationId xmlns:a16="http://schemas.microsoft.com/office/drawing/2014/main" id="{E5EB3340-207A-3D4F-8BD1-5BE519C5B874}"/>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8" name="AutoShape 38">
                    <a:extLst>
                      <a:ext uri="{FF2B5EF4-FFF2-40B4-BE49-F238E27FC236}">
                        <a16:creationId xmlns:a16="http://schemas.microsoft.com/office/drawing/2014/main" id="{A0E140C7-8A13-FA40-A0FA-9CF20EE4BD1E}"/>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55" name="Group 154">
                  <a:extLst>
                    <a:ext uri="{FF2B5EF4-FFF2-40B4-BE49-F238E27FC236}">
                      <a16:creationId xmlns:a16="http://schemas.microsoft.com/office/drawing/2014/main" id="{EC883606-C374-284C-B53F-7D78EBB3AA1E}"/>
                    </a:ext>
                  </a:extLst>
                </p:cNvPr>
                <p:cNvGrpSpPr/>
                <p:nvPr/>
              </p:nvGrpSpPr>
              <p:grpSpPr>
                <a:xfrm>
                  <a:off x="7097715" y="5294108"/>
                  <a:ext cx="4182657" cy="589292"/>
                  <a:chOff x="6926292" y="5681712"/>
                  <a:chExt cx="4182657" cy="589292"/>
                </a:xfrm>
              </p:grpSpPr>
              <p:sp>
                <p:nvSpPr>
                  <p:cNvPr id="161" name="AutoShape 38">
                    <a:extLst>
                      <a:ext uri="{FF2B5EF4-FFF2-40B4-BE49-F238E27FC236}">
                        <a16:creationId xmlns:a16="http://schemas.microsoft.com/office/drawing/2014/main" id="{947A6E46-21F8-464D-AB60-2DCC4E7EA299}"/>
                      </a:ext>
                    </a:extLst>
                  </p:cNvPr>
                  <p:cNvSpPr>
                    <a:spLocks noChangeArrowheads="1"/>
                  </p:cNvSpPr>
                  <p:nvPr/>
                </p:nvSpPr>
                <p:spPr bwMode="auto">
                  <a:xfrm>
                    <a:off x="6926292" y="5686040"/>
                    <a:ext cx="1112883" cy="584964"/>
                  </a:xfrm>
                  <a:prstGeom prst="cube">
                    <a:avLst>
                      <a:gd name="adj" fmla="val 24995"/>
                    </a:avLst>
                  </a:prstGeom>
                  <a:solidFill>
                    <a:schemeClr val="accent2">
                      <a:lumMod val="40000"/>
                      <a:lumOff val="60000"/>
                    </a:schemeClr>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2" name="AutoShape 38">
                    <a:extLst>
                      <a:ext uri="{FF2B5EF4-FFF2-40B4-BE49-F238E27FC236}">
                        <a16:creationId xmlns:a16="http://schemas.microsoft.com/office/drawing/2014/main" id="{C2E0BA33-C1DC-0548-BFE0-81CB59FB428E}"/>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3" name="AutoShape 38">
                    <a:extLst>
                      <a:ext uri="{FF2B5EF4-FFF2-40B4-BE49-F238E27FC236}">
                        <a16:creationId xmlns:a16="http://schemas.microsoft.com/office/drawing/2014/main" id="{277363C5-8671-494E-87F5-7338B44E18F5}"/>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4" name="AutoShape 38">
                    <a:extLst>
                      <a:ext uri="{FF2B5EF4-FFF2-40B4-BE49-F238E27FC236}">
                        <a16:creationId xmlns:a16="http://schemas.microsoft.com/office/drawing/2014/main" id="{2A5CF4A0-1885-DB44-A8BA-0F387D309F32}"/>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nvGrpSpPr>
                <p:cNvPr id="156" name="Group 155">
                  <a:extLst>
                    <a:ext uri="{FF2B5EF4-FFF2-40B4-BE49-F238E27FC236}">
                      <a16:creationId xmlns:a16="http://schemas.microsoft.com/office/drawing/2014/main" id="{093A2488-5F7E-8F4E-8554-E7B79177237D}"/>
                    </a:ext>
                  </a:extLst>
                </p:cNvPr>
                <p:cNvGrpSpPr/>
                <p:nvPr/>
              </p:nvGrpSpPr>
              <p:grpSpPr>
                <a:xfrm>
                  <a:off x="6907993" y="5498527"/>
                  <a:ext cx="4182657" cy="589292"/>
                  <a:chOff x="6926292" y="5681712"/>
                  <a:chExt cx="4182657" cy="589292"/>
                </a:xfrm>
              </p:grpSpPr>
              <p:sp>
                <p:nvSpPr>
                  <p:cNvPr id="157" name="AutoShape 38">
                    <a:extLst>
                      <a:ext uri="{FF2B5EF4-FFF2-40B4-BE49-F238E27FC236}">
                        <a16:creationId xmlns:a16="http://schemas.microsoft.com/office/drawing/2014/main" id="{DE9CAFD6-31E0-9944-AA0A-8C955847A563}"/>
                      </a:ext>
                    </a:extLst>
                  </p:cNvPr>
                  <p:cNvSpPr>
                    <a:spLocks noChangeArrowheads="1"/>
                  </p:cNvSpPr>
                  <p:nvPr/>
                </p:nvSpPr>
                <p:spPr bwMode="auto">
                  <a:xfrm>
                    <a:off x="6926292" y="5686040"/>
                    <a:ext cx="1112883" cy="584964"/>
                  </a:xfrm>
                  <a:prstGeom prst="cube">
                    <a:avLst>
                      <a:gd name="adj" fmla="val 24995"/>
                    </a:avLst>
                  </a:prstGeom>
                  <a:solidFill>
                    <a:schemeClr val="accent2">
                      <a:lumMod val="40000"/>
                      <a:lumOff val="60000"/>
                    </a:schemeClr>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58" name="AutoShape 38">
                    <a:extLst>
                      <a:ext uri="{FF2B5EF4-FFF2-40B4-BE49-F238E27FC236}">
                        <a16:creationId xmlns:a16="http://schemas.microsoft.com/office/drawing/2014/main" id="{A3A8B31A-BAC2-874A-9D61-AA017121BEFC}"/>
                      </a:ext>
                    </a:extLst>
                  </p:cNvPr>
                  <p:cNvSpPr>
                    <a:spLocks noChangeArrowheads="1"/>
                  </p:cNvSpPr>
                  <p:nvPr/>
                </p:nvSpPr>
                <p:spPr bwMode="auto">
                  <a:xfrm>
                    <a:off x="7949550" y="5684570"/>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59" name="AutoShape 38">
                    <a:extLst>
                      <a:ext uri="{FF2B5EF4-FFF2-40B4-BE49-F238E27FC236}">
                        <a16:creationId xmlns:a16="http://schemas.microsoft.com/office/drawing/2014/main" id="{1AC24B01-3015-864D-BE8B-B1F2E21E2C18}"/>
                      </a:ext>
                    </a:extLst>
                  </p:cNvPr>
                  <p:cNvSpPr>
                    <a:spLocks noChangeArrowheads="1"/>
                  </p:cNvSpPr>
                  <p:nvPr/>
                </p:nvSpPr>
                <p:spPr bwMode="auto">
                  <a:xfrm>
                    <a:off x="8972808" y="5683968"/>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60" name="AutoShape 38">
                    <a:extLst>
                      <a:ext uri="{FF2B5EF4-FFF2-40B4-BE49-F238E27FC236}">
                        <a16:creationId xmlns:a16="http://schemas.microsoft.com/office/drawing/2014/main" id="{0012DFC7-2381-D040-A2E6-CA76F7696AB7}"/>
                      </a:ext>
                    </a:extLst>
                  </p:cNvPr>
                  <p:cNvSpPr>
                    <a:spLocks noChangeArrowheads="1"/>
                  </p:cNvSpPr>
                  <p:nvPr/>
                </p:nvSpPr>
                <p:spPr bwMode="auto">
                  <a:xfrm>
                    <a:off x="9996066" y="5681712"/>
                    <a:ext cx="1112883" cy="584964"/>
                  </a:xfrm>
                  <a:prstGeom prst="cube">
                    <a:avLst>
                      <a:gd name="adj" fmla="val 24995"/>
                    </a:avLst>
                  </a:prstGeom>
                  <a:solidFill>
                    <a:schemeClr val="bg1"/>
                  </a:solidFill>
                  <a:ln w="12700">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grpSp>
          </p:grpSp>
        </p:grpSp>
        <p:sp>
          <p:nvSpPr>
            <p:cNvPr id="14387" name="Text Box 49"/>
            <p:cNvSpPr txBox="1">
              <a:spLocks noChangeArrowheads="1"/>
            </p:cNvSpPr>
            <p:nvPr/>
          </p:nvSpPr>
          <p:spPr bwMode="auto">
            <a:xfrm>
              <a:off x="6746340" y="6017103"/>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zh-CN" altLang="en-US" sz="1800" dirty="0">
                  <a:latin typeface="Times New Roman" pitchFamily="18" charset="0"/>
                  <a:ea typeface="SimSun" pitchFamily="2" charset="-122"/>
                </a:rPr>
                <a:t>1</a:t>
              </a:r>
            </a:p>
          </p:txBody>
        </p:sp>
        <p:sp>
          <p:nvSpPr>
            <p:cNvPr id="174" name="Text Box 49">
              <a:extLst>
                <a:ext uri="{FF2B5EF4-FFF2-40B4-BE49-F238E27FC236}">
                  <a16:creationId xmlns:a16="http://schemas.microsoft.com/office/drawing/2014/main" id="{0A1A38FD-80FB-194F-BA49-CD31D3F08D94}"/>
                </a:ext>
              </a:extLst>
            </p:cNvPr>
            <p:cNvSpPr txBox="1">
              <a:spLocks noChangeArrowheads="1"/>
            </p:cNvSpPr>
            <p:nvPr/>
          </p:nvSpPr>
          <p:spPr bwMode="auto">
            <a:xfrm>
              <a:off x="7761550" y="6017103"/>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2</a:t>
              </a:r>
              <a:endParaRPr lang="zh-CN" altLang="en-US" sz="1800" dirty="0">
                <a:latin typeface="Times New Roman" pitchFamily="18" charset="0"/>
                <a:ea typeface="SimSun" pitchFamily="2" charset="-122"/>
              </a:endParaRPr>
            </a:p>
          </p:txBody>
        </p:sp>
        <p:sp>
          <p:nvSpPr>
            <p:cNvPr id="175" name="Text Box 49">
              <a:extLst>
                <a:ext uri="{FF2B5EF4-FFF2-40B4-BE49-F238E27FC236}">
                  <a16:creationId xmlns:a16="http://schemas.microsoft.com/office/drawing/2014/main" id="{1EF0C55F-9D70-7546-BAC7-4818B753BCD5}"/>
                </a:ext>
              </a:extLst>
            </p:cNvPr>
            <p:cNvSpPr txBox="1">
              <a:spLocks noChangeArrowheads="1"/>
            </p:cNvSpPr>
            <p:nvPr/>
          </p:nvSpPr>
          <p:spPr bwMode="auto">
            <a:xfrm>
              <a:off x="8776760" y="6017103"/>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3</a:t>
              </a:r>
              <a:endParaRPr lang="zh-CN" altLang="en-US" sz="1800" dirty="0">
                <a:latin typeface="Times New Roman" pitchFamily="18" charset="0"/>
                <a:ea typeface="SimSun" pitchFamily="2" charset="-122"/>
              </a:endParaRPr>
            </a:p>
          </p:txBody>
        </p:sp>
        <p:sp>
          <p:nvSpPr>
            <p:cNvPr id="176" name="Text Box 49">
              <a:extLst>
                <a:ext uri="{FF2B5EF4-FFF2-40B4-BE49-F238E27FC236}">
                  <a16:creationId xmlns:a16="http://schemas.microsoft.com/office/drawing/2014/main" id="{863E0551-5469-FC45-A3DB-23DDF9752AD5}"/>
                </a:ext>
              </a:extLst>
            </p:cNvPr>
            <p:cNvSpPr txBox="1">
              <a:spLocks noChangeArrowheads="1"/>
            </p:cNvSpPr>
            <p:nvPr/>
          </p:nvSpPr>
          <p:spPr bwMode="auto">
            <a:xfrm>
              <a:off x="9791970" y="6017103"/>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4</a:t>
              </a:r>
              <a:endParaRPr lang="zh-CN" altLang="en-US" sz="1800" dirty="0">
                <a:latin typeface="Times New Roman" pitchFamily="18" charset="0"/>
                <a:ea typeface="SimSun" pitchFamily="2" charset="-122"/>
              </a:endParaRPr>
            </a:p>
          </p:txBody>
        </p:sp>
        <p:sp>
          <p:nvSpPr>
            <p:cNvPr id="177" name="Text Box 49">
              <a:extLst>
                <a:ext uri="{FF2B5EF4-FFF2-40B4-BE49-F238E27FC236}">
                  <a16:creationId xmlns:a16="http://schemas.microsoft.com/office/drawing/2014/main" id="{70D2A030-AE4A-7340-86B3-FA145F29165D}"/>
                </a:ext>
              </a:extLst>
            </p:cNvPr>
            <p:cNvSpPr txBox="1">
              <a:spLocks noChangeArrowheads="1"/>
            </p:cNvSpPr>
            <p:nvPr/>
          </p:nvSpPr>
          <p:spPr bwMode="auto">
            <a:xfrm>
              <a:off x="6746340" y="5555959"/>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5</a:t>
              </a:r>
              <a:endParaRPr lang="zh-CN" altLang="en-US" sz="1800" dirty="0">
                <a:latin typeface="Times New Roman" pitchFamily="18" charset="0"/>
                <a:ea typeface="SimSun" pitchFamily="2" charset="-122"/>
              </a:endParaRPr>
            </a:p>
          </p:txBody>
        </p:sp>
        <p:sp>
          <p:nvSpPr>
            <p:cNvPr id="178" name="Text Box 49">
              <a:extLst>
                <a:ext uri="{FF2B5EF4-FFF2-40B4-BE49-F238E27FC236}">
                  <a16:creationId xmlns:a16="http://schemas.microsoft.com/office/drawing/2014/main" id="{BEA626B7-7895-EC4C-8DD0-504CA8AD93B2}"/>
                </a:ext>
              </a:extLst>
            </p:cNvPr>
            <p:cNvSpPr txBox="1">
              <a:spLocks noChangeArrowheads="1"/>
            </p:cNvSpPr>
            <p:nvPr/>
          </p:nvSpPr>
          <p:spPr bwMode="auto">
            <a:xfrm>
              <a:off x="6746340" y="5055718"/>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9</a:t>
              </a:r>
              <a:endParaRPr lang="zh-CN" altLang="en-US" sz="1800" dirty="0">
                <a:latin typeface="Times New Roman" pitchFamily="18" charset="0"/>
                <a:ea typeface="SimSun" pitchFamily="2" charset="-122"/>
              </a:endParaRPr>
            </a:p>
          </p:txBody>
        </p:sp>
        <p:sp>
          <p:nvSpPr>
            <p:cNvPr id="179" name="Text Box 49">
              <a:extLst>
                <a:ext uri="{FF2B5EF4-FFF2-40B4-BE49-F238E27FC236}">
                  <a16:creationId xmlns:a16="http://schemas.microsoft.com/office/drawing/2014/main" id="{C8B0091D-BBEB-7B4E-A571-C7CEE41DB303}"/>
                </a:ext>
              </a:extLst>
            </p:cNvPr>
            <p:cNvSpPr txBox="1">
              <a:spLocks noChangeArrowheads="1"/>
            </p:cNvSpPr>
            <p:nvPr/>
          </p:nvSpPr>
          <p:spPr bwMode="auto">
            <a:xfrm>
              <a:off x="6746340" y="4562519"/>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13</a:t>
              </a:r>
              <a:endParaRPr lang="zh-CN" altLang="en-US" sz="1800" dirty="0">
                <a:latin typeface="Times New Roman" pitchFamily="18" charset="0"/>
                <a:ea typeface="SimSun" pitchFamily="2" charset="-122"/>
              </a:endParaRPr>
            </a:p>
          </p:txBody>
        </p:sp>
        <p:sp>
          <p:nvSpPr>
            <p:cNvPr id="180" name="Text Box 49">
              <a:extLst>
                <a:ext uri="{FF2B5EF4-FFF2-40B4-BE49-F238E27FC236}">
                  <a16:creationId xmlns:a16="http://schemas.microsoft.com/office/drawing/2014/main" id="{D55F65A3-283C-0942-AC84-C22E159E4CF4}"/>
                </a:ext>
              </a:extLst>
            </p:cNvPr>
            <p:cNvSpPr txBox="1">
              <a:spLocks noChangeArrowheads="1"/>
            </p:cNvSpPr>
            <p:nvPr/>
          </p:nvSpPr>
          <p:spPr bwMode="auto">
            <a:xfrm>
              <a:off x="6831598" y="4059857"/>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29</a:t>
              </a:r>
              <a:endParaRPr lang="zh-CN" altLang="en-US" sz="1800" dirty="0">
                <a:latin typeface="Times New Roman" pitchFamily="18" charset="0"/>
                <a:ea typeface="SimSun" pitchFamily="2" charset="-122"/>
              </a:endParaRPr>
            </a:p>
          </p:txBody>
        </p:sp>
        <p:sp>
          <p:nvSpPr>
            <p:cNvPr id="181" name="Text Box 49">
              <a:extLst>
                <a:ext uri="{FF2B5EF4-FFF2-40B4-BE49-F238E27FC236}">
                  <a16:creationId xmlns:a16="http://schemas.microsoft.com/office/drawing/2014/main" id="{1992EBB5-F032-984D-9007-9EDEA937EF59}"/>
                </a:ext>
              </a:extLst>
            </p:cNvPr>
            <p:cNvSpPr txBox="1">
              <a:spLocks noChangeArrowheads="1"/>
            </p:cNvSpPr>
            <p:nvPr/>
          </p:nvSpPr>
          <p:spPr bwMode="auto">
            <a:xfrm>
              <a:off x="7033761" y="3856277"/>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45</a:t>
              </a:r>
              <a:endParaRPr lang="zh-CN" altLang="en-US" sz="1800" dirty="0">
                <a:latin typeface="Times New Roman" pitchFamily="18" charset="0"/>
                <a:ea typeface="SimSun" pitchFamily="2" charset="-122"/>
              </a:endParaRPr>
            </a:p>
          </p:txBody>
        </p:sp>
        <p:sp>
          <p:nvSpPr>
            <p:cNvPr id="182" name="Text Box 49">
              <a:extLst>
                <a:ext uri="{FF2B5EF4-FFF2-40B4-BE49-F238E27FC236}">
                  <a16:creationId xmlns:a16="http://schemas.microsoft.com/office/drawing/2014/main" id="{B9CABA32-0E8A-FA4A-9B13-BFC027A737C7}"/>
                </a:ext>
              </a:extLst>
            </p:cNvPr>
            <p:cNvSpPr txBox="1">
              <a:spLocks noChangeArrowheads="1"/>
            </p:cNvSpPr>
            <p:nvPr/>
          </p:nvSpPr>
          <p:spPr bwMode="auto">
            <a:xfrm>
              <a:off x="7235924" y="3640232"/>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61</a:t>
              </a:r>
              <a:endParaRPr lang="zh-CN" altLang="en-US" sz="1800" dirty="0">
                <a:latin typeface="Times New Roman" pitchFamily="18" charset="0"/>
                <a:ea typeface="SimSun" pitchFamily="2" charset="-122"/>
              </a:endParaRPr>
            </a:p>
          </p:txBody>
        </p:sp>
        <p:sp>
          <p:nvSpPr>
            <p:cNvPr id="183" name="Text Box 49">
              <a:extLst>
                <a:ext uri="{FF2B5EF4-FFF2-40B4-BE49-F238E27FC236}">
                  <a16:creationId xmlns:a16="http://schemas.microsoft.com/office/drawing/2014/main" id="{24BC4324-9155-254F-8399-89CE1FE42513}"/>
                </a:ext>
              </a:extLst>
            </p:cNvPr>
            <p:cNvSpPr txBox="1">
              <a:spLocks noChangeArrowheads="1"/>
            </p:cNvSpPr>
            <p:nvPr/>
          </p:nvSpPr>
          <p:spPr bwMode="auto">
            <a:xfrm>
              <a:off x="10420458" y="5748363"/>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20</a:t>
              </a:r>
              <a:endParaRPr lang="zh-CN" altLang="en-US" sz="1800" dirty="0">
                <a:latin typeface="Times New Roman" pitchFamily="18" charset="0"/>
                <a:ea typeface="SimSun" pitchFamily="2" charset="-122"/>
              </a:endParaRPr>
            </a:p>
          </p:txBody>
        </p:sp>
        <p:sp>
          <p:nvSpPr>
            <p:cNvPr id="184" name="Text Box 49">
              <a:extLst>
                <a:ext uri="{FF2B5EF4-FFF2-40B4-BE49-F238E27FC236}">
                  <a16:creationId xmlns:a16="http://schemas.microsoft.com/office/drawing/2014/main" id="{BAB18721-0D8E-F14B-B4AD-FB5528672C43}"/>
                </a:ext>
              </a:extLst>
            </p:cNvPr>
            <p:cNvSpPr txBox="1">
              <a:spLocks noChangeArrowheads="1"/>
            </p:cNvSpPr>
            <p:nvPr/>
          </p:nvSpPr>
          <p:spPr bwMode="auto">
            <a:xfrm>
              <a:off x="10616401" y="5554065"/>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36</a:t>
              </a:r>
              <a:endParaRPr lang="zh-CN" altLang="en-US" sz="1800" dirty="0">
                <a:latin typeface="Times New Roman" pitchFamily="18" charset="0"/>
                <a:ea typeface="SimSun" pitchFamily="2" charset="-122"/>
              </a:endParaRPr>
            </a:p>
          </p:txBody>
        </p:sp>
        <p:sp>
          <p:nvSpPr>
            <p:cNvPr id="185" name="Text Box 49">
              <a:extLst>
                <a:ext uri="{FF2B5EF4-FFF2-40B4-BE49-F238E27FC236}">
                  <a16:creationId xmlns:a16="http://schemas.microsoft.com/office/drawing/2014/main" id="{123873C6-21BA-0647-B54B-31B76D12990C}"/>
                </a:ext>
              </a:extLst>
            </p:cNvPr>
            <p:cNvSpPr txBox="1">
              <a:spLocks noChangeArrowheads="1"/>
            </p:cNvSpPr>
            <p:nvPr/>
          </p:nvSpPr>
          <p:spPr bwMode="auto">
            <a:xfrm>
              <a:off x="10812344" y="5364363"/>
              <a:ext cx="632891"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52</a:t>
              </a:r>
              <a:endParaRPr lang="zh-CN" altLang="en-US" sz="1800" dirty="0">
                <a:latin typeface="Times New Roman" pitchFamily="18" charset="0"/>
                <a:ea typeface="SimSun" pitchFamily="2" charset="-122"/>
              </a:endParaRPr>
            </a:p>
          </p:txBody>
        </p:sp>
      </p:grpSp>
      <p:sp>
        <p:nvSpPr>
          <p:cNvPr id="173" name="TextBox 172">
            <a:extLst>
              <a:ext uri="{FF2B5EF4-FFF2-40B4-BE49-F238E27FC236}">
                <a16:creationId xmlns:a16="http://schemas.microsoft.com/office/drawing/2014/main" id="{33F91555-3D7C-4C42-9E59-8F166611E791}"/>
              </a:ext>
            </a:extLst>
          </p:cNvPr>
          <p:cNvSpPr txBox="1"/>
          <p:nvPr/>
        </p:nvSpPr>
        <p:spPr>
          <a:xfrm>
            <a:off x="8622532" y="1247105"/>
            <a:ext cx="2911246" cy="1261884"/>
          </a:xfrm>
          <a:prstGeom prst="rect">
            <a:avLst/>
          </a:prstGeom>
          <a:noFill/>
          <a:ln>
            <a:solidFill>
              <a:srgbClr val="C00000"/>
            </a:solidFill>
          </a:ln>
        </p:spPr>
        <p:txBody>
          <a:bodyPr wrap="square" rtlCol="0">
            <a:spAutoFit/>
          </a:bodyPr>
          <a:lstStyle/>
          <a:p>
            <a:r>
              <a:rPr lang="en-US" dirty="0"/>
              <a:t>Example:</a:t>
            </a:r>
          </a:p>
          <a:p>
            <a:r>
              <a:rPr lang="en-US" dirty="0"/>
              <a:t>	A: 4000, B: 400, C: 40</a:t>
            </a:r>
          </a:p>
          <a:p>
            <a:r>
              <a:rPr lang="en-US" dirty="0"/>
              <a:t>Chunk:</a:t>
            </a:r>
          </a:p>
          <a:p>
            <a:r>
              <a:rPr lang="en-US" dirty="0"/>
              <a:t>	1000 x 100 x 10</a:t>
            </a:r>
          </a:p>
        </p:txBody>
      </p:sp>
      <p:sp>
        <p:nvSpPr>
          <p:cNvPr id="216" name="Text Box 6">
            <a:extLst>
              <a:ext uri="{FF2B5EF4-FFF2-40B4-BE49-F238E27FC236}">
                <a16:creationId xmlns:a16="http://schemas.microsoft.com/office/drawing/2014/main" id="{E6CA53CB-55FC-2D40-9E3F-5DB400C6A223}"/>
              </a:ext>
            </a:extLst>
          </p:cNvPr>
          <p:cNvSpPr txBox="1">
            <a:spLocks noChangeArrowheads="1"/>
          </p:cNvSpPr>
          <p:nvPr/>
        </p:nvSpPr>
        <p:spPr bwMode="auto">
          <a:xfrm>
            <a:off x="6370053" y="6279111"/>
            <a:ext cx="487589" cy="36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2400" dirty="0">
                <a:latin typeface="Times New Roman" pitchFamily="18" charset="0"/>
                <a:ea typeface="SimSun" pitchFamily="2" charset="-122"/>
              </a:rPr>
              <a:t>AC</a:t>
            </a:r>
          </a:p>
        </p:txBody>
      </p:sp>
      <p:sp>
        <p:nvSpPr>
          <p:cNvPr id="217" name="Text Box 6">
            <a:extLst>
              <a:ext uri="{FF2B5EF4-FFF2-40B4-BE49-F238E27FC236}">
                <a16:creationId xmlns:a16="http://schemas.microsoft.com/office/drawing/2014/main" id="{E4A11072-2388-164A-AE88-2089BF49DAC5}"/>
              </a:ext>
            </a:extLst>
          </p:cNvPr>
          <p:cNvSpPr txBox="1">
            <a:spLocks noChangeArrowheads="1"/>
          </p:cNvSpPr>
          <p:nvPr/>
        </p:nvSpPr>
        <p:spPr bwMode="auto">
          <a:xfrm>
            <a:off x="7306254" y="4046369"/>
            <a:ext cx="487589" cy="36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2400" dirty="0">
                <a:latin typeface="Times New Roman" pitchFamily="18" charset="0"/>
                <a:ea typeface="SimSun" pitchFamily="2" charset="-122"/>
              </a:rPr>
              <a:t>AB</a:t>
            </a:r>
          </a:p>
        </p:txBody>
      </p:sp>
      <p:sp>
        <p:nvSpPr>
          <p:cNvPr id="218" name="Text Box 6">
            <a:extLst>
              <a:ext uri="{FF2B5EF4-FFF2-40B4-BE49-F238E27FC236}">
                <a16:creationId xmlns:a16="http://schemas.microsoft.com/office/drawing/2014/main" id="{E3AEDB2D-91B1-2B41-841D-613DC281912A}"/>
              </a:ext>
            </a:extLst>
          </p:cNvPr>
          <p:cNvSpPr txBox="1">
            <a:spLocks noChangeArrowheads="1"/>
          </p:cNvSpPr>
          <p:nvPr/>
        </p:nvSpPr>
        <p:spPr bwMode="auto">
          <a:xfrm>
            <a:off x="417303" y="5501885"/>
            <a:ext cx="487589" cy="36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2400" dirty="0">
                <a:latin typeface="Times New Roman" pitchFamily="18" charset="0"/>
                <a:ea typeface="SimSun" pitchFamily="2" charset="-122"/>
              </a:rPr>
              <a:t>BC</a:t>
            </a:r>
          </a:p>
        </p:txBody>
      </p:sp>
      <p:sp>
        <p:nvSpPr>
          <p:cNvPr id="219" name="Rectangle 3">
            <a:extLst>
              <a:ext uri="{FF2B5EF4-FFF2-40B4-BE49-F238E27FC236}">
                <a16:creationId xmlns:a16="http://schemas.microsoft.com/office/drawing/2014/main" id="{5617327A-E655-244C-B171-7E609C57F97A}"/>
              </a:ext>
            </a:extLst>
          </p:cNvPr>
          <p:cNvSpPr txBox="1">
            <a:spLocks noChangeArrowheads="1"/>
          </p:cNvSpPr>
          <p:nvPr/>
        </p:nvSpPr>
        <p:spPr>
          <a:xfrm>
            <a:off x="7693025" y="2712483"/>
            <a:ext cx="4330601" cy="4011778"/>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a:lnSpc>
                <a:spcPct val="110000"/>
              </a:lnSpc>
            </a:pPr>
            <a:r>
              <a:rPr lang="en-US" altLang="zh-CN" sz="2000" dirty="0">
                <a:ea typeface="SimSun" pitchFamily="2" charset="-122"/>
              </a:rPr>
              <a:t>memory:</a:t>
            </a:r>
          </a:p>
          <a:p>
            <a:pPr lvl="1">
              <a:lnSpc>
                <a:spcPct val="110000"/>
              </a:lnSpc>
            </a:pPr>
            <a:r>
              <a:rPr lang="en-US" altLang="zh-CN" sz="2000" dirty="0">
                <a:ea typeface="SimSun" pitchFamily="2" charset="-122"/>
              </a:rPr>
              <a:t>40 x 400 (BC) + 40 x 1000 (AC) + 100 x 1000 (AB) = 156,000 units</a:t>
            </a:r>
          </a:p>
          <a:p>
            <a:pPr>
              <a:lnSpc>
                <a:spcPct val="120000"/>
              </a:lnSpc>
            </a:pPr>
            <a:r>
              <a:rPr lang="en-US" altLang="zh-CN" sz="2000" dirty="0">
                <a:ea typeface="SimSun" pitchFamily="2" charset="-122"/>
              </a:rPr>
              <a:t>Keep the smallest plane in main memory, fetch and compute only one chunk at a time for the largest plane</a:t>
            </a:r>
          </a:p>
          <a:p>
            <a:pPr>
              <a:lnSpc>
                <a:spcPct val="120000"/>
              </a:lnSpc>
            </a:pPr>
            <a:r>
              <a:rPr lang="en-US" altLang="zh-CN" sz="2000" dirty="0">
                <a:ea typeface="SimSun" pitchFamily="2" charset="-122"/>
              </a:rPr>
              <a:t>The planes should be sorted and computed according to their size in ascending order</a:t>
            </a:r>
          </a:p>
          <a:p>
            <a:pPr>
              <a:lnSpc>
                <a:spcPct val="110000"/>
              </a:lnSpc>
            </a:pPr>
            <a:endParaRPr lang="en-US" altLang="zh-CN" sz="2000" dirty="0">
              <a:ea typeface="SimSun" pitchFamily="2" charset="-122"/>
            </a:endParaRPr>
          </a:p>
        </p:txBody>
      </p:sp>
      <p:cxnSp>
        <p:nvCxnSpPr>
          <p:cNvPr id="194" name="Straight Arrow Connector 193">
            <a:extLst>
              <a:ext uri="{FF2B5EF4-FFF2-40B4-BE49-F238E27FC236}">
                <a16:creationId xmlns:a16="http://schemas.microsoft.com/office/drawing/2014/main" id="{51F11AD6-375F-094E-94CF-979BC97A5023}"/>
              </a:ext>
            </a:extLst>
          </p:cNvPr>
          <p:cNvCxnSpPr>
            <a:stCxn id="195" idx="0"/>
          </p:cNvCxnSpPr>
          <p:nvPr/>
        </p:nvCxnSpPr>
        <p:spPr>
          <a:xfrm flipH="1" flipV="1">
            <a:off x="863600" y="5204179"/>
            <a:ext cx="541168" cy="654951"/>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95" name="TextBox 194">
            <a:extLst>
              <a:ext uri="{FF2B5EF4-FFF2-40B4-BE49-F238E27FC236}">
                <a16:creationId xmlns:a16="http://schemas.microsoft.com/office/drawing/2014/main" id="{C5F3A91C-E9FB-7947-B007-AEB831FAA7E4}"/>
              </a:ext>
            </a:extLst>
          </p:cNvPr>
          <p:cNvSpPr txBox="1"/>
          <p:nvPr/>
        </p:nvSpPr>
        <p:spPr>
          <a:xfrm>
            <a:off x="733078" y="5859130"/>
            <a:ext cx="1343379" cy="677108"/>
          </a:xfrm>
          <a:prstGeom prst="rect">
            <a:avLst/>
          </a:prstGeom>
          <a:solidFill>
            <a:srgbClr val="FFC000"/>
          </a:solidFill>
        </p:spPr>
        <p:txBody>
          <a:bodyPr wrap="square" rtlCol="0">
            <a:spAutoFit/>
          </a:bodyPr>
          <a:lstStyle/>
          <a:p>
            <a:r>
              <a:rPr lang="en-US" dirty="0"/>
              <a:t>Entire BC plane</a:t>
            </a:r>
          </a:p>
        </p:txBody>
      </p:sp>
      <p:cxnSp>
        <p:nvCxnSpPr>
          <p:cNvPr id="196" name="Straight Arrow Connector 195">
            <a:extLst>
              <a:ext uri="{FF2B5EF4-FFF2-40B4-BE49-F238E27FC236}">
                <a16:creationId xmlns:a16="http://schemas.microsoft.com/office/drawing/2014/main" id="{496C2943-4988-3C44-8ECC-913BE8ACDFED}"/>
              </a:ext>
            </a:extLst>
          </p:cNvPr>
          <p:cNvCxnSpPr>
            <a:cxnSpLocks/>
            <a:stCxn id="197" idx="1"/>
          </p:cNvCxnSpPr>
          <p:nvPr/>
        </p:nvCxnSpPr>
        <p:spPr>
          <a:xfrm flipH="1" flipV="1">
            <a:off x="3272357" y="6229742"/>
            <a:ext cx="1305334" cy="167341"/>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97" name="TextBox 196">
            <a:extLst>
              <a:ext uri="{FF2B5EF4-FFF2-40B4-BE49-F238E27FC236}">
                <a16:creationId xmlns:a16="http://schemas.microsoft.com/office/drawing/2014/main" id="{F779BED2-15CE-7A4D-846E-DBE97465D19E}"/>
              </a:ext>
            </a:extLst>
          </p:cNvPr>
          <p:cNvSpPr txBox="1"/>
          <p:nvPr/>
        </p:nvSpPr>
        <p:spPr>
          <a:xfrm>
            <a:off x="4577691" y="6058529"/>
            <a:ext cx="1495778" cy="677108"/>
          </a:xfrm>
          <a:prstGeom prst="rect">
            <a:avLst/>
          </a:prstGeom>
          <a:solidFill>
            <a:srgbClr val="92D050"/>
          </a:solidFill>
        </p:spPr>
        <p:txBody>
          <a:bodyPr wrap="square" rtlCol="0">
            <a:spAutoFit/>
          </a:bodyPr>
          <a:lstStyle/>
          <a:p>
            <a:r>
              <a:rPr lang="en-US" dirty="0"/>
              <a:t>One column of AC plane</a:t>
            </a:r>
          </a:p>
        </p:txBody>
      </p:sp>
      <p:sp>
        <p:nvSpPr>
          <p:cNvPr id="198" name="TextBox 197">
            <a:extLst>
              <a:ext uri="{FF2B5EF4-FFF2-40B4-BE49-F238E27FC236}">
                <a16:creationId xmlns:a16="http://schemas.microsoft.com/office/drawing/2014/main" id="{6672B4EA-761C-D84D-9DB9-7021F03FE4BB}"/>
              </a:ext>
            </a:extLst>
          </p:cNvPr>
          <p:cNvSpPr txBox="1"/>
          <p:nvPr/>
        </p:nvSpPr>
        <p:spPr>
          <a:xfrm>
            <a:off x="6059359" y="1620831"/>
            <a:ext cx="1794934" cy="677108"/>
          </a:xfrm>
          <a:prstGeom prst="rect">
            <a:avLst/>
          </a:prstGeom>
          <a:solidFill>
            <a:srgbClr val="FFFF00"/>
          </a:solidFill>
        </p:spPr>
        <p:txBody>
          <a:bodyPr wrap="square" rtlCol="0">
            <a:spAutoFit/>
          </a:bodyPr>
          <a:lstStyle/>
          <a:p>
            <a:r>
              <a:rPr lang="en-US" dirty="0"/>
              <a:t>One chunk of AB plane</a:t>
            </a:r>
          </a:p>
        </p:txBody>
      </p:sp>
      <p:cxnSp>
        <p:nvCxnSpPr>
          <p:cNvPr id="199" name="Straight Arrow Connector 198">
            <a:extLst>
              <a:ext uri="{FF2B5EF4-FFF2-40B4-BE49-F238E27FC236}">
                <a16:creationId xmlns:a16="http://schemas.microsoft.com/office/drawing/2014/main" id="{820C4BB6-6E3A-6240-B77D-73C8D7E5C0D7}"/>
              </a:ext>
            </a:extLst>
          </p:cNvPr>
          <p:cNvCxnSpPr>
            <a:cxnSpLocks/>
            <a:stCxn id="198" idx="1"/>
            <a:endCxn id="28" idx="3"/>
          </p:cNvCxnSpPr>
          <p:nvPr/>
        </p:nvCxnSpPr>
        <p:spPr>
          <a:xfrm flipH="1">
            <a:off x="4138268" y="1959385"/>
            <a:ext cx="1921091" cy="65848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41" name="Text Box 49"/>
          <p:cNvSpPr txBox="1">
            <a:spLocks noChangeArrowheads="1"/>
          </p:cNvSpPr>
          <p:nvPr/>
        </p:nvSpPr>
        <p:spPr bwMode="auto">
          <a:xfrm>
            <a:off x="3482471" y="4778804"/>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6</a:t>
            </a:r>
            <a:endParaRPr lang="zh-CN" altLang="en-US" sz="1800" dirty="0">
              <a:latin typeface="Times New Roman" pitchFamily="18" charset="0"/>
              <a:ea typeface="SimSun" pitchFamily="2" charset="-122"/>
            </a:endParaRPr>
          </a:p>
        </p:txBody>
      </p:sp>
      <p:sp>
        <p:nvSpPr>
          <p:cNvPr id="342" name="Text Box 49"/>
          <p:cNvSpPr txBox="1">
            <a:spLocks noChangeArrowheads="1"/>
          </p:cNvSpPr>
          <p:nvPr/>
        </p:nvSpPr>
        <p:spPr bwMode="auto">
          <a:xfrm>
            <a:off x="4520412" y="4776255"/>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7</a:t>
            </a:r>
            <a:endParaRPr lang="zh-CN" altLang="en-US" sz="1800" dirty="0">
              <a:latin typeface="Times New Roman" pitchFamily="18" charset="0"/>
              <a:ea typeface="SimSun" pitchFamily="2" charset="-122"/>
            </a:endParaRPr>
          </a:p>
        </p:txBody>
      </p:sp>
      <p:sp>
        <p:nvSpPr>
          <p:cNvPr id="343" name="Text Box 49"/>
          <p:cNvSpPr txBox="1">
            <a:spLocks noChangeArrowheads="1"/>
          </p:cNvSpPr>
          <p:nvPr/>
        </p:nvSpPr>
        <p:spPr bwMode="auto">
          <a:xfrm>
            <a:off x="5543670" y="4768742"/>
            <a:ext cx="338705" cy="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800" dirty="0">
                <a:latin typeface="Times New Roman" pitchFamily="18" charset="0"/>
                <a:ea typeface="SimSun" pitchFamily="2" charset="-122"/>
              </a:rPr>
              <a:t>8</a:t>
            </a:r>
            <a:endParaRPr lang="zh-CN" altLang="en-US" sz="1800" dirty="0">
              <a:latin typeface="Times New Roman" pitchFamily="18" charset="0"/>
              <a:ea typeface="SimSun" pitchFamily="2" charset="-122"/>
            </a:endParaRPr>
          </a:p>
        </p:txBody>
      </p:sp>
    </p:spTree>
    <p:extLst>
      <p:ext uri="{BB962C8B-B14F-4D97-AF65-F5344CB8AC3E}">
        <p14:creationId xmlns:p14="http://schemas.microsoft.com/office/powerpoint/2010/main" val="105811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500"/>
                                        <p:tgtEl>
                                          <p:spTgt spid="195"/>
                                        </p:tgtEl>
                                      </p:cBhvr>
                                    </p:animEffect>
                                  </p:childTnLst>
                                </p:cTn>
                              </p:par>
                              <p:par>
                                <p:cTn id="8" presetID="10" presetClass="entr" presetSubtype="0" fill="hold"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7"/>
                                        </p:tgtEl>
                                        <p:attrNameLst>
                                          <p:attrName>style.visibility</p:attrName>
                                        </p:attrNameLst>
                                      </p:cBhvr>
                                      <p:to>
                                        <p:strVal val="visible"/>
                                      </p:to>
                                    </p:set>
                                    <p:animEffect transition="in" filter="fade">
                                      <p:cBhvr>
                                        <p:cTn id="15" dur="500"/>
                                        <p:tgtEl>
                                          <p:spTgt spid="197"/>
                                        </p:tgtEl>
                                      </p:cBhvr>
                                    </p:animEffect>
                                  </p:childTnLst>
                                </p:cTn>
                              </p:par>
                              <p:par>
                                <p:cTn id="16" presetID="10" presetClass="entr" presetSubtype="0" fill="hold" nodeType="withEffect">
                                  <p:stCondLst>
                                    <p:cond delay="0"/>
                                  </p:stCondLst>
                                  <p:childTnLst>
                                    <p:set>
                                      <p:cBhvr>
                                        <p:cTn id="17" dur="1" fill="hold">
                                          <p:stCondLst>
                                            <p:cond delay="0"/>
                                          </p:stCondLst>
                                        </p:cTn>
                                        <p:tgtEl>
                                          <p:spTgt spid="196"/>
                                        </p:tgtEl>
                                        <p:attrNameLst>
                                          <p:attrName>style.visibility</p:attrName>
                                        </p:attrNameLst>
                                      </p:cBhvr>
                                      <p:to>
                                        <p:strVal val="visible"/>
                                      </p:to>
                                    </p:set>
                                    <p:animEffect transition="in" filter="fade">
                                      <p:cBhvr>
                                        <p:cTn id="18" dur="500"/>
                                        <p:tgtEl>
                                          <p:spTgt spid="19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8"/>
                                        </p:tgtEl>
                                        <p:attrNameLst>
                                          <p:attrName>style.visibility</p:attrName>
                                        </p:attrNameLst>
                                      </p:cBhvr>
                                      <p:to>
                                        <p:strVal val="visible"/>
                                      </p:to>
                                    </p:set>
                                    <p:animEffect transition="in" filter="fade">
                                      <p:cBhvr>
                                        <p:cTn id="23" dur="500"/>
                                        <p:tgtEl>
                                          <p:spTgt spid="198"/>
                                        </p:tgtEl>
                                      </p:cBhvr>
                                    </p:animEffect>
                                  </p:childTnLst>
                                </p:cTn>
                              </p:par>
                              <p:par>
                                <p:cTn id="24" presetID="10" presetClass="entr" presetSubtype="0" fill="hold" nodeType="withEffect">
                                  <p:stCondLst>
                                    <p:cond delay="0"/>
                                  </p:stCondLst>
                                  <p:childTnLst>
                                    <p:set>
                                      <p:cBhvr>
                                        <p:cTn id="25" dur="1" fill="hold">
                                          <p:stCondLst>
                                            <p:cond delay="0"/>
                                          </p:stCondLst>
                                        </p:cTn>
                                        <p:tgtEl>
                                          <p:spTgt spid="199"/>
                                        </p:tgtEl>
                                        <p:attrNameLst>
                                          <p:attrName>style.visibility</p:attrName>
                                        </p:attrNameLst>
                                      </p:cBhvr>
                                      <p:to>
                                        <p:strVal val="visible"/>
                                      </p:to>
                                    </p:set>
                                    <p:animEffect transition="in" filter="fade">
                                      <p:cBhvr>
                                        <p:cTn id="26" dur="500"/>
                                        <p:tgtEl>
                                          <p:spTgt spid="19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9">
                                            <p:txEl>
                                              <p:pRg st="1" end="1"/>
                                            </p:txEl>
                                          </p:spTgt>
                                        </p:tgtEl>
                                        <p:attrNameLst>
                                          <p:attrName>style.visibility</p:attrName>
                                        </p:attrNameLst>
                                      </p:cBhvr>
                                      <p:to>
                                        <p:strVal val="visible"/>
                                      </p:to>
                                    </p:set>
                                    <p:animEffect transition="in" filter="fade">
                                      <p:cBhvr>
                                        <p:cTn id="31" dur="500"/>
                                        <p:tgtEl>
                                          <p:spTgt spid="21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9">
                                            <p:txEl>
                                              <p:pRg st="2" end="2"/>
                                            </p:txEl>
                                          </p:spTgt>
                                        </p:tgtEl>
                                        <p:attrNameLst>
                                          <p:attrName>style.visibility</p:attrName>
                                        </p:attrNameLst>
                                      </p:cBhvr>
                                      <p:to>
                                        <p:strVal val="visible"/>
                                      </p:to>
                                    </p:set>
                                    <p:animEffect transition="in" filter="fade">
                                      <p:cBhvr>
                                        <p:cTn id="36" dur="500"/>
                                        <p:tgtEl>
                                          <p:spTgt spid="219">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9">
                                            <p:txEl>
                                              <p:pRg st="3" end="3"/>
                                            </p:txEl>
                                          </p:spTgt>
                                        </p:tgtEl>
                                        <p:attrNameLst>
                                          <p:attrName>style.visibility</p:attrName>
                                        </p:attrNameLst>
                                      </p:cBhvr>
                                      <p:to>
                                        <p:strVal val="visible"/>
                                      </p:to>
                                    </p:set>
                                    <p:animEffect transition="in" filter="fade">
                                      <p:cBhvr>
                                        <p:cTn id="41" dur="500"/>
                                        <p:tgtEl>
                                          <p:spTgt spid="2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animBg="1"/>
      <p:bldP spid="197" grpId="0" animBg="1"/>
      <p:bldP spid="19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a:xfrm>
            <a:off x="0" y="228600"/>
            <a:ext cx="12192000" cy="719667"/>
          </a:xfrm>
        </p:spPr>
        <p:txBody>
          <a:bodyPr>
            <a:normAutofit fontScale="90000"/>
          </a:bodyPr>
          <a:lstStyle/>
          <a:p>
            <a:r>
              <a:rPr lang="en-US" altLang="zh-CN" sz="4000" dirty="0">
                <a:ea typeface="SimSun" pitchFamily="2" charset="-122"/>
              </a:rPr>
              <a:t>Cube Computation: Multi-Way Array Aggregation (MOLAP</a:t>
            </a:r>
            <a:r>
              <a:rPr lang="en-US" altLang="zh-CN" sz="3200" dirty="0">
                <a:ea typeface="SimSun" pitchFamily="2" charset="-122"/>
              </a:rPr>
              <a:t>)</a:t>
            </a:r>
            <a:endParaRPr lang="en-US" altLang="zh-CN" dirty="0">
              <a:ea typeface="SimSun" pitchFamily="2" charset="-122"/>
            </a:endParaRPr>
          </a:p>
        </p:txBody>
      </p:sp>
      <p:sp>
        <p:nvSpPr>
          <p:cNvPr id="14341" name="Rectangle 3"/>
          <p:cNvSpPr>
            <a:spLocks noGrp="1" noChangeArrowheads="1"/>
          </p:cNvSpPr>
          <p:nvPr>
            <p:ph type="body" idx="1"/>
          </p:nvPr>
        </p:nvSpPr>
        <p:spPr>
          <a:xfrm>
            <a:off x="701969" y="1127125"/>
            <a:ext cx="10487378" cy="5485710"/>
          </a:xfrm>
        </p:spPr>
        <p:txBody>
          <a:bodyPr/>
          <a:lstStyle/>
          <a:p>
            <a:pPr>
              <a:lnSpc>
                <a:spcPct val="110000"/>
              </a:lnSpc>
            </a:pPr>
            <a:r>
              <a:rPr lang="en-US" altLang="zh-CN" sz="2400" dirty="0">
                <a:ea typeface="SimSun" pitchFamily="2" charset="-122"/>
              </a:rPr>
              <a:t>Reducing memory and I/O</a:t>
            </a:r>
          </a:p>
          <a:p>
            <a:pPr lvl="1">
              <a:lnSpc>
                <a:spcPct val="120000"/>
              </a:lnSpc>
            </a:pPr>
            <a:r>
              <a:rPr lang="en-US" altLang="zh-CN" sz="2400" dirty="0">
                <a:ea typeface="SimSun" pitchFamily="2" charset="-122"/>
              </a:rPr>
              <a:t>Keep the smallest plane in main memory, fetch and compute only one chunk at a time for the largest plane</a:t>
            </a:r>
          </a:p>
          <a:p>
            <a:pPr lvl="1">
              <a:lnSpc>
                <a:spcPct val="120000"/>
              </a:lnSpc>
            </a:pPr>
            <a:r>
              <a:rPr lang="en-US" altLang="zh-CN" sz="2400" dirty="0">
                <a:ea typeface="SimSun" pitchFamily="2" charset="-122"/>
              </a:rPr>
              <a:t>The planes should be sorted and computed according to their size in ascending order</a:t>
            </a:r>
          </a:p>
          <a:p>
            <a:pPr lvl="2">
              <a:lnSpc>
                <a:spcPct val="120000"/>
              </a:lnSpc>
            </a:pPr>
            <a:r>
              <a:rPr lang="en-US" altLang="zh-CN" sz="2400" dirty="0">
                <a:ea typeface="SimSun" pitchFamily="2" charset="-122"/>
              </a:rPr>
              <a:t>Suppose A&gt;B&gt;C&gt;…</a:t>
            </a:r>
          </a:p>
          <a:p>
            <a:pPr marL="384166" lvl="2" indent="0">
              <a:lnSpc>
                <a:spcPct val="120000"/>
              </a:lnSpc>
              <a:buNone/>
            </a:pPr>
            <a:r>
              <a:rPr lang="en-US" altLang="zh-CN" sz="2400" dirty="0">
                <a:ea typeface="SimSun" pitchFamily="2" charset="-122"/>
              </a:rPr>
              <a:t>	for a in A:</a:t>
            </a:r>
            <a:br>
              <a:rPr lang="en-US" altLang="zh-CN" sz="2400" dirty="0">
                <a:ea typeface="SimSun" pitchFamily="2" charset="-122"/>
              </a:rPr>
            </a:br>
            <a:r>
              <a:rPr lang="en-US" altLang="zh-CN" sz="2400" dirty="0">
                <a:ea typeface="SimSun" pitchFamily="2" charset="-122"/>
              </a:rPr>
              <a:t>	     for b in B:</a:t>
            </a:r>
            <a:br>
              <a:rPr lang="en-US" altLang="zh-CN" sz="2400" dirty="0">
                <a:ea typeface="SimSun" pitchFamily="2" charset="-122"/>
              </a:rPr>
            </a:br>
            <a:r>
              <a:rPr lang="en-US" altLang="zh-CN" sz="2400" dirty="0">
                <a:ea typeface="SimSun" pitchFamily="2" charset="-122"/>
              </a:rPr>
              <a:t>		for c in C:</a:t>
            </a:r>
            <a:br>
              <a:rPr lang="en-US" altLang="zh-CN" sz="2400" dirty="0">
                <a:ea typeface="SimSun" pitchFamily="2" charset="-122"/>
              </a:rPr>
            </a:br>
            <a:r>
              <a:rPr lang="en-US" altLang="zh-CN" sz="2400" dirty="0">
                <a:ea typeface="SimSun" pitchFamily="2" charset="-122"/>
              </a:rPr>
              <a:t>		      …	</a:t>
            </a:r>
          </a:p>
          <a:p>
            <a:pPr lvl="1">
              <a:lnSpc>
                <a:spcPct val="120000"/>
              </a:lnSpc>
            </a:pPr>
            <a:r>
              <a:rPr lang="en-US" altLang="zh-CN" sz="2400" dirty="0">
                <a:ea typeface="SimSun" pitchFamily="2" charset="-122"/>
              </a:rPr>
              <a:t>Same methodology</a:t>
            </a:r>
            <a:r>
              <a:rPr lang="en-US" altLang="zh-CN" sz="2400" dirty="0"/>
              <a:t> for computing 2-D and 1-D planes</a:t>
            </a:r>
            <a:endParaRPr lang="en-US" altLang="zh-CN" sz="2400" dirty="0">
              <a:ea typeface="SimSun" pitchFamily="2" charset="-122"/>
            </a:endParaRPr>
          </a:p>
          <a:p>
            <a:pPr lvl="1">
              <a:lnSpc>
                <a:spcPct val="120000"/>
              </a:lnSpc>
            </a:pPr>
            <a:endParaRPr lang="en-US" altLang="zh-CN" sz="2400" dirty="0">
              <a:ea typeface="SimSun" pitchFamily="2" charset="-122"/>
            </a:endParaRPr>
          </a:p>
        </p:txBody>
      </p:sp>
    </p:spTree>
    <p:extLst>
      <p:ext uri="{BB962C8B-B14F-4D97-AF65-F5344CB8AC3E}">
        <p14:creationId xmlns:p14="http://schemas.microsoft.com/office/powerpoint/2010/main" val="3830090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a:xfrm>
            <a:off x="0" y="228600"/>
            <a:ext cx="12192000" cy="719667"/>
          </a:xfrm>
        </p:spPr>
        <p:txBody>
          <a:bodyPr>
            <a:normAutofit fontScale="90000"/>
          </a:bodyPr>
          <a:lstStyle/>
          <a:p>
            <a:r>
              <a:rPr lang="en-US" altLang="zh-CN" sz="4000" dirty="0">
                <a:ea typeface="SimSun" pitchFamily="2" charset="-122"/>
              </a:rPr>
              <a:t>Cube Computation: Multi-Way Array Aggregation (MOLAP</a:t>
            </a:r>
            <a:r>
              <a:rPr lang="en-US" altLang="zh-CN" sz="3200" dirty="0">
                <a:ea typeface="SimSun" pitchFamily="2" charset="-122"/>
              </a:rPr>
              <a:t>)</a:t>
            </a:r>
            <a:endParaRPr lang="en-US" altLang="zh-CN" dirty="0">
              <a:ea typeface="SimSun" pitchFamily="2" charset="-122"/>
            </a:endParaRPr>
          </a:p>
        </p:txBody>
      </p:sp>
      <p:sp>
        <p:nvSpPr>
          <p:cNvPr id="14341" name="Rectangle 3"/>
          <p:cNvSpPr>
            <a:spLocks noGrp="1" noChangeArrowheads="1"/>
          </p:cNvSpPr>
          <p:nvPr>
            <p:ph type="body" idx="1"/>
          </p:nvPr>
        </p:nvSpPr>
        <p:spPr>
          <a:xfrm>
            <a:off x="701969" y="1127124"/>
            <a:ext cx="10487378" cy="5482681"/>
          </a:xfrm>
        </p:spPr>
        <p:txBody>
          <a:bodyPr/>
          <a:lstStyle/>
          <a:p>
            <a:pPr>
              <a:lnSpc>
                <a:spcPct val="120000"/>
              </a:lnSpc>
            </a:pPr>
            <a:r>
              <a:rPr lang="en-US" altLang="zh-CN" sz="2400" dirty="0">
                <a:ea typeface="SimSun" pitchFamily="2" charset="-122"/>
              </a:rPr>
              <a:t>Comments on the </a:t>
            </a:r>
            <a:r>
              <a:rPr lang="en-US" altLang="zh-CN" sz="2400" dirty="0" smtClean="0">
                <a:ea typeface="SimSun" pitchFamily="2" charset="-122"/>
              </a:rPr>
              <a:t>method</a:t>
            </a:r>
          </a:p>
          <a:p>
            <a:pPr lvl="1">
              <a:lnSpc>
                <a:spcPct val="120000"/>
              </a:lnSpc>
            </a:pPr>
            <a:r>
              <a:rPr lang="en-US" altLang="zh-CN" sz="2400" dirty="0" smtClean="0">
                <a:ea typeface="SimSun" pitchFamily="2" charset="-122"/>
              </a:rPr>
              <a:t>Input? What format?</a:t>
            </a:r>
          </a:p>
          <a:p>
            <a:pPr lvl="1">
              <a:lnSpc>
                <a:spcPct val="120000"/>
              </a:lnSpc>
            </a:pPr>
            <a:r>
              <a:rPr lang="en-US" altLang="zh-CN" sz="2400" dirty="0" smtClean="0">
                <a:ea typeface="SimSun" pitchFamily="2" charset="-122"/>
              </a:rPr>
              <a:t>Output?</a:t>
            </a:r>
          </a:p>
          <a:p>
            <a:pPr lvl="1">
              <a:lnSpc>
                <a:spcPct val="120000"/>
              </a:lnSpc>
            </a:pPr>
            <a:r>
              <a:rPr lang="en-US" altLang="zh-CN" sz="2400" dirty="0" smtClean="0">
                <a:ea typeface="SimSun" pitchFamily="2" charset="-122"/>
              </a:rPr>
              <a:t>Pro: </a:t>
            </a:r>
            <a:r>
              <a:rPr lang="en-US" altLang="zh-CN" sz="2400" dirty="0" smtClean="0">
                <a:ea typeface="SimSun" pitchFamily="2" charset="-122"/>
              </a:rPr>
              <a:t>Efficient </a:t>
            </a:r>
            <a:r>
              <a:rPr lang="en-US" altLang="zh-CN" sz="2400" dirty="0">
                <a:ea typeface="SimSun" pitchFamily="2" charset="-122"/>
              </a:rPr>
              <a:t>for computing the full cube for a small number of dimensions</a:t>
            </a:r>
          </a:p>
          <a:p>
            <a:pPr lvl="1">
              <a:lnSpc>
                <a:spcPct val="120000"/>
              </a:lnSpc>
            </a:pPr>
            <a:r>
              <a:rPr lang="en-US" altLang="zh-CN" sz="2400" dirty="0" smtClean="0">
                <a:ea typeface="SimSun" pitchFamily="2" charset="-122"/>
              </a:rPr>
              <a:t>Con: If </a:t>
            </a:r>
            <a:r>
              <a:rPr lang="en-US" altLang="zh-CN" sz="2400" dirty="0">
                <a:ea typeface="SimSun" pitchFamily="2" charset="-122"/>
              </a:rPr>
              <a:t>there are a large number of dimensions, “top-down” computation and iceberg cube computation methods (e.g., BUC) should be used</a:t>
            </a:r>
          </a:p>
        </p:txBody>
      </p:sp>
    </p:spTree>
    <p:extLst>
      <p:ext uri="{BB962C8B-B14F-4D97-AF65-F5344CB8AC3E}">
        <p14:creationId xmlns:p14="http://schemas.microsoft.com/office/powerpoint/2010/main" val="9392508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a:xfrm>
            <a:off x="0" y="245534"/>
            <a:ext cx="12192000" cy="685800"/>
          </a:xfrm>
        </p:spPr>
        <p:txBody>
          <a:bodyPr>
            <a:normAutofit/>
          </a:bodyPr>
          <a:lstStyle/>
          <a:p>
            <a:r>
              <a:rPr lang="en-US" altLang="zh-CN" dirty="0">
                <a:ea typeface="SimSun" pitchFamily="2" charset="-122"/>
              </a:rPr>
              <a:t>Cube Computation: Computing in Reverse Order</a:t>
            </a:r>
          </a:p>
        </p:txBody>
      </p:sp>
      <p:sp>
        <p:nvSpPr>
          <p:cNvPr id="18437" name="Rectangle 3"/>
          <p:cNvSpPr>
            <a:spLocks noGrp="1" noChangeArrowheads="1"/>
          </p:cNvSpPr>
          <p:nvPr>
            <p:ph type="body" sz="half" idx="1"/>
          </p:nvPr>
        </p:nvSpPr>
        <p:spPr>
          <a:xfrm>
            <a:off x="304800" y="1371599"/>
            <a:ext cx="6908800" cy="4859867"/>
          </a:xfrm>
        </p:spPr>
        <p:txBody>
          <a:bodyPr/>
          <a:lstStyle/>
          <a:p>
            <a:pPr>
              <a:spcAft>
                <a:spcPts val="600"/>
              </a:spcAft>
            </a:pPr>
            <a:r>
              <a:rPr lang="en-US" altLang="zh-CN" sz="2400" dirty="0">
                <a:ea typeface="SimSun" pitchFamily="2" charset="-122"/>
              </a:rPr>
              <a:t>Iceberg cube co</a:t>
            </a:r>
            <a:r>
              <a:rPr lang="en-US" altLang="zh-CN" dirty="0">
                <a:ea typeface="SimSun" pitchFamily="2" charset="-122"/>
              </a:rPr>
              <a:t>mputation</a:t>
            </a:r>
            <a:endParaRPr lang="en-US" altLang="zh-CN" sz="2400" dirty="0">
              <a:ea typeface="SimSun" pitchFamily="2" charset="-122"/>
            </a:endParaRPr>
          </a:p>
          <a:p>
            <a:pPr>
              <a:spcAft>
                <a:spcPts val="600"/>
              </a:spcAft>
            </a:pPr>
            <a:r>
              <a:rPr lang="en-US" altLang="zh-CN" sz="2400" dirty="0">
                <a:ea typeface="SimSun" pitchFamily="2" charset="-122"/>
              </a:rPr>
              <a:t>BUC (Beyer &amp; Ramakrishnan, SIGMOD’99) </a:t>
            </a:r>
          </a:p>
          <a:p>
            <a:pPr marL="342874" lvl="2" indent="0">
              <a:spcAft>
                <a:spcPts val="600"/>
              </a:spcAft>
              <a:buNone/>
            </a:pPr>
            <a:r>
              <a:rPr lang="en-US" altLang="zh-CN" dirty="0">
                <a:ea typeface="SimSun" pitchFamily="2" charset="-122"/>
              </a:rPr>
              <a:t>BUC: acronym of Bottom-Up (cube) Computation </a:t>
            </a:r>
          </a:p>
          <a:p>
            <a:pPr lvl="2">
              <a:spcAft>
                <a:spcPts val="600"/>
              </a:spcAft>
              <a:buFont typeface="Wingdings" pitchFamily="2" charset="2"/>
              <a:buNone/>
            </a:pPr>
            <a:r>
              <a:rPr lang="en-US" altLang="zh-CN" dirty="0">
                <a:ea typeface="SimSun" pitchFamily="2" charset="-122"/>
              </a:rPr>
              <a:t>(Note: It is “top-down” in our view since we put Apex cuboid on the top!)</a:t>
            </a:r>
          </a:p>
          <a:p>
            <a:pPr eaLnBrk="1" hangingPunct="1">
              <a:spcAft>
                <a:spcPts val="600"/>
              </a:spcAft>
            </a:pPr>
            <a:r>
              <a:rPr lang="en-US" altLang="zh-CN" sz="2400" dirty="0">
                <a:ea typeface="SimSun" pitchFamily="2" charset="-122"/>
              </a:rPr>
              <a:t>Divides dimensions into partitions and facilitates iceberg pruning</a:t>
            </a:r>
          </a:p>
          <a:p>
            <a:pPr lvl="1" eaLnBrk="1" hangingPunct="1">
              <a:spcAft>
                <a:spcPts val="600"/>
              </a:spcAft>
            </a:pPr>
            <a:r>
              <a:rPr lang="en-US" altLang="zh-CN" sz="2400" dirty="0">
                <a:ea typeface="SimSun" pitchFamily="2" charset="-122"/>
              </a:rPr>
              <a:t>If a partition does not satisfy </a:t>
            </a:r>
            <a:r>
              <a:rPr lang="en-US" altLang="zh-CN" sz="2400" i="1" dirty="0" err="1">
                <a:ea typeface="SimSun" pitchFamily="2" charset="-122"/>
              </a:rPr>
              <a:t>min_sup</a:t>
            </a:r>
            <a:r>
              <a:rPr lang="en-US" altLang="zh-CN" sz="2400" dirty="0">
                <a:ea typeface="SimSun" pitchFamily="2" charset="-122"/>
              </a:rPr>
              <a:t>, its descendants can be pruned</a:t>
            </a:r>
          </a:p>
          <a:p>
            <a:pPr lvl="1" eaLnBrk="1" hangingPunct="1">
              <a:spcAft>
                <a:spcPts val="600"/>
              </a:spcAft>
            </a:pPr>
            <a:r>
              <a:rPr lang="en-US" altLang="zh-CN" sz="2400" dirty="0">
                <a:ea typeface="SimSun" pitchFamily="2" charset="-122"/>
              </a:rPr>
              <a:t>If </a:t>
            </a:r>
            <a:r>
              <a:rPr lang="en-US" altLang="zh-CN" sz="2400" i="1" dirty="0" err="1">
                <a:ea typeface="SimSun" pitchFamily="2" charset="-122"/>
              </a:rPr>
              <a:t>minsup</a:t>
            </a:r>
            <a:r>
              <a:rPr lang="en-US" altLang="zh-CN" sz="2400" dirty="0">
                <a:ea typeface="SimSun" pitchFamily="2" charset="-122"/>
              </a:rPr>
              <a:t> = 1 Þ compute full CUBE!</a:t>
            </a:r>
          </a:p>
          <a:p>
            <a:pPr eaLnBrk="1" hangingPunct="1">
              <a:spcAft>
                <a:spcPts val="600"/>
              </a:spcAft>
            </a:pPr>
            <a:r>
              <a:rPr lang="en-US" altLang="zh-CN" sz="2400" dirty="0">
                <a:ea typeface="SimSun" pitchFamily="2" charset="-122"/>
              </a:rPr>
              <a:t>No simultaneous aggregation</a:t>
            </a:r>
          </a:p>
        </p:txBody>
      </p:sp>
      <p:graphicFrame>
        <p:nvGraphicFramePr>
          <p:cNvPr id="18438" name="Object 1024" descr="prune-order"/>
          <p:cNvGraphicFramePr>
            <a:graphicFrameLocks noGrp="1" noChangeAspect="1"/>
          </p:cNvGraphicFramePr>
          <p:nvPr>
            <p:ph sz="half" idx="2"/>
            <p:extLst>
              <p:ext uri="{D42A27DB-BD31-4B8C-83A1-F6EECF244321}">
                <p14:modId xmlns:p14="http://schemas.microsoft.com/office/powerpoint/2010/main" val="1272772052"/>
              </p:ext>
            </p:extLst>
          </p:nvPr>
        </p:nvGraphicFramePr>
        <p:xfrm>
          <a:off x="7990114" y="1295400"/>
          <a:ext cx="3298372" cy="2362200"/>
        </p:xfrm>
        <a:graphic>
          <a:graphicData uri="http://schemas.openxmlformats.org/presentationml/2006/ole">
            <mc:AlternateContent xmlns:mc="http://schemas.openxmlformats.org/markup-compatibility/2006">
              <mc:Choice xmlns:v="urn:schemas-microsoft-com:vml" Requires="v">
                <p:oleObj spid="_x0000_s49492" name="SmartDraw" r:id="rId4" imgW="3177540" imgH="2816352" progId="SmartDraw.2">
                  <p:embed/>
                </p:oleObj>
              </mc:Choice>
              <mc:Fallback>
                <p:oleObj name="SmartDraw" r:id="rId4" imgW="3177540" imgH="2816352" progId="SmartDraw.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0114" y="1295400"/>
                        <a:ext cx="3298372" cy="2362200"/>
                      </a:xfrm>
                      <a:prstGeom prst="rect">
                        <a:avLst/>
                      </a:prstGeom>
                      <a:noFill/>
                      <a:ln>
                        <a:noFill/>
                      </a:ln>
                      <a:effectLst/>
                      <a:extLst/>
                    </p:spPr>
                  </p:pic>
                </p:oleObj>
              </mc:Fallback>
            </mc:AlternateContent>
          </a:graphicData>
        </a:graphic>
      </p:graphicFrame>
      <p:graphicFrame>
        <p:nvGraphicFramePr>
          <p:cNvPr id="18439" name="Object 1025"/>
          <p:cNvGraphicFramePr>
            <a:graphicFrameLocks noChangeAspect="1"/>
          </p:cNvGraphicFramePr>
          <p:nvPr>
            <p:extLst>
              <p:ext uri="{D42A27DB-BD31-4B8C-83A1-F6EECF244321}">
                <p14:modId xmlns:p14="http://schemas.microsoft.com/office/powerpoint/2010/main" val="3143193401"/>
              </p:ext>
            </p:extLst>
          </p:nvPr>
        </p:nvGraphicFramePr>
        <p:xfrm>
          <a:off x="7990114" y="3810001"/>
          <a:ext cx="3897086" cy="2816225"/>
        </p:xfrm>
        <a:graphic>
          <a:graphicData uri="http://schemas.openxmlformats.org/presentationml/2006/ole">
            <mc:AlternateContent xmlns:mc="http://schemas.openxmlformats.org/markup-compatibility/2006">
              <mc:Choice xmlns:v="urn:schemas-microsoft-com:vml" Requires="v">
                <p:oleObj spid="_x0000_s49493" name="SmartDraw" r:id="rId6" imgW="3424428" imgH="2816352" progId="SmartDraw.2">
                  <p:embed/>
                </p:oleObj>
              </mc:Choice>
              <mc:Fallback>
                <p:oleObj name="SmartDraw" r:id="rId6" imgW="3424428" imgH="2816352" progId="SmartDraw.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0114" y="3810001"/>
                        <a:ext cx="3897086" cy="281622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736906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Effect transition="in" filter="fade">
                                      <p:cBhvr>
                                        <p:cTn id="7" dur="500"/>
                                        <p:tgtEl>
                                          <p:spTgt spid="184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7">
                                            <p:txEl>
                                              <p:pRg st="1" end="1"/>
                                            </p:txEl>
                                          </p:spTgt>
                                        </p:tgtEl>
                                        <p:attrNameLst>
                                          <p:attrName>style.visibility</p:attrName>
                                        </p:attrNameLst>
                                      </p:cBhvr>
                                      <p:to>
                                        <p:strVal val="visible"/>
                                      </p:to>
                                    </p:set>
                                    <p:animEffect transition="in" filter="fade">
                                      <p:cBhvr>
                                        <p:cTn id="12" dur="500"/>
                                        <p:tgtEl>
                                          <p:spTgt spid="1843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437">
                                            <p:txEl>
                                              <p:pRg st="2" end="2"/>
                                            </p:txEl>
                                          </p:spTgt>
                                        </p:tgtEl>
                                        <p:attrNameLst>
                                          <p:attrName>style.visibility</p:attrName>
                                        </p:attrNameLst>
                                      </p:cBhvr>
                                      <p:to>
                                        <p:strVal val="visible"/>
                                      </p:to>
                                    </p:set>
                                    <p:animEffect transition="in" filter="fade">
                                      <p:cBhvr>
                                        <p:cTn id="15" dur="500"/>
                                        <p:tgtEl>
                                          <p:spTgt spid="1843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437">
                                            <p:txEl>
                                              <p:pRg st="3" end="3"/>
                                            </p:txEl>
                                          </p:spTgt>
                                        </p:tgtEl>
                                        <p:attrNameLst>
                                          <p:attrName>style.visibility</p:attrName>
                                        </p:attrNameLst>
                                      </p:cBhvr>
                                      <p:to>
                                        <p:strVal val="visible"/>
                                      </p:to>
                                    </p:set>
                                    <p:animEffect transition="in" filter="fade">
                                      <p:cBhvr>
                                        <p:cTn id="18" dur="500"/>
                                        <p:tgtEl>
                                          <p:spTgt spid="1843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437">
                                            <p:txEl>
                                              <p:pRg st="4" end="4"/>
                                            </p:txEl>
                                          </p:spTgt>
                                        </p:tgtEl>
                                        <p:attrNameLst>
                                          <p:attrName>style.visibility</p:attrName>
                                        </p:attrNameLst>
                                      </p:cBhvr>
                                      <p:to>
                                        <p:strVal val="visible"/>
                                      </p:to>
                                    </p:set>
                                    <p:animEffect transition="in" filter="fade">
                                      <p:cBhvr>
                                        <p:cTn id="23" dur="500"/>
                                        <p:tgtEl>
                                          <p:spTgt spid="18437">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437">
                                            <p:txEl>
                                              <p:pRg st="5" end="5"/>
                                            </p:txEl>
                                          </p:spTgt>
                                        </p:tgtEl>
                                        <p:attrNameLst>
                                          <p:attrName>style.visibility</p:attrName>
                                        </p:attrNameLst>
                                      </p:cBhvr>
                                      <p:to>
                                        <p:strVal val="visible"/>
                                      </p:to>
                                    </p:set>
                                    <p:animEffect transition="in" filter="fade">
                                      <p:cBhvr>
                                        <p:cTn id="26" dur="500"/>
                                        <p:tgtEl>
                                          <p:spTgt spid="18437">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437">
                                            <p:txEl>
                                              <p:pRg st="6" end="6"/>
                                            </p:txEl>
                                          </p:spTgt>
                                        </p:tgtEl>
                                        <p:attrNameLst>
                                          <p:attrName>style.visibility</p:attrName>
                                        </p:attrNameLst>
                                      </p:cBhvr>
                                      <p:to>
                                        <p:strVal val="visible"/>
                                      </p:to>
                                    </p:set>
                                    <p:animEffect transition="in" filter="fade">
                                      <p:cBhvr>
                                        <p:cTn id="29" dur="500"/>
                                        <p:tgtEl>
                                          <p:spTgt spid="1843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437">
                                            <p:txEl>
                                              <p:pRg st="7" end="7"/>
                                            </p:txEl>
                                          </p:spTgt>
                                        </p:tgtEl>
                                        <p:attrNameLst>
                                          <p:attrName>style.visibility</p:attrName>
                                        </p:attrNameLst>
                                      </p:cBhvr>
                                      <p:to>
                                        <p:strVal val="visible"/>
                                      </p:to>
                                    </p:set>
                                    <p:animEffect transition="in" filter="fade">
                                      <p:cBhvr>
                                        <p:cTn id="34" dur="500"/>
                                        <p:tgtEl>
                                          <p:spTgt spid="1843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2"/>
          <p:cNvSpPr>
            <a:spLocks noGrp="1" noChangeArrowheads="1"/>
          </p:cNvSpPr>
          <p:nvPr>
            <p:ph type="title"/>
          </p:nvPr>
        </p:nvSpPr>
        <p:spPr>
          <a:xfrm>
            <a:off x="1433689" y="301978"/>
            <a:ext cx="9448799" cy="685800"/>
          </a:xfrm>
        </p:spPr>
        <p:txBody>
          <a:bodyPr/>
          <a:lstStyle/>
          <a:p>
            <a:pPr eaLnBrk="1" hangingPunct="1"/>
            <a:r>
              <a:rPr lang="en-US" altLang="zh-CN" dirty="0">
                <a:ea typeface="SimSun" pitchFamily="2" charset="-122"/>
              </a:rPr>
              <a:t>BUC: Partitioning and Aggregating</a:t>
            </a:r>
          </a:p>
        </p:txBody>
      </p:sp>
      <p:sp>
        <p:nvSpPr>
          <p:cNvPr id="19462" name="Rectangle 3"/>
          <p:cNvSpPr>
            <a:spLocks noGrp="1" noChangeArrowheads="1"/>
          </p:cNvSpPr>
          <p:nvPr>
            <p:ph type="body" idx="1"/>
          </p:nvPr>
        </p:nvSpPr>
        <p:spPr>
          <a:xfrm>
            <a:off x="316089" y="1171223"/>
            <a:ext cx="9652000" cy="5029200"/>
          </a:xfrm>
        </p:spPr>
        <p:txBody>
          <a:bodyPr/>
          <a:lstStyle/>
          <a:p>
            <a:pPr eaLnBrk="1" hangingPunct="1"/>
            <a:r>
              <a:rPr lang="en-US" altLang="zh-CN" dirty="0">
                <a:ea typeface="SimSun" pitchFamily="2" charset="-122"/>
              </a:rPr>
              <a:t>Usually, entire data set cannot fit in main memory</a:t>
            </a:r>
          </a:p>
          <a:p>
            <a:pPr eaLnBrk="1" hangingPunct="1"/>
            <a:r>
              <a:rPr lang="en-US" altLang="zh-CN" dirty="0">
                <a:ea typeface="SimSun" pitchFamily="2" charset="-122"/>
              </a:rPr>
              <a:t>Sort </a:t>
            </a:r>
            <a:r>
              <a:rPr lang="en-US" altLang="zh-CN" i="1" dirty="0">
                <a:ea typeface="SimSun" pitchFamily="2" charset="-122"/>
              </a:rPr>
              <a:t>distinct</a:t>
            </a:r>
            <a:r>
              <a:rPr lang="en-US" altLang="zh-CN" dirty="0">
                <a:ea typeface="SimSun" pitchFamily="2" charset="-122"/>
              </a:rPr>
              <a:t> values</a:t>
            </a:r>
          </a:p>
          <a:p>
            <a:pPr lvl="1" eaLnBrk="1" hangingPunct="1"/>
            <a:r>
              <a:rPr lang="en-US" altLang="zh-CN" dirty="0">
                <a:ea typeface="SimSun" pitchFamily="2" charset="-122"/>
              </a:rPr>
              <a:t>partition into blocks that fit</a:t>
            </a:r>
          </a:p>
          <a:p>
            <a:pPr eaLnBrk="1" hangingPunct="1"/>
            <a:r>
              <a:rPr lang="en-US" altLang="zh-CN" dirty="0" smtClean="0">
                <a:ea typeface="SimSun" pitchFamily="2" charset="-122"/>
              </a:rPr>
              <a:t>Aggregation when sorting</a:t>
            </a:r>
          </a:p>
          <a:p>
            <a:pPr eaLnBrk="1" hangingPunct="1"/>
            <a:r>
              <a:rPr lang="en-US" altLang="zh-CN" dirty="0" smtClean="0">
                <a:ea typeface="SimSun" pitchFamily="2" charset="-122"/>
              </a:rPr>
              <a:t>Continue </a:t>
            </a:r>
            <a:r>
              <a:rPr lang="en-US" altLang="zh-CN" dirty="0">
                <a:ea typeface="SimSun" pitchFamily="2" charset="-122"/>
              </a:rPr>
              <a:t>processing</a:t>
            </a:r>
          </a:p>
          <a:p>
            <a:pPr eaLnBrk="1" hangingPunct="1"/>
            <a:r>
              <a:rPr lang="en-US" altLang="zh-CN" dirty="0" smtClean="0">
                <a:ea typeface="SimSun" pitchFamily="2" charset="-122"/>
              </a:rPr>
              <a:t>Iceberg cube</a:t>
            </a:r>
            <a:endParaRPr lang="en-US" altLang="zh-CN" dirty="0">
              <a:ea typeface="SimSun" pitchFamily="2" charset="-122"/>
            </a:endParaRPr>
          </a:p>
          <a:p>
            <a:pPr lvl="2" eaLnBrk="1" hangingPunct="1"/>
            <a:r>
              <a:rPr lang="en-US" altLang="zh-CN" dirty="0" smtClean="0">
                <a:ea typeface="SimSun" pitchFamily="2" charset="-122"/>
              </a:rPr>
              <a:t>If count of (a1, b1, *, *, *) &lt; </a:t>
            </a:r>
            <a:r>
              <a:rPr lang="en-US" altLang="zh-CN" dirty="0" err="1" smtClean="0">
                <a:ea typeface="SimSun" pitchFamily="2" charset="-122"/>
              </a:rPr>
              <a:t>min_support</a:t>
            </a:r>
            <a:endParaRPr lang="en-US" altLang="zh-CN" dirty="0" smtClean="0">
              <a:ea typeface="SimSun" pitchFamily="2" charset="-122"/>
            </a:endParaRPr>
          </a:p>
          <a:p>
            <a:pPr lvl="2" eaLnBrk="1" hangingPunct="1"/>
            <a:r>
              <a:rPr lang="en-US" altLang="zh-CN" dirty="0" smtClean="0">
                <a:ea typeface="SimSun" pitchFamily="2" charset="-122"/>
              </a:rPr>
              <a:t>No need to sort on C</a:t>
            </a:r>
            <a:endParaRPr lang="en-US" altLang="zh-CN" dirty="0">
              <a:ea typeface="SimSun" pitchFamily="2" charset="-122"/>
            </a:endParaRPr>
          </a:p>
        </p:txBody>
      </p:sp>
      <p:pic>
        <p:nvPicPr>
          <p:cNvPr id="2" name="Picture 1">
            <a:extLst>
              <a:ext uri="{FF2B5EF4-FFF2-40B4-BE49-F238E27FC236}">
                <a16:creationId xmlns:a16="http://schemas.microsoft.com/office/drawing/2014/main" id="{A2468E1A-36F0-9645-A51E-CF427DF1AA53}"/>
              </a:ext>
            </a:extLst>
          </p:cNvPr>
          <p:cNvPicPr>
            <a:picLocks noChangeAspect="1"/>
          </p:cNvPicPr>
          <p:nvPr/>
        </p:nvPicPr>
        <p:blipFill>
          <a:blip r:embed="rId3">
            <a:extLst>
              <a:ext uri="{BEBA8EAE-BF5A-486C-A8C5-ECC9F3942E4B}">
                <a14:imgProps xmlns:a14="http://schemas.microsoft.com/office/drawing/2010/main">
                  <a14:imgLayer>
                    <a14:imgEffect>
                      <a14:artisticPhotocopy/>
                    </a14:imgEffect>
                  </a14:imgLayer>
                </a14:imgProps>
              </a:ext>
            </a:extLst>
          </a:blip>
          <a:stretch>
            <a:fillRect/>
          </a:stretch>
        </p:blipFill>
        <p:spPr>
          <a:xfrm>
            <a:off x="7872853" y="1237860"/>
            <a:ext cx="3252903" cy="5253135"/>
          </a:xfrm>
          <a:prstGeom prst="rect">
            <a:avLst/>
          </a:prstGeom>
        </p:spPr>
      </p:pic>
    </p:spTree>
    <p:extLst>
      <p:ext uri="{BB962C8B-B14F-4D97-AF65-F5344CB8AC3E}">
        <p14:creationId xmlns:p14="http://schemas.microsoft.com/office/powerpoint/2010/main" val="402190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9872" y="1254081"/>
            <a:ext cx="3653066" cy="216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Rectangle 2"/>
          <p:cNvSpPr>
            <a:spLocks noGrp="1" noChangeArrowheads="1"/>
          </p:cNvSpPr>
          <p:nvPr>
            <p:ph type="title" idx="4294967295"/>
          </p:nvPr>
        </p:nvSpPr>
        <p:spPr>
          <a:xfrm>
            <a:off x="812800" y="152400"/>
            <a:ext cx="10769600" cy="1066800"/>
          </a:xfrm>
          <a:noFill/>
        </p:spPr>
        <p:txBody>
          <a:bodyPr lIns="92075" tIns="46038" rIns="92075" bIns="46038" anchor="ctr"/>
          <a:lstStyle/>
          <a:p>
            <a:pPr eaLnBrk="1" hangingPunct="1"/>
            <a:r>
              <a:rPr lang="en-US" altLang="zh-CN" dirty="0">
                <a:ea typeface="SimSun" pitchFamily="2" charset="-122"/>
              </a:rPr>
              <a:t>Chapter 5: Data Cube Technology</a:t>
            </a:r>
          </a:p>
        </p:txBody>
      </p:sp>
      <p:sp>
        <p:nvSpPr>
          <p:cNvPr id="5125" name="Rectangle 3"/>
          <p:cNvSpPr>
            <a:spLocks noGrp="1" noChangeArrowheads="1"/>
          </p:cNvSpPr>
          <p:nvPr>
            <p:ph type="body" idx="4294967295"/>
          </p:nvPr>
        </p:nvSpPr>
        <p:spPr>
          <a:xfrm>
            <a:off x="781214" y="1362172"/>
            <a:ext cx="10056119" cy="4876800"/>
          </a:xfrm>
          <a:noFill/>
        </p:spPr>
        <p:txBody>
          <a:bodyPr lIns="92075" tIns="46038" rIns="92075" bIns="46038"/>
          <a:lstStyle/>
          <a:p>
            <a:pPr eaLnBrk="1" hangingPunct="1">
              <a:lnSpc>
                <a:spcPct val="200000"/>
              </a:lnSpc>
              <a:spcAft>
                <a:spcPts val="600"/>
              </a:spcAft>
            </a:pPr>
            <a:r>
              <a:rPr lang="en-US" altLang="zh-CN" sz="2800" dirty="0">
                <a:ea typeface="SimSun" pitchFamily="2" charset="-122"/>
              </a:rPr>
              <a:t>Data Cube Computation: Basic Concepts </a:t>
            </a:r>
          </a:p>
          <a:p>
            <a:pPr>
              <a:lnSpc>
                <a:spcPct val="200000"/>
              </a:lnSpc>
              <a:spcAft>
                <a:spcPts val="600"/>
              </a:spcAft>
            </a:pPr>
            <a:r>
              <a:rPr lang="en-US" altLang="zh-CN" sz="2800" dirty="0">
                <a:ea typeface="SimSun" pitchFamily="2" charset="-122"/>
              </a:rPr>
              <a:t>Data Cube Computation Methods</a:t>
            </a:r>
          </a:p>
          <a:p>
            <a:pPr eaLnBrk="1" hangingPunct="1">
              <a:lnSpc>
                <a:spcPct val="200000"/>
              </a:lnSpc>
              <a:spcAft>
                <a:spcPts val="600"/>
              </a:spcAft>
            </a:pPr>
            <a:r>
              <a:rPr lang="en-US" altLang="zh-CN" sz="2800" dirty="0">
                <a:ea typeface="SimSun" pitchFamily="2" charset="-122"/>
              </a:rPr>
              <a:t>Processing Advanced Queries with Data Cube Technology</a:t>
            </a:r>
          </a:p>
          <a:p>
            <a:pPr eaLnBrk="1" hangingPunct="1">
              <a:lnSpc>
                <a:spcPct val="200000"/>
              </a:lnSpc>
              <a:spcAft>
                <a:spcPts val="600"/>
              </a:spcAft>
            </a:pPr>
            <a:r>
              <a:rPr lang="en-US" altLang="zh-CN" sz="2800" dirty="0">
                <a:ea typeface="SimSun" pitchFamily="2" charset="-122"/>
              </a:rPr>
              <a:t>Multidimensional Data Analysis in Cube Space</a:t>
            </a:r>
          </a:p>
          <a:p>
            <a:pPr eaLnBrk="1" hangingPunct="1">
              <a:lnSpc>
                <a:spcPct val="200000"/>
              </a:lnSpc>
              <a:spcAft>
                <a:spcPts val="600"/>
              </a:spcAft>
            </a:pPr>
            <a:r>
              <a:rPr lang="en-US" altLang="zh-CN" sz="2800" dirty="0">
                <a:ea typeface="SimSun" pitchFamily="2" charset="-122"/>
              </a:rPr>
              <a:t>Summary</a:t>
            </a:r>
          </a:p>
        </p:txBody>
      </p:sp>
      <p:sp>
        <p:nvSpPr>
          <p:cNvPr id="2" name="Striped Right Arrow 1"/>
          <p:cNvSpPr/>
          <p:nvPr/>
        </p:nvSpPr>
        <p:spPr>
          <a:xfrm rot="8814220">
            <a:off x="7277916" y="1358941"/>
            <a:ext cx="586596" cy="681623"/>
          </a:xfrm>
          <a:prstGeom prst="strip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851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MultiWay</a:t>
            </a:r>
            <a:r>
              <a:rPr lang="en-US" dirty="0" smtClean="0"/>
              <a:t> VS BUC</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0157506"/>
              </p:ext>
            </p:extLst>
          </p:nvPr>
        </p:nvGraphicFramePr>
        <p:xfrm>
          <a:off x="350838" y="1219200"/>
          <a:ext cx="11407776" cy="5577840"/>
        </p:xfrm>
        <a:graphic>
          <a:graphicData uri="http://schemas.openxmlformats.org/drawingml/2006/table">
            <a:tbl>
              <a:tblPr firstRow="1" bandRow="1">
                <a:tableStyleId>{5C22544A-7EE6-4342-B048-85BDC9FD1C3A}</a:tableStyleId>
              </a:tblPr>
              <a:tblGrid>
                <a:gridCol w="2122396">
                  <a:extLst>
                    <a:ext uri="{9D8B030D-6E8A-4147-A177-3AD203B41FA5}">
                      <a16:colId xmlns:a16="http://schemas.microsoft.com/office/drawing/2014/main" val="3359878936"/>
                    </a:ext>
                  </a:extLst>
                </a:gridCol>
                <a:gridCol w="4572000">
                  <a:extLst>
                    <a:ext uri="{9D8B030D-6E8A-4147-A177-3AD203B41FA5}">
                      <a16:colId xmlns:a16="http://schemas.microsoft.com/office/drawing/2014/main" val="2721798634"/>
                    </a:ext>
                  </a:extLst>
                </a:gridCol>
                <a:gridCol w="4713380">
                  <a:extLst>
                    <a:ext uri="{9D8B030D-6E8A-4147-A177-3AD203B41FA5}">
                      <a16:colId xmlns:a16="http://schemas.microsoft.com/office/drawing/2014/main" val="1857644216"/>
                    </a:ext>
                  </a:extLst>
                </a:gridCol>
              </a:tblGrid>
              <a:tr h="370840">
                <a:tc>
                  <a:txBody>
                    <a:bodyPr/>
                    <a:lstStyle/>
                    <a:p>
                      <a:endParaRPr lang="en-US" sz="2800" dirty="0"/>
                    </a:p>
                  </a:txBody>
                  <a:tcPr/>
                </a:tc>
                <a:tc>
                  <a:txBody>
                    <a:bodyPr/>
                    <a:lstStyle/>
                    <a:p>
                      <a:r>
                        <a:rPr lang="en-US" sz="2800" dirty="0" smtClean="0">
                          <a:solidFill>
                            <a:schemeClr val="tx1"/>
                          </a:solidFill>
                        </a:rPr>
                        <a:t>multiway</a:t>
                      </a:r>
                      <a:endParaRPr lang="en-US" sz="2800" dirty="0">
                        <a:solidFill>
                          <a:schemeClr val="tx1"/>
                        </a:solidFill>
                      </a:endParaRPr>
                    </a:p>
                  </a:txBody>
                  <a:tcPr/>
                </a:tc>
                <a:tc>
                  <a:txBody>
                    <a:bodyPr/>
                    <a:lstStyle/>
                    <a:p>
                      <a:r>
                        <a:rPr lang="en-US" sz="2800" dirty="0" smtClean="0">
                          <a:solidFill>
                            <a:schemeClr val="tx1"/>
                          </a:solidFill>
                        </a:rPr>
                        <a:t>BUC</a:t>
                      </a:r>
                      <a:endParaRPr lang="en-US" sz="2800" dirty="0">
                        <a:solidFill>
                          <a:schemeClr val="tx1"/>
                        </a:solidFill>
                      </a:endParaRPr>
                    </a:p>
                  </a:txBody>
                  <a:tcPr/>
                </a:tc>
                <a:extLst>
                  <a:ext uri="{0D108BD9-81ED-4DB2-BD59-A6C34878D82A}">
                    <a16:rowId xmlns:a16="http://schemas.microsoft.com/office/drawing/2014/main" val="2744418339"/>
                  </a:ext>
                </a:extLst>
              </a:tr>
              <a:tr h="370840">
                <a:tc>
                  <a:txBody>
                    <a:bodyPr/>
                    <a:lstStyle/>
                    <a:p>
                      <a:r>
                        <a:rPr lang="en-US" sz="2800" dirty="0" smtClean="0"/>
                        <a:t>Input format</a:t>
                      </a:r>
                      <a:endParaRPr lang="en-US" sz="2800" dirty="0"/>
                    </a:p>
                  </a:txBody>
                  <a:tcPr/>
                </a:tc>
                <a:tc>
                  <a:txBody>
                    <a:bodyPr/>
                    <a:lstStyle/>
                    <a:p>
                      <a:r>
                        <a:rPr lang="en-US" sz="2800" dirty="0" smtClean="0"/>
                        <a:t>Multi-dimensional array</a:t>
                      </a:r>
                      <a:r>
                        <a:rPr lang="en-US" sz="2800" dirty="0" smtClean="0">
                          <a:solidFill>
                            <a:schemeClr val="tx1"/>
                          </a:solidFill>
                        </a:rPr>
                        <a:t> </a:t>
                      </a:r>
                      <a:endParaRPr lang="en-US" sz="2800" dirty="0">
                        <a:solidFill>
                          <a:schemeClr val="tx1"/>
                        </a:solidFill>
                      </a:endParaRPr>
                    </a:p>
                  </a:txBody>
                  <a:tcPr/>
                </a:tc>
                <a:tc>
                  <a:txBody>
                    <a:bodyPr/>
                    <a:lstStyle/>
                    <a:p>
                      <a:r>
                        <a:rPr lang="en-US" sz="2800" dirty="0" smtClean="0">
                          <a:solidFill>
                            <a:schemeClr val="tx1"/>
                          </a:solidFill>
                        </a:rPr>
                        <a:t>Relational database</a:t>
                      </a:r>
                      <a:endParaRPr lang="en-US" sz="2800" dirty="0">
                        <a:solidFill>
                          <a:schemeClr val="tx1"/>
                        </a:solidFill>
                      </a:endParaRPr>
                    </a:p>
                  </a:txBody>
                  <a:tcPr/>
                </a:tc>
                <a:extLst>
                  <a:ext uri="{0D108BD9-81ED-4DB2-BD59-A6C34878D82A}">
                    <a16:rowId xmlns:a16="http://schemas.microsoft.com/office/drawing/2014/main" val="2532120053"/>
                  </a:ext>
                </a:extLst>
              </a:tr>
              <a:tr h="370840">
                <a:tc>
                  <a:txBody>
                    <a:bodyPr/>
                    <a:lstStyle/>
                    <a:p>
                      <a:r>
                        <a:rPr lang="en-US" sz="2800" dirty="0" smtClean="0"/>
                        <a:t>Good for</a:t>
                      </a:r>
                      <a:endParaRPr lang="en-US" sz="2800" dirty="0"/>
                    </a:p>
                  </a:txBody>
                  <a:tcPr/>
                </a:tc>
                <a:tc>
                  <a:txBody>
                    <a:bodyPr/>
                    <a:lstStyle/>
                    <a:p>
                      <a:r>
                        <a:rPr lang="en-US" sz="2800" dirty="0" smtClean="0">
                          <a:solidFill>
                            <a:schemeClr val="tx1"/>
                          </a:solidFill>
                        </a:rPr>
                        <a:t>Full cube</a:t>
                      </a:r>
                      <a:endParaRPr lang="en-US" sz="2800" dirty="0">
                        <a:solidFill>
                          <a:schemeClr val="tx1"/>
                        </a:solidFill>
                      </a:endParaRPr>
                    </a:p>
                  </a:txBody>
                  <a:tcPr/>
                </a:tc>
                <a:tc>
                  <a:txBody>
                    <a:bodyPr/>
                    <a:lstStyle/>
                    <a:p>
                      <a:r>
                        <a:rPr lang="en-US" sz="2800" dirty="0" smtClean="0">
                          <a:solidFill>
                            <a:schemeClr val="tx1"/>
                          </a:solidFill>
                        </a:rPr>
                        <a:t>Iceberg cube</a:t>
                      </a:r>
                      <a:endParaRPr lang="en-US" sz="2800" dirty="0">
                        <a:solidFill>
                          <a:schemeClr val="tx1"/>
                        </a:solidFill>
                      </a:endParaRPr>
                    </a:p>
                  </a:txBody>
                  <a:tcPr/>
                </a:tc>
                <a:extLst>
                  <a:ext uri="{0D108BD9-81ED-4DB2-BD59-A6C34878D82A}">
                    <a16:rowId xmlns:a16="http://schemas.microsoft.com/office/drawing/2014/main" val="736308663"/>
                  </a:ext>
                </a:extLst>
              </a:tr>
              <a:tr h="370840">
                <a:tc>
                  <a:txBody>
                    <a:bodyPr/>
                    <a:lstStyle/>
                    <a:p>
                      <a:r>
                        <a:rPr lang="en-US" sz="2800" dirty="0" smtClean="0"/>
                        <a:t>Key idea</a:t>
                      </a:r>
                      <a:endParaRPr lang="en-US" sz="2800" dirty="0"/>
                    </a:p>
                  </a:txBody>
                  <a:tcPr/>
                </a:tc>
                <a:tc>
                  <a:txBody>
                    <a:bodyPr/>
                    <a:lstStyle/>
                    <a:p>
                      <a:r>
                        <a:rPr lang="en-US" sz="2800" dirty="0" smtClean="0">
                          <a:solidFill>
                            <a:schemeClr val="tx1"/>
                          </a:solidFill>
                        </a:rPr>
                        <a:t>Simultaneously</a:t>
                      </a:r>
                      <a:r>
                        <a:rPr lang="en-US" sz="2800" baseline="0" dirty="0" smtClean="0">
                          <a:solidFill>
                            <a:schemeClr val="tx1"/>
                          </a:solidFill>
                        </a:rPr>
                        <a:t> </a:t>
                      </a:r>
                      <a:r>
                        <a:rPr lang="en-US" sz="2800" dirty="0" smtClean="0">
                          <a:solidFill>
                            <a:schemeClr val="tx1"/>
                          </a:solidFill>
                        </a:rPr>
                        <a:t>Aggregation</a:t>
                      </a:r>
                      <a:endParaRPr lang="en-US" sz="2800" dirty="0">
                        <a:solidFill>
                          <a:schemeClr val="tx1"/>
                        </a:solidFill>
                      </a:endParaRPr>
                    </a:p>
                  </a:txBody>
                  <a:tcPr/>
                </a:tc>
                <a:tc>
                  <a:txBody>
                    <a:bodyPr/>
                    <a:lstStyle/>
                    <a:p>
                      <a:r>
                        <a:rPr lang="en-US" sz="2800" dirty="0" smtClean="0">
                          <a:solidFill>
                            <a:schemeClr val="tx1"/>
                          </a:solidFill>
                        </a:rPr>
                        <a:t>Partition and sort</a:t>
                      </a:r>
                      <a:endParaRPr lang="en-US" sz="2800" dirty="0">
                        <a:solidFill>
                          <a:schemeClr val="tx1"/>
                        </a:solidFill>
                      </a:endParaRPr>
                    </a:p>
                  </a:txBody>
                  <a:tcPr/>
                </a:tc>
                <a:extLst>
                  <a:ext uri="{0D108BD9-81ED-4DB2-BD59-A6C34878D82A}">
                    <a16:rowId xmlns:a16="http://schemas.microsoft.com/office/drawing/2014/main" val="2211639061"/>
                  </a:ext>
                </a:extLst>
              </a:tr>
              <a:tr h="370840">
                <a:tc>
                  <a:txBody>
                    <a:bodyPr/>
                    <a:lstStyle/>
                    <a:p>
                      <a:r>
                        <a:rPr lang="en-US" sz="2800" dirty="0" smtClean="0"/>
                        <a:t>Calculation</a:t>
                      </a:r>
                      <a:r>
                        <a:rPr lang="en-US" sz="2800" baseline="0" dirty="0" smtClean="0"/>
                        <a:t> direction</a:t>
                      </a:r>
                    </a:p>
                    <a:p>
                      <a:endParaRPr lang="en-US" sz="2800" baseline="0" dirty="0" smtClean="0"/>
                    </a:p>
                    <a:p>
                      <a:endParaRPr lang="en-US" sz="2800" baseline="0" dirty="0" smtClean="0"/>
                    </a:p>
                    <a:p>
                      <a:endParaRPr lang="en-US" sz="2800" baseline="0" dirty="0" smtClean="0"/>
                    </a:p>
                    <a:p>
                      <a:endParaRPr lang="en-US" sz="2800" baseline="0" dirty="0" smtClean="0"/>
                    </a:p>
                    <a:p>
                      <a:endParaRPr lang="en-US" sz="2800" baseline="0" dirty="0" smtClean="0"/>
                    </a:p>
                    <a:p>
                      <a:endParaRPr lang="en-US" sz="2800" baseline="0" dirty="0" smtClean="0"/>
                    </a:p>
                  </a:txBody>
                  <a:tcPr/>
                </a:tc>
                <a:tc>
                  <a:txBody>
                    <a:bodyPr/>
                    <a:lstStyle/>
                    <a:p>
                      <a:endParaRPr lang="en-US" sz="2800" dirty="0">
                        <a:solidFill>
                          <a:schemeClr val="tx1"/>
                        </a:solidFill>
                      </a:endParaRPr>
                    </a:p>
                  </a:txBody>
                  <a:tcPr/>
                </a:tc>
                <a:tc>
                  <a:txBody>
                    <a:bodyPr/>
                    <a:lstStyle/>
                    <a:p>
                      <a:endParaRPr lang="en-US" sz="2800" dirty="0">
                        <a:solidFill>
                          <a:schemeClr val="tx1"/>
                        </a:solidFill>
                      </a:endParaRPr>
                    </a:p>
                  </a:txBody>
                  <a:tcPr/>
                </a:tc>
                <a:extLst>
                  <a:ext uri="{0D108BD9-81ED-4DB2-BD59-A6C34878D82A}">
                    <a16:rowId xmlns:a16="http://schemas.microsoft.com/office/drawing/2014/main" val="1422493356"/>
                  </a:ext>
                </a:extLst>
              </a:tr>
            </a:tbl>
          </a:graphicData>
        </a:graphic>
      </p:graphicFrame>
      <p:graphicFrame>
        <p:nvGraphicFramePr>
          <p:cNvPr id="5" name="Object 10"/>
          <p:cNvGraphicFramePr>
            <a:graphicFrameLocks noChangeAspect="1"/>
          </p:cNvGraphicFramePr>
          <p:nvPr>
            <p:extLst>
              <p:ext uri="{D42A27DB-BD31-4B8C-83A1-F6EECF244321}">
                <p14:modId xmlns:p14="http://schemas.microsoft.com/office/powerpoint/2010/main" val="2493226133"/>
              </p:ext>
            </p:extLst>
          </p:nvPr>
        </p:nvGraphicFramePr>
        <p:xfrm>
          <a:off x="2885330" y="3413546"/>
          <a:ext cx="3150636" cy="3044825"/>
        </p:xfrm>
        <a:graphic>
          <a:graphicData uri="http://schemas.openxmlformats.org/presentationml/2006/ole">
            <mc:AlternateContent xmlns:mc="http://schemas.openxmlformats.org/markup-compatibility/2006">
              <mc:Choice xmlns:v="urn:schemas-microsoft-com:vml" Requires="v">
                <p:oleObj spid="_x0000_s53252" name="SmartDraw" r:id="rId3" imgW="2721864" imgH="3043428" progId="SmartDraw.2">
                  <p:embed/>
                </p:oleObj>
              </mc:Choice>
              <mc:Fallback>
                <p:oleObj name="SmartDraw" r:id="rId3" imgW="2721864" imgH="3043428" progId="SmartDraw.2">
                  <p:embed/>
                  <p:pic>
                    <p:nvPicPr>
                      <p:cNvPr id="13318"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330" y="3413546"/>
                        <a:ext cx="3150636" cy="3044825"/>
                      </a:xfrm>
                      <a:prstGeom prst="rect">
                        <a:avLst/>
                      </a:prstGeom>
                      <a:noFill/>
                      <a:ln>
                        <a:noFill/>
                      </a:ln>
                      <a:effectLst/>
                      <a:extLst/>
                    </p:spPr>
                  </p:pic>
                </p:oleObj>
              </mc:Fallback>
            </mc:AlternateContent>
          </a:graphicData>
        </a:graphic>
      </p:graphicFrame>
      <p:graphicFrame>
        <p:nvGraphicFramePr>
          <p:cNvPr id="6" name="Object 1025"/>
          <p:cNvGraphicFramePr>
            <a:graphicFrameLocks noChangeAspect="1"/>
          </p:cNvGraphicFramePr>
          <p:nvPr>
            <p:extLst>
              <p:ext uri="{D42A27DB-BD31-4B8C-83A1-F6EECF244321}">
                <p14:modId xmlns:p14="http://schemas.microsoft.com/office/powerpoint/2010/main" val="867063774"/>
              </p:ext>
            </p:extLst>
          </p:nvPr>
        </p:nvGraphicFramePr>
        <p:xfrm>
          <a:off x="7363097" y="3527847"/>
          <a:ext cx="3897086" cy="2816225"/>
        </p:xfrm>
        <a:graphic>
          <a:graphicData uri="http://schemas.openxmlformats.org/presentationml/2006/ole">
            <mc:AlternateContent xmlns:mc="http://schemas.openxmlformats.org/markup-compatibility/2006">
              <mc:Choice xmlns:v="urn:schemas-microsoft-com:vml" Requires="v">
                <p:oleObj spid="_x0000_s53253" name="SmartDraw" r:id="rId5" imgW="3424428" imgH="2816352" progId="SmartDraw.2">
                  <p:embed/>
                </p:oleObj>
              </mc:Choice>
              <mc:Fallback>
                <p:oleObj name="SmartDraw" r:id="rId5" imgW="3424428" imgH="2816352" progId="SmartDraw.2">
                  <p:embed/>
                  <p:pic>
                    <p:nvPicPr>
                      <p:cNvPr id="18439" name="Object 10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3097" y="3527847"/>
                        <a:ext cx="3897086" cy="281622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52340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1147" y="1133473"/>
            <a:ext cx="5384803" cy="302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3"/>
          <p:cNvSpPr>
            <a:spLocks noGrp="1" noChangeArrowheads="1"/>
          </p:cNvSpPr>
          <p:nvPr>
            <p:ph type="title"/>
          </p:nvPr>
        </p:nvSpPr>
        <p:spPr>
          <a:xfrm>
            <a:off x="-225778" y="214489"/>
            <a:ext cx="12575822" cy="685800"/>
          </a:xfrm>
        </p:spPr>
        <p:txBody>
          <a:bodyPr>
            <a:noAutofit/>
          </a:bodyPr>
          <a:lstStyle/>
          <a:p>
            <a:pPr eaLnBrk="1" hangingPunct="1"/>
            <a:r>
              <a:rPr lang="en-US" altLang="zh-CN" sz="4000" dirty="0">
                <a:ea typeface="SimSun" pitchFamily="2" charset="-122"/>
              </a:rPr>
              <a:t>High-Dimensional OLAP?—The Curse of Dimensionality</a:t>
            </a:r>
          </a:p>
        </p:txBody>
      </p:sp>
      <p:sp>
        <p:nvSpPr>
          <p:cNvPr id="20486" name="Rectangle 4"/>
          <p:cNvSpPr>
            <a:spLocks noGrp="1" noChangeArrowheads="1"/>
          </p:cNvSpPr>
          <p:nvPr>
            <p:ph type="body" idx="1"/>
          </p:nvPr>
        </p:nvSpPr>
        <p:spPr>
          <a:xfrm>
            <a:off x="427184" y="1285874"/>
            <a:ext cx="6649892" cy="5248276"/>
          </a:xfrm>
        </p:spPr>
        <p:txBody>
          <a:bodyPr/>
          <a:lstStyle/>
          <a:p>
            <a:r>
              <a:rPr lang="en-US" altLang="zh-CN" sz="2400" dirty="0">
                <a:ea typeface="SimSun" pitchFamily="2" charset="-122"/>
              </a:rPr>
              <a:t>High-D OLAP: Needed in many applications</a:t>
            </a:r>
          </a:p>
          <a:p>
            <a:pPr lvl="1"/>
            <a:r>
              <a:rPr lang="en-US" altLang="zh-CN" sz="2400" dirty="0" smtClean="0">
                <a:ea typeface="SimSun" pitchFamily="2" charset="-122"/>
              </a:rPr>
              <a:t>Bio-data </a:t>
            </a:r>
            <a:r>
              <a:rPr lang="en-US" altLang="zh-CN" sz="2400" dirty="0">
                <a:ea typeface="SimSun" pitchFamily="2" charset="-122"/>
              </a:rPr>
              <a:t>analysis: thousands of genes</a:t>
            </a:r>
          </a:p>
          <a:p>
            <a:pPr lvl="1"/>
            <a:r>
              <a:rPr lang="en-US" altLang="zh-CN" sz="2400" dirty="0">
                <a:ea typeface="SimSun" pitchFamily="2" charset="-122"/>
              </a:rPr>
              <a:t>Statistical surveys: hundreds of variables</a:t>
            </a:r>
          </a:p>
          <a:p>
            <a:pPr eaLnBrk="1" hangingPunct="1"/>
            <a:r>
              <a:rPr lang="en-US" altLang="zh-CN" sz="2400" dirty="0">
                <a:ea typeface="SimSun" pitchFamily="2" charset="-122"/>
              </a:rPr>
              <a:t>None of the previous cubing method can handle high dimensionality!</a:t>
            </a:r>
          </a:p>
          <a:p>
            <a:pPr lvl="1">
              <a:lnSpc>
                <a:spcPct val="90000"/>
              </a:lnSpc>
            </a:pPr>
            <a:r>
              <a:rPr lang="en-US" altLang="zh-CN" sz="2400" dirty="0">
                <a:ea typeface="SimSun" pitchFamily="2" charset="-122"/>
              </a:rPr>
              <a:t>Iceberg cube and compressed cubes: only delay the inevitable explosion</a:t>
            </a:r>
          </a:p>
          <a:p>
            <a:pPr lvl="1">
              <a:lnSpc>
                <a:spcPct val="90000"/>
              </a:lnSpc>
            </a:pPr>
            <a:r>
              <a:rPr lang="en-US" altLang="zh-CN" sz="2400" dirty="0">
                <a:ea typeface="SimSun" pitchFamily="2" charset="-122"/>
              </a:rPr>
              <a:t>Full materialization: still significant overhead in accessing results on disk</a:t>
            </a:r>
          </a:p>
          <a:p>
            <a:pPr>
              <a:lnSpc>
                <a:spcPct val="90000"/>
              </a:lnSpc>
            </a:pPr>
            <a:r>
              <a:rPr lang="en-US" altLang="zh-CN" sz="2400" dirty="0">
                <a:ea typeface="SimSun" pitchFamily="2" charset="-122"/>
              </a:rPr>
              <a:t>A shell-fragment approach:  X. Li, J. Han, and H. Gonzalez, High-Dimensional OLAP: A Minimal Cubing Approach, VLDB'04</a:t>
            </a:r>
          </a:p>
        </p:txBody>
      </p:sp>
      <p:sp>
        <p:nvSpPr>
          <p:cNvPr id="2" name="TextBox 1"/>
          <p:cNvSpPr txBox="1"/>
          <p:nvPr/>
        </p:nvSpPr>
        <p:spPr>
          <a:xfrm>
            <a:off x="7162800" y="4237433"/>
            <a:ext cx="4690341" cy="1015663"/>
          </a:xfrm>
          <a:prstGeom prst="rect">
            <a:avLst/>
          </a:prstGeom>
          <a:solidFill>
            <a:srgbClr val="FFFF00"/>
          </a:solidFill>
        </p:spPr>
        <p:txBody>
          <a:bodyPr wrap="square" rtlCol="0">
            <a:spAutoFit/>
          </a:bodyPr>
          <a:lstStyle/>
          <a:p>
            <a:pPr algn="ctr"/>
            <a:r>
              <a:rPr lang="en-US" altLang="zh-CN" sz="2000" dirty="0">
                <a:ea typeface="SimSun" pitchFamily="2" charset="-122"/>
              </a:rPr>
              <a:t>A curse of dimensionality:  A database of 600k tuples.  Each dimension has cardinality of 100 and </a:t>
            </a:r>
            <a:r>
              <a:rPr lang="en-US" altLang="zh-CN" sz="2000" i="1" dirty="0" err="1">
                <a:ea typeface="SimSun" pitchFamily="2" charset="-122"/>
              </a:rPr>
              <a:t>zipf</a:t>
            </a:r>
            <a:r>
              <a:rPr lang="en-US" altLang="zh-CN" sz="2000" dirty="0">
                <a:ea typeface="SimSun" pitchFamily="2" charset="-122"/>
              </a:rPr>
              <a:t> of 2.</a:t>
            </a:r>
          </a:p>
        </p:txBody>
      </p:sp>
    </p:spTree>
    <p:extLst>
      <p:ext uri="{BB962C8B-B14F-4D97-AF65-F5344CB8AC3E}">
        <p14:creationId xmlns:p14="http://schemas.microsoft.com/office/powerpoint/2010/main" val="144638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6">
                                            <p:txEl>
                                              <p:pRg st="0" end="0"/>
                                            </p:txEl>
                                          </p:spTgt>
                                        </p:tgtEl>
                                        <p:attrNameLst>
                                          <p:attrName>style.visibility</p:attrName>
                                        </p:attrNameLst>
                                      </p:cBhvr>
                                      <p:to>
                                        <p:strVal val="visible"/>
                                      </p:to>
                                    </p:set>
                                    <p:animEffect transition="in" filter="fade">
                                      <p:cBhvr>
                                        <p:cTn id="7" dur="500"/>
                                        <p:tgtEl>
                                          <p:spTgt spid="2048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486">
                                            <p:txEl>
                                              <p:pRg st="1" end="1"/>
                                            </p:txEl>
                                          </p:spTgt>
                                        </p:tgtEl>
                                        <p:attrNameLst>
                                          <p:attrName>style.visibility</p:attrName>
                                        </p:attrNameLst>
                                      </p:cBhvr>
                                      <p:to>
                                        <p:strVal val="visible"/>
                                      </p:to>
                                    </p:set>
                                    <p:animEffect transition="in" filter="fade">
                                      <p:cBhvr>
                                        <p:cTn id="10" dur="500"/>
                                        <p:tgtEl>
                                          <p:spTgt spid="2048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486">
                                            <p:txEl>
                                              <p:pRg st="2" end="2"/>
                                            </p:txEl>
                                          </p:spTgt>
                                        </p:tgtEl>
                                        <p:attrNameLst>
                                          <p:attrName>style.visibility</p:attrName>
                                        </p:attrNameLst>
                                      </p:cBhvr>
                                      <p:to>
                                        <p:strVal val="visible"/>
                                      </p:to>
                                    </p:set>
                                    <p:animEffect transition="in" filter="fade">
                                      <p:cBhvr>
                                        <p:cTn id="13" dur="500"/>
                                        <p:tgtEl>
                                          <p:spTgt spid="2048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486">
                                            <p:txEl>
                                              <p:pRg st="3" end="3"/>
                                            </p:txEl>
                                          </p:spTgt>
                                        </p:tgtEl>
                                        <p:attrNameLst>
                                          <p:attrName>style.visibility</p:attrName>
                                        </p:attrNameLst>
                                      </p:cBhvr>
                                      <p:to>
                                        <p:strVal val="visible"/>
                                      </p:to>
                                    </p:set>
                                    <p:animEffect transition="in" filter="fade">
                                      <p:cBhvr>
                                        <p:cTn id="18" dur="500"/>
                                        <p:tgtEl>
                                          <p:spTgt spid="20486">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486">
                                            <p:txEl>
                                              <p:pRg st="4" end="4"/>
                                            </p:txEl>
                                          </p:spTgt>
                                        </p:tgtEl>
                                        <p:attrNameLst>
                                          <p:attrName>style.visibility</p:attrName>
                                        </p:attrNameLst>
                                      </p:cBhvr>
                                      <p:to>
                                        <p:strVal val="visible"/>
                                      </p:to>
                                    </p:set>
                                    <p:animEffect transition="in" filter="fade">
                                      <p:cBhvr>
                                        <p:cTn id="21" dur="500"/>
                                        <p:tgtEl>
                                          <p:spTgt spid="20486">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486">
                                            <p:txEl>
                                              <p:pRg st="5" end="5"/>
                                            </p:txEl>
                                          </p:spTgt>
                                        </p:tgtEl>
                                        <p:attrNameLst>
                                          <p:attrName>style.visibility</p:attrName>
                                        </p:attrNameLst>
                                      </p:cBhvr>
                                      <p:to>
                                        <p:strVal val="visible"/>
                                      </p:to>
                                    </p:set>
                                    <p:animEffect transition="in" filter="fade">
                                      <p:cBhvr>
                                        <p:cTn id="24" dur="500"/>
                                        <p:tgtEl>
                                          <p:spTgt spid="2048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484"/>
                                        </p:tgtEl>
                                        <p:attrNameLst>
                                          <p:attrName>style.visibility</p:attrName>
                                        </p:attrNameLst>
                                      </p:cBhvr>
                                      <p:to>
                                        <p:strVal val="visible"/>
                                      </p:to>
                                    </p:set>
                                    <p:animEffect transition="in" filter="fade">
                                      <p:cBhvr>
                                        <p:cTn id="29" dur="500"/>
                                        <p:tgtEl>
                                          <p:spTgt spid="2048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486">
                                            <p:txEl>
                                              <p:pRg st="6" end="6"/>
                                            </p:txEl>
                                          </p:spTgt>
                                        </p:tgtEl>
                                        <p:attrNameLst>
                                          <p:attrName>style.visibility</p:attrName>
                                        </p:attrNameLst>
                                      </p:cBhvr>
                                      <p:to>
                                        <p:strVal val="visible"/>
                                      </p:to>
                                    </p:set>
                                    <p:animEffect transition="in" filter="fade">
                                      <p:cBhvr>
                                        <p:cTn id="37" dur="500"/>
                                        <p:tgtEl>
                                          <p:spTgt spid="2048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uiExpand="1" build="p"/>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a:xfrm>
            <a:off x="-552450" y="381000"/>
            <a:ext cx="12973050" cy="609600"/>
          </a:xfrm>
        </p:spPr>
        <p:txBody>
          <a:bodyPr>
            <a:noAutofit/>
          </a:bodyPr>
          <a:lstStyle/>
          <a:p>
            <a:pPr eaLnBrk="1" hangingPunct="1"/>
            <a:r>
              <a:rPr lang="en-US" altLang="zh-CN" sz="4000" dirty="0">
                <a:ea typeface="SimSun" pitchFamily="2" charset="-122"/>
              </a:rPr>
              <a:t>Fast High-D OLAP with Minimal Cubing</a:t>
            </a:r>
          </a:p>
        </p:txBody>
      </p:sp>
      <p:sp>
        <p:nvSpPr>
          <p:cNvPr id="22533" name="Rectangle 3"/>
          <p:cNvSpPr>
            <a:spLocks noGrp="1" noChangeArrowheads="1"/>
          </p:cNvSpPr>
          <p:nvPr>
            <p:ph type="body" idx="1"/>
          </p:nvPr>
        </p:nvSpPr>
        <p:spPr>
          <a:xfrm>
            <a:off x="679451" y="1181100"/>
            <a:ext cx="10818284" cy="5600700"/>
          </a:xfrm>
        </p:spPr>
        <p:txBody>
          <a:bodyPr/>
          <a:lstStyle/>
          <a:p>
            <a:pPr eaLnBrk="1" hangingPunct="1"/>
            <a:r>
              <a:rPr lang="en-US" altLang="zh-CN" sz="2400" u="sng" dirty="0">
                <a:solidFill>
                  <a:srgbClr val="FF0000"/>
                </a:solidFill>
                <a:ea typeface="SimSun" pitchFamily="2" charset="-122"/>
              </a:rPr>
              <a:t>Observation</a:t>
            </a:r>
            <a:r>
              <a:rPr lang="en-US" altLang="zh-CN" sz="2400" dirty="0">
                <a:solidFill>
                  <a:srgbClr val="FF0000"/>
                </a:solidFill>
                <a:ea typeface="SimSun" pitchFamily="2" charset="-122"/>
              </a:rPr>
              <a:t>: </a:t>
            </a:r>
            <a:r>
              <a:rPr lang="en-US" altLang="zh-CN" sz="2400" dirty="0">
                <a:ea typeface="SimSun" pitchFamily="2" charset="-122"/>
              </a:rPr>
              <a:t>OLAP occurs only on a small subset of dimensions at a time</a:t>
            </a:r>
          </a:p>
          <a:p>
            <a:pPr eaLnBrk="1" hangingPunct="1"/>
            <a:r>
              <a:rPr lang="en-US" altLang="zh-CN" sz="2400" u="sng" dirty="0">
                <a:solidFill>
                  <a:srgbClr val="FF0000"/>
                </a:solidFill>
                <a:ea typeface="SimSun" pitchFamily="2" charset="-122"/>
              </a:rPr>
              <a:t>Semi-Online Computational Model</a:t>
            </a:r>
            <a:endParaRPr lang="en-US" altLang="zh-CN" sz="2400" dirty="0">
              <a:solidFill>
                <a:srgbClr val="FF0000"/>
              </a:solidFill>
              <a:ea typeface="SimSun" pitchFamily="2" charset="-122"/>
            </a:endParaRPr>
          </a:p>
          <a:p>
            <a:pPr lvl="1"/>
            <a:r>
              <a:rPr lang="en-US" altLang="zh-CN" sz="2400" dirty="0">
                <a:ea typeface="SimSun" pitchFamily="2" charset="-122"/>
              </a:rPr>
              <a:t>Partition the set of dimensions into </a:t>
            </a:r>
            <a:r>
              <a:rPr lang="en-US" altLang="zh-CN" sz="2400" b="1" dirty="0">
                <a:ea typeface="SimSun" pitchFamily="2" charset="-122"/>
              </a:rPr>
              <a:t>shell fragments</a:t>
            </a:r>
            <a:endParaRPr lang="en-US" altLang="zh-CN" sz="2400" dirty="0">
              <a:ea typeface="SimSun" pitchFamily="2" charset="-122"/>
            </a:endParaRPr>
          </a:p>
          <a:p>
            <a:pPr lvl="1"/>
            <a:r>
              <a:rPr lang="en-US" altLang="zh-CN" sz="2400" dirty="0">
                <a:ea typeface="SimSun" pitchFamily="2" charset="-122"/>
              </a:rPr>
              <a:t>Compute data cubes for each shell fragment while retaining </a:t>
            </a:r>
            <a:r>
              <a:rPr lang="en-US" altLang="zh-CN" sz="2400" b="1" dirty="0">
                <a:ea typeface="SimSun" pitchFamily="2" charset="-122"/>
              </a:rPr>
              <a:t>inverted indices</a:t>
            </a:r>
            <a:r>
              <a:rPr lang="en-US" altLang="zh-CN" sz="2400" dirty="0">
                <a:ea typeface="SimSun" pitchFamily="2" charset="-122"/>
              </a:rPr>
              <a:t> or </a:t>
            </a:r>
            <a:r>
              <a:rPr lang="en-US" altLang="zh-CN" sz="2400" b="1" dirty="0">
                <a:ea typeface="SimSun" pitchFamily="2" charset="-122"/>
              </a:rPr>
              <a:t>value-list indices</a:t>
            </a:r>
            <a:endParaRPr lang="en-US" altLang="zh-CN" sz="2400" dirty="0">
              <a:ea typeface="SimSun" pitchFamily="2" charset="-122"/>
            </a:endParaRPr>
          </a:p>
          <a:p>
            <a:pPr lvl="1"/>
            <a:r>
              <a:rPr lang="en-US" altLang="zh-CN" sz="2400" dirty="0">
                <a:ea typeface="SimSun" pitchFamily="2" charset="-122"/>
              </a:rPr>
              <a:t>Given the pre-computed </a:t>
            </a:r>
            <a:r>
              <a:rPr lang="en-US" altLang="zh-CN" sz="2400" b="1" dirty="0">
                <a:ea typeface="SimSun" pitchFamily="2" charset="-122"/>
              </a:rPr>
              <a:t>fragment cubes</a:t>
            </a:r>
            <a:r>
              <a:rPr lang="en-US" altLang="zh-CN" sz="2400" dirty="0">
                <a:ea typeface="SimSun" pitchFamily="2" charset="-122"/>
              </a:rPr>
              <a:t>, dynamically compute cube cells of the high-dimensional data cube </a:t>
            </a:r>
            <a:r>
              <a:rPr lang="en-US" altLang="zh-CN" sz="2400" i="1" dirty="0">
                <a:ea typeface="SimSun" pitchFamily="2" charset="-122"/>
              </a:rPr>
              <a:t>online</a:t>
            </a:r>
          </a:p>
          <a:p>
            <a:pPr marL="533400" indent="-533400"/>
            <a:r>
              <a:rPr lang="en-US" altLang="zh-CN" sz="2400" dirty="0">
                <a:ea typeface="SimSun" pitchFamily="2" charset="-122"/>
              </a:rPr>
              <a:t>Major idea:  Tradeoff between the amount of pre-computation and the speed of online computation</a:t>
            </a:r>
          </a:p>
          <a:p>
            <a:pPr marL="809619" lvl="1" indent="-533400"/>
            <a:r>
              <a:rPr lang="en-US" altLang="zh-CN" sz="2400" dirty="0">
                <a:ea typeface="SimSun" pitchFamily="2" charset="-122"/>
              </a:rPr>
              <a:t>Reducing computing high-dimensional cube into precomputing a set of lower dimensional cubes</a:t>
            </a:r>
          </a:p>
          <a:p>
            <a:pPr marL="809619" lvl="1" indent="-533400"/>
            <a:r>
              <a:rPr lang="en-US" altLang="zh-CN" sz="2400" dirty="0">
                <a:ea typeface="SimSun" pitchFamily="2" charset="-122"/>
              </a:rPr>
              <a:t>Online re-construction of original high-dimensional space</a:t>
            </a:r>
          </a:p>
          <a:p>
            <a:pPr marL="809619" lvl="1" indent="-533400"/>
            <a:r>
              <a:rPr lang="en-US" altLang="zh-CN" sz="2400" dirty="0">
                <a:ea typeface="SimSun" pitchFamily="2" charset="-122"/>
              </a:rPr>
              <a:t>Lossless reduction</a:t>
            </a:r>
          </a:p>
        </p:txBody>
      </p:sp>
    </p:spTree>
    <p:extLst>
      <p:ext uri="{BB962C8B-B14F-4D97-AF65-F5344CB8AC3E}">
        <p14:creationId xmlns:p14="http://schemas.microsoft.com/office/powerpoint/2010/main" val="214069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Effect transition="in" filter="fade">
                                      <p:cBhvr>
                                        <p:cTn id="7" dur="500"/>
                                        <p:tgtEl>
                                          <p:spTgt spid="225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33">
                                            <p:txEl>
                                              <p:pRg st="1" end="1"/>
                                            </p:txEl>
                                          </p:spTgt>
                                        </p:tgtEl>
                                        <p:attrNameLst>
                                          <p:attrName>style.visibility</p:attrName>
                                        </p:attrNameLst>
                                      </p:cBhvr>
                                      <p:to>
                                        <p:strVal val="visible"/>
                                      </p:to>
                                    </p:set>
                                    <p:animEffect transition="in" filter="fade">
                                      <p:cBhvr>
                                        <p:cTn id="12" dur="500"/>
                                        <p:tgtEl>
                                          <p:spTgt spid="2253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533">
                                            <p:txEl>
                                              <p:pRg st="2" end="2"/>
                                            </p:txEl>
                                          </p:spTgt>
                                        </p:tgtEl>
                                        <p:attrNameLst>
                                          <p:attrName>style.visibility</p:attrName>
                                        </p:attrNameLst>
                                      </p:cBhvr>
                                      <p:to>
                                        <p:strVal val="visible"/>
                                      </p:to>
                                    </p:set>
                                    <p:animEffect transition="in" filter="fade">
                                      <p:cBhvr>
                                        <p:cTn id="15" dur="500"/>
                                        <p:tgtEl>
                                          <p:spTgt spid="2253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533">
                                            <p:txEl>
                                              <p:pRg st="3" end="3"/>
                                            </p:txEl>
                                          </p:spTgt>
                                        </p:tgtEl>
                                        <p:attrNameLst>
                                          <p:attrName>style.visibility</p:attrName>
                                        </p:attrNameLst>
                                      </p:cBhvr>
                                      <p:to>
                                        <p:strVal val="visible"/>
                                      </p:to>
                                    </p:set>
                                    <p:animEffect transition="in" filter="fade">
                                      <p:cBhvr>
                                        <p:cTn id="18" dur="500"/>
                                        <p:tgtEl>
                                          <p:spTgt spid="2253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533">
                                            <p:txEl>
                                              <p:pRg st="4" end="4"/>
                                            </p:txEl>
                                          </p:spTgt>
                                        </p:tgtEl>
                                        <p:attrNameLst>
                                          <p:attrName>style.visibility</p:attrName>
                                        </p:attrNameLst>
                                      </p:cBhvr>
                                      <p:to>
                                        <p:strVal val="visible"/>
                                      </p:to>
                                    </p:set>
                                    <p:animEffect transition="in" filter="fade">
                                      <p:cBhvr>
                                        <p:cTn id="21" dur="500"/>
                                        <p:tgtEl>
                                          <p:spTgt spid="2253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533">
                                            <p:txEl>
                                              <p:pRg st="5" end="5"/>
                                            </p:txEl>
                                          </p:spTgt>
                                        </p:tgtEl>
                                        <p:attrNameLst>
                                          <p:attrName>style.visibility</p:attrName>
                                        </p:attrNameLst>
                                      </p:cBhvr>
                                      <p:to>
                                        <p:strVal val="visible"/>
                                      </p:to>
                                    </p:set>
                                    <p:animEffect transition="in" filter="fade">
                                      <p:cBhvr>
                                        <p:cTn id="26" dur="500"/>
                                        <p:tgtEl>
                                          <p:spTgt spid="2253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533">
                                            <p:txEl>
                                              <p:pRg st="6" end="6"/>
                                            </p:txEl>
                                          </p:spTgt>
                                        </p:tgtEl>
                                        <p:attrNameLst>
                                          <p:attrName>style.visibility</p:attrName>
                                        </p:attrNameLst>
                                      </p:cBhvr>
                                      <p:to>
                                        <p:strVal val="visible"/>
                                      </p:to>
                                    </p:set>
                                    <p:animEffect transition="in" filter="fade">
                                      <p:cBhvr>
                                        <p:cTn id="29" dur="500"/>
                                        <p:tgtEl>
                                          <p:spTgt spid="2253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533">
                                            <p:txEl>
                                              <p:pRg st="7" end="7"/>
                                            </p:txEl>
                                          </p:spTgt>
                                        </p:tgtEl>
                                        <p:attrNameLst>
                                          <p:attrName>style.visibility</p:attrName>
                                        </p:attrNameLst>
                                      </p:cBhvr>
                                      <p:to>
                                        <p:strVal val="visible"/>
                                      </p:to>
                                    </p:set>
                                    <p:animEffect transition="in" filter="fade">
                                      <p:cBhvr>
                                        <p:cTn id="32" dur="500"/>
                                        <p:tgtEl>
                                          <p:spTgt spid="2253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533">
                                            <p:txEl>
                                              <p:pRg st="8" end="8"/>
                                            </p:txEl>
                                          </p:spTgt>
                                        </p:tgtEl>
                                        <p:attrNameLst>
                                          <p:attrName>style.visibility</p:attrName>
                                        </p:attrNameLst>
                                      </p:cBhvr>
                                      <p:to>
                                        <p:strVal val="visible"/>
                                      </p:to>
                                    </p:set>
                                    <p:animEffect transition="in" filter="fade">
                                      <p:cBhvr>
                                        <p:cTn id="35" dur="500"/>
                                        <p:tgtEl>
                                          <p:spTgt spid="2253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E866253-15E8-B34B-AED1-D3E0D5C555BF}"/>
              </a:ext>
            </a:extLst>
          </p:cNvPr>
          <p:cNvGrpSpPr/>
          <p:nvPr/>
        </p:nvGrpSpPr>
        <p:grpSpPr>
          <a:xfrm>
            <a:off x="111036" y="856330"/>
            <a:ext cx="4743993" cy="5827500"/>
            <a:chOff x="111036" y="856330"/>
            <a:chExt cx="4743993" cy="5827500"/>
          </a:xfrm>
        </p:grpSpPr>
        <p:sp>
          <p:nvSpPr>
            <p:cNvPr id="6" name="Rectangle 5">
              <a:extLst>
                <a:ext uri="{FF2B5EF4-FFF2-40B4-BE49-F238E27FC236}">
                  <a16:creationId xmlns:a16="http://schemas.microsoft.com/office/drawing/2014/main" id="{A54627D3-BB63-184F-9B13-570C68B79B14}"/>
                </a:ext>
              </a:extLst>
            </p:cNvPr>
            <p:cNvSpPr/>
            <p:nvPr/>
          </p:nvSpPr>
          <p:spPr>
            <a:xfrm>
              <a:off x="111036" y="1139255"/>
              <a:ext cx="4743993" cy="5544575"/>
            </a:xfrm>
            <a:prstGeom prst="rect">
              <a:avLst/>
            </a:prstGeom>
            <a:solidFill>
              <a:schemeClr val="bg1"/>
            </a:solid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9DA1250-20DE-B641-98E1-227E1541576C}"/>
                </a:ext>
              </a:extLst>
            </p:cNvPr>
            <p:cNvSpPr/>
            <p:nvPr/>
          </p:nvSpPr>
          <p:spPr>
            <a:xfrm>
              <a:off x="3350192" y="856330"/>
              <a:ext cx="1345326" cy="538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Offline</a:t>
              </a:r>
            </a:p>
          </p:txBody>
        </p:sp>
      </p:grpSp>
      <p:grpSp>
        <p:nvGrpSpPr>
          <p:cNvPr id="8" name="Group 7">
            <a:extLst>
              <a:ext uri="{FF2B5EF4-FFF2-40B4-BE49-F238E27FC236}">
                <a16:creationId xmlns:a16="http://schemas.microsoft.com/office/drawing/2014/main" id="{0E505960-93B0-DA49-9830-07B3BEF5DB60}"/>
              </a:ext>
            </a:extLst>
          </p:cNvPr>
          <p:cNvGrpSpPr/>
          <p:nvPr/>
        </p:nvGrpSpPr>
        <p:grpSpPr>
          <a:xfrm>
            <a:off x="5075949" y="833792"/>
            <a:ext cx="6920108" cy="5850038"/>
            <a:chOff x="5075949" y="833792"/>
            <a:chExt cx="6920108" cy="5850038"/>
          </a:xfrm>
        </p:grpSpPr>
        <p:sp>
          <p:nvSpPr>
            <p:cNvPr id="53" name="Rectangle 52">
              <a:extLst>
                <a:ext uri="{FF2B5EF4-FFF2-40B4-BE49-F238E27FC236}">
                  <a16:creationId xmlns:a16="http://schemas.microsoft.com/office/drawing/2014/main" id="{821770CB-0309-FE4D-AF49-BB80727C969C}"/>
                </a:ext>
              </a:extLst>
            </p:cNvPr>
            <p:cNvSpPr/>
            <p:nvPr/>
          </p:nvSpPr>
          <p:spPr>
            <a:xfrm>
              <a:off x="5075949" y="1139255"/>
              <a:ext cx="6920108" cy="5544575"/>
            </a:xfrm>
            <a:prstGeom prst="rect">
              <a:avLst/>
            </a:prstGeom>
            <a:solidFill>
              <a:schemeClr val="bg1"/>
            </a:solid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45E93BE5-13D8-2241-9080-9B224A44C401}"/>
                </a:ext>
              </a:extLst>
            </p:cNvPr>
            <p:cNvSpPr/>
            <p:nvPr/>
          </p:nvSpPr>
          <p:spPr>
            <a:xfrm>
              <a:off x="5355241" y="833792"/>
              <a:ext cx="1345326" cy="538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Online</a:t>
              </a:r>
            </a:p>
          </p:txBody>
        </p:sp>
      </p:grpSp>
      <p:sp>
        <p:nvSpPr>
          <p:cNvPr id="29700" name="Rectangle 2050"/>
          <p:cNvSpPr>
            <a:spLocks noGrp="1" noChangeArrowheads="1"/>
          </p:cNvSpPr>
          <p:nvPr>
            <p:ph type="title"/>
          </p:nvPr>
        </p:nvSpPr>
        <p:spPr>
          <a:xfrm>
            <a:off x="111036" y="117421"/>
            <a:ext cx="12080964" cy="738909"/>
          </a:xfrm>
        </p:spPr>
        <p:txBody>
          <a:bodyPr>
            <a:normAutofit fontScale="90000"/>
          </a:bodyPr>
          <a:lstStyle/>
          <a:p>
            <a:pPr eaLnBrk="1" hangingPunct="1"/>
            <a:r>
              <a:rPr lang="en-US" altLang="zh-CN" dirty="0">
                <a:ea typeface="SimSun" pitchFamily="2" charset="-122"/>
              </a:rPr>
              <a:t>Use Frag-Shells for Online OLAP Query Computation</a:t>
            </a:r>
          </a:p>
        </p:txBody>
      </p:sp>
      <p:graphicFrame>
        <p:nvGraphicFramePr>
          <p:cNvPr id="1221635" name="Group 2051"/>
          <p:cNvGraphicFramePr>
            <a:graphicFrameLocks noGrp="1"/>
          </p:cNvGraphicFramePr>
          <p:nvPr>
            <p:extLst>
              <p:ext uri="{D42A27DB-BD31-4B8C-83A1-F6EECF244321}">
                <p14:modId xmlns:p14="http://schemas.microsoft.com/office/powerpoint/2010/main" val="1878738821"/>
              </p:ext>
            </p:extLst>
          </p:nvPr>
        </p:nvGraphicFramePr>
        <p:xfrm>
          <a:off x="558800" y="1659657"/>
          <a:ext cx="3860799" cy="492125"/>
        </p:xfrm>
        <a:graphic>
          <a:graphicData uri="http://schemas.openxmlformats.org/drawingml/2006/table">
            <a:tbl>
              <a:tblPr/>
              <a:tblGrid>
                <a:gridCol w="552451">
                  <a:extLst>
                    <a:ext uri="{9D8B030D-6E8A-4147-A177-3AD203B41FA5}">
                      <a16:colId xmlns:a16="http://schemas.microsoft.com/office/drawing/2014/main" val="20000"/>
                    </a:ext>
                  </a:extLst>
                </a:gridCol>
                <a:gridCol w="550333">
                  <a:extLst>
                    <a:ext uri="{9D8B030D-6E8A-4147-A177-3AD203B41FA5}">
                      <a16:colId xmlns:a16="http://schemas.microsoft.com/office/drawing/2014/main" val="20001"/>
                    </a:ext>
                  </a:extLst>
                </a:gridCol>
                <a:gridCol w="552449">
                  <a:extLst>
                    <a:ext uri="{9D8B030D-6E8A-4147-A177-3AD203B41FA5}">
                      <a16:colId xmlns:a16="http://schemas.microsoft.com/office/drawing/2014/main" val="20002"/>
                    </a:ext>
                  </a:extLst>
                </a:gridCol>
                <a:gridCol w="550333">
                  <a:extLst>
                    <a:ext uri="{9D8B030D-6E8A-4147-A177-3AD203B41FA5}">
                      <a16:colId xmlns:a16="http://schemas.microsoft.com/office/drawing/2014/main" val="20003"/>
                    </a:ext>
                  </a:extLst>
                </a:gridCol>
                <a:gridCol w="552451">
                  <a:extLst>
                    <a:ext uri="{9D8B030D-6E8A-4147-A177-3AD203B41FA5}">
                      <a16:colId xmlns:a16="http://schemas.microsoft.com/office/drawing/2014/main" val="20004"/>
                    </a:ext>
                  </a:extLst>
                </a:gridCol>
                <a:gridCol w="550333">
                  <a:extLst>
                    <a:ext uri="{9D8B030D-6E8A-4147-A177-3AD203B41FA5}">
                      <a16:colId xmlns:a16="http://schemas.microsoft.com/office/drawing/2014/main" val="20005"/>
                    </a:ext>
                  </a:extLst>
                </a:gridCol>
                <a:gridCol w="552449">
                  <a:extLst>
                    <a:ext uri="{9D8B030D-6E8A-4147-A177-3AD203B41FA5}">
                      <a16:colId xmlns:a16="http://schemas.microsoft.com/office/drawing/2014/main" val="20006"/>
                    </a:ext>
                  </a:extLst>
                </a:gridCol>
              </a:tblGrid>
              <a:tr h="4921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dirty="0">
                          <a:ln>
                            <a:noFill/>
                          </a:ln>
                          <a:solidFill>
                            <a:schemeClr val="tx1"/>
                          </a:solidFill>
                          <a:effectLst/>
                          <a:latin typeface="+mn-lt"/>
                          <a:ea typeface="SimSun" pitchFamily="2" charset="-122"/>
                        </a:rPr>
                        <a:t>A</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dirty="0">
                          <a:ln>
                            <a:noFill/>
                          </a:ln>
                          <a:solidFill>
                            <a:schemeClr val="tx1"/>
                          </a:solidFill>
                          <a:effectLst/>
                          <a:latin typeface="+mn-lt"/>
                          <a:ea typeface="SimSun" pitchFamily="2" charset="-122"/>
                        </a:rPr>
                        <a:t>B</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dirty="0">
                          <a:ln>
                            <a:noFill/>
                          </a:ln>
                          <a:solidFill>
                            <a:schemeClr val="tx1"/>
                          </a:solidFill>
                          <a:effectLst/>
                          <a:latin typeface="+mn-lt"/>
                          <a:ea typeface="SimSun" pitchFamily="2" charset="-122"/>
                        </a:rPr>
                        <a:t>C</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dirty="0">
                          <a:ln>
                            <a:noFill/>
                          </a:ln>
                          <a:solidFill>
                            <a:schemeClr val="tx1"/>
                          </a:solidFill>
                          <a:effectLst/>
                          <a:latin typeface="+mn-lt"/>
                          <a:ea typeface="SimSun" pitchFamily="2" charset="-122"/>
                        </a:rPr>
                        <a:t>D</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dirty="0">
                          <a:ln>
                            <a:noFill/>
                          </a:ln>
                          <a:solidFill>
                            <a:schemeClr val="tx1"/>
                          </a:solidFill>
                          <a:effectLst/>
                          <a:latin typeface="+mn-lt"/>
                          <a:ea typeface="SimSun" pitchFamily="2" charset="-122"/>
                        </a:rPr>
                        <a:t>E</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dirty="0">
                          <a:ln>
                            <a:noFill/>
                          </a:ln>
                          <a:solidFill>
                            <a:schemeClr val="tx1"/>
                          </a:solidFill>
                          <a:effectLst/>
                          <a:latin typeface="+mn-lt"/>
                          <a:ea typeface="SimSun" pitchFamily="2" charset="-122"/>
                        </a:rPr>
                        <a:t>F</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400" b="0" i="0" u="none" strike="noStrike" cap="none" normalizeH="0" baseline="0" dirty="0">
                          <a:ln>
                            <a:noFill/>
                          </a:ln>
                          <a:solidFill>
                            <a:schemeClr val="tx1"/>
                          </a:solidFill>
                          <a:effectLst/>
                          <a:latin typeface="+mn-lt"/>
                          <a:ea typeface="SimSun" pitchFamily="2" charset="-122"/>
                        </a:rPr>
                        <a:t>…</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9719" name="AutoShape 2069"/>
          <p:cNvSpPr>
            <a:spLocks/>
          </p:cNvSpPr>
          <p:nvPr/>
        </p:nvSpPr>
        <p:spPr bwMode="auto">
          <a:xfrm rot="-5400000">
            <a:off x="1257300" y="1672356"/>
            <a:ext cx="228600" cy="1422400"/>
          </a:xfrm>
          <a:prstGeom prst="leftBrace">
            <a:avLst>
              <a:gd name="adj1" fmla="val 3888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endParaRPr lang="zh-CN" altLang="en-US" sz="1800">
              <a:latin typeface="Verdana" pitchFamily="34" charset="0"/>
              <a:ea typeface="SimSun" pitchFamily="2" charset="-122"/>
            </a:endParaRPr>
          </a:p>
        </p:txBody>
      </p:sp>
      <p:sp>
        <p:nvSpPr>
          <p:cNvPr id="29720" name="AutoShape 2070"/>
          <p:cNvSpPr>
            <a:spLocks/>
          </p:cNvSpPr>
          <p:nvPr/>
        </p:nvSpPr>
        <p:spPr bwMode="auto">
          <a:xfrm rot="-5400000">
            <a:off x="2984500" y="1672356"/>
            <a:ext cx="228600" cy="1422400"/>
          </a:xfrm>
          <a:prstGeom prst="leftBrace">
            <a:avLst>
              <a:gd name="adj1" fmla="val 3888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endParaRPr lang="zh-CN" altLang="en-US" sz="1800">
              <a:latin typeface="Verdana" pitchFamily="34" charset="0"/>
              <a:ea typeface="SimSun" pitchFamily="2" charset="-122"/>
            </a:endParaRPr>
          </a:p>
        </p:txBody>
      </p:sp>
      <p:sp>
        <p:nvSpPr>
          <p:cNvPr id="29721" name="AutoShape 2071"/>
          <p:cNvSpPr>
            <a:spLocks noChangeArrowheads="1"/>
          </p:cNvSpPr>
          <p:nvPr/>
        </p:nvSpPr>
        <p:spPr bwMode="auto">
          <a:xfrm>
            <a:off x="846847" y="2599755"/>
            <a:ext cx="1049506" cy="838200"/>
          </a:xfrm>
          <a:prstGeom prst="cube">
            <a:avLst>
              <a:gd name="adj" fmla="val 25000"/>
            </a:avLst>
          </a:prstGeom>
          <a:solidFill>
            <a:schemeClr val="accent1"/>
          </a:solidFill>
          <a:ln w="9525">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29722" name="AutoShape 2072"/>
          <p:cNvSpPr>
            <a:spLocks noChangeArrowheads="1"/>
          </p:cNvSpPr>
          <p:nvPr/>
        </p:nvSpPr>
        <p:spPr bwMode="auto">
          <a:xfrm>
            <a:off x="2628386" y="2550027"/>
            <a:ext cx="974334" cy="838200"/>
          </a:xfrm>
          <a:prstGeom prst="cube">
            <a:avLst>
              <a:gd name="adj" fmla="val 25000"/>
            </a:avLst>
          </a:prstGeom>
          <a:solidFill>
            <a:schemeClr val="accent1"/>
          </a:solidFill>
          <a:ln w="9525">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29723" name="Text Box 2073"/>
          <p:cNvSpPr txBox="1">
            <a:spLocks noChangeArrowheads="1"/>
          </p:cNvSpPr>
          <p:nvPr/>
        </p:nvSpPr>
        <p:spPr bwMode="auto">
          <a:xfrm>
            <a:off x="0" y="2497856"/>
            <a:ext cx="1235953" cy="400110"/>
          </a:xfrm>
          <a:prstGeom prst="rect">
            <a:avLst/>
          </a:prstGeom>
          <a:solidFill>
            <a:srgbClr val="FFFF00"/>
          </a:solidFill>
          <a:ln>
            <a:noFill/>
          </a:ln>
          <a:extLst/>
        </p:spPr>
        <p:txBody>
          <a:bodyPr wrap="squar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2000" dirty="0">
                <a:latin typeface="+mn-lt"/>
                <a:ea typeface="SimSun" pitchFamily="2" charset="-122"/>
              </a:rPr>
              <a:t>ABC Cube</a:t>
            </a:r>
          </a:p>
        </p:txBody>
      </p:sp>
      <p:sp>
        <p:nvSpPr>
          <p:cNvPr id="29724" name="Text Box 2074"/>
          <p:cNvSpPr txBox="1">
            <a:spLocks noChangeArrowheads="1"/>
          </p:cNvSpPr>
          <p:nvPr/>
        </p:nvSpPr>
        <p:spPr bwMode="auto">
          <a:xfrm>
            <a:off x="3320203" y="2442415"/>
            <a:ext cx="1267099" cy="400110"/>
          </a:xfrm>
          <a:prstGeom prst="rect">
            <a:avLst/>
          </a:prstGeom>
          <a:solidFill>
            <a:srgbClr val="FFFF00"/>
          </a:solidFill>
          <a:ln>
            <a:noFill/>
          </a:ln>
          <a:extLst/>
        </p:spPr>
        <p:txBody>
          <a:bodyPr wrap="squar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2000" dirty="0">
                <a:latin typeface="+mn-lt"/>
                <a:ea typeface="SimSun" pitchFamily="2" charset="-122"/>
              </a:rPr>
              <a:t>DEF Cube</a:t>
            </a:r>
          </a:p>
        </p:txBody>
      </p:sp>
      <p:sp>
        <p:nvSpPr>
          <p:cNvPr id="29725" name="Line 2075"/>
          <p:cNvSpPr>
            <a:spLocks noChangeShapeType="1"/>
          </p:cNvSpPr>
          <p:nvPr/>
        </p:nvSpPr>
        <p:spPr bwMode="auto">
          <a:xfrm flipH="1">
            <a:off x="2628386" y="3041519"/>
            <a:ext cx="387187" cy="65150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26" name="AutoShape 2076"/>
          <p:cNvSpPr>
            <a:spLocks noChangeArrowheads="1"/>
          </p:cNvSpPr>
          <p:nvPr/>
        </p:nvSpPr>
        <p:spPr bwMode="auto">
          <a:xfrm>
            <a:off x="392330" y="3716354"/>
            <a:ext cx="4165600" cy="2967476"/>
          </a:xfrm>
          <a:prstGeom prst="flowChartMultidocumen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endParaRPr lang="zh-CN" altLang="en-US" sz="2000">
              <a:latin typeface="+mn-lt"/>
              <a:ea typeface="SimSun" pitchFamily="2" charset="-122"/>
            </a:endParaRPr>
          </a:p>
        </p:txBody>
      </p:sp>
      <p:sp>
        <p:nvSpPr>
          <p:cNvPr id="29727" name="Text Box 2077"/>
          <p:cNvSpPr txBox="1">
            <a:spLocks noChangeArrowheads="1"/>
          </p:cNvSpPr>
          <p:nvPr/>
        </p:nvSpPr>
        <p:spPr bwMode="auto">
          <a:xfrm>
            <a:off x="1307889" y="3664134"/>
            <a:ext cx="1043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mn-lt"/>
                <a:ea typeface="SimSun" pitchFamily="2" charset="-122"/>
              </a:rPr>
              <a:t>D Cuboid</a:t>
            </a:r>
          </a:p>
        </p:txBody>
      </p:sp>
      <p:sp>
        <p:nvSpPr>
          <p:cNvPr id="29728" name="Text Box 2078"/>
          <p:cNvSpPr txBox="1">
            <a:spLocks noChangeArrowheads="1"/>
          </p:cNvSpPr>
          <p:nvPr/>
        </p:nvSpPr>
        <p:spPr bwMode="auto">
          <a:xfrm>
            <a:off x="1001437" y="3934037"/>
            <a:ext cx="11192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mn-lt"/>
                <a:ea typeface="SimSun" pitchFamily="2" charset="-122"/>
              </a:rPr>
              <a:t>EF Cuboid</a:t>
            </a:r>
          </a:p>
        </p:txBody>
      </p:sp>
      <p:sp>
        <p:nvSpPr>
          <p:cNvPr id="29729" name="Text Box 2079"/>
          <p:cNvSpPr txBox="1">
            <a:spLocks noChangeArrowheads="1"/>
          </p:cNvSpPr>
          <p:nvPr/>
        </p:nvSpPr>
        <p:spPr bwMode="auto">
          <a:xfrm>
            <a:off x="771268" y="4212435"/>
            <a:ext cx="11560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800" dirty="0">
                <a:latin typeface="+mn-lt"/>
                <a:ea typeface="SimSun" pitchFamily="2" charset="-122"/>
              </a:rPr>
              <a:t>DE Cuboid</a:t>
            </a:r>
          </a:p>
        </p:txBody>
      </p:sp>
      <p:graphicFrame>
        <p:nvGraphicFramePr>
          <p:cNvPr id="1221685" name="Group 2101"/>
          <p:cNvGraphicFramePr>
            <a:graphicFrameLocks noGrp="1"/>
          </p:cNvGraphicFramePr>
          <p:nvPr>
            <p:extLst>
              <p:ext uri="{D42A27DB-BD31-4B8C-83A1-F6EECF244321}">
                <p14:modId xmlns:p14="http://schemas.microsoft.com/office/powerpoint/2010/main" val="2623148854"/>
              </p:ext>
            </p:extLst>
          </p:nvPr>
        </p:nvGraphicFramePr>
        <p:xfrm>
          <a:off x="497999" y="4539492"/>
          <a:ext cx="3194051" cy="1617665"/>
        </p:xfrm>
        <a:graphic>
          <a:graphicData uri="http://schemas.openxmlformats.org/drawingml/2006/table">
            <a:tbl>
              <a:tblPr/>
              <a:tblGrid>
                <a:gridCol w="1191684">
                  <a:extLst>
                    <a:ext uri="{9D8B030D-6E8A-4147-A177-3AD203B41FA5}">
                      <a16:colId xmlns:a16="http://schemas.microsoft.com/office/drawing/2014/main" val="20000"/>
                    </a:ext>
                  </a:extLst>
                </a:gridCol>
                <a:gridCol w="2002367">
                  <a:extLst>
                    <a:ext uri="{9D8B030D-6E8A-4147-A177-3AD203B41FA5}">
                      <a16:colId xmlns:a16="http://schemas.microsoft.com/office/drawing/2014/main" val="20001"/>
                    </a:ext>
                  </a:extLst>
                </a:gridCol>
              </a:tblGrid>
              <a:tr h="31995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500" b="0" i="0" u="none" strike="noStrike" cap="none" normalizeH="0" baseline="0" dirty="0">
                          <a:ln>
                            <a:noFill/>
                          </a:ln>
                          <a:solidFill>
                            <a:schemeClr val="tx1"/>
                          </a:solidFill>
                          <a:effectLst/>
                          <a:latin typeface="Tahoma" pitchFamily="34" charset="0"/>
                          <a:ea typeface="SimSun" pitchFamily="2" charset="-122"/>
                        </a:rPr>
                        <a:t>Cell</a:t>
                      </a:r>
                    </a:p>
                  </a:txBody>
                  <a:tcPr marL="121920" marR="121920" marT="45679" marB="456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500" b="0" i="0" u="none" strike="noStrike" cap="none" normalizeH="0" baseline="0">
                          <a:ln>
                            <a:noFill/>
                          </a:ln>
                          <a:solidFill>
                            <a:schemeClr val="tx1"/>
                          </a:solidFill>
                          <a:effectLst/>
                          <a:latin typeface="Tahoma" pitchFamily="34" charset="0"/>
                          <a:ea typeface="SimSun" pitchFamily="2" charset="-122"/>
                        </a:rPr>
                        <a:t>Tuple-ID List</a:t>
                      </a:r>
                    </a:p>
                  </a:txBody>
                  <a:tcPr marL="121920" marR="121920" marT="45679" marB="456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995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500" b="0" i="0" u="none" strike="noStrike" cap="none" normalizeH="0" baseline="0">
                          <a:ln>
                            <a:noFill/>
                          </a:ln>
                          <a:solidFill>
                            <a:schemeClr val="tx1"/>
                          </a:solidFill>
                          <a:effectLst/>
                          <a:latin typeface="Tahoma" pitchFamily="34" charset="0"/>
                          <a:ea typeface="SimSun" pitchFamily="2" charset="-122"/>
                        </a:rPr>
                        <a:t>d1 e1</a:t>
                      </a:r>
                    </a:p>
                  </a:txBody>
                  <a:tcPr marL="121920" marR="121920" marT="45679" marB="456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500" b="0" i="0" u="none" strike="noStrike" cap="none" normalizeH="0" baseline="0" dirty="0">
                          <a:ln>
                            <a:noFill/>
                          </a:ln>
                          <a:solidFill>
                            <a:schemeClr val="tx1"/>
                          </a:solidFill>
                          <a:effectLst/>
                          <a:latin typeface="Tahoma" pitchFamily="34" charset="0"/>
                          <a:ea typeface="SimSun" pitchFamily="2" charset="-122"/>
                        </a:rPr>
                        <a:t>{1, 3, 8, 9}</a:t>
                      </a:r>
                    </a:p>
                  </a:txBody>
                  <a:tcPr marL="121920" marR="121920" marT="45679" marB="456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995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500" b="0" i="0" u="none" strike="noStrike" cap="none" normalizeH="0" baseline="0" dirty="0">
                          <a:ln>
                            <a:noFill/>
                          </a:ln>
                          <a:solidFill>
                            <a:schemeClr val="tx1"/>
                          </a:solidFill>
                          <a:effectLst/>
                          <a:latin typeface="Tahoma" pitchFamily="34" charset="0"/>
                          <a:ea typeface="SimSun" pitchFamily="2" charset="-122"/>
                        </a:rPr>
                        <a:t>d1 e2</a:t>
                      </a:r>
                    </a:p>
                  </a:txBody>
                  <a:tcPr marL="121920" marR="121920" marT="45679" marB="456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500" b="0" i="0" u="none" strike="noStrike" cap="none" normalizeH="0" baseline="0">
                          <a:ln>
                            <a:noFill/>
                          </a:ln>
                          <a:solidFill>
                            <a:schemeClr val="tx1"/>
                          </a:solidFill>
                          <a:effectLst/>
                          <a:latin typeface="Tahoma" pitchFamily="34" charset="0"/>
                          <a:ea typeface="SimSun" pitchFamily="2" charset="-122"/>
                        </a:rPr>
                        <a:t>{2, 4, 6, 7}</a:t>
                      </a:r>
                    </a:p>
                  </a:txBody>
                  <a:tcPr marL="121920" marR="121920" marT="45679" marB="456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783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500" b="0" i="0" u="none" strike="noStrike" cap="none" normalizeH="0" baseline="0" dirty="0">
                          <a:ln>
                            <a:noFill/>
                          </a:ln>
                          <a:solidFill>
                            <a:schemeClr val="tx1"/>
                          </a:solidFill>
                          <a:effectLst/>
                          <a:latin typeface="Tahoma" pitchFamily="34" charset="0"/>
                          <a:ea typeface="SimSun" pitchFamily="2" charset="-122"/>
                        </a:rPr>
                        <a:t>d2 e1</a:t>
                      </a:r>
                    </a:p>
                  </a:txBody>
                  <a:tcPr marL="121920" marR="121920" marT="45679" marB="456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500" b="0" i="0" u="none" strike="noStrike" cap="none" normalizeH="0" baseline="0">
                          <a:ln>
                            <a:noFill/>
                          </a:ln>
                          <a:solidFill>
                            <a:schemeClr val="tx1"/>
                          </a:solidFill>
                          <a:effectLst/>
                          <a:latin typeface="Tahoma" pitchFamily="34" charset="0"/>
                          <a:ea typeface="SimSun" pitchFamily="2" charset="-122"/>
                        </a:rPr>
                        <a:t>{5, 10}</a:t>
                      </a:r>
                    </a:p>
                  </a:txBody>
                  <a:tcPr marL="121920" marR="121920" marT="45679" marB="456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995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500" b="0" i="0" u="none" strike="noStrike" cap="none" normalizeH="0" baseline="0">
                          <a:ln>
                            <a:noFill/>
                          </a:ln>
                          <a:solidFill>
                            <a:schemeClr val="tx1"/>
                          </a:solidFill>
                          <a:effectLst/>
                          <a:latin typeface="Tahoma" pitchFamily="34" charset="0"/>
                          <a:ea typeface="SimSun" pitchFamily="2" charset="-122"/>
                        </a:rPr>
                        <a:t>…</a:t>
                      </a:r>
                    </a:p>
                  </a:txBody>
                  <a:tcPr marL="121920" marR="121920" marT="45679" marB="456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500" b="0" i="0" u="none" strike="noStrike" cap="none" normalizeH="0" baseline="0" dirty="0">
                          <a:ln>
                            <a:noFill/>
                          </a:ln>
                          <a:solidFill>
                            <a:schemeClr val="tx1"/>
                          </a:solidFill>
                          <a:effectLst/>
                          <a:latin typeface="Tahoma" pitchFamily="34" charset="0"/>
                          <a:ea typeface="SimSun" pitchFamily="2" charset="-122"/>
                        </a:rPr>
                        <a:t>…</a:t>
                      </a:r>
                    </a:p>
                  </a:txBody>
                  <a:tcPr marL="121920" marR="121920" marT="45679" marB="456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9750" name="Text Box 2100"/>
          <p:cNvSpPr txBox="1">
            <a:spLocks noChangeArrowheads="1"/>
          </p:cNvSpPr>
          <p:nvPr/>
        </p:nvSpPr>
        <p:spPr bwMode="auto">
          <a:xfrm>
            <a:off x="1709999" y="1139255"/>
            <a:ext cx="16401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2400" dirty="0">
                <a:latin typeface="+mn-lt"/>
                <a:ea typeface="SimSun" pitchFamily="2" charset="-122"/>
              </a:rPr>
              <a:t>Dimensions</a:t>
            </a:r>
          </a:p>
        </p:txBody>
      </p:sp>
      <p:graphicFrame>
        <p:nvGraphicFramePr>
          <p:cNvPr id="19" name="Group 1027"/>
          <p:cNvGraphicFramePr>
            <a:graphicFrameLocks noGrp="1"/>
          </p:cNvGraphicFramePr>
          <p:nvPr>
            <p:extLst>
              <p:ext uri="{D42A27DB-BD31-4B8C-83A1-F6EECF244321}">
                <p14:modId xmlns:p14="http://schemas.microsoft.com/office/powerpoint/2010/main" val="3003398000"/>
              </p:ext>
            </p:extLst>
          </p:nvPr>
        </p:nvGraphicFramePr>
        <p:xfrm>
          <a:off x="5279119" y="1394636"/>
          <a:ext cx="6594879" cy="573443"/>
        </p:xfrm>
        <a:graphic>
          <a:graphicData uri="http://schemas.openxmlformats.org/drawingml/2006/table">
            <a:tbl>
              <a:tblPr/>
              <a:tblGrid>
                <a:gridCol w="439997">
                  <a:extLst>
                    <a:ext uri="{9D8B030D-6E8A-4147-A177-3AD203B41FA5}">
                      <a16:colId xmlns:a16="http://schemas.microsoft.com/office/drawing/2014/main" val="20000"/>
                    </a:ext>
                  </a:extLst>
                </a:gridCol>
                <a:gridCol w="438309">
                  <a:extLst>
                    <a:ext uri="{9D8B030D-6E8A-4147-A177-3AD203B41FA5}">
                      <a16:colId xmlns:a16="http://schemas.microsoft.com/office/drawing/2014/main" val="20001"/>
                    </a:ext>
                  </a:extLst>
                </a:gridCol>
                <a:gridCol w="439995">
                  <a:extLst>
                    <a:ext uri="{9D8B030D-6E8A-4147-A177-3AD203B41FA5}">
                      <a16:colId xmlns:a16="http://schemas.microsoft.com/office/drawing/2014/main" val="20002"/>
                    </a:ext>
                  </a:extLst>
                </a:gridCol>
                <a:gridCol w="438309">
                  <a:extLst>
                    <a:ext uri="{9D8B030D-6E8A-4147-A177-3AD203B41FA5}">
                      <a16:colId xmlns:a16="http://schemas.microsoft.com/office/drawing/2014/main" val="20003"/>
                    </a:ext>
                  </a:extLst>
                </a:gridCol>
                <a:gridCol w="439997">
                  <a:extLst>
                    <a:ext uri="{9D8B030D-6E8A-4147-A177-3AD203B41FA5}">
                      <a16:colId xmlns:a16="http://schemas.microsoft.com/office/drawing/2014/main" val="20004"/>
                    </a:ext>
                  </a:extLst>
                </a:gridCol>
                <a:gridCol w="438309">
                  <a:extLst>
                    <a:ext uri="{9D8B030D-6E8A-4147-A177-3AD203B41FA5}">
                      <a16:colId xmlns:a16="http://schemas.microsoft.com/office/drawing/2014/main" val="20005"/>
                    </a:ext>
                  </a:extLst>
                </a:gridCol>
                <a:gridCol w="439995">
                  <a:extLst>
                    <a:ext uri="{9D8B030D-6E8A-4147-A177-3AD203B41FA5}">
                      <a16:colId xmlns:a16="http://schemas.microsoft.com/office/drawing/2014/main" val="20006"/>
                    </a:ext>
                  </a:extLst>
                </a:gridCol>
                <a:gridCol w="439997">
                  <a:extLst>
                    <a:ext uri="{9D8B030D-6E8A-4147-A177-3AD203B41FA5}">
                      <a16:colId xmlns:a16="http://schemas.microsoft.com/office/drawing/2014/main" val="20007"/>
                    </a:ext>
                  </a:extLst>
                </a:gridCol>
                <a:gridCol w="439995">
                  <a:extLst>
                    <a:ext uri="{9D8B030D-6E8A-4147-A177-3AD203B41FA5}">
                      <a16:colId xmlns:a16="http://schemas.microsoft.com/office/drawing/2014/main" val="20008"/>
                    </a:ext>
                  </a:extLst>
                </a:gridCol>
                <a:gridCol w="439997">
                  <a:extLst>
                    <a:ext uri="{9D8B030D-6E8A-4147-A177-3AD203B41FA5}">
                      <a16:colId xmlns:a16="http://schemas.microsoft.com/office/drawing/2014/main" val="20009"/>
                    </a:ext>
                  </a:extLst>
                </a:gridCol>
                <a:gridCol w="439995">
                  <a:extLst>
                    <a:ext uri="{9D8B030D-6E8A-4147-A177-3AD203B41FA5}">
                      <a16:colId xmlns:a16="http://schemas.microsoft.com/office/drawing/2014/main" val="20010"/>
                    </a:ext>
                  </a:extLst>
                </a:gridCol>
                <a:gridCol w="439997">
                  <a:extLst>
                    <a:ext uri="{9D8B030D-6E8A-4147-A177-3AD203B41FA5}">
                      <a16:colId xmlns:a16="http://schemas.microsoft.com/office/drawing/2014/main" val="20011"/>
                    </a:ext>
                  </a:extLst>
                </a:gridCol>
                <a:gridCol w="439995">
                  <a:extLst>
                    <a:ext uri="{9D8B030D-6E8A-4147-A177-3AD203B41FA5}">
                      <a16:colId xmlns:a16="http://schemas.microsoft.com/office/drawing/2014/main" val="20012"/>
                    </a:ext>
                  </a:extLst>
                </a:gridCol>
                <a:gridCol w="439997">
                  <a:extLst>
                    <a:ext uri="{9D8B030D-6E8A-4147-A177-3AD203B41FA5}">
                      <a16:colId xmlns:a16="http://schemas.microsoft.com/office/drawing/2014/main" val="20013"/>
                    </a:ext>
                  </a:extLst>
                </a:gridCol>
                <a:gridCol w="439995">
                  <a:extLst>
                    <a:ext uri="{9D8B030D-6E8A-4147-A177-3AD203B41FA5}">
                      <a16:colId xmlns:a16="http://schemas.microsoft.com/office/drawing/2014/main" val="20014"/>
                    </a:ext>
                  </a:extLst>
                </a:gridCol>
              </a:tblGrid>
              <a:tr h="57344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dirty="0">
                          <a:ln>
                            <a:noFill/>
                          </a:ln>
                          <a:solidFill>
                            <a:schemeClr val="tx1"/>
                          </a:solidFill>
                          <a:effectLst/>
                          <a:latin typeface="Tahoma" pitchFamily="34" charset="0"/>
                          <a:ea typeface="SimSun" pitchFamily="2" charset="-122"/>
                        </a:rPr>
                        <a:t>A</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dirty="0">
                          <a:ln>
                            <a:noFill/>
                          </a:ln>
                          <a:solidFill>
                            <a:schemeClr val="tx1"/>
                          </a:solidFill>
                          <a:effectLst/>
                          <a:latin typeface="Tahoma" pitchFamily="34" charset="0"/>
                          <a:ea typeface="SimSun" pitchFamily="2" charset="-122"/>
                        </a:rPr>
                        <a:t>B</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a:ln>
                            <a:noFill/>
                          </a:ln>
                          <a:solidFill>
                            <a:schemeClr val="tx1"/>
                          </a:solidFill>
                          <a:effectLst/>
                          <a:latin typeface="Tahoma" pitchFamily="34" charset="0"/>
                          <a:ea typeface="SimSun" pitchFamily="2" charset="-122"/>
                        </a:rPr>
                        <a:t>C</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dirty="0">
                          <a:ln>
                            <a:noFill/>
                          </a:ln>
                          <a:solidFill>
                            <a:schemeClr val="tx1"/>
                          </a:solidFill>
                          <a:effectLst/>
                          <a:latin typeface="Tahoma" pitchFamily="34" charset="0"/>
                          <a:ea typeface="SimSun" pitchFamily="2" charset="-122"/>
                        </a:rPr>
                        <a:t>D</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dirty="0">
                          <a:ln>
                            <a:noFill/>
                          </a:ln>
                          <a:solidFill>
                            <a:schemeClr val="tx1"/>
                          </a:solidFill>
                          <a:effectLst/>
                          <a:latin typeface="Tahoma" pitchFamily="34" charset="0"/>
                          <a:ea typeface="SimSun" pitchFamily="2" charset="-122"/>
                        </a:rPr>
                        <a:t>E</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dirty="0">
                          <a:ln>
                            <a:noFill/>
                          </a:ln>
                          <a:solidFill>
                            <a:schemeClr val="tx1"/>
                          </a:solidFill>
                          <a:effectLst/>
                          <a:latin typeface="Tahoma" pitchFamily="34" charset="0"/>
                          <a:ea typeface="SimSun" pitchFamily="2" charset="-122"/>
                        </a:rPr>
                        <a:t>F</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a:ln>
                            <a:noFill/>
                          </a:ln>
                          <a:solidFill>
                            <a:schemeClr val="tx1"/>
                          </a:solidFill>
                          <a:effectLst/>
                          <a:latin typeface="Tahoma" pitchFamily="34" charset="0"/>
                          <a:ea typeface="SimSun" pitchFamily="2" charset="-122"/>
                        </a:rPr>
                        <a:t>G</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a:ln>
                            <a:noFill/>
                          </a:ln>
                          <a:solidFill>
                            <a:schemeClr val="tx1"/>
                          </a:solidFill>
                          <a:effectLst/>
                          <a:latin typeface="Tahoma" pitchFamily="34" charset="0"/>
                          <a:ea typeface="SimSun" pitchFamily="2" charset="-122"/>
                        </a:rPr>
                        <a:t>H</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a:ln>
                            <a:noFill/>
                          </a:ln>
                          <a:solidFill>
                            <a:schemeClr val="tx1"/>
                          </a:solidFill>
                          <a:effectLst/>
                          <a:latin typeface="Tahoma" pitchFamily="34" charset="0"/>
                          <a:ea typeface="SimSun" pitchFamily="2" charset="-122"/>
                        </a:rPr>
                        <a:t>I</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a:ln>
                            <a:noFill/>
                          </a:ln>
                          <a:solidFill>
                            <a:schemeClr val="tx1"/>
                          </a:solidFill>
                          <a:effectLst/>
                          <a:latin typeface="Tahoma" pitchFamily="34" charset="0"/>
                          <a:ea typeface="SimSun" pitchFamily="2" charset="-122"/>
                        </a:rPr>
                        <a:t>J</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a:ln>
                            <a:noFill/>
                          </a:ln>
                          <a:solidFill>
                            <a:schemeClr val="tx1"/>
                          </a:solidFill>
                          <a:effectLst/>
                          <a:latin typeface="Tahoma" pitchFamily="34" charset="0"/>
                          <a:ea typeface="SimSun" pitchFamily="2" charset="-122"/>
                        </a:rPr>
                        <a:t>K</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a:ln>
                            <a:noFill/>
                          </a:ln>
                          <a:solidFill>
                            <a:schemeClr val="tx1"/>
                          </a:solidFill>
                          <a:effectLst/>
                          <a:latin typeface="Tahoma" pitchFamily="34" charset="0"/>
                          <a:ea typeface="SimSun" pitchFamily="2" charset="-122"/>
                        </a:rPr>
                        <a:t>L</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a:ln>
                            <a:noFill/>
                          </a:ln>
                          <a:solidFill>
                            <a:schemeClr val="tx1"/>
                          </a:solidFill>
                          <a:effectLst/>
                          <a:latin typeface="Tahoma" pitchFamily="34" charset="0"/>
                          <a:ea typeface="SimSun" pitchFamily="2" charset="-122"/>
                        </a:rPr>
                        <a:t>M</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a:ln>
                            <a:noFill/>
                          </a:ln>
                          <a:solidFill>
                            <a:schemeClr val="tx1"/>
                          </a:solidFill>
                          <a:effectLst/>
                          <a:latin typeface="Tahoma" pitchFamily="34" charset="0"/>
                          <a:ea typeface="SimSun" pitchFamily="2" charset="-122"/>
                        </a:rPr>
                        <a:t>N</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400" b="0" i="0" u="none" strike="noStrike" cap="none" normalizeH="0" baseline="0" dirty="0">
                          <a:ln>
                            <a:noFill/>
                          </a:ln>
                          <a:solidFill>
                            <a:schemeClr val="tx1"/>
                          </a:solidFill>
                          <a:effectLst/>
                          <a:latin typeface="Tahoma" pitchFamily="34" charset="0"/>
                          <a:ea typeface="SimSun" pitchFamily="2" charset="-122"/>
                        </a:rPr>
                        <a:t>…</a:t>
                      </a:r>
                    </a:p>
                  </a:txBody>
                  <a:tcPr marL="121920" marR="12192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5" name="Group 4">
            <a:extLst>
              <a:ext uri="{FF2B5EF4-FFF2-40B4-BE49-F238E27FC236}">
                <a16:creationId xmlns:a16="http://schemas.microsoft.com/office/drawing/2014/main" id="{BDCA2D11-1A46-5A44-9336-044AE1A0CCD5}"/>
              </a:ext>
            </a:extLst>
          </p:cNvPr>
          <p:cNvGrpSpPr/>
          <p:nvPr/>
        </p:nvGrpSpPr>
        <p:grpSpPr>
          <a:xfrm>
            <a:off x="5279119" y="1936634"/>
            <a:ext cx="6621525" cy="3772569"/>
            <a:chOff x="5279119" y="1936634"/>
            <a:chExt cx="6621525" cy="3772569"/>
          </a:xfrm>
        </p:grpSpPr>
        <p:sp>
          <p:nvSpPr>
            <p:cNvPr id="20" name="AutoShape 1061"/>
            <p:cNvSpPr>
              <a:spLocks/>
            </p:cNvSpPr>
            <p:nvPr/>
          </p:nvSpPr>
          <p:spPr bwMode="auto">
            <a:xfrm rot="-5400000">
              <a:off x="5792055" y="1423698"/>
              <a:ext cx="286722" cy="1312593"/>
            </a:xfrm>
            <a:prstGeom prst="leftBrace">
              <a:avLst>
                <a:gd name="adj1" fmla="val 3888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endParaRPr lang="zh-CN" altLang="en-US" sz="1800">
                <a:latin typeface="Verdana" pitchFamily="34" charset="0"/>
                <a:ea typeface="SimSun" pitchFamily="2" charset="-122"/>
              </a:endParaRPr>
            </a:p>
          </p:txBody>
        </p:sp>
        <p:sp>
          <p:nvSpPr>
            <p:cNvPr id="21" name="AutoShape 1062"/>
            <p:cNvSpPr>
              <a:spLocks/>
            </p:cNvSpPr>
            <p:nvPr/>
          </p:nvSpPr>
          <p:spPr bwMode="auto">
            <a:xfrm rot="-5400000">
              <a:off x="7102987" y="1480596"/>
              <a:ext cx="293085" cy="1284810"/>
            </a:xfrm>
            <a:prstGeom prst="leftBrace">
              <a:avLst>
                <a:gd name="adj1" fmla="val 3888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endParaRPr lang="zh-CN" altLang="en-US" sz="1800">
                <a:latin typeface="Verdana" pitchFamily="34" charset="0"/>
                <a:ea typeface="SimSun" pitchFamily="2" charset="-122"/>
              </a:endParaRPr>
            </a:p>
          </p:txBody>
        </p:sp>
        <p:sp>
          <p:nvSpPr>
            <p:cNvPr id="22" name="AutoShape 1065"/>
            <p:cNvSpPr>
              <a:spLocks/>
            </p:cNvSpPr>
            <p:nvPr/>
          </p:nvSpPr>
          <p:spPr bwMode="auto">
            <a:xfrm rot="-5400000">
              <a:off x="8362320" y="1482869"/>
              <a:ext cx="286601" cy="1220966"/>
            </a:xfrm>
            <a:prstGeom prst="leftBrace">
              <a:avLst>
                <a:gd name="adj1" fmla="val 3888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endParaRPr lang="zh-CN" altLang="en-US" sz="1800">
                <a:latin typeface="Verdana" pitchFamily="34" charset="0"/>
                <a:ea typeface="SimSun" pitchFamily="2" charset="-122"/>
              </a:endParaRPr>
            </a:p>
          </p:txBody>
        </p:sp>
        <p:sp>
          <p:nvSpPr>
            <p:cNvPr id="23" name="AutoShape 1067"/>
            <p:cNvSpPr>
              <a:spLocks/>
            </p:cNvSpPr>
            <p:nvPr/>
          </p:nvSpPr>
          <p:spPr bwMode="auto">
            <a:xfrm rot="-5400000">
              <a:off x="9744026" y="1494591"/>
              <a:ext cx="276675" cy="1258736"/>
            </a:xfrm>
            <a:prstGeom prst="leftBrace">
              <a:avLst>
                <a:gd name="adj1" fmla="val 3888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endParaRPr lang="zh-CN" altLang="en-US" sz="1800">
                <a:latin typeface="Verdana" pitchFamily="34" charset="0"/>
                <a:ea typeface="SimSun" pitchFamily="2" charset="-122"/>
              </a:endParaRPr>
            </a:p>
          </p:txBody>
        </p:sp>
        <p:sp>
          <p:nvSpPr>
            <p:cNvPr id="24" name="AutoShape 1069"/>
            <p:cNvSpPr>
              <a:spLocks/>
            </p:cNvSpPr>
            <p:nvPr/>
          </p:nvSpPr>
          <p:spPr bwMode="auto">
            <a:xfrm rot="-5400000">
              <a:off x="11076410" y="1453480"/>
              <a:ext cx="286722" cy="1361747"/>
            </a:xfrm>
            <a:prstGeom prst="leftBrace">
              <a:avLst>
                <a:gd name="adj1" fmla="val 3888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endParaRPr lang="zh-CN" altLang="en-US" sz="1800">
                <a:latin typeface="Verdana" pitchFamily="34" charset="0"/>
                <a:ea typeface="SimSun" pitchFamily="2" charset="-122"/>
              </a:endParaRPr>
            </a:p>
          </p:txBody>
        </p:sp>
        <p:sp>
          <p:nvSpPr>
            <p:cNvPr id="26" name="AutoShape 1063"/>
            <p:cNvSpPr>
              <a:spLocks noChangeArrowheads="1"/>
            </p:cNvSpPr>
            <p:nvPr/>
          </p:nvSpPr>
          <p:spPr bwMode="auto">
            <a:xfrm>
              <a:off x="5473489" y="2301546"/>
              <a:ext cx="913427" cy="910810"/>
            </a:xfrm>
            <a:prstGeom prst="cube">
              <a:avLst>
                <a:gd name="adj" fmla="val 25000"/>
              </a:avLst>
            </a:prstGeom>
            <a:solidFill>
              <a:schemeClr val="accent1"/>
            </a:solidFill>
            <a:ln w="28575">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pPr>
              <a:endParaRPr lang="zh-CN" altLang="en-US" sz="2400">
                <a:solidFill>
                  <a:schemeClr val="folHlink"/>
                </a:solidFill>
                <a:latin typeface="Helvetica" pitchFamily="34" charset="0"/>
                <a:ea typeface="SimSun" pitchFamily="2" charset="-122"/>
              </a:endParaRPr>
            </a:p>
          </p:txBody>
        </p:sp>
        <p:sp>
          <p:nvSpPr>
            <p:cNvPr id="27" name="AutoShape 1064"/>
            <p:cNvSpPr>
              <a:spLocks noChangeArrowheads="1"/>
            </p:cNvSpPr>
            <p:nvPr/>
          </p:nvSpPr>
          <p:spPr bwMode="auto">
            <a:xfrm>
              <a:off x="6843629" y="2301546"/>
              <a:ext cx="913427" cy="910810"/>
            </a:xfrm>
            <a:prstGeom prst="cube">
              <a:avLst>
                <a:gd name="adj" fmla="val 25000"/>
              </a:avLst>
            </a:prstGeom>
            <a:solidFill>
              <a:schemeClr val="accent1"/>
            </a:solidFill>
            <a:ln w="28575">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28" name="AutoShape 1066"/>
            <p:cNvSpPr>
              <a:spLocks noChangeArrowheads="1"/>
            </p:cNvSpPr>
            <p:nvPr/>
          </p:nvSpPr>
          <p:spPr bwMode="auto">
            <a:xfrm>
              <a:off x="8061532" y="2294646"/>
              <a:ext cx="913427" cy="910810"/>
            </a:xfrm>
            <a:prstGeom prst="cube">
              <a:avLst>
                <a:gd name="adj" fmla="val 25000"/>
              </a:avLst>
            </a:prstGeom>
            <a:solidFill>
              <a:schemeClr val="accent1"/>
            </a:solidFill>
            <a:ln w="28575">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29" name="AutoShape 1068"/>
            <p:cNvSpPr>
              <a:spLocks noChangeArrowheads="1"/>
            </p:cNvSpPr>
            <p:nvPr/>
          </p:nvSpPr>
          <p:spPr bwMode="auto">
            <a:xfrm>
              <a:off x="9279434" y="2294646"/>
              <a:ext cx="913427" cy="910810"/>
            </a:xfrm>
            <a:prstGeom prst="cube">
              <a:avLst>
                <a:gd name="adj" fmla="val 25000"/>
              </a:avLst>
            </a:prstGeom>
            <a:solidFill>
              <a:schemeClr val="accent1"/>
            </a:solidFill>
            <a:ln w="28575">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30" name="AutoShape 1070"/>
            <p:cNvSpPr>
              <a:spLocks noChangeArrowheads="1"/>
            </p:cNvSpPr>
            <p:nvPr/>
          </p:nvSpPr>
          <p:spPr bwMode="auto">
            <a:xfrm>
              <a:off x="10573455" y="2294646"/>
              <a:ext cx="913427" cy="910810"/>
            </a:xfrm>
            <a:prstGeom prst="cube">
              <a:avLst>
                <a:gd name="adj" fmla="val 25000"/>
              </a:avLst>
            </a:prstGeom>
            <a:solidFill>
              <a:schemeClr val="accent1"/>
            </a:solidFill>
            <a:ln w="28575">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31" name="Line 1071"/>
            <p:cNvSpPr>
              <a:spLocks noChangeShapeType="1"/>
            </p:cNvSpPr>
            <p:nvPr/>
          </p:nvSpPr>
          <p:spPr bwMode="auto">
            <a:xfrm>
              <a:off x="5473489" y="2957053"/>
              <a:ext cx="685070" cy="0"/>
            </a:xfrm>
            <a:prstGeom prst="line">
              <a:avLst/>
            </a:prstGeom>
            <a:noFill/>
            <a:ln w="57150">
              <a:solidFill>
                <a:schemeClr val="folHlink"/>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 name="Line 1072"/>
            <p:cNvSpPr>
              <a:spLocks noChangeShapeType="1"/>
            </p:cNvSpPr>
            <p:nvPr/>
          </p:nvSpPr>
          <p:spPr bwMode="auto">
            <a:xfrm>
              <a:off x="6843629" y="2708651"/>
              <a:ext cx="685070" cy="0"/>
            </a:xfrm>
            <a:prstGeom prst="line">
              <a:avLst/>
            </a:prstGeom>
            <a:noFill/>
            <a:ln w="57150">
              <a:solidFill>
                <a:schemeClr val="folHlink"/>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 name="Line 1073"/>
            <p:cNvSpPr>
              <a:spLocks noChangeShapeType="1"/>
            </p:cNvSpPr>
            <p:nvPr/>
          </p:nvSpPr>
          <p:spPr bwMode="auto">
            <a:xfrm>
              <a:off x="8061532" y="3039854"/>
              <a:ext cx="685070" cy="0"/>
            </a:xfrm>
            <a:prstGeom prst="line">
              <a:avLst/>
            </a:prstGeom>
            <a:noFill/>
            <a:ln w="57150">
              <a:solidFill>
                <a:schemeClr val="folHlink"/>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 name="Line 1074"/>
            <p:cNvSpPr>
              <a:spLocks noChangeShapeType="1"/>
            </p:cNvSpPr>
            <p:nvPr/>
          </p:nvSpPr>
          <p:spPr bwMode="auto">
            <a:xfrm>
              <a:off x="9279434" y="2874253"/>
              <a:ext cx="685070" cy="0"/>
            </a:xfrm>
            <a:prstGeom prst="line">
              <a:avLst/>
            </a:prstGeom>
            <a:noFill/>
            <a:ln w="57150">
              <a:solidFill>
                <a:schemeClr val="folHlink"/>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 name="Line 1075"/>
            <p:cNvSpPr>
              <a:spLocks noChangeShapeType="1"/>
            </p:cNvSpPr>
            <p:nvPr/>
          </p:nvSpPr>
          <p:spPr bwMode="auto">
            <a:xfrm>
              <a:off x="10573455" y="2625850"/>
              <a:ext cx="685070" cy="0"/>
            </a:xfrm>
            <a:prstGeom prst="line">
              <a:avLst/>
            </a:prstGeom>
            <a:noFill/>
            <a:ln w="57150">
              <a:solidFill>
                <a:schemeClr val="folHlink"/>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 name="Line 1076"/>
            <p:cNvSpPr>
              <a:spLocks noChangeShapeType="1"/>
            </p:cNvSpPr>
            <p:nvPr/>
          </p:nvSpPr>
          <p:spPr bwMode="auto">
            <a:xfrm flipV="1">
              <a:off x="6158559" y="2708651"/>
              <a:ext cx="228357" cy="248403"/>
            </a:xfrm>
            <a:prstGeom prst="line">
              <a:avLst/>
            </a:prstGeom>
            <a:noFill/>
            <a:ln w="38100">
              <a:solidFill>
                <a:schemeClr val="folHlink"/>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1077"/>
            <p:cNvSpPr>
              <a:spLocks noChangeShapeType="1"/>
            </p:cNvSpPr>
            <p:nvPr/>
          </p:nvSpPr>
          <p:spPr bwMode="auto">
            <a:xfrm flipV="1">
              <a:off x="7528699" y="2460248"/>
              <a:ext cx="228357" cy="248403"/>
            </a:xfrm>
            <a:prstGeom prst="line">
              <a:avLst/>
            </a:prstGeom>
            <a:noFill/>
            <a:ln w="38100">
              <a:solidFill>
                <a:schemeClr val="folHlink"/>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1078"/>
            <p:cNvSpPr>
              <a:spLocks noChangeShapeType="1"/>
            </p:cNvSpPr>
            <p:nvPr/>
          </p:nvSpPr>
          <p:spPr bwMode="auto">
            <a:xfrm flipV="1">
              <a:off x="8746602" y="2791452"/>
              <a:ext cx="228357" cy="248403"/>
            </a:xfrm>
            <a:prstGeom prst="line">
              <a:avLst/>
            </a:prstGeom>
            <a:noFill/>
            <a:ln w="38100">
              <a:solidFill>
                <a:schemeClr val="folHlink"/>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1079"/>
            <p:cNvSpPr>
              <a:spLocks noChangeShapeType="1"/>
            </p:cNvSpPr>
            <p:nvPr/>
          </p:nvSpPr>
          <p:spPr bwMode="auto">
            <a:xfrm flipV="1">
              <a:off x="9964504" y="2625850"/>
              <a:ext cx="228357" cy="248403"/>
            </a:xfrm>
            <a:prstGeom prst="line">
              <a:avLst/>
            </a:prstGeom>
            <a:noFill/>
            <a:ln w="38100">
              <a:solidFill>
                <a:schemeClr val="folHlink"/>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1080"/>
            <p:cNvSpPr>
              <a:spLocks noChangeShapeType="1"/>
            </p:cNvSpPr>
            <p:nvPr/>
          </p:nvSpPr>
          <p:spPr bwMode="auto">
            <a:xfrm flipV="1">
              <a:off x="11258525" y="2377447"/>
              <a:ext cx="228357" cy="248403"/>
            </a:xfrm>
            <a:prstGeom prst="line">
              <a:avLst/>
            </a:prstGeom>
            <a:noFill/>
            <a:ln w="38100">
              <a:solidFill>
                <a:schemeClr val="folHlink"/>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AutoShape 1081"/>
            <p:cNvSpPr>
              <a:spLocks noChangeArrowheads="1"/>
            </p:cNvSpPr>
            <p:nvPr/>
          </p:nvSpPr>
          <p:spPr bwMode="auto">
            <a:xfrm>
              <a:off x="9621968" y="3970383"/>
              <a:ext cx="1902973" cy="1738820"/>
            </a:xfrm>
            <a:prstGeom prst="cube">
              <a:avLst>
                <a:gd name="adj" fmla="val 25000"/>
              </a:avLst>
            </a:prstGeom>
            <a:solidFill>
              <a:schemeClr val="accent1"/>
            </a:solidFill>
            <a:ln w="28575">
              <a:solidFill>
                <a:schemeClr val="folHlink"/>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pPr>
              <a:r>
                <a:rPr lang="en-US" altLang="zh-CN" sz="2400" dirty="0">
                  <a:latin typeface="Helvetica" pitchFamily="34" charset="0"/>
                  <a:ea typeface="SimSun" pitchFamily="2" charset="-122"/>
                </a:rPr>
                <a:t>Online</a:t>
              </a:r>
            </a:p>
            <a:p>
              <a:pPr algn="ctr" eaLnBrk="1" hangingPunct="1">
                <a:spcBef>
                  <a:spcPct val="0"/>
                </a:spcBef>
                <a:buClrTx/>
                <a:buSzTx/>
                <a:buFontTx/>
                <a:buNone/>
              </a:pPr>
              <a:r>
                <a:rPr lang="en-US" altLang="zh-CN" sz="2400" dirty="0">
                  <a:latin typeface="Helvetica" pitchFamily="34" charset="0"/>
                  <a:ea typeface="SimSun" pitchFamily="2" charset="-122"/>
                </a:rPr>
                <a:t>Cube</a:t>
              </a:r>
            </a:p>
          </p:txBody>
        </p:sp>
        <p:sp>
          <p:nvSpPr>
            <p:cNvPr id="42" name="AutoShape 1082"/>
            <p:cNvSpPr>
              <a:spLocks noChangeArrowheads="1"/>
            </p:cNvSpPr>
            <p:nvPr/>
          </p:nvSpPr>
          <p:spPr bwMode="auto">
            <a:xfrm>
              <a:off x="8404065" y="4715591"/>
              <a:ext cx="837308" cy="414005"/>
            </a:xfrm>
            <a:prstGeom prst="rightArrow">
              <a:avLst>
                <a:gd name="adj1" fmla="val 50000"/>
                <a:gd name="adj2" fmla="val 55000"/>
              </a:avLst>
            </a:prstGeom>
            <a:solidFill>
              <a:schemeClr val="accent1"/>
            </a:solidFill>
            <a:ln w="9525">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43" name="AutoShape 1083"/>
            <p:cNvSpPr>
              <a:spLocks noChangeArrowheads="1"/>
            </p:cNvSpPr>
            <p:nvPr/>
          </p:nvSpPr>
          <p:spPr bwMode="auto">
            <a:xfrm>
              <a:off x="5435428" y="3970383"/>
              <a:ext cx="2588043" cy="1738820"/>
            </a:xfrm>
            <a:prstGeom prst="flowChartInternalStorage">
              <a:avLst/>
            </a:prstGeom>
            <a:solidFill>
              <a:schemeClr val="accent1"/>
            </a:solidFill>
            <a:ln w="28575">
              <a:solidFill>
                <a:schemeClr val="folHlink"/>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pPr>
              <a:r>
                <a:rPr lang="en-US" altLang="zh-CN" sz="2400" dirty="0">
                  <a:latin typeface="Helvetica" pitchFamily="34" charset="0"/>
                  <a:ea typeface="SimSun" pitchFamily="2" charset="-122"/>
                </a:rPr>
                <a:t>Instantiated </a:t>
              </a:r>
            </a:p>
            <a:p>
              <a:pPr algn="ctr" eaLnBrk="1" hangingPunct="1">
                <a:spcBef>
                  <a:spcPct val="0"/>
                </a:spcBef>
                <a:buClrTx/>
                <a:buSzTx/>
                <a:buFontTx/>
                <a:buNone/>
              </a:pPr>
              <a:r>
                <a:rPr lang="en-US" altLang="zh-CN" sz="2400" dirty="0">
                  <a:latin typeface="Helvetica" pitchFamily="34" charset="0"/>
                  <a:ea typeface="SimSun" pitchFamily="2" charset="-122"/>
                </a:rPr>
                <a:t>Base Table</a:t>
              </a:r>
            </a:p>
          </p:txBody>
        </p:sp>
        <p:sp>
          <p:nvSpPr>
            <p:cNvPr id="44" name="Line 1084"/>
            <p:cNvSpPr>
              <a:spLocks noChangeShapeType="1"/>
            </p:cNvSpPr>
            <p:nvPr/>
          </p:nvSpPr>
          <p:spPr bwMode="auto">
            <a:xfrm>
              <a:off x="5854084" y="3039854"/>
              <a:ext cx="0" cy="828009"/>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 name="Line 1085"/>
            <p:cNvSpPr>
              <a:spLocks noChangeShapeType="1"/>
            </p:cNvSpPr>
            <p:nvPr/>
          </p:nvSpPr>
          <p:spPr bwMode="auto">
            <a:xfrm flipH="1">
              <a:off x="6158559" y="2791452"/>
              <a:ext cx="1065665" cy="1076412"/>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 name="Line 1086"/>
            <p:cNvSpPr>
              <a:spLocks noChangeShapeType="1"/>
            </p:cNvSpPr>
            <p:nvPr/>
          </p:nvSpPr>
          <p:spPr bwMode="auto">
            <a:xfrm flipH="1">
              <a:off x="6767510" y="3122655"/>
              <a:ext cx="1522378" cy="745208"/>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 name="Line 1087"/>
            <p:cNvSpPr>
              <a:spLocks noChangeShapeType="1"/>
            </p:cNvSpPr>
            <p:nvPr/>
          </p:nvSpPr>
          <p:spPr bwMode="auto">
            <a:xfrm flipH="1">
              <a:off x="7376461" y="2957053"/>
              <a:ext cx="2359686" cy="91081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 name="Line 1088"/>
            <p:cNvSpPr>
              <a:spLocks noChangeShapeType="1"/>
            </p:cNvSpPr>
            <p:nvPr/>
          </p:nvSpPr>
          <p:spPr bwMode="auto">
            <a:xfrm flipH="1">
              <a:off x="7833175" y="2708651"/>
              <a:ext cx="2816399" cy="1159213"/>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 name="Striped Right Arrow 1"/>
          <p:cNvSpPr/>
          <p:nvPr/>
        </p:nvSpPr>
        <p:spPr>
          <a:xfrm>
            <a:off x="4695518" y="3263992"/>
            <a:ext cx="600115" cy="902732"/>
          </a:xfrm>
          <a:prstGeom prst="stripedRightArrow">
            <a:avLst/>
          </a:prstGeom>
          <a:solidFill>
            <a:srgbClr val="00B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52673" y="5809573"/>
            <a:ext cx="6131139" cy="461665"/>
          </a:xfrm>
          <a:prstGeom prst="rect">
            <a:avLst/>
          </a:prstGeom>
          <a:solidFill>
            <a:srgbClr val="92D050"/>
          </a:solidFill>
        </p:spPr>
        <p:txBody>
          <a:bodyPr wrap="square" rtlCol="0">
            <a:spAutoFit/>
          </a:bodyPr>
          <a:lstStyle/>
          <a:p>
            <a:r>
              <a:rPr lang="en-US" sz="2400" dirty="0"/>
              <a:t>Processing query in the form</a:t>
            </a:r>
            <a:r>
              <a:rPr lang="en-US" altLang="zh-CN" sz="2400" dirty="0">
                <a:ea typeface="SimSun" pitchFamily="2" charset="-122"/>
              </a:rPr>
              <a:t>:  &lt;a</a:t>
            </a:r>
            <a:r>
              <a:rPr lang="en-US" altLang="zh-CN" sz="2400" baseline="-25000" dirty="0">
                <a:ea typeface="SimSun" pitchFamily="2" charset="-122"/>
              </a:rPr>
              <a:t>1</a:t>
            </a:r>
            <a:r>
              <a:rPr lang="en-US" altLang="zh-CN" sz="2400" dirty="0">
                <a:ea typeface="SimSun" pitchFamily="2" charset="-122"/>
              </a:rPr>
              <a:t>, a</a:t>
            </a:r>
            <a:r>
              <a:rPr lang="en-US" altLang="zh-CN" sz="2400" baseline="-25000" dirty="0">
                <a:ea typeface="SimSun" pitchFamily="2" charset="-122"/>
              </a:rPr>
              <a:t>2</a:t>
            </a:r>
            <a:r>
              <a:rPr lang="en-US" altLang="zh-CN" sz="2400" dirty="0">
                <a:ea typeface="SimSun" pitchFamily="2" charset="-122"/>
              </a:rPr>
              <a:t>, …, a</a:t>
            </a:r>
            <a:r>
              <a:rPr lang="en-US" altLang="zh-CN" sz="2400" baseline="-25000" dirty="0">
                <a:ea typeface="SimSun" pitchFamily="2" charset="-122"/>
              </a:rPr>
              <a:t>n</a:t>
            </a:r>
            <a:r>
              <a:rPr lang="en-US" altLang="zh-CN" sz="2400" dirty="0">
                <a:ea typeface="SimSun" pitchFamily="2" charset="-122"/>
              </a:rPr>
              <a:t>: M&gt;</a:t>
            </a:r>
          </a:p>
        </p:txBody>
      </p:sp>
    </p:spTree>
    <p:extLst>
      <p:ext uri="{BB962C8B-B14F-4D97-AF65-F5344CB8AC3E}">
        <p14:creationId xmlns:p14="http://schemas.microsoft.com/office/powerpoint/2010/main" val="72695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a:xfrm>
            <a:off x="0" y="221676"/>
            <a:ext cx="12191999" cy="738909"/>
          </a:xfrm>
        </p:spPr>
        <p:txBody>
          <a:bodyPr>
            <a:noAutofit/>
          </a:bodyPr>
          <a:lstStyle/>
          <a:p>
            <a:pPr eaLnBrk="1" hangingPunct="1"/>
            <a:r>
              <a:rPr lang="en-US" altLang="zh-CN" dirty="0">
                <a:ea typeface="SimSun" pitchFamily="2" charset="-122"/>
              </a:rPr>
              <a:t>Computing a 5-D Cube with 2-Shell Fragments</a:t>
            </a:r>
          </a:p>
        </p:txBody>
      </p:sp>
      <p:sp>
        <p:nvSpPr>
          <p:cNvPr id="24581" name="Rectangle 3"/>
          <p:cNvSpPr>
            <a:spLocks noGrp="1" noChangeArrowheads="1"/>
          </p:cNvSpPr>
          <p:nvPr>
            <p:ph type="body" idx="1"/>
          </p:nvPr>
        </p:nvSpPr>
        <p:spPr>
          <a:xfrm>
            <a:off x="508000" y="1447800"/>
            <a:ext cx="6776098" cy="5102290"/>
          </a:xfrm>
        </p:spPr>
        <p:txBody>
          <a:bodyPr/>
          <a:lstStyle/>
          <a:p>
            <a:pPr>
              <a:lnSpc>
                <a:spcPct val="90000"/>
              </a:lnSpc>
              <a:defRPr/>
            </a:pPr>
            <a:r>
              <a:rPr lang="en-US" altLang="zh-CN" sz="2400" dirty="0">
                <a:ea typeface="SimSun" pitchFamily="2" charset="-122"/>
              </a:rPr>
              <a:t>Example: </a:t>
            </a:r>
            <a:r>
              <a:rPr lang="en-US" altLang="zh-CN" sz="2400" dirty="0">
                <a:latin typeface="Calibri" panose="020F0502020204030204" pitchFamily="34" charset="0"/>
                <a:ea typeface="SimSun" pitchFamily="2" charset="-122"/>
              </a:rPr>
              <a:t>Let the cube aggregation function be </a:t>
            </a:r>
            <a:r>
              <a:rPr lang="en-US" altLang="zh-CN" sz="2400" b="1" dirty="0">
                <a:latin typeface="Calibri" panose="020F0502020204030204" pitchFamily="34" charset="0"/>
                <a:ea typeface="SimSun" pitchFamily="2" charset="-122"/>
              </a:rPr>
              <a:t>count</a:t>
            </a:r>
            <a:endParaRPr lang="en-US" altLang="zh-CN" sz="2400" dirty="0">
              <a:ea typeface="SimSun" pitchFamily="2" charset="-122"/>
            </a:endParaRPr>
          </a:p>
          <a:p>
            <a:pPr eaLnBrk="1" hangingPunct="1">
              <a:lnSpc>
                <a:spcPct val="90000"/>
              </a:lnSpc>
              <a:defRPr/>
            </a:pPr>
            <a:endParaRPr lang="en-US" altLang="zh-CN" sz="2400" dirty="0">
              <a:ea typeface="SimSun" pitchFamily="2" charset="-122"/>
            </a:endParaRPr>
          </a:p>
          <a:p>
            <a:pPr eaLnBrk="1" hangingPunct="1">
              <a:lnSpc>
                <a:spcPct val="90000"/>
              </a:lnSpc>
              <a:defRPr/>
            </a:pPr>
            <a:endParaRPr lang="en-US" altLang="zh-CN" sz="2400" dirty="0">
              <a:ea typeface="SimSun" pitchFamily="2" charset="-122"/>
            </a:endParaRPr>
          </a:p>
          <a:p>
            <a:pPr eaLnBrk="1" hangingPunct="1">
              <a:lnSpc>
                <a:spcPct val="90000"/>
              </a:lnSpc>
              <a:defRPr/>
            </a:pPr>
            <a:endParaRPr lang="en-US" altLang="zh-CN" sz="2400" dirty="0">
              <a:ea typeface="SimSun" pitchFamily="2" charset="-122"/>
            </a:endParaRPr>
          </a:p>
          <a:p>
            <a:pPr eaLnBrk="1" hangingPunct="1">
              <a:lnSpc>
                <a:spcPct val="90000"/>
              </a:lnSpc>
              <a:defRPr/>
            </a:pPr>
            <a:endParaRPr lang="en-US" altLang="zh-CN" sz="2400" dirty="0">
              <a:ea typeface="SimSun" pitchFamily="2" charset="-122"/>
            </a:endParaRPr>
          </a:p>
          <a:p>
            <a:pPr eaLnBrk="1" hangingPunct="1">
              <a:lnSpc>
                <a:spcPct val="90000"/>
              </a:lnSpc>
              <a:defRPr/>
            </a:pPr>
            <a:endParaRPr lang="en-US" altLang="zh-CN" sz="2400" dirty="0">
              <a:ea typeface="SimSun" pitchFamily="2" charset="-122"/>
            </a:endParaRPr>
          </a:p>
          <a:p>
            <a:pPr eaLnBrk="1" hangingPunct="1">
              <a:lnSpc>
                <a:spcPct val="90000"/>
              </a:lnSpc>
              <a:defRPr/>
            </a:pPr>
            <a:endParaRPr lang="en-US" altLang="zh-CN" sz="2400" dirty="0">
              <a:ea typeface="SimSun" pitchFamily="2" charset="-122"/>
            </a:endParaRPr>
          </a:p>
          <a:p>
            <a:pPr marL="0" indent="0" eaLnBrk="1" hangingPunct="1">
              <a:lnSpc>
                <a:spcPct val="90000"/>
              </a:lnSpc>
              <a:buFont typeface="Wingdings" pitchFamily="2" charset="2"/>
              <a:buNone/>
              <a:defRPr/>
            </a:pPr>
            <a:endParaRPr lang="en-US" altLang="zh-CN" sz="2400" dirty="0">
              <a:ea typeface="SimSun" pitchFamily="2" charset="-122"/>
            </a:endParaRPr>
          </a:p>
          <a:p>
            <a:pPr eaLnBrk="1" hangingPunct="1">
              <a:lnSpc>
                <a:spcPct val="90000"/>
              </a:lnSpc>
              <a:defRPr/>
            </a:pPr>
            <a:r>
              <a:rPr lang="en-US" altLang="zh-CN" sz="2400" dirty="0">
                <a:latin typeface="Calibri" panose="020F0502020204030204" pitchFamily="34" charset="0"/>
                <a:ea typeface="SimSun" pitchFamily="2" charset="-122"/>
              </a:rPr>
              <a:t>Divide the 5-D table into 2 shell fragments: </a:t>
            </a:r>
          </a:p>
          <a:p>
            <a:pPr lvl="1">
              <a:lnSpc>
                <a:spcPct val="90000"/>
              </a:lnSpc>
              <a:defRPr/>
            </a:pPr>
            <a:r>
              <a:rPr lang="en-US" altLang="zh-CN" sz="2400" dirty="0">
                <a:latin typeface="Calibri" panose="020F0502020204030204" pitchFamily="34" charset="0"/>
                <a:ea typeface="SimSun" pitchFamily="2" charset="-122"/>
              </a:rPr>
              <a:t>(A, B, C) and (D, E)</a:t>
            </a:r>
          </a:p>
          <a:p>
            <a:pPr eaLnBrk="1" hangingPunct="1">
              <a:lnSpc>
                <a:spcPct val="90000"/>
              </a:lnSpc>
              <a:defRPr/>
            </a:pPr>
            <a:r>
              <a:rPr lang="en-US" altLang="zh-CN" sz="2400" dirty="0">
                <a:latin typeface="Calibri" panose="020F0502020204030204" pitchFamily="34" charset="0"/>
                <a:ea typeface="SimSun" pitchFamily="2" charset="-122"/>
              </a:rPr>
              <a:t>Build traditional invert index or RID list (</a:t>
            </a:r>
            <a:r>
              <a:rPr lang="en-US" altLang="zh-CN" sz="2400" b="1" dirty="0">
                <a:latin typeface="Calibri" panose="020F0502020204030204" pitchFamily="34" charset="0"/>
                <a:ea typeface="SimSun" pitchFamily="2" charset="-122"/>
              </a:rPr>
              <a:t>1-D</a:t>
            </a:r>
            <a:r>
              <a:rPr lang="en-US" altLang="zh-CN" sz="2400" dirty="0">
                <a:latin typeface="Calibri" panose="020F0502020204030204" pitchFamily="34" charset="0"/>
                <a:ea typeface="SimSun" pitchFamily="2" charset="-122"/>
              </a:rPr>
              <a:t>)</a:t>
            </a:r>
          </a:p>
        </p:txBody>
      </p:sp>
      <p:graphicFrame>
        <p:nvGraphicFramePr>
          <p:cNvPr id="1205252" name="Group 4"/>
          <p:cNvGraphicFramePr>
            <a:graphicFrameLocks noGrp="1"/>
          </p:cNvGraphicFramePr>
          <p:nvPr>
            <p:extLst>
              <p:ext uri="{D42A27DB-BD31-4B8C-83A1-F6EECF244321}">
                <p14:modId xmlns:p14="http://schemas.microsoft.com/office/powerpoint/2010/main" val="2462612928"/>
              </p:ext>
            </p:extLst>
          </p:nvPr>
        </p:nvGraphicFramePr>
        <p:xfrm>
          <a:off x="1762126" y="2220985"/>
          <a:ext cx="4772026" cy="2495550"/>
        </p:xfrm>
        <a:graphic>
          <a:graphicData uri="http://schemas.openxmlformats.org/drawingml/2006/table">
            <a:tbl>
              <a:tblPr/>
              <a:tblGrid>
                <a:gridCol w="682766">
                  <a:extLst>
                    <a:ext uri="{9D8B030D-6E8A-4147-A177-3AD203B41FA5}">
                      <a16:colId xmlns:a16="http://schemas.microsoft.com/office/drawing/2014/main" val="20000"/>
                    </a:ext>
                  </a:extLst>
                </a:gridCol>
                <a:gridCol w="825956">
                  <a:extLst>
                    <a:ext uri="{9D8B030D-6E8A-4147-A177-3AD203B41FA5}">
                      <a16:colId xmlns:a16="http://schemas.microsoft.com/office/drawing/2014/main" val="20001"/>
                    </a:ext>
                  </a:extLst>
                </a:gridCol>
                <a:gridCol w="825956">
                  <a:extLst>
                    <a:ext uri="{9D8B030D-6E8A-4147-A177-3AD203B41FA5}">
                      <a16:colId xmlns:a16="http://schemas.microsoft.com/office/drawing/2014/main" val="20002"/>
                    </a:ext>
                  </a:extLst>
                </a:gridCol>
                <a:gridCol w="785436">
                  <a:extLst>
                    <a:ext uri="{9D8B030D-6E8A-4147-A177-3AD203B41FA5}">
                      <a16:colId xmlns:a16="http://schemas.microsoft.com/office/drawing/2014/main" val="20003"/>
                    </a:ext>
                  </a:extLst>
                </a:gridCol>
                <a:gridCol w="825956">
                  <a:extLst>
                    <a:ext uri="{9D8B030D-6E8A-4147-A177-3AD203B41FA5}">
                      <a16:colId xmlns:a16="http://schemas.microsoft.com/office/drawing/2014/main" val="20004"/>
                    </a:ext>
                  </a:extLst>
                </a:gridCol>
                <a:gridCol w="825956">
                  <a:extLst>
                    <a:ext uri="{9D8B030D-6E8A-4147-A177-3AD203B41FA5}">
                      <a16:colId xmlns:a16="http://schemas.microsoft.com/office/drawing/2014/main" val="20005"/>
                    </a:ext>
                  </a:extLst>
                </a:gridCol>
              </a:tblGrid>
              <a:tr h="40005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cap="none" normalizeH="0" baseline="0" dirty="0">
                          <a:ln>
                            <a:noFill/>
                          </a:ln>
                          <a:solidFill>
                            <a:schemeClr val="tx1"/>
                          </a:solidFill>
                          <a:effectLst/>
                          <a:latin typeface="+mn-lt"/>
                          <a:ea typeface="SimSun" pitchFamily="2" charset="-122"/>
                        </a:rPr>
                        <a:t>TID</a:t>
                      </a:r>
                      <a:endParaRPr kumimoji="0" lang="en-US" altLang="zh-CN" sz="2000" b="1" i="1" u="none" strike="noStrike" cap="none" normalizeH="0" baseline="0" dirty="0">
                        <a:ln>
                          <a:noFill/>
                        </a:ln>
                        <a:solidFill>
                          <a:schemeClr val="tx1"/>
                        </a:solidFill>
                        <a:effectLst/>
                        <a:latin typeface="+mn-lt"/>
                        <a:ea typeface="SimSun" pitchFamily="2" charset="-122"/>
                      </a:endParaRPr>
                    </a:p>
                  </a:txBody>
                  <a:tcPr marL="121911" marR="1219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1" i="0" u="none" strike="noStrike" cap="none" normalizeH="0" baseline="0">
                          <a:ln>
                            <a:noFill/>
                          </a:ln>
                          <a:solidFill>
                            <a:schemeClr val="tx1"/>
                          </a:solidFill>
                          <a:effectLst/>
                          <a:latin typeface="+mn-lt"/>
                          <a:ea typeface="SimSun" pitchFamily="2" charset="-122"/>
                        </a:rPr>
                        <a:t>A</a:t>
                      </a:r>
                    </a:p>
                  </a:txBody>
                  <a:tcPr marL="121911" marR="1219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1" i="0" u="none" strike="noStrike" cap="none" normalizeH="0" baseline="0">
                          <a:ln>
                            <a:noFill/>
                          </a:ln>
                          <a:solidFill>
                            <a:schemeClr val="tx1"/>
                          </a:solidFill>
                          <a:effectLst/>
                          <a:latin typeface="+mn-lt"/>
                          <a:ea typeface="SimSun" pitchFamily="2" charset="-122"/>
                        </a:rPr>
                        <a:t>B</a:t>
                      </a:r>
                    </a:p>
                  </a:txBody>
                  <a:tcPr marL="121911" marR="1219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1" i="0" u="none" strike="noStrike" cap="none" normalizeH="0" baseline="0" dirty="0">
                          <a:ln>
                            <a:noFill/>
                          </a:ln>
                          <a:solidFill>
                            <a:schemeClr val="tx1"/>
                          </a:solidFill>
                          <a:effectLst/>
                          <a:latin typeface="+mn-lt"/>
                          <a:ea typeface="SimSun" pitchFamily="2" charset="-122"/>
                        </a:rPr>
                        <a:t>C</a:t>
                      </a:r>
                    </a:p>
                  </a:txBody>
                  <a:tcPr marL="121911" marR="121911" horzOverflow="overflow">
                    <a:lnL w="12700" cap="flat" cmpd="sng" algn="ctr">
                      <a:solidFill>
                        <a:schemeClr val="tx1"/>
                      </a:solidFill>
                      <a:prstDash val="solid"/>
                      <a:miter lim="800000"/>
                      <a:headEnd type="none" w="med" len="med"/>
                      <a:tailEnd type="none" w="med" len="med"/>
                    </a:lnL>
                    <a:lnR w="38100" cap="flat" cmpd="sng" algn="ctr">
                      <a:solidFill>
                        <a:srgbClr val="FF0000"/>
                      </a:solidFill>
                      <a:prstDash val="solid"/>
                      <a:round/>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1" i="0" u="none" strike="noStrike" cap="none" normalizeH="0" baseline="0" dirty="0">
                          <a:ln>
                            <a:noFill/>
                          </a:ln>
                          <a:solidFill>
                            <a:schemeClr val="tx1"/>
                          </a:solidFill>
                          <a:effectLst/>
                          <a:latin typeface="+mn-lt"/>
                          <a:ea typeface="SimSun" pitchFamily="2" charset="-122"/>
                        </a:rPr>
                        <a:t>D</a:t>
                      </a:r>
                    </a:p>
                  </a:txBody>
                  <a:tcPr marL="121911" marR="121911" horzOverflow="overflow">
                    <a:lnL w="38100" cap="flat" cmpd="sng" algn="ctr">
                      <a:solidFill>
                        <a:srgbClr val="FF0000"/>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1" i="0" u="none" strike="noStrike" cap="none" normalizeH="0" baseline="0">
                          <a:ln>
                            <a:noFill/>
                          </a:ln>
                          <a:solidFill>
                            <a:schemeClr val="tx1"/>
                          </a:solidFill>
                          <a:effectLst/>
                          <a:latin typeface="+mn-lt"/>
                          <a:ea typeface="SimSun" pitchFamily="2" charset="-122"/>
                        </a:rPr>
                        <a:t>E</a:t>
                      </a:r>
                    </a:p>
                  </a:txBody>
                  <a:tcPr marL="121911" marR="1219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91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dirty="0">
                          <a:ln>
                            <a:noFill/>
                          </a:ln>
                          <a:solidFill>
                            <a:schemeClr val="tx1"/>
                          </a:solidFill>
                          <a:effectLst/>
                          <a:latin typeface="+mn-lt"/>
                          <a:ea typeface="SimSun" pitchFamily="2" charset="-122"/>
                        </a:rPr>
                        <a:t>1</a:t>
                      </a:r>
                    </a:p>
                  </a:txBody>
                  <a:tcPr marL="121911" marR="1219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a:ln>
                            <a:noFill/>
                          </a:ln>
                          <a:solidFill>
                            <a:schemeClr val="tx1"/>
                          </a:solidFill>
                          <a:effectLst/>
                          <a:latin typeface="+mn-lt"/>
                          <a:ea typeface="SimSun" pitchFamily="2" charset="-122"/>
                        </a:rPr>
                        <a:t>a1</a:t>
                      </a:r>
                    </a:p>
                  </a:txBody>
                  <a:tcPr marL="121911" marR="1219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a:ln>
                            <a:noFill/>
                          </a:ln>
                          <a:solidFill>
                            <a:schemeClr val="tx1"/>
                          </a:solidFill>
                          <a:effectLst/>
                          <a:latin typeface="+mn-lt"/>
                          <a:ea typeface="SimSun" pitchFamily="2" charset="-122"/>
                        </a:rPr>
                        <a:t>b1</a:t>
                      </a:r>
                    </a:p>
                  </a:txBody>
                  <a:tcPr marL="121911" marR="1219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a:ln>
                            <a:noFill/>
                          </a:ln>
                          <a:solidFill>
                            <a:schemeClr val="tx1"/>
                          </a:solidFill>
                          <a:effectLst/>
                          <a:latin typeface="+mn-lt"/>
                          <a:ea typeface="SimSun" pitchFamily="2" charset="-122"/>
                        </a:rPr>
                        <a:t>c1</a:t>
                      </a:r>
                    </a:p>
                  </a:txBody>
                  <a:tcPr marL="121911" marR="121911" horzOverflow="overflow">
                    <a:lnL w="12700" cap="flat" cmpd="sng" algn="ctr">
                      <a:solidFill>
                        <a:schemeClr val="tx1"/>
                      </a:solidFill>
                      <a:prstDash val="solid"/>
                      <a:miter lim="800000"/>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a:ln>
                            <a:noFill/>
                          </a:ln>
                          <a:solidFill>
                            <a:schemeClr val="tx1"/>
                          </a:solidFill>
                          <a:effectLst/>
                          <a:latin typeface="+mn-lt"/>
                          <a:ea typeface="SimSun" pitchFamily="2" charset="-122"/>
                        </a:rPr>
                        <a:t>d1</a:t>
                      </a:r>
                    </a:p>
                  </a:txBody>
                  <a:tcPr marL="121911" marR="121911" horzOverflow="overflow">
                    <a:lnL w="38100" cap="flat" cmpd="sng" algn="ctr">
                      <a:solidFill>
                        <a:srgbClr val="FF0000"/>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a:ln>
                            <a:noFill/>
                          </a:ln>
                          <a:solidFill>
                            <a:schemeClr val="tx1"/>
                          </a:solidFill>
                          <a:effectLst/>
                          <a:latin typeface="+mn-lt"/>
                          <a:ea typeface="SimSun" pitchFamily="2" charset="-122"/>
                        </a:rPr>
                        <a:t>e1</a:t>
                      </a:r>
                    </a:p>
                  </a:txBody>
                  <a:tcPr marL="121911" marR="1219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91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a:ln>
                            <a:noFill/>
                          </a:ln>
                          <a:solidFill>
                            <a:schemeClr val="tx1"/>
                          </a:solidFill>
                          <a:effectLst/>
                          <a:latin typeface="+mn-lt"/>
                          <a:ea typeface="SimSun" pitchFamily="2" charset="-122"/>
                        </a:rPr>
                        <a:t>2</a:t>
                      </a:r>
                    </a:p>
                  </a:txBody>
                  <a:tcPr marL="121911" marR="1219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a:ln>
                            <a:noFill/>
                          </a:ln>
                          <a:solidFill>
                            <a:schemeClr val="tx1"/>
                          </a:solidFill>
                          <a:effectLst/>
                          <a:latin typeface="+mn-lt"/>
                          <a:ea typeface="SimSun" pitchFamily="2" charset="-122"/>
                        </a:rPr>
                        <a:t>a1</a:t>
                      </a:r>
                    </a:p>
                  </a:txBody>
                  <a:tcPr marL="121911" marR="1219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a:ln>
                            <a:noFill/>
                          </a:ln>
                          <a:solidFill>
                            <a:schemeClr val="tx1"/>
                          </a:solidFill>
                          <a:effectLst/>
                          <a:latin typeface="+mn-lt"/>
                          <a:ea typeface="SimSun" pitchFamily="2" charset="-122"/>
                        </a:rPr>
                        <a:t>b2</a:t>
                      </a:r>
                    </a:p>
                  </a:txBody>
                  <a:tcPr marL="121911" marR="1219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a:ln>
                            <a:noFill/>
                          </a:ln>
                          <a:solidFill>
                            <a:schemeClr val="tx1"/>
                          </a:solidFill>
                          <a:effectLst/>
                          <a:latin typeface="+mn-lt"/>
                          <a:ea typeface="SimSun" pitchFamily="2" charset="-122"/>
                        </a:rPr>
                        <a:t>c1</a:t>
                      </a:r>
                    </a:p>
                  </a:txBody>
                  <a:tcPr marL="121911" marR="121911" horzOverflow="overflow">
                    <a:lnL w="12700" cap="flat" cmpd="sng" algn="ctr">
                      <a:solidFill>
                        <a:schemeClr val="tx1"/>
                      </a:solidFill>
                      <a:prstDash val="solid"/>
                      <a:miter lim="800000"/>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a:ln>
                            <a:noFill/>
                          </a:ln>
                          <a:solidFill>
                            <a:schemeClr val="tx1"/>
                          </a:solidFill>
                          <a:effectLst/>
                          <a:latin typeface="+mn-lt"/>
                          <a:ea typeface="SimSun" pitchFamily="2" charset="-122"/>
                        </a:rPr>
                        <a:t>d2</a:t>
                      </a:r>
                    </a:p>
                  </a:txBody>
                  <a:tcPr marL="121911" marR="121911" horzOverflow="overflow">
                    <a:lnL w="38100" cap="flat" cmpd="sng" algn="ctr">
                      <a:solidFill>
                        <a:srgbClr val="FF0000"/>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a:ln>
                            <a:noFill/>
                          </a:ln>
                          <a:solidFill>
                            <a:schemeClr val="tx1"/>
                          </a:solidFill>
                          <a:effectLst/>
                          <a:latin typeface="+mn-lt"/>
                          <a:ea typeface="SimSun" pitchFamily="2" charset="-122"/>
                        </a:rPr>
                        <a:t>e1</a:t>
                      </a:r>
                    </a:p>
                  </a:txBody>
                  <a:tcPr marL="121911" marR="1219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91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a:ln>
                            <a:noFill/>
                          </a:ln>
                          <a:solidFill>
                            <a:schemeClr val="tx1"/>
                          </a:solidFill>
                          <a:effectLst/>
                          <a:latin typeface="+mn-lt"/>
                          <a:ea typeface="SimSun" pitchFamily="2" charset="-122"/>
                        </a:rPr>
                        <a:t>3</a:t>
                      </a:r>
                    </a:p>
                  </a:txBody>
                  <a:tcPr marL="121911" marR="1219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a:ln>
                            <a:noFill/>
                          </a:ln>
                          <a:solidFill>
                            <a:schemeClr val="tx1"/>
                          </a:solidFill>
                          <a:effectLst/>
                          <a:latin typeface="+mn-lt"/>
                          <a:ea typeface="SimSun" pitchFamily="2" charset="-122"/>
                        </a:rPr>
                        <a:t>a1</a:t>
                      </a:r>
                    </a:p>
                  </a:txBody>
                  <a:tcPr marL="121911" marR="1219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a:ln>
                            <a:noFill/>
                          </a:ln>
                          <a:solidFill>
                            <a:schemeClr val="tx1"/>
                          </a:solidFill>
                          <a:effectLst/>
                          <a:latin typeface="+mn-lt"/>
                          <a:ea typeface="SimSun" pitchFamily="2" charset="-122"/>
                        </a:rPr>
                        <a:t>b2</a:t>
                      </a:r>
                    </a:p>
                  </a:txBody>
                  <a:tcPr marL="121911" marR="1219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a:ln>
                            <a:noFill/>
                          </a:ln>
                          <a:solidFill>
                            <a:schemeClr val="tx1"/>
                          </a:solidFill>
                          <a:effectLst/>
                          <a:latin typeface="+mn-lt"/>
                          <a:ea typeface="SimSun" pitchFamily="2" charset="-122"/>
                        </a:rPr>
                        <a:t>c1</a:t>
                      </a:r>
                    </a:p>
                  </a:txBody>
                  <a:tcPr marL="121911" marR="121911" horzOverflow="overflow">
                    <a:lnL w="12700" cap="flat" cmpd="sng" algn="ctr">
                      <a:solidFill>
                        <a:schemeClr val="tx1"/>
                      </a:solidFill>
                      <a:prstDash val="solid"/>
                      <a:miter lim="800000"/>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a:ln>
                            <a:noFill/>
                          </a:ln>
                          <a:solidFill>
                            <a:schemeClr val="tx1"/>
                          </a:solidFill>
                          <a:effectLst/>
                          <a:latin typeface="+mn-lt"/>
                          <a:ea typeface="SimSun" pitchFamily="2" charset="-122"/>
                        </a:rPr>
                        <a:t>d1</a:t>
                      </a:r>
                    </a:p>
                  </a:txBody>
                  <a:tcPr marL="121911" marR="121911" horzOverflow="overflow">
                    <a:lnL w="38100" cap="flat" cmpd="sng" algn="ctr">
                      <a:solidFill>
                        <a:srgbClr val="FF0000"/>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a:ln>
                            <a:noFill/>
                          </a:ln>
                          <a:solidFill>
                            <a:schemeClr val="tx1"/>
                          </a:solidFill>
                          <a:effectLst/>
                          <a:latin typeface="+mn-lt"/>
                          <a:ea typeface="SimSun" pitchFamily="2" charset="-122"/>
                        </a:rPr>
                        <a:t>e2</a:t>
                      </a:r>
                    </a:p>
                  </a:txBody>
                  <a:tcPr marL="121911" marR="1219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91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a:ln>
                            <a:noFill/>
                          </a:ln>
                          <a:solidFill>
                            <a:schemeClr val="tx1"/>
                          </a:solidFill>
                          <a:effectLst/>
                          <a:latin typeface="+mn-lt"/>
                          <a:ea typeface="SimSun" pitchFamily="2" charset="-122"/>
                        </a:rPr>
                        <a:t>4</a:t>
                      </a:r>
                    </a:p>
                  </a:txBody>
                  <a:tcPr marL="121911" marR="1219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a:ln>
                            <a:noFill/>
                          </a:ln>
                          <a:solidFill>
                            <a:schemeClr val="tx1"/>
                          </a:solidFill>
                          <a:effectLst/>
                          <a:latin typeface="+mn-lt"/>
                          <a:ea typeface="SimSun" pitchFamily="2" charset="-122"/>
                        </a:rPr>
                        <a:t>a2</a:t>
                      </a:r>
                    </a:p>
                  </a:txBody>
                  <a:tcPr marL="121911" marR="1219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a:ln>
                            <a:noFill/>
                          </a:ln>
                          <a:solidFill>
                            <a:schemeClr val="tx1"/>
                          </a:solidFill>
                          <a:effectLst/>
                          <a:latin typeface="+mn-lt"/>
                          <a:ea typeface="SimSun" pitchFamily="2" charset="-122"/>
                        </a:rPr>
                        <a:t>b1</a:t>
                      </a:r>
                    </a:p>
                  </a:txBody>
                  <a:tcPr marL="121911" marR="1219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a:ln>
                            <a:noFill/>
                          </a:ln>
                          <a:solidFill>
                            <a:schemeClr val="tx1"/>
                          </a:solidFill>
                          <a:effectLst/>
                          <a:latin typeface="+mn-lt"/>
                          <a:ea typeface="SimSun" pitchFamily="2" charset="-122"/>
                        </a:rPr>
                        <a:t>c1</a:t>
                      </a:r>
                    </a:p>
                  </a:txBody>
                  <a:tcPr marL="121911" marR="121911" horzOverflow="overflow">
                    <a:lnL w="12700" cap="flat" cmpd="sng" algn="ctr">
                      <a:solidFill>
                        <a:schemeClr val="tx1"/>
                      </a:solidFill>
                      <a:prstDash val="solid"/>
                      <a:miter lim="800000"/>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a:ln>
                            <a:noFill/>
                          </a:ln>
                          <a:solidFill>
                            <a:schemeClr val="tx1"/>
                          </a:solidFill>
                          <a:effectLst/>
                          <a:latin typeface="+mn-lt"/>
                          <a:ea typeface="SimSun" pitchFamily="2" charset="-122"/>
                        </a:rPr>
                        <a:t>d1</a:t>
                      </a:r>
                    </a:p>
                  </a:txBody>
                  <a:tcPr marL="121911" marR="121911" horzOverflow="overflow">
                    <a:lnL w="38100" cap="flat" cmpd="sng" algn="ctr">
                      <a:solidFill>
                        <a:srgbClr val="FF0000"/>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a:ln>
                            <a:noFill/>
                          </a:ln>
                          <a:solidFill>
                            <a:schemeClr val="tx1"/>
                          </a:solidFill>
                          <a:effectLst/>
                          <a:latin typeface="+mn-lt"/>
                          <a:ea typeface="SimSun" pitchFamily="2" charset="-122"/>
                        </a:rPr>
                        <a:t>e2</a:t>
                      </a:r>
                    </a:p>
                  </a:txBody>
                  <a:tcPr marL="121911" marR="1219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191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dirty="0">
                          <a:ln>
                            <a:noFill/>
                          </a:ln>
                          <a:solidFill>
                            <a:schemeClr val="tx1"/>
                          </a:solidFill>
                          <a:effectLst/>
                          <a:latin typeface="+mn-lt"/>
                          <a:ea typeface="SimSun" pitchFamily="2" charset="-122"/>
                        </a:rPr>
                        <a:t>5</a:t>
                      </a:r>
                    </a:p>
                  </a:txBody>
                  <a:tcPr marL="121911" marR="1219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a:ln>
                            <a:noFill/>
                          </a:ln>
                          <a:solidFill>
                            <a:schemeClr val="tx1"/>
                          </a:solidFill>
                          <a:effectLst/>
                          <a:latin typeface="+mn-lt"/>
                          <a:ea typeface="SimSun" pitchFamily="2" charset="-122"/>
                        </a:rPr>
                        <a:t>a2</a:t>
                      </a:r>
                    </a:p>
                  </a:txBody>
                  <a:tcPr marL="121911" marR="1219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a:ln>
                            <a:noFill/>
                          </a:ln>
                          <a:solidFill>
                            <a:schemeClr val="tx1"/>
                          </a:solidFill>
                          <a:effectLst/>
                          <a:latin typeface="+mn-lt"/>
                          <a:ea typeface="SimSun" pitchFamily="2" charset="-122"/>
                        </a:rPr>
                        <a:t>b1</a:t>
                      </a:r>
                    </a:p>
                  </a:txBody>
                  <a:tcPr marL="121911" marR="1219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a:ln>
                            <a:noFill/>
                          </a:ln>
                          <a:solidFill>
                            <a:schemeClr val="tx1"/>
                          </a:solidFill>
                          <a:effectLst/>
                          <a:latin typeface="+mn-lt"/>
                          <a:ea typeface="SimSun" pitchFamily="2" charset="-122"/>
                        </a:rPr>
                        <a:t>c1</a:t>
                      </a:r>
                    </a:p>
                  </a:txBody>
                  <a:tcPr marL="121911" marR="121911" horzOverflow="overflow">
                    <a:lnL w="12700" cap="flat" cmpd="sng" algn="ctr">
                      <a:solidFill>
                        <a:schemeClr val="tx1"/>
                      </a:solidFill>
                      <a:prstDash val="solid"/>
                      <a:miter lim="800000"/>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a:ln>
                            <a:noFill/>
                          </a:ln>
                          <a:solidFill>
                            <a:schemeClr val="tx1"/>
                          </a:solidFill>
                          <a:effectLst/>
                          <a:latin typeface="+mn-lt"/>
                          <a:ea typeface="SimSun" pitchFamily="2" charset="-122"/>
                        </a:rPr>
                        <a:t>d1</a:t>
                      </a:r>
                    </a:p>
                  </a:txBody>
                  <a:tcPr marL="121911" marR="121911" horzOverflow="overflow">
                    <a:lnL w="38100" cap="flat" cmpd="sng" algn="ctr">
                      <a:solidFill>
                        <a:srgbClr val="FF0000"/>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a:ln>
                            <a:noFill/>
                          </a:ln>
                          <a:solidFill>
                            <a:schemeClr val="tx1"/>
                          </a:solidFill>
                          <a:effectLst/>
                          <a:latin typeface="+mn-lt"/>
                          <a:ea typeface="SimSun" pitchFamily="2" charset="-122"/>
                        </a:rPr>
                        <a:t>e3</a:t>
                      </a:r>
                    </a:p>
                  </a:txBody>
                  <a:tcPr marL="121911" marR="1219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7" name="Group 4"/>
          <p:cNvGraphicFramePr>
            <a:graphicFrameLocks noGrp="1"/>
          </p:cNvGraphicFramePr>
          <p:nvPr>
            <p:extLst>
              <p:ext uri="{D42A27DB-BD31-4B8C-83A1-F6EECF244321}">
                <p14:modId xmlns:p14="http://schemas.microsoft.com/office/powerpoint/2010/main" val="1161036627"/>
              </p:ext>
            </p:extLst>
          </p:nvPr>
        </p:nvGraphicFramePr>
        <p:xfrm>
          <a:off x="7553323" y="1590675"/>
          <a:ext cx="3019424" cy="4602304"/>
        </p:xfrm>
        <a:graphic>
          <a:graphicData uri="http://schemas.openxmlformats.org/drawingml/2006/table">
            <a:tbl>
              <a:tblPr/>
              <a:tblGrid>
                <a:gridCol w="1154486">
                  <a:extLst>
                    <a:ext uri="{9D8B030D-6E8A-4147-A177-3AD203B41FA5}">
                      <a16:colId xmlns:a16="http://schemas.microsoft.com/office/drawing/2014/main" val="20000"/>
                    </a:ext>
                  </a:extLst>
                </a:gridCol>
                <a:gridCol w="1243293">
                  <a:extLst>
                    <a:ext uri="{9D8B030D-6E8A-4147-A177-3AD203B41FA5}">
                      <a16:colId xmlns:a16="http://schemas.microsoft.com/office/drawing/2014/main" val="20001"/>
                    </a:ext>
                  </a:extLst>
                </a:gridCol>
                <a:gridCol w="621645">
                  <a:extLst>
                    <a:ext uri="{9D8B030D-6E8A-4147-A177-3AD203B41FA5}">
                      <a16:colId xmlns:a16="http://schemas.microsoft.com/office/drawing/2014/main" val="20002"/>
                    </a:ext>
                  </a:extLst>
                </a:gridCol>
              </a:tblGrid>
              <a:tr h="518144">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dirty="0">
                          <a:ln>
                            <a:noFill/>
                          </a:ln>
                          <a:solidFill>
                            <a:schemeClr val="tx1"/>
                          </a:solidFill>
                          <a:effectLst/>
                          <a:latin typeface="+mn-lt"/>
                          <a:ea typeface="SimSun" pitchFamily="2" charset="-122"/>
                        </a:rPr>
                        <a:t>Attribute Value</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dirty="0">
                          <a:ln>
                            <a:noFill/>
                          </a:ln>
                          <a:solidFill>
                            <a:schemeClr val="tx1"/>
                          </a:solidFill>
                          <a:effectLst/>
                          <a:latin typeface="+mn-lt"/>
                          <a:ea typeface="SimSun" pitchFamily="2" charset="-122"/>
                        </a:rPr>
                        <a:t>TID List</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dirty="0">
                          <a:ln>
                            <a:noFill/>
                          </a:ln>
                          <a:solidFill>
                            <a:schemeClr val="tx1"/>
                          </a:solidFill>
                          <a:effectLst/>
                          <a:latin typeface="+mn-lt"/>
                          <a:ea typeface="SimSun" pitchFamily="2" charset="-122"/>
                        </a:rPr>
                        <a:t>List Size</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82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a:ln>
                            <a:noFill/>
                          </a:ln>
                          <a:solidFill>
                            <a:schemeClr val="tx1"/>
                          </a:solidFill>
                          <a:effectLst/>
                          <a:latin typeface="+mn-lt"/>
                          <a:ea typeface="SimSun" pitchFamily="2" charset="-122"/>
                        </a:rPr>
                        <a:t>a1</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a:ln>
                            <a:noFill/>
                          </a:ln>
                          <a:solidFill>
                            <a:schemeClr val="tx1"/>
                          </a:solidFill>
                          <a:effectLst/>
                          <a:latin typeface="+mn-lt"/>
                          <a:ea typeface="SimSun" pitchFamily="2" charset="-122"/>
                        </a:rPr>
                        <a:t>1 2 3</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a:ln>
                            <a:noFill/>
                          </a:ln>
                          <a:solidFill>
                            <a:schemeClr val="tx1"/>
                          </a:solidFill>
                          <a:effectLst/>
                          <a:latin typeface="+mn-lt"/>
                          <a:ea typeface="SimSun" pitchFamily="2" charset="-122"/>
                        </a:rPr>
                        <a:t>3</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982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a:ln>
                            <a:noFill/>
                          </a:ln>
                          <a:solidFill>
                            <a:schemeClr val="tx1"/>
                          </a:solidFill>
                          <a:effectLst/>
                          <a:latin typeface="+mn-lt"/>
                          <a:ea typeface="SimSun" pitchFamily="2" charset="-122"/>
                        </a:rPr>
                        <a:t>a2</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dirty="0">
                          <a:ln>
                            <a:noFill/>
                          </a:ln>
                          <a:solidFill>
                            <a:schemeClr val="tx1"/>
                          </a:solidFill>
                          <a:effectLst/>
                          <a:latin typeface="+mn-lt"/>
                          <a:ea typeface="SimSun" pitchFamily="2" charset="-122"/>
                        </a:rPr>
                        <a:t>4 5</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a:ln>
                            <a:noFill/>
                          </a:ln>
                          <a:solidFill>
                            <a:schemeClr val="tx1"/>
                          </a:solidFill>
                          <a:effectLst/>
                          <a:latin typeface="+mn-lt"/>
                          <a:ea typeface="SimSun" pitchFamily="2" charset="-122"/>
                        </a:rPr>
                        <a:t>2</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982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a:ln>
                            <a:noFill/>
                          </a:ln>
                          <a:solidFill>
                            <a:schemeClr val="tx1"/>
                          </a:solidFill>
                          <a:effectLst/>
                          <a:latin typeface="+mn-lt"/>
                          <a:ea typeface="SimSun" pitchFamily="2" charset="-122"/>
                        </a:rPr>
                        <a:t>b1</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dirty="0">
                          <a:ln>
                            <a:noFill/>
                          </a:ln>
                          <a:solidFill>
                            <a:schemeClr val="tx1"/>
                          </a:solidFill>
                          <a:effectLst/>
                          <a:latin typeface="+mn-lt"/>
                          <a:ea typeface="SimSun" pitchFamily="2" charset="-122"/>
                        </a:rPr>
                        <a:t>1 4 5</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a:ln>
                            <a:noFill/>
                          </a:ln>
                          <a:solidFill>
                            <a:schemeClr val="tx1"/>
                          </a:solidFill>
                          <a:effectLst/>
                          <a:latin typeface="+mn-lt"/>
                          <a:ea typeface="SimSun" pitchFamily="2" charset="-122"/>
                        </a:rPr>
                        <a:t>3</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982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a:ln>
                            <a:noFill/>
                          </a:ln>
                          <a:solidFill>
                            <a:schemeClr val="tx1"/>
                          </a:solidFill>
                          <a:effectLst/>
                          <a:latin typeface="+mn-lt"/>
                          <a:ea typeface="SimSun" pitchFamily="2" charset="-122"/>
                        </a:rPr>
                        <a:t>b2</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dirty="0">
                          <a:ln>
                            <a:noFill/>
                          </a:ln>
                          <a:solidFill>
                            <a:schemeClr val="tx1"/>
                          </a:solidFill>
                          <a:effectLst/>
                          <a:latin typeface="+mn-lt"/>
                          <a:ea typeface="SimSun" pitchFamily="2" charset="-122"/>
                        </a:rPr>
                        <a:t>2 3</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a:ln>
                            <a:noFill/>
                          </a:ln>
                          <a:solidFill>
                            <a:schemeClr val="tx1"/>
                          </a:solidFill>
                          <a:effectLst/>
                          <a:latin typeface="+mn-lt"/>
                          <a:ea typeface="SimSun" pitchFamily="2" charset="-122"/>
                        </a:rPr>
                        <a:t>2</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82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a:ln>
                            <a:noFill/>
                          </a:ln>
                          <a:solidFill>
                            <a:schemeClr val="tx1"/>
                          </a:solidFill>
                          <a:effectLst/>
                          <a:latin typeface="+mn-lt"/>
                          <a:ea typeface="SimSun" pitchFamily="2" charset="-122"/>
                        </a:rPr>
                        <a:t>c1</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dirty="0">
                          <a:ln>
                            <a:noFill/>
                          </a:ln>
                          <a:solidFill>
                            <a:schemeClr val="tx1"/>
                          </a:solidFill>
                          <a:effectLst/>
                          <a:latin typeface="+mn-lt"/>
                          <a:ea typeface="SimSun" pitchFamily="2" charset="-122"/>
                        </a:rPr>
                        <a:t>1 2 3 4 5</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dirty="0">
                          <a:ln>
                            <a:noFill/>
                          </a:ln>
                          <a:solidFill>
                            <a:schemeClr val="tx1"/>
                          </a:solidFill>
                          <a:effectLst/>
                          <a:latin typeface="+mn-lt"/>
                          <a:ea typeface="SimSun" pitchFamily="2" charset="-122"/>
                        </a:rPr>
                        <a:t>5</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982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a:ln>
                            <a:noFill/>
                          </a:ln>
                          <a:solidFill>
                            <a:schemeClr val="tx1"/>
                          </a:solidFill>
                          <a:effectLst/>
                          <a:latin typeface="+mn-lt"/>
                          <a:ea typeface="SimSun" pitchFamily="2" charset="-122"/>
                        </a:rPr>
                        <a:t>d1</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a:ln>
                            <a:noFill/>
                          </a:ln>
                          <a:solidFill>
                            <a:schemeClr val="tx1"/>
                          </a:solidFill>
                          <a:effectLst/>
                          <a:latin typeface="+mn-lt"/>
                          <a:ea typeface="SimSun" pitchFamily="2" charset="-122"/>
                        </a:rPr>
                        <a:t>1 3 4 5</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dirty="0">
                          <a:ln>
                            <a:noFill/>
                          </a:ln>
                          <a:solidFill>
                            <a:schemeClr val="tx1"/>
                          </a:solidFill>
                          <a:effectLst/>
                          <a:latin typeface="+mn-lt"/>
                          <a:ea typeface="SimSun" pitchFamily="2" charset="-122"/>
                        </a:rPr>
                        <a:t>4</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982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a:ln>
                            <a:noFill/>
                          </a:ln>
                          <a:solidFill>
                            <a:schemeClr val="tx1"/>
                          </a:solidFill>
                          <a:effectLst/>
                          <a:latin typeface="+mn-lt"/>
                          <a:ea typeface="SimSun" pitchFamily="2" charset="-122"/>
                        </a:rPr>
                        <a:t>d2</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a:ln>
                            <a:noFill/>
                          </a:ln>
                          <a:solidFill>
                            <a:schemeClr val="tx1"/>
                          </a:solidFill>
                          <a:effectLst/>
                          <a:latin typeface="+mn-lt"/>
                          <a:ea typeface="SimSun" pitchFamily="2" charset="-122"/>
                        </a:rPr>
                        <a:t>2</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dirty="0">
                          <a:ln>
                            <a:noFill/>
                          </a:ln>
                          <a:solidFill>
                            <a:schemeClr val="tx1"/>
                          </a:solidFill>
                          <a:effectLst/>
                          <a:latin typeface="+mn-lt"/>
                          <a:ea typeface="SimSun" pitchFamily="2" charset="-122"/>
                        </a:rPr>
                        <a:t>1</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982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a:ln>
                            <a:noFill/>
                          </a:ln>
                          <a:solidFill>
                            <a:schemeClr val="tx1"/>
                          </a:solidFill>
                          <a:effectLst/>
                          <a:latin typeface="+mn-lt"/>
                          <a:ea typeface="SimSun" pitchFamily="2" charset="-122"/>
                        </a:rPr>
                        <a:t>e1</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a:ln>
                            <a:noFill/>
                          </a:ln>
                          <a:solidFill>
                            <a:schemeClr val="tx1"/>
                          </a:solidFill>
                          <a:effectLst/>
                          <a:latin typeface="+mn-lt"/>
                          <a:ea typeface="SimSun" pitchFamily="2" charset="-122"/>
                        </a:rPr>
                        <a:t>1 2</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dirty="0">
                          <a:ln>
                            <a:noFill/>
                          </a:ln>
                          <a:solidFill>
                            <a:schemeClr val="tx1"/>
                          </a:solidFill>
                          <a:effectLst/>
                          <a:latin typeface="+mn-lt"/>
                          <a:ea typeface="SimSun" pitchFamily="2" charset="-122"/>
                        </a:rPr>
                        <a:t>2</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82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a:ln>
                            <a:noFill/>
                          </a:ln>
                          <a:solidFill>
                            <a:schemeClr val="tx1"/>
                          </a:solidFill>
                          <a:effectLst/>
                          <a:latin typeface="+mn-lt"/>
                          <a:ea typeface="SimSun" pitchFamily="2" charset="-122"/>
                        </a:rPr>
                        <a:t>e2</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a:ln>
                            <a:noFill/>
                          </a:ln>
                          <a:solidFill>
                            <a:schemeClr val="tx1"/>
                          </a:solidFill>
                          <a:effectLst/>
                          <a:latin typeface="+mn-lt"/>
                          <a:ea typeface="SimSun" pitchFamily="2" charset="-122"/>
                        </a:rPr>
                        <a:t>3 4 </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dirty="0">
                          <a:ln>
                            <a:noFill/>
                          </a:ln>
                          <a:solidFill>
                            <a:schemeClr val="tx1"/>
                          </a:solidFill>
                          <a:effectLst/>
                          <a:latin typeface="+mn-lt"/>
                          <a:ea typeface="SimSun" pitchFamily="2" charset="-122"/>
                        </a:rPr>
                        <a:t>2</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982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a:ln>
                            <a:noFill/>
                          </a:ln>
                          <a:solidFill>
                            <a:schemeClr val="tx1"/>
                          </a:solidFill>
                          <a:effectLst/>
                          <a:latin typeface="+mn-lt"/>
                          <a:ea typeface="SimSun" pitchFamily="2" charset="-122"/>
                        </a:rPr>
                        <a:t>e3</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a:ln>
                            <a:noFill/>
                          </a:ln>
                          <a:solidFill>
                            <a:schemeClr val="tx1"/>
                          </a:solidFill>
                          <a:effectLst/>
                          <a:latin typeface="+mn-lt"/>
                          <a:ea typeface="SimSun" pitchFamily="2" charset="-122"/>
                        </a:rPr>
                        <a:t>5</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2000" b="0" i="0" u="none" strike="noStrike" cap="none" normalizeH="0" baseline="0" dirty="0">
                          <a:ln>
                            <a:noFill/>
                          </a:ln>
                          <a:solidFill>
                            <a:schemeClr val="tx1"/>
                          </a:solidFill>
                          <a:effectLst/>
                          <a:latin typeface="+mn-lt"/>
                          <a:ea typeface="SimSun" pitchFamily="2" charset="-122"/>
                        </a:rPr>
                        <a:t>1</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3" name="Striped Right Arrow 2"/>
          <p:cNvSpPr/>
          <p:nvPr/>
        </p:nvSpPr>
        <p:spPr bwMode="auto">
          <a:xfrm rot="19999840">
            <a:off x="6285054" y="5167180"/>
            <a:ext cx="1048587" cy="421024"/>
          </a:xfrm>
          <a:prstGeom prst="stripedRightArrow">
            <a:avLst/>
          </a:prstGeom>
          <a:solidFill>
            <a:srgbClr val="FFC000"/>
          </a:solidFill>
          <a:ln w="9525" cap="flat" cmpd="sng" algn="ctr">
            <a:solidFill>
              <a:schemeClr val="tx1"/>
            </a:solidFill>
            <a:prstDash val="solid"/>
            <a:miter lim="800000"/>
            <a:headEnd type="none" w="med" len="med"/>
            <a:tailEnd type="none" w="med" len="med"/>
          </a:ln>
          <a:effectLst/>
        </p:spPr>
        <p:txBody>
          <a:bodyPr wrap="none"/>
          <a:lstStyle/>
          <a:p>
            <a:pPr>
              <a:defRPr/>
            </a:pPr>
            <a:endParaRPr lang="en-US"/>
          </a:p>
        </p:txBody>
      </p:sp>
      <p:sp>
        <p:nvSpPr>
          <p:cNvPr id="2" name="Oval 1">
            <a:extLst>
              <a:ext uri="{FF2B5EF4-FFF2-40B4-BE49-F238E27FC236}">
                <a16:creationId xmlns:a16="http://schemas.microsoft.com/office/drawing/2014/main" id="{69491C1D-4538-F647-B04A-387313406A0F}"/>
              </a:ext>
            </a:extLst>
          </p:cNvPr>
          <p:cNvSpPr/>
          <p:nvPr/>
        </p:nvSpPr>
        <p:spPr>
          <a:xfrm>
            <a:off x="2519265" y="3887755"/>
            <a:ext cx="379445" cy="828780"/>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8" name="Oval 7">
            <a:extLst>
              <a:ext uri="{FF2B5EF4-FFF2-40B4-BE49-F238E27FC236}">
                <a16:creationId xmlns:a16="http://schemas.microsoft.com/office/drawing/2014/main" id="{9AED9C1B-9BC7-BF41-A450-79440CBE61D6}"/>
              </a:ext>
            </a:extLst>
          </p:cNvPr>
          <p:cNvSpPr/>
          <p:nvPr/>
        </p:nvSpPr>
        <p:spPr>
          <a:xfrm>
            <a:off x="1762126" y="3887755"/>
            <a:ext cx="379445" cy="828780"/>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9" name="Oval 8">
            <a:extLst>
              <a:ext uri="{FF2B5EF4-FFF2-40B4-BE49-F238E27FC236}">
                <a16:creationId xmlns:a16="http://schemas.microsoft.com/office/drawing/2014/main" id="{35A9CD6B-BC0C-FB4C-AF19-B258D1E03C58}"/>
              </a:ext>
            </a:extLst>
          </p:cNvPr>
          <p:cNvSpPr/>
          <p:nvPr/>
        </p:nvSpPr>
        <p:spPr>
          <a:xfrm>
            <a:off x="7608856" y="2612571"/>
            <a:ext cx="2909854" cy="422988"/>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02347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a:xfrm>
            <a:off x="311286" y="269080"/>
            <a:ext cx="11585642" cy="685800"/>
          </a:xfrm>
        </p:spPr>
        <p:txBody>
          <a:bodyPr>
            <a:normAutofit/>
          </a:bodyPr>
          <a:lstStyle/>
          <a:p>
            <a:pPr eaLnBrk="1" hangingPunct="1"/>
            <a:r>
              <a:rPr lang="en-US" altLang="zh-CN" dirty="0">
                <a:ea typeface="SimSun" pitchFamily="2" charset="-122"/>
              </a:rPr>
              <a:t>Shell Fragment Cubes: Ideas</a:t>
            </a:r>
          </a:p>
        </p:txBody>
      </p:sp>
      <p:sp>
        <p:nvSpPr>
          <p:cNvPr id="25605" name="Rectangle 3"/>
          <p:cNvSpPr>
            <a:spLocks noGrp="1" noChangeArrowheads="1"/>
          </p:cNvSpPr>
          <p:nvPr>
            <p:ph type="body" sz="half" idx="1"/>
          </p:nvPr>
        </p:nvSpPr>
        <p:spPr>
          <a:xfrm>
            <a:off x="601522" y="1165828"/>
            <a:ext cx="7277881" cy="2929518"/>
          </a:xfrm>
        </p:spPr>
        <p:txBody>
          <a:bodyPr/>
          <a:lstStyle/>
          <a:p>
            <a:pPr eaLnBrk="1" hangingPunct="1"/>
            <a:r>
              <a:rPr lang="en-US" altLang="zh-CN" sz="2400" dirty="0">
                <a:ea typeface="SimSun" pitchFamily="2" charset="-122"/>
              </a:rPr>
              <a:t>Generalize the </a:t>
            </a:r>
            <a:r>
              <a:rPr lang="en-US" altLang="zh-CN" sz="2400" b="1" dirty="0">
                <a:ea typeface="SimSun" pitchFamily="2" charset="-122"/>
              </a:rPr>
              <a:t>1-D</a:t>
            </a:r>
            <a:r>
              <a:rPr lang="en-US" altLang="zh-CN" sz="2400" dirty="0">
                <a:ea typeface="SimSun" pitchFamily="2" charset="-122"/>
              </a:rPr>
              <a:t> inverted indices to </a:t>
            </a:r>
            <a:r>
              <a:rPr lang="en-US" altLang="zh-CN" sz="2400" b="1" dirty="0">
                <a:ea typeface="SimSun" pitchFamily="2" charset="-122"/>
              </a:rPr>
              <a:t>multi-dimensional</a:t>
            </a:r>
            <a:r>
              <a:rPr lang="en-US" altLang="zh-CN" sz="2400" dirty="0">
                <a:ea typeface="SimSun" pitchFamily="2" charset="-122"/>
              </a:rPr>
              <a:t> ones in the data cube sense</a:t>
            </a:r>
          </a:p>
          <a:p>
            <a:pPr eaLnBrk="1" hangingPunct="1"/>
            <a:r>
              <a:rPr lang="en-US" altLang="zh-CN" sz="2400" dirty="0">
                <a:ea typeface="SimSun" pitchFamily="2" charset="-122"/>
              </a:rPr>
              <a:t>Compute all cuboids for data cubes ABC and DE while retaining the inverted indices</a:t>
            </a:r>
          </a:p>
          <a:p>
            <a:pPr lvl="1"/>
            <a:r>
              <a:rPr lang="en-US" altLang="zh-CN" dirty="0">
                <a:ea typeface="SimSun" pitchFamily="2" charset="-122"/>
              </a:rPr>
              <a:t>Ex. shell fragment cube ABC contains 7 cuboids:</a:t>
            </a:r>
          </a:p>
          <a:p>
            <a:pPr lvl="3"/>
            <a:r>
              <a:rPr lang="en-US" altLang="zh-CN" sz="2400" dirty="0">
                <a:ea typeface="SimSun" pitchFamily="2" charset="-122"/>
              </a:rPr>
              <a:t>A, B, C; AB, AC, BC; ABC</a:t>
            </a:r>
          </a:p>
          <a:p>
            <a:r>
              <a:rPr lang="en-US" altLang="zh-CN" sz="2400" dirty="0">
                <a:ea typeface="SimSun" pitchFamily="2" charset="-122"/>
              </a:rPr>
              <a:t>This completes the offline computation</a:t>
            </a:r>
          </a:p>
        </p:txBody>
      </p:sp>
      <p:graphicFrame>
        <p:nvGraphicFramePr>
          <p:cNvPr id="45" name="Group 4"/>
          <p:cNvGraphicFramePr>
            <a:graphicFrameLocks noGrp="1"/>
          </p:cNvGraphicFramePr>
          <p:nvPr>
            <p:extLst>
              <p:ext uri="{D42A27DB-BD31-4B8C-83A1-F6EECF244321}">
                <p14:modId xmlns:p14="http://schemas.microsoft.com/office/powerpoint/2010/main" val="84609798"/>
              </p:ext>
            </p:extLst>
          </p:nvPr>
        </p:nvGraphicFramePr>
        <p:xfrm>
          <a:off x="8118178" y="1165828"/>
          <a:ext cx="3019424" cy="3505024"/>
        </p:xfrm>
        <a:graphic>
          <a:graphicData uri="http://schemas.openxmlformats.org/drawingml/2006/table">
            <a:tbl>
              <a:tblPr/>
              <a:tblGrid>
                <a:gridCol w="1154486">
                  <a:extLst>
                    <a:ext uri="{9D8B030D-6E8A-4147-A177-3AD203B41FA5}">
                      <a16:colId xmlns:a16="http://schemas.microsoft.com/office/drawing/2014/main" val="20000"/>
                    </a:ext>
                  </a:extLst>
                </a:gridCol>
                <a:gridCol w="1243293">
                  <a:extLst>
                    <a:ext uri="{9D8B030D-6E8A-4147-A177-3AD203B41FA5}">
                      <a16:colId xmlns:a16="http://schemas.microsoft.com/office/drawing/2014/main" val="20001"/>
                    </a:ext>
                  </a:extLst>
                </a:gridCol>
                <a:gridCol w="621645">
                  <a:extLst>
                    <a:ext uri="{9D8B030D-6E8A-4147-A177-3AD203B41FA5}">
                      <a16:colId xmlns:a16="http://schemas.microsoft.com/office/drawing/2014/main" val="20002"/>
                    </a:ext>
                  </a:extLst>
                </a:gridCol>
              </a:tblGrid>
              <a:tr h="395267">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a:ln>
                            <a:noFill/>
                          </a:ln>
                          <a:solidFill>
                            <a:schemeClr val="tx1"/>
                          </a:solidFill>
                          <a:effectLst/>
                          <a:latin typeface="+mn-lt"/>
                          <a:ea typeface="SimSun" pitchFamily="2" charset="-122"/>
                        </a:rPr>
                        <a:t>Attribute Value</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a:ln>
                            <a:noFill/>
                          </a:ln>
                          <a:solidFill>
                            <a:schemeClr val="tx1"/>
                          </a:solidFill>
                          <a:effectLst/>
                          <a:latin typeface="+mn-lt"/>
                          <a:ea typeface="SimSun" pitchFamily="2" charset="-122"/>
                        </a:rPr>
                        <a:t>TID List</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a:ln>
                            <a:noFill/>
                          </a:ln>
                          <a:solidFill>
                            <a:schemeClr val="tx1"/>
                          </a:solidFill>
                          <a:effectLst/>
                          <a:latin typeface="+mn-lt"/>
                          <a:ea typeface="SimSun" pitchFamily="2" charset="-122"/>
                        </a:rPr>
                        <a:t>List Size</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27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400" b="0" i="0" u="none" strike="noStrike" cap="none" normalizeH="0" baseline="0" dirty="0">
                          <a:ln>
                            <a:noFill/>
                          </a:ln>
                          <a:solidFill>
                            <a:schemeClr val="tx1"/>
                          </a:solidFill>
                          <a:effectLst/>
                          <a:latin typeface="+mn-lt"/>
                          <a:ea typeface="SimSun" pitchFamily="2" charset="-122"/>
                        </a:rPr>
                        <a:t>a1</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a:ln>
                            <a:noFill/>
                          </a:ln>
                          <a:solidFill>
                            <a:schemeClr val="tx1"/>
                          </a:solidFill>
                          <a:effectLst/>
                          <a:latin typeface="+mn-lt"/>
                          <a:ea typeface="SimSun" pitchFamily="2" charset="-122"/>
                        </a:rPr>
                        <a:t>1 2 3</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a:ln>
                            <a:noFill/>
                          </a:ln>
                          <a:solidFill>
                            <a:schemeClr val="tx1"/>
                          </a:solidFill>
                          <a:effectLst/>
                          <a:latin typeface="+mn-lt"/>
                          <a:ea typeface="SimSun" pitchFamily="2" charset="-122"/>
                        </a:rPr>
                        <a:t>3</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27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400" b="0" i="0" u="none" strike="noStrike" cap="none" normalizeH="0" baseline="0" dirty="0">
                          <a:ln>
                            <a:noFill/>
                          </a:ln>
                          <a:solidFill>
                            <a:schemeClr val="tx1"/>
                          </a:solidFill>
                          <a:effectLst/>
                          <a:latin typeface="+mn-lt"/>
                          <a:ea typeface="SimSun" pitchFamily="2" charset="-122"/>
                        </a:rPr>
                        <a:t>a2</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4 5</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a:ln>
                            <a:noFill/>
                          </a:ln>
                          <a:solidFill>
                            <a:schemeClr val="tx1"/>
                          </a:solidFill>
                          <a:effectLst/>
                          <a:latin typeface="+mn-lt"/>
                          <a:ea typeface="SimSun" pitchFamily="2" charset="-122"/>
                        </a:rPr>
                        <a:t>2</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27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400" b="0" i="0" u="none" strike="noStrike" cap="none" normalizeH="0" baseline="0" dirty="0">
                          <a:ln>
                            <a:noFill/>
                          </a:ln>
                          <a:solidFill>
                            <a:schemeClr val="tx1"/>
                          </a:solidFill>
                          <a:effectLst/>
                          <a:latin typeface="+mn-lt"/>
                          <a:ea typeface="SimSun" pitchFamily="2" charset="-122"/>
                        </a:rPr>
                        <a:t>b1</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1 4 5</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a:ln>
                            <a:noFill/>
                          </a:ln>
                          <a:solidFill>
                            <a:schemeClr val="tx1"/>
                          </a:solidFill>
                          <a:effectLst/>
                          <a:latin typeface="+mn-lt"/>
                          <a:ea typeface="SimSun" pitchFamily="2" charset="-122"/>
                        </a:rPr>
                        <a:t>3</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27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400" b="0" i="0" u="none" strike="noStrike" cap="none" normalizeH="0" baseline="0" dirty="0">
                          <a:ln>
                            <a:noFill/>
                          </a:ln>
                          <a:solidFill>
                            <a:schemeClr val="tx1"/>
                          </a:solidFill>
                          <a:effectLst/>
                          <a:latin typeface="+mn-lt"/>
                          <a:ea typeface="SimSun" pitchFamily="2" charset="-122"/>
                        </a:rPr>
                        <a:t>b2</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2 3</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a:ln>
                            <a:noFill/>
                          </a:ln>
                          <a:solidFill>
                            <a:schemeClr val="tx1"/>
                          </a:solidFill>
                          <a:effectLst/>
                          <a:latin typeface="+mn-lt"/>
                          <a:ea typeface="SimSun" pitchFamily="2" charset="-122"/>
                        </a:rPr>
                        <a:t>2</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27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400" b="0" i="0" u="none" strike="noStrike" cap="none" normalizeH="0" baseline="0">
                          <a:ln>
                            <a:noFill/>
                          </a:ln>
                          <a:solidFill>
                            <a:schemeClr val="tx1"/>
                          </a:solidFill>
                          <a:effectLst/>
                          <a:latin typeface="+mn-lt"/>
                          <a:ea typeface="SimSun" pitchFamily="2" charset="-122"/>
                        </a:rPr>
                        <a:t>c1</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1 2 3 4 5</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5</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27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400" b="0" i="0" u="none" strike="noStrike" cap="none" normalizeH="0" baseline="0">
                          <a:ln>
                            <a:noFill/>
                          </a:ln>
                          <a:solidFill>
                            <a:schemeClr val="tx1"/>
                          </a:solidFill>
                          <a:effectLst/>
                          <a:latin typeface="+mn-lt"/>
                          <a:ea typeface="SimSun" pitchFamily="2" charset="-122"/>
                        </a:rPr>
                        <a:t>d1</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a:ln>
                            <a:noFill/>
                          </a:ln>
                          <a:solidFill>
                            <a:schemeClr val="tx1"/>
                          </a:solidFill>
                          <a:effectLst/>
                          <a:latin typeface="+mn-lt"/>
                          <a:ea typeface="SimSun" pitchFamily="2" charset="-122"/>
                        </a:rPr>
                        <a:t>1 3 4 5</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4</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27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400" b="0" i="0" u="none" strike="noStrike" cap="none" normalizeH="0" baseline="0">
                          <a:ln>
                            <a:noFill/>
                          </a:ln>
                          <a:solidFill>
                            <a:schemeClr val="tx1"/>
                          </a:solidFill>
                          <a:effectLst/>
                          <a:latin typeface="+mn-lt"/>
                          <a:ea typeface="SimSun" pitchFamily="2" charset="-122"/>
                        </a:rPr>
                        <a:t>d2</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a:ln>
                            <a:noFill/>
                          </a:ln>
                          <a:solidFill>
                            <a:schemeClr val="tx1"/>
                          </a:solidFill>
                          <a:effectLst/>
                          <a:latin typeface="+mn-lt"/>
                          <a:ea typeface="SimSun" pitchFamily="2" charset="-122"/>
                        </a:rPr>
                        <a:t>2</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1</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827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400" b="0" i="0" u="none" strike="noStrike" cap="none" normalizeH="0" baseline="0">
                          <a:ln>
                            <a:noFill/>
                          </a:ln>
                          <a:solidFill>
                            <a:schemeClr val="tx1"/>
                          </a:solidFill>
                          <a:effectLst/>
                          <a:latin typeface="+mn-lt"/>
                          <a:ea typeface="SimSun" pitchFamily="2" charset="-122"/>
                        </a:rPr>
                        <a:t>e1</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a:ln>
                            <a:noFill/>
                          </a:ln>
                          <a:solidFill>
                            <a:schemeClr val="tx1"/>
                          </a:solidFill>
                          <a:effectLst/>
                          <a:latin typeface="+mn-lt"/>
                          <a:ea typeface="SimSun" pitchFamily="2" charset="-122"/>
                        </a:rPr>
                        <a:t>1 2</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2</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827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400" b="0" i="0" u="none" strike="noStrike" cap="none" normalizeH="0" baseline="0">
                          <a:ln>
                            <a:noFill/>
                          </a:ln>
                          <a:solidFill>
                            <a:schemeClr val="tx1"/>
                          </a:solidFill>
                          <a:effectLst/>
                          <a:latin typeface="+mn-lt"/>
                          <a:ea typeface="SimSun" pitchFamily="2" charset="-122"/>
                        </a:rPr>
                        <a:t>e2</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a:ln>
                            <a:noFill/>
                          </a:ln>
                          <a:solidFill>
                            <a:schemeClr val="tx1"/>
                          </a:solidFill>
                          <a:effectLst/>
                          <a:latin typeface="+mn-lt"/>
                          <a:ea typeface="SimSun" pitchFamily="2" charset="-122"/>
                        </a:rPr>
                        <a:t>3 4 </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2</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827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400" b="0" i="0" u="none" strike="noStrike" cap="none" normalizeH="0" baseline="0" dirty="0">
                          <a:ln>
                            <a:noFill/>
                          </a:ln>
                          <a:solidFill>
                            <a:schemeClr val="tx1"/>
                          </a:solidFill>
                          <a:effectLst/>
                          <a:latin typeface="+mn-lt"/>
                          <a:ea typeface="SimSun" pitchFamily="2" charset="-122"/>
                        </a:rPr>
                        <a:t>e3</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a:ln>
                            <a:noFill/>
                          </a:ln>
                          <a:solidFill>
                            <a:schemeClr val="tx1"/>
                          </a:solidFill>
                          <a:effectLst/>
                          <a:latin typeface="+mn-lt"/>
                          <a:ea typeface="SimSun" pitchFamily="2" charset="-122"/>
                        </a:rPr>
                        <a:t>5</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1</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84296600"/>
              </p:ext>
            </p:extLst>
          </p:nvPr>
        </p:nvGraphicFramePr>
        <p:xfrm>
          <a:off x="7278512" y="4745168"/>
          <a:ext cx="4309648" cy="1981200"/>
        </p:xfrm>
        <a:graphic>
          <a:graphicData uri="http://schemas.openxmlformats.org/drawingml/2006/table">
            <a:tbl>
              <a:tblPr firstRow="1" bandRow="1">
                <a:tableStyleId>{7DF18680-E054-41AD-8BC1-D1AEF772440D}</a:tableStyleId>
              </a:tblPr>
              <a:tblGrid>
                <a:gridCol w="799825">
                  <a:extLst>
                    <a:ext uri="{9D8B030D-6E8A-4147-A177-3AD203B41FA5}">
                      <a16:colId xmlns:a16="http://schemas.microsoft.com/office/drawing/2014/main" val="20000"/>
                    </a:ext>
                  </a:extLst>
                </a:gridCol>
                <a:gridCol w="1499669">
                  <a:extLst>
                    <a:ext uri="{9D8B030D-6E8A-4147-A177-3AD203B41FA5}">
                      <a16:colId xmlns:a16="http://schemas.microsoft.com/office/drawing/2014/main" val="20001"/>
                    </a:ext>
                  </a:extLst>
                </a:gridCol>
                <a:gridCol w="949791">
                  <a:extLst>
                    <a:ext uri="{9D8B030D-6E8A-4147-A177-3AD203B41FA5}">
                      <a16:colId xmlns:a16="http://schemas.microsoft.com/office/drawing/2014/main" val="20002"/>
                    </a:ext>
                  </a:extLst>
                </a:gridCol>
                <a:gridCol w="1060363">
                  <a:extLst>
                    <a:ext uri="{9D8B030D-6E8A-4147-A177-3AD203B41FA5}">
                      <a16:colId xmlns:a16="http://schemas.microsoft.com/office/drawing/2014/main" val="20003"/>
                    </a:ext>
                  </a:extLst>
                </a:gridCol>
              </a:tblGrid>
              <a:tr h="393796">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zh-CN" sz="2000" dirty="0">
                          <a:solidFill>
                            <a:schemeClr val="tx1"/>
                          </a:solidFill>
                          <a:ea typeface="SimSun" pitchFamily="2" charset="-122"/>
                        </a:rPr>
                        <a:t>Cell</a:t>
                      </a:r>
                    </a:p>
                  </a:txBody>
                  <a:tcPr/>
                </a:tc>
                <a:tc>
                  <a:txBody>
                    <a:bodyPr/>
                    <a:lstStyle/>
                    <a:p>
                      <a:pPr algn="ctr" eaLnBrk="1" hangingPunct="1">
                        <a:buFont typeface="Wingdings" pitchFamily="2" charset="2"/>
                        <a:buNone/>
                      </a:pPr>
                      <a:r>
                        <a:rPr lang="en-US" altLang="zh-CN" sz="2000" dirty="0">
                          <a:solidFill>
                            <a:schemeClr val="tx1"/>
                          </a:solidFill>
                          <a:ea typeface="SimSun" pitchFamily="2" charset="-122"/>
                        </a:rPr>
                        <a:t>Intersection</a:t>
                      </a:r>
                    </a:p>
                  </a:txBody>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zh-CN" sz="1800" dirty="0">
                          <a:solidFill>
                            <a:schemeClr val="tx1"/>
                          </a:solidFill>
                          <a:ea typeface="SimSun" pitchFamily="2" charset="-122"/>
                        </a:rPr>
                        <a:t>TID List</a:t>
                      </a:r>
                    </a:p>
                  </a:txBody>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zh-CN" sz="2000" dirty="0">
                          <a:solidFill>
                            <a:schemeClr val="tx1"/>
                          </a:solidFill>
                          <a:ea typeface="SimSun" pitchFamily="2" charset="-122"/>
                        </a:rPr>
                        <a:t>List Size</a:t>
                      </a:r>
                    </a:p>
                  </a:txBody>
                  <a:tcPr/>
                </a:tc>
                <a:extLst>
                  <a:ext uri="{0D108BD9-81ED-4DB2-BD59-A6C34878D82A}">
                    <a16:rowId xmlns:a16="http://schemas.microsoft.com/office/drawing/2014/main" val="10000"/>
                  </a:ext>
                </a:extLst>
              </a:tr>
              <a:tr h="272472">
                <a:tc>
                  <a:txBody>
                    <a:bodyPr/>
                    <a:lstStyle/>
                    <a:p>
                      <a:pPr eaLnBrk="1" hangingPunct="1">
                        <a:buFont typeface="Wingdings" pitchFamily="2" charset="2"/>
                        <a:buNone/>
                      </a:pPr>
                      <a:r>
                        <a:rPr lang="en-US" altLang="zh-CN" sz="2000" dirty="0">
                          <a:latin typeface="+mn-lt"/>
                          <a:ea typeface="SimSun" pitchFamily="2" charset="-122"/>
                        </a:rPr>
                        <a:t>a1</a:t>
                      </a:r>
                      <a:r>
                        <a:rPr lang="en-US" altLang="zh-CN" sz="2000" baseline="0" dirty="0">
                          <a:latin typeface="+mn-lt"/>
                          <a:ea typeface="SimSun" pitchFamily="2" charset="-122"/>
                        </a:rPr>
                        <a:t> </a:t>
                      </a:r>
                      <a:r>
                        <a:rPr lang="en-US" altLang="zh-CN" sz="2000" dirty="0">
                          <a:latin typeface="+mn-lt"/>
                          <a:ea typeface="SimSun" pitchFamily="2" charset="-122"/>
                        </a:rPr>
                        <a:t>b1</a:t>
                      </a:r>
                    </a:p>
                  </a:txBody>
                  <a:tcPr/>
                </a:tc>
                <a:tc>
                  <a:txBody>
                    <a:bodyPr/>
                    <a:lstStyle/>
                    <a:p>
                      <a:pPr eaLnBrk="1" hangingPunct="1">
                        <a:buFont typeface="Wingdings" pitchFamily="2" charset="2"/>
                        <a:buNone/>
                      </a:pPr>
                      <a:r>
                        <a:rPr lang="zh-CN" altLang="en-US" sz="2000" dirty="0">
                          <a:ea typeface="SimSun" pitchFamily="2" charset="-122"/>
                        </a:rPr>
                        <a:t>1 2 3 ∩ 1 4 5</a:t>
                      </a:r>
                    </a:p>
                  </a:txBody>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zh-CN" altLang="en-US" sz="2000" dirty="0">
                          <a:ea typeface="SimSun" pitchFamily="2" charset="-122"/>
                        </a:rPr>
                        <a:t>1</a:t>
                      </a:r>
                    </a:p>
                  </a:txBody>
                  <a:tcPr/>
                </a:tc>
                <a:tc>
                  <a:txBody>
                    <a:bodyPr/>
                    <a:lstStyle/>
                    <a:p>
                      <a:pPr algn="ctr"/>
                      <a:r>
                        <a:rPr lang="en-US" sz="2000" dirty="0"/>
                        <a:t>1</a:t>
                      </a:r>
                    </a:p>
                  </a:txBody>
                  <a:tcPr/>
                </a:tc>
                <a:extLst>
                  <a:ext uri="{0D108BD9-81ED-4DB2-BD59-A6C34878D82A}">
                    <a16:rowId xmlns:a16="http://schemas.microsoft.com/office/drawing/2014/main" val="10001"/>
                  </a:ext>
                </a:extLst>
              </a:tr>
              <a:tr h="272472">
                <a:tc>
                  <a:txBody>
                    <a:bodyPr/>
                    <a:lstStyle/>
                    <a:p>
                      <a:pPr algn="ctr"/>
                      <a:r>
                        <a:rPr lang="en-US" sz="2000" dirty="0"/>
                        <a:t>a1 b2</a:t>
                      </a:r>
                    </a:p>
                  </a:txBody>
                  <a:tcPr/>
                </a:tc>
                <a:tc>
                  <a:txBody>
                    <a:bodyPr/>
                    <a:lstStyle/>
                    <a:p>
                      <a:pPr eaLnBrk="1" hangingPunct="1">
                        <a:buFont typeface="Wingdings" pitchFamily="2" charset="2"/>
                        <a:buNone/>
                      </a:pPr>
                      <a:r>
                        <a:rPr lang="zh-CN" altLang="en-US" sz="2000" dirty="0">
                          <a:ea typeface="SimSun" pitchFamily="2" charset="-122"/>
                        </a:rPr>
                        <a:t>1 2 3 ∩ 2 3</a:t>
                      </a:r>
                    </a:p>
                  </a:txBody>
                  <a:tcPr/>
                </a:tc>
                <a:tc>
                  <a:txBody>
                    <a:bodyPr/>
                    <a:lstStyle/>
                    <a:p>
                      <a:pPr algn="ctr"/>
                      <a:r>
                        <a:rPr lang="en-US" sz="2000" dirty="0"/>
                        <a:t>2 3</a:t>
                      </a:r>
                    </a:p>
                  </a:txBody>
                  <a:tcPr/>
                </a:tc>
                <a:tc>
                  <a:txBody>
                    <a:bodyPr/>
                    <a:lstStyle/>
                    <a:p>
                      <a:pPr algn="ctr"/>
                      <a:r>
                        <a:rPr lang="en-US" sz="2000" dirty="0"/>
                        <a:t>2</a:t>
                      </a:r>
                    </a:p>
                  </a:txBody>
                  <a:tcPr/>
                </a:tc>
                <a:extLst>
                  <a:ext uri="{0D108BD9-81ED-4DB2-BD59-A6C34878D82A}">
                    <a16:rowId xmlns:a16="http://schemas.microsoft.com/office/drawing/2014/main" val="10002"/>
                  </a:ext>
                </a:extLst>
              </a:tr>
              <a:tr h="272472">
                <a:tc>
                  <a:txBody>
                    <a:bodyPr/>
                    <a:lstStyle/>
                    <a:p>
                      <a:pPr algn="ctr"/>
                      <a:r>
                        <a:rPr lang="en-US" sz="2000" dirty="0"/>
                        <a:t>a2 b1</a:t>
                      </a:r>
                    </a:p>
                  </a:txBody>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zh-CN" altLang="en-US" sz="2000" dirty="0">
                          <a:ea typeface="SimSun" pitchFamily="2" charset="-122"/>
                        </a:rPr>
                        <a:t>4 5 ∩ 1 4 5</a:t>
                      </a:r>
                    </a:p>
                  </a:txBody>
                  <a:tcPr/>
                </a:tc>
                <a:tc>
                  <a:txBody>
                    <a:bodyPr/>
                    <a:lstStyle/>
                    <a:p>
                      <a:pPr algn="ctr"/>
                      <a:r>
                        <a:rPr lang="en-US" sz="2000" dirty="0"/>
                        <a:t>4 5</a:t>
                      </a:r>
                    </a:p>
                  </a:txBody>
                  <a:tcPr/>
                </a:tc>
                <a:tc>
                  <a:txBody>
                    <a:bodyPr/>
                    <a:lstStyle/>
                    <a:p>
                      <a:pPr algn="ctr"/>
                      <a:r>
                        <a:rPr lang="en-US" sz="2000" dirty="0"/>
                        <a:t>2</a:t>
                      </a:r>
                    </a:p>
                  </a:txBody>
                  <a:tcPr/>
                </a:tc>
                <a:extLst>
                  <a:ext uri="{0D108BD9-81ED-4DB2-BD59-A6C34878D82A}">
                    <a16:rowId xmlns:a16="http://schemas.microsoft.com/office/drawing/2014/main" val="10003"/>
                  </a:ext>
                </a:extLst>
              </a:tr>
              <a:tr h="272472">
                <a:tc>
                  <a:txBody>
                    <a:bodyPr/>
                    <a:lstStyle/>
                    <a:p>
                      <a:pPr algn="ctr"/>
                      <a:r>
                        <a:rPr lang="en-US" sz="2000" dirty="0"/>
                        <a:t>a2 b2</a:t>
                      </a:r>
                    </a:p>
                  </a:txBody>
                  <a:tcPr/>
                </a:tc>
                <a:tc>
                  <a:txBody>
                    <a:bodyPr/>
                    <a:lstStyle/>
                    <a:p>
                      <a:pPr eaLnBrk="1" hangingPunct="1">
                        <a:buFont typeface="Wingdings" pitchFamily="2" charset="2"/>
                        <a:buNone/>
                      </a:pPr>
                      <a:r>
                        <a:rPr lang="zh-CN" altLang="en-US" sz="2000" dirty="0">
                          <a:ea typeface="SimSun" pitchFamily="2" charset="-122"/>
                        </a:rPr>
                        <a:t>  4 5 ∩  2 3</a:t>
                      </a:r>
                    </a:p>
                  </a:txBody>
                  <a:tcPr/>
                </a:tc>
                <a:tc>
                  <a:txBody>
                    <a:bodyPr/>
                    <a:lstStyle/>
                    <a:p>
                      <a:pPr algn="ctr"/>
                      <a:r>
                        <a:rPr lang="el-GR" sz="2000" dirty="0"/>
                        <a:t>φ</a:t>
                      </a:r>
                      <a:endParaRPr lang="en-US" sz="2000" dirty="0"/>
                    </a:p>
                  </a:txBody>
                  <a:tcPr/>
                </a:tc>
                <a:tc>
                  <a:txBody>
                    <a:bodyPr/>
                    <a:lstStyle/>
                    <a:p>
                      <a:pPr algn="ctr"/>
                      <a:r>
                        <a:rPr lang="en-US" sz="2000" dirty="0"/>
                        <a:t>0</a:t>
                      </a:r>
                    </a:p>
                  </a:txBody>
                  <a:tcPr/>
                </a:tc>
                <a:extLst>
                  <a:ext uri="{0D108BD9-81ED-4DB2-BD59-A6C34878D82A}">
                    <a16:rowId xmlns:a16="http://schemas.microsoft.com/office/drawing/2014/main" val="10004"/>
                  </a:ext>
                </a:extLst>
              </a:tr>
            </a:tbl>
          </a:graphicData>
        </a:graphic>
      </p:graphicFrame>
      <p:graphicFrame>
        <p:nvGraphicFramePr>
          <p:cNvPr id="49" name="Group 2052"/>
          <p:cNvGraphicFramePr>
            <a:graphicFrameLocks noGrp="1"/>
          </p:cNvGraphicFramePr>
          <p:nvPr>
            <p:extLst>
              <p:ext uri="{D42A27DB-BD31-4B8C-83A1-F6EECF244321}">
                <p14:modId xmlns:p14="http://schemas.microsoft.com/office/powerpoint/2010/main" val="1454885328"/>
              </p:ext>
            </p:extLst>
          </p:nvPr>
        </p:nvGraphicFramePr>
        <p:xfrm>
          <a:off x="4698460" y="4531808"/>
          <a:ext cx="2062264" cy="2194560"/>
        </p:xfrm>
        <a:graphic>
          <a:graphicData uri="http://schemas.openxmlformats.org/drawingml/2006/table">
            <a:tbl>
              <a:tblPr/>
              <a:tblGrid>
                <a:gridCol w="505838">
                  <a:extLst>
                    <a:ext uri="{9D8B030D-6E8A-4147-A177-3AD203B41FA5}">
                      <a16:colId xmlns:a16="http://schemas.microsoft.com/office/drawing/2014/main" val="20000"/>
                    </a:ext>
                  </a:extLst>
                </a:gridCol>
                <a:gridCol w="817124">
                  <a:extLst>
                    <a:ext uri="{9D8B030D-6E8A-4147-A177-3AD203B41FA5}">
                      <a16:colId xmlns:a16="http://schemas.microsoft.com/office/drawing/2014/main" val="20001"/>
                    </a:ext>
                  </a:extLst>
                </a:gridCol>
                <a:gridCol w="739302">
                  <a:extLst>
                    <a:ext uri="{9D8B030D-6E8A-4147-A177-3AD203B41FA5}">
                      <a16:colId xmlns:a16="http://schemas.microsoft.com/office/drawing/2014/main" val="20002"/>
                    </a:ext>
                  </a:extLst>
                </a:gridCol>
              </a:tblGrid>
              <a:tr h="32589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dirty="0" err="1">
                          <a:ln>
                            <a:noFill/>
                          </a:ln>
                          <a:solidFill>
                            <a:schemeClr val="tx1"/>
                          </a:solidFill>
                          <a:effectLst/>
                          <a:latin typeface="+mn-lt"/>
                          <a:ea typeface="SimSun" pitchFamily="2" charset="-122"/>
                        </a:rPr>
                        <a:t>tid</a:t>
                      </a:r>
                      <a:endParaRPr kumimoji="0" lang="en-US" altLang="zh-CN" sz="1800" b="0" i="0" u="none" strike="noStrike" cap="none" normalizeH="0" baseline="0" dirty="0">
                        <a:ln>
                          <a:noFill/>
                        </a:ln>
                        <a:solidFill>
                          <a:schemeClr val="tx1"/>
                        </a:solidFill>
                        <a:effectLst/>
                        <a:latin typeface="+mn-lt"/>
                        <a:ea typeface="SimSun" pitchFamily="2" charset="-122"/>
                      </a:endParaRPr>
                    </a:p>
                  </a:txBody>
                  <a:tcPr marL="121920" marR="12192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a:ln>
                            <a:noFill/>
                          </a:ln>
                          <a:solidFill>
                            <a:schemeClr val="tx1"/>
                          </a:solidFill>
                          <a:effectLst/>
                          <a:latin typeface="+mn-lt"/>
                          <a:ea typeface="SimSun" pitchFamily="2" charset="-122"/>
                        </a:rPr>
                        <a:t>count</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a:ln>
                            <a:noFill/>
                          </a:ln>
                          <a:solidFill>
                            <a:schemeClr val="tx1"/>
                          </a:solidFill>
                          <a:effectLst/>
                          <a:latin typeface="+mn-lt"/>
                          <a:ea typeface="SimSun" pitchFamily="2" charset="-122"/>
                        </a:rPr>
                        <a:t>sum</a:t>
                      </a:r>
                    </a:p>
                  </a:txBody>
                  <a:tcPr marL="121920" marR="12192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589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800" b="0" i="0" u="none" strike="noStrike" cap="none" normalizeH="0" baseline="0" dirty="0">
                          <a:ln>
                            <a:noFill/>
                          </a:ln>
                          <a:solidFill>
                            <a:schemeClr val="tx1"/>
                          </a:solidFill>
                          <a:effectLst/>
                          <a:latin typeface="+mn-lt"/>
                          <a:ea typeface="SimSun" pitchFamily="2" charset="-122"/>
                        </a:rPr>
                        <a:t>1</a:t>
                      </a:r>
                    </a:p>
                  </a:txBody>
                  <a:tcPr marL="121920" marR="12192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800" b="0" i="0" u="none" strike="noStrike" cap="none" normalizeH="0" baseline="0" dirty="0">
                          <a:ln>
                            <a:noFill/>
                          </a:ln>
                          <a:solidFill>
                            <a:schemeClr val="tx1"/>
                          </a:solidFill>
                          <a:effectLst/>
                          <a:latin typeface="+mn-lt"/>
                          <a:ea typeface="SimSun" pitchFamily="2" charset="-122"/>
                        </a:rPr>
                        <a:t>5</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800" b="0" i="0" u="none" strike="noStrike" cap="none" normalizeH="0" baseline="0">
                          <a:ln>
                            <a:noFill/>
                          </a:ln>
                          <a:solidFill>
                            <a:schemeClr val="tx1"/>
                          </a:solidFill>
                          <a:effectLst/>
                          <a:latin typeface="+mn-lt"/>
                          <a:ea typeface="SimSun" pitchFamily="2" charset="-122"/>
                        </a:rPr>
                        <a:t>70</a:t>
                      </a:r>
                    </a:p>
                  </a:txBody>
                  <a:tcPr marL="121920" marR="12192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589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800" b="0" i="0" u="none" strike="noStrike" cap="none" normalizeH="0" baseline="0">
                          <a:ln>
                            <a:noFill/>
                          </a:ln>
                          <a:solidFill>
                            <a:schemeClr val="tx1"/>
                          </a:solidFill>
                          <a:effectLst/>
                          <a:latin typeface="+mn-lt"/>
                          <a:ea typeface="SimSun" pitchFamily="2" charset="-122"/>
                        </a:rPr>
                        <a:t>2</a:t>
                      </a:r>
                    </a:p>
                  </a:txBody>
                  <a:tcPr marL="121920" marR="12192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800" b="0" i="0" u="none" strike="noStrike" cap="none" normalizeH="0" baseline="0" dirty="0">
                          <a:ln>
                            <a:noFill/>
                          </a:ln>
                          <a:solidFill>
                            <a:schemeClr val="tx1"/>
                          </a:solidFill>
                          <a:effectLst/>
                          <a:latin typeface="+mn-lt"/>
                          <a:ea typeface="SimSun" pitchFamily="2" charset="-122"/>
                        </a:rPr>
                        <a:t>3</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800" b="0" i="0" u="none" strike="noStrike" cap="none" normalizeH="0" baseline="0" dirty="0">
                          <a:ln>
                            <a:noFill/>
                          </a:ln>
                          <a:solidFill>
                            <a:schemeClr val="tx1"/>
                          </a:solidFill>
                          <a:effectLst/>
                          <a:latin typeface="+mn-lt"/>
                          <a:ea typeface="SimSun" pitchFamily="2" charset="-122"/>
                        </a:rPr>
                        <a:t>10</a:t>
                      </a:r>
                    </a:p>
                  </a:txBody>
                  <a:tcPr marL="121920" marR="12192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589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800" b="0" i="0" u="none" strike="noStrike" cap="none" normalizeH="0" baseline="0">
                          <a:ln>
                            <a:noFill/>
                          </a:ln>
                          <a:solidFill>
                            <a:schemeClr val="tx1"/>
                          </a:solidFill>
                          <a:effectLst/>
                          <a:latin typeface="+mn-lt"/>
                          <a:ea typeface="SimSun" pitchFamily="2" charset="-122"/>
                        </a:rPr>
                        <a:t>3</a:t>
                      </a:r>
                    </a:p>
                  </a:txBody>
                  <a:tcPr marL="121920" marR="12192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800" b="0" i="0" u="none" strike="noStrike" cap="none" normalizeH="0" baseline="0">
                          <a:ln>
                            <a:noFill/>
                          </a:ln>
                          <a:solidFill>
                            <a:schemeClr val="tx1"/>
                          </a:solidFill>
                          <a:effectLst/>
                          <a:latin typeface="+mn-lt"/>
                          <a:ea typeface="SimSun" pitchFamily="2" charset="-122"/>
                        </a:rPr>
                        <a:t>8</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800" b="0" i="0" u="none" strike="noStrike" cap="none" normalizeH="0" baseline="0" dirty="0">
                          <a:ln>
                            <a:noFill/>
                          </a:ln>
                          <a:solidFill>
                            <a:schemeClr val="tx1"/>
                          </a:solidFill>
                          <a:effectLst/>
                          <a:latin typeface="+mn-lt"/>
                          <a:ea typeface="SimSun" pitchFamily="2" charset="-122"/>
                        </a:rPr>
                        <a:t>20</a:t>
                      </a:r>
                    </a:p>
                  </a:txBody>
                  <a:tcPr marL="121920" marR="12192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589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800" b="0" i="0" u="none" strike="noStrike" cap="none" normalizeH="0" baseline="0">
                          <a:ln>
                            <a:noFill/>
                          </a:ln>
                          <a:solidFill>
                            <a:schemeClr val="tx1"/>
                          </a:solidFill>
                          <a:effectLst/>
                          <a:latin typeface="+mn-lt"/>
                          <a:ea typeface="SimSun" pitchFamily="2" charset="-122"/>
                        </a:rPr>
                        <a:t>4</a:t>
                      </a:r>
                    </a:p>
                  </a:txBody>
                  <a:tcPr marL="121920" marR="12192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800" b="0" i="0" u="none" strike="noStrike" cap="none" normalizeH="0" baseline="0">
                          <a:ln>
                            <a:noFill/>
                          </a:ln>
                          <a:solidFill>
                            <a:schemeClr val="tx1"/>
                          </a:solidFill>
                          <a:effectLst/>
                          <a:latin typeface="+mn-lt"/>
                          <a:ea typeface="SimSun" pitchFamily="2" charset="-122"/>
                        </a:rPr>
                        <a:t>5</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800" b="0" i="0" u="none" strike="noStrike" cap="none" normalizeH="0" baseline="0" dirty="0">
                          <a:ln>
                            <a:noFill/>
                          </a:ln>
                          <a:solidFill>
                            <a:schemeClr val="tx1"/>
                          </a:solidFill>
                          <a:effectLst/>
                          <a:latin typeface="+mn-lt"/>
                          <a:ea typeface="SimSun" pitchFamily="2" charset="-122"/>
                        </a:rPr>
                        <a:t>40</a:t>
                      </a:r>
                    </a:p>
                  </a:txBody>
                  <a:tcPr marL="121920" marR="12192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589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800" b="0" i="0" u="none" strike="noStrike" cap="none" normalizeH="0" baseline="0">
                          <a:ln>
                            <a:noFill/>
                          </a:ln>
                          <a:solidFill>
                            <a:schemeClr val="tx1"/>
                          </a:solidFill>
                          <a:effectLst/>
                          <a:latin typeface="+mn-lt"/>
                          <a:ea typeface="SimSun" pitchFamily="2" charset="-122"/>
                        </a:rPr>
                        <a:t>5</a:t>
                      </a:r>
                    </a:p>
                  </a:txBody>
                  <a:tcPr marL="121920" marR="12192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800" b="0" i="0" u="none" strike="noStrike" cap="none" normalizeH="0" baseline="0">
                          <a:ln>
                            <a:noFill/>
                          </a:ln>
                          <a:solidFill>
                            <a:schemeClr val="tx1"/>
                          </a:solidFill>
                          <a:effectLst/>
                          <a:latin typeface="+mn-lt"/>
                          <a:ea typeface="SimSun" pitchFamily="2" charset="-122"/>
                        </a:rPr>
                        <a:t>2</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800" b="0" i="0" u="none" strike="noStrike" cap="none" normalizeH="0" baseline="0" dirty="0">
                          <a:ln>
                            <a:noFill/>
                          </a:ln>
                          <a:solidFill>
                            <a:schemeClr val="tx1"/>
                          </a:solidFill>
                          <a:effectLst/>
                          <a:latin typeface="+mn-lt"/>
                          <a:ea typeface="SimSun" pitchFamily="2" charset="-122"/>
                        </a:rPr>
                        <a:t>30</a:t>
                      </a:r>
                    </a:p>
                  </a:txBody>
                  <a:tcPr marL="121920" marR="12192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0" name="Rectangle 3"/>
          <p:cNvSpPr txBox="1">
            <a:spLocks noChangeArrowheads="1"/>
          </p:cNvSpPr>
          <p:nvPr/>
        </p:nvSpPr>
        <p:spPr>
          <a:xfrm>
            <a:off x="601522" y="4444817"/>
            <a:ext cx="4188903" cy="2111626"/>
          </a:xfrm>
          <a:prstGeom prst="rect">
            <a:avLst/>
          </a:prstGeom>
        </p:spPr>
        <p:txBody>
          <a:bodyPr vert="horz" lIns="91436" tIns="45718" rIns="91436" bIns="45718" rtlCol="0">
            <a:noAutofit/>
          </a:bodyPr>
          <a:lstStyle>
            <a:lvl1pPr marL="341305" indent="-341305"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573074" indent="-373053"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79" indent="-300023"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000" kern="1200">
                <a:solidFill>
                  <a:schemeClr val="tx1"/>
                </a:solidFill>
                <a:latin typeface="+mn-lt"/>
                <a:ea typeface="+mn-ea"/>
                <a:cs typeface="+mn-cs"/>
              </a:defRPr>
            </a:lvl3pPr>
            <a:lvl4pPr marL="912791" indent="-290506"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1800" kern="1200">
                <a:solidFill>
                  <a:schemeClr val="tx1"/>
                </a:solidFill>
                <a:latin typeface="+mn-lt"/>
                <a:ea typeface="+mn-ea"/>
                <a:cs typeface="+mn-cs"/>
              </a:defRPr>
            </a:lvl4pPr>
            <a:lvl5pPr marL="1142971" indent="-274632"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1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9pPr>
          </a:lstStyle>
          <a:p>
            <a:r>
              <a:rPr lang="en-US" altLang="zh-CN" sz="2400" dirty="0" err="1">
                <a:ea typeface="SimSun" pitchFamily="2" charset="-122"/>
              </a:rPr>
              <a:t>ID_Measure</a:t>
            </a:r>
            <a:r>
              <a:rPr lang="en-US" altLang="zh-CN" sz="2400" dirty="0">
                <a:ea typeface="SimSun" pitchFamily="2" charset="-122"/>
              </a:rPr>
              <a:t> Table</a:t>
            </a:r>
          </a:p>
          <a:p>
            <a:pPr lvl="1"/>
            <a:r>
              <a:rPr lang="en-US" altLang="zh-CN" dirty="0">
                <a:ea typeface="SimSun" pitchFamily="2" charset="-122"/>
              </a:rPr>
              <a:t>If measures other than count are present, store in </a:t>
            </a:r>
            <a:r>
              <a:rPr lang="en-US" altLang="zh-CN" i="1" dirty="0" err="1">
                <a:ea typeface="SimSun" pitchFamily="2" charset="-122"/>
              </a:rPr>
              <a:t>ID_measure</a:t>
            </a:r>
            <a:r>
              <a:rPr lang="en-US" altLang="zh-CN" dirty="0">
                <a:ea typeface="SimSun" pitchFamily="2" charset="-122"/>
              </a:rPr>
              <a:t> table separate from the shell fragments</a:t>
            </a:r>
          </a:p>
        </p:txBody>
      </p:sp>
      <p:sp>
        <p:nvSpPr>
          <p:cNvPr id="4" name="TextBox 3"/>
          <p:cNvSpPr txBox="1"/>
          <p:nvPr/>
        </p:nvSpPr>
        <p:spPr>
          <a:xfrm>
            <a:off x="6075370" y="3940144"/>
            <a:ext cx="2042808" cy="384721"/>
          </a:xfrm>
          <a:prstGeom prst="rect">
            <a:avLst/>
          </a:prstGeom>
          <a:solidFill>
            <a:srgbClr val="FFFF00"/>
          </a:solidFill>
        </p:spPr>
        <p:txBody>
          <a:bodyPr wrap="square" rtlCol="0">
            <a:spAutoFit/>
          </a:bodyPr>
          <a:lstStyle/>
          <a:p>
            <a:r>
              <a:rPr lang="en-US" dirty="0"/>
              <a:t>Shell-fragment AB</a:t>
            </a:r>
          </a:p>
        </p:txBody>
      </p:sp>
      <p:sp>
        <p:nvSpPr>
          <p:cNvPr id="5" name="Down Arrow 4"/>
          <p:cNvSpPr/>
          <p:nvPr/>
        </p:nvSpPr>
        <p:spPr>
          <a:xfrm rot="19704384">
            <a:off x="7208752" y="4361059"/>
            <a:ext cx="359924" cy="31302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70D47242-F1D5-A647-BD1B-BEB9DD43F879}"/>
              </a:ext>
            </a:extLst>
          </p:cNvPr>
          <p:cNvSpPr/>
          <p:nvPr/>
        </p:nvSpPr>
        <p:spPr>
          <a:xfrm>
            <a:off x="9311951" y="1673290"/>
            <a:ext cx="609600" cy="211494"/>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3EC7F0D3-2155-7448-8DD0-984178E2FAA7}"/>
              </a:ext>
            </a:extLst>
          </p:cNvPr>
          <p:cNvSpPr/>
          <p:nvPr/>
        </p:nvSpPr>
        <p:spPr>
          <a:xfrm>
            <a:off x="9311951" y="2286499"/>
            <a:ext cx="609600" cy="211494"/>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5FD65864-CB4C-F344-BD85-F3AAADB537CD}"/>
              </a:ext>
            </a:extLst>
          </p:cNvPr>
          <p:cNvSpPr/>
          <p:nvPr/>
        </p:nvSpPr>
        <p:spPr>
          <a:xfrm>
            <a:off x="8118178" y="5178314"/>
            <a:ext cx="1386606" cy="339011"/>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1558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5">
                                            <p:txEl>
                                              <p:pRg st="0" end="0"/>
                                            </p:txEl>
                                          </p:spTgt>
                                        </p:tgtEl>
                                        <p:attrNameLst>
                                          <p:attrName>style.visibility</p:attrName>
                                        </p:attrNameLst>
                                      </p:cBhvr>
                                      <p:to>
                                        <p:strVal val="visible"/>
                                      </p:to>
                                    </p:set>
                                    <p:animEffect transition="in" filter="fade">
                                      <p:cBhvr>
                                        <p:cTn id="7" dur="500"/>
                                        <p:tgtEl>
                                          <p:spTgt spid="256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05">
                                            <p:txEl>
                                              <p:pRg st="1" end="1"/>
                                            </p:txEl>
                                          </p:spTgt>
                                        </p:tgtEl>
                                        <p:attrNameLst>
                                          <p:attrName>style.visibility</p:attrName>
                                        </p:attrNameLst>
                                      </p:cBhvr>
                                      <p:to>
                                        <p:strVal val="visible"/>
                                      </p:to>
                                    </p:set>
                                    <p:animEffect transition="in" filter="fade">
                                      <p:cBhvr>
                                        <p:cTn id="12" dur="500"/>
                                        <p:tgtEl>
                                          <p:spTgt spid="2560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605">
                                            <p:txEl>
                                              <p:pRg st="2" end="2"/>
                                            </p:txEl>
                                          </p:spTgt>
                                        </p:tgtEl>
                                        <p:attrNameLst>
                                          <p:attrName>style.visibility</p:attrName>
                                        </p:attrNameLst>
                                      </p:cBhvr>
                                      <p:to>
                                        <p:strVal val="visible"/>
                                      </p:to>
                                    </p:set>
                                    <p:animEffect transition="in" filter="fade">
                                      <p:cBhvr>
                                        <p:cTn id="15" dur="500"/>
                                        <p:tgtEl>
                                          <p:spTgt spid="2560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605">
                                            <p:txEl>
                                              <p:pRg st="3" end="3"/>
                                            </p:txEl>
                                          </p:spTgt>
                                        </p:tgtEl>
                                        <p:attrNameLst>
                                          <p:attrName>style.visibility</p:attrName>
                                        </p:attrNameLst>
                                      </p:cBhvr>
                                      <p:to>
                                        <p:strVal val="visible"/>
                                      </p:to>
                                    </p:set>
                                    <p:animEffect transition="in" filter="fade">
                                      <p:cBhvr>
                                        <p:cTn id="18" dur="500"/>
                                        <p:tgtEl>
                                          <p:spTgt spid="2560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605">
                                            <p:txEl>
                                              <p:pRg st="4" end="4"/>
                                            </p:txEl>
                                          </p:spTgt>
                                        </p:tgtEl>
                                        <p:attrNameLst>
                                          <p:attrName>style.visibility</p:attrName>
                                        </p:attrNameLst>
                                      </p:cBhvr>
                                      <p:to>
                                        <p:strVal val="visible"/>
                                      </p:to>
                                    </p:set>
                                    <p:animEffect transition="in" filter="fade">
                                      <p:cBhvr>
                                        <p:cTn id="45" dur="500"/>
                                        <p:tgtEl>
                                          <p:spTgt spid="25605">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par>
                                <p:cTn id="51" presetID="10"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uiExpand="1" build="p"/>
      <p:bldP spid="50" grpId="0"/>
      <p:bldP spid="4" grpId="0" animBg="1"/>
      <p:bldP spid="5" grpId="0" animBg="1"/>
      <p:bldP spid="2"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normAutofit/>
          </a:bodyPr>
          <a:lstStyle/>
          <a:p>
            <a:pPr eaLnBrk="1" hangingPunct="1"/>
            <a:r>
              <a:rPr lang="en-US" altLang="zh-CN" dirty="0">
                <a:ea typeface="SimSun" pitchFamily="2" charset="-122"/>
              </a:rPr>
              <a:t>Shell Fragment Cubes: Size and Design</a:t>
            </a:r>
          </a:p>
        </p:txBody>
      </p:sp>
      <p:sp>
        <p:nvSpPr>
          <p:cNvPr id="26629" name="Rectangle 3"/>
          <p:cNvSpPr>
            <a:spLocks noGrp="1" noChangeArrowheads="1"/>
          </p:cNvSpPr>
          <p:nvPr>
            <p:ph type="body" idx="1"/>
          </p:nvPr>
        </p:nvSpPr>
        <p:spPr>
          <a:xfrm>
            <a:off x="478817" y="1235412"/>
            <a:ext cx="7361677" cy="5340485"/>
          </a:xfrm>
        </p:spPr>
        <p:txBody>
          <a:bodyPr/>
          <a:lstStyle/>
          <a:p>
            <a:pPr eaLnBrk="1" hangingPunct="1">
              <a:lnSpc>
                <a:spcPct val="110000"/>
              </a:lnSpc>
            </a:pPr>
            <a:r>
              <a:rPr lang="en-US" altLang="zh-CN" sz="2400" dirty="0">
                <a:ea typeface="SimSun" pitchFamily="2" charset="-122"/>
              </a:rPr>
              <a:t>Given a database of T tuples, D dimensions, and F shell fragment size, the fragment cubes’ space requirement is:</a:t>
            </a:r>
          </a:p>
          <a:p>
            <a:pPr eaLnBrk="1" hangingPunct="1">
              <a:lnSpc>
                <a:spcPct val="110000"/>
              </a:lnSpc>
            </a:pPr>
            <a:endParaRPr lang="en-US" altLang="zh-CN" sz="2400" dirty="0">
              <a:ea typeface="SimSun" pitchFamily="2" charset="-122"/>
            </a:endParaRPr>
          </a:p>
          <a:p>
            <a:pPr lvl="1" eaLnBrk="1" hangingPunct="1">
              <a:lnSpc>
                <a:spcPct val="110000"/>
              </a:lnSpc>
            </a:pPr>
            <a:r>
              <a:rPr lang="en-US" altLang="zh-CN" sz="2400" dirty="0">
                <a:ea typeface="SimSun" pitchFamily="2" charset="-122"/>
              </a:rPr>
              <a:t>For F &lt; 5, the growth is sub-linear</a:t>
            </a:r>
          </a:p>
          <a:p>
            <a:pPr eaLnBrk="1" hangingPunct="1">
              <a:lnSpc>
                <a:spcPct val="110000"/>
              </a:lnSpc>
            </a:pPr>
            <a:r>
              <a:rPr lang="en-US" altLang="zh-CN" sz="2400" dirty="0">
                <a:ea typeface="SimSun" pitchFamily="2" charset="-122"/>
              </a:rPr>
              <a:t>Shell fragments do not have to be disjoint</a:t>
            </a:r>
          </a:p>
          <a:p>
            <a:pPr eaLnBrk="1" hangingPunct="1">
              <a:lnSpc>
                <a:spcPct val="110000"/>
              </a:lnSpc>
            </a:pPr>
            <a:r>
              <a:rPr lang="en-US" altLang="zh-CN" sz="2400" dirty="0">
                <a:ea typeface="SimSun" pitchFamily="2" charset="-122"/>
              </a:rPr>
              <a:t>Fragment groupings can be arbitrary to allow for maximum online performance</a:t>
            </a:r>
          </a:p>
          <a:p>
            <a:pPr lvl="1" eaLnBrk="1" hangingPunct="1">
              <a:lnSpc>
                <a:spcPct val="110000"/>
              </a:lnSpc>
            </a:pPr>
            <a:r>
              <a:rPr lang="en-US" altLang="zh-CN" sz="2400" dirty="0">
                <a:ea typeface="SimSun" pitchFamily="2" charset="-122"/>
              </a:rPr>
              <a:t>Known common combinations (e.g.,&lt;city, state&gt;) should be grouped together</a:t>
            </a:r>
          </a:p>
          <a:p>
            <a:pPr eaLnBrk="1" hangingPunct="1">
              <a:lnSpc>
                <a:spcPct val="110000"/>
              </a:lnSpc>
            </a:pPr>
            <a:r>
              <a:rPr lang="en-US" altLang="zh-CN" sz="2400" dirty="0">
                <a:ea typeface="SimSun" pitchFamily="2" charset="-122"/>
              </a:rPr>
              <a:t>Shell fragment sizes can be adjusted for optimal balance between offline and online computation</a:t>
            </a:r>
          </a:p>
        </p:txBody>
      </p:sp>
      <p:graphicFrame>
        <p:nvGraphicFramePr>
          <p:cNvPr id="7" name="Group 4"/>
          <p:cNvGraphicFramePr>
            <a:graphicFrameLocks noGrp="1"/>
          </p:cNvGraphicFramePr>
          <p:nvPr>
            <p:extLst>
              <p:ext uri="{D42A27DB-BD31-4B8C-83A1-F6EECF244321}">
                <p14:modId xmlns:p14="http://schemas.microsoft.com/office/powerpoint/2010/main" val="265306288"/>
              </p:ext>
            </p:extLst>
          </p:nvPr>
        </p:nvGraphicFramePr>
        <p:xfrm>
          <a:off x="8056412" y="1164201"/>
          <a:ext cx="3019424" cy="3505024"/>
        </p:xfrm>
        <a:graphic>
          <a:graphicData uri="http://schemas.openxmlformats.org/drawingml/2006/table">
            <a:tbl>
              <a:tblPr/>
              <a:tblGrid>
                <a:gridCol w="1154486">
                  <a:extLst>
                    <a:ext uri="{9D8B030D-6E8A-4147-A177-3AD203B41FA5}">
                      <a16:colId xmlns:a16="http://schemas.microsoft.com/office/drawing/2014/main" val="20000"/>
                    </a:ext>
                  </a:extLst>
                </a:gridCol>
                <a:gridCol w="1243293">
                  <a:extLst>
                    <a:ext uri="{9D8B030D-6E8A-4147-A177-3AD203B41FA5}">
                      <a16:colId xmlns:a16="http://schemas.microsoft.com/office/drawing/2014/main" val="20001"/>
                    </a:ext>
                  </a:extLst>
                </a:gridCol>
                <a:gridCol w="621645">
                  <a:extLst>
                    <a:ext uri="{9D8B030D-6E8A-4147-A177-3AD203B41FA5}">
                      <a16:colId xmlns:a16="http://schemas.microsoft.com/office/drawing/2014/main" val="20002"/>
                    </a:ext>
                  </a:extLst>
                </a:gridCol>
              </a:tblGrid>
              <a:tr h="395267">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a:ln>
                            <a:noFill/>
                          </a:ln>
                          <a:solidFill>
                            <a:schemeClr val="tx1"/>
                          </a:solidFill>
                          <a:effectLst/>
                          <a:latin typeface="+mn-lt"/>
                          <a:ea typeface="SimSun" pitchFamily="2" charset="-122"/>
                        </a:rPr>
                        <a:t>Attribute Value</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a:ln>
                            <a:noFill/>
                          </a:ln>
                          <a:solidFill>
                            <a:schemeClr val="tx1"/>
                          </a:solidFill>
                          <a:effectLst/>
                          <a:latin typeface="+mn-lt"/>
                          <a:ea typeface="SimSun" pitchFamily="2" charset="-122"/>
                        </a:rPr>
                        <a:t>TID List</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a:ln>
                            <a:noFill/>
                          </a:ln>
                          <a:solidFill>
                            <a:schemeClr val="tx1"/>
                          </a:solidFill>
                          <a:effectLst/>
                          <a:latin typeface="+mn-lt"/>
                          <a:ea typeface="SimSun" pitchFamily="2" charset="-122"/>
                        </a:rPr>
                        <a:t>List Size</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27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400" b="0" i="0" u="none" strike="noStrike" cap="none" normalizeH="0" baseline="0" dirty="0">
                          <a:ln>
                            <a:noFill/>
                          </a:ln>
                          <a:solidFill>
                            <a:schemeClr val="tx1"/>
                          </a:solidFill>
                          <a:effectLst/>
                          <a:latin typeface="+mn-lt"/>
                          <a:ea typeface="SimSun" pitchFamily="2" charset="-122"/>
                        </a:rPr>
                        <a:t>a1</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a:ln>
                            <a:noFill/>
                          </a:ln>
                          <a:solidFill>
                            <a:schemeClr val="tx1"/>
                          </a:solidFill>
                          <a:effectLst/>
                          <a:latin typeface="+mn-lt"/>
                          <a:ea typeface="SimSun" pitchFamily="2" charset="-122"/>
                        </a:rPr>
                        <a:t>1 2 3</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a:ln>
                            <a:noFill/>
                          </a:ln>
                          <a:solidFill>
                            <a:schemeClr val="tx1"/>
                          </a:solidFill>
                          <a:effectLst/>
                          <a:latin typeface="+mn-lt"/>
                          <a:ea typeface="SimSun" pitchFamily="2" charset="-122"/>
                        </a:rPr>
                        <a:t>3</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27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400" b="0" i="0" u="none" strike="noStrike" cap="none" normalizeH="0" baseline="0" dirty="0">
                          <a:ln>
                            <a:noFill/>
                          </a:ln>
                          <a:solidFill>
                            <a:schemeClr val="tx1"/>
                          </a:solidFill>
                          <a:effectLst/>
                          <a:latin typeface="+mn-lt"/>
                          <a:ea typeface="SimSun" pitchFamily="2" charset="-122"/>
                        </a:rPr>
                        <a:t>a2</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4 5</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a:ln>
                            <a:noFill/>
                          </a:ln>
                          <a:solidFill>
                            <a:schemeClr val="tx1"/>
                          </a:solidFill>
                          <a:effectLst/>
                          <a:latin typeface="+mn-lt"/>
                          <a:ea typeface="SimSun" pitchFamily="2" charset="-122"/>
                        </a:rPr>
                        <a:t>2</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27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400" b="0" i="0" u="none" strike="noStrike" cap="none" normalizeH="0" baseline="0" dirty="0">
                          <a:ln>
                            <a:noFill/>
                          </a:ln>
                          <a:solidFill>
                            <a:schemeClr val="tx1"/>
                          </a:solidFill>
                          <a:effectLst/>
                          <a:latin typeface="+mn-lt"/>
                          <a:ea typeface="SimSun" pitchFamily="2" charset="-122"/>
                        </a:rPr>
                        <a:t>b1</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1 4 5</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a:ln>
                            <a:noFill/>
                          </a:ln>
                          <a:solidFill>
                            <a:schemeClr val="tx1"/>
                          </a:solidFill>
                          <a:effectLst/>
                          <a:latin typeface="+mn-lt"/>
                          <a:ea typeface="SimSun" pitchFamily="2" charset="-122"/>
                        </a:rPr>
                        <a:t>3</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27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400" b="0" i="0" u="none" strike="noStrike" cap="none" normalizeH="0" baseline="0" dirty="0">
                          <a:ln>
                            <a:noFill/>
                          </a:ln>
                          <a:solidFill>
                            <a:schemeClr val="tx1"/>
                          </a:solidFill>
                          <a:effectLst/>
                          <a:latin typeface="+mn-lt"/>
                          <a:ea typeface="SimSun" pitchFamily="2" charset="-122"/>
                        </a:rPr>
                        <a:t>b2</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2 3</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a:ln>
                            <a:noFill/>
                          </a:ln>
                          <a:solidFill>
                            <a:schemeClr val="tx1"/>
                          </a:solidFill>
                          <a:effectLst/>
                          <a:latin typeface="+mn-lt"/>
                          <a:ea typeface="SimSun" pitchFamily="2" charset="-122"/>
                        </a:rPr>
                        <a:t>2</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27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400" b="0" i="0" u="none" strike="noStrike" cap="none" normalizeH="0" baseline="0">
                          <a:ln>
                            <a:noFill/>
                          </a:ln>
                          <a:solidFill>
                            <a:schemeClr val="tx1"/>
                          </a:solidFill>
                          <a:effectLst/>
                          <a:latin typeface="+mn-lt"/>
                          <a:ea typeface="SimSun" pitchFamily="2" charset="-122"/>
                        </a:rPr>
                        <a:t>c1</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1 2 3 4 5</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5</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27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400" b="0" i="0" u="none" strike="noStrike" cap="none" normalizeH="0" baseline="0">
                          <a:ln>
                            <a:noFill/>
                          </a:ln>
                          <a:solidFill>
                            <a:schemeClr val="tx1"/>
                          </a:solidFill>
                          <a:effectLst/>
                          <a:latin typeface="+mn-lt"/>
                          <a:ea typeface="SimSun" pitchFamily="2" charset="-122"/>
                        </a:rPr>
                        <a:t>d1</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1 3 4 5</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4</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27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400" b="0" i="0" u="none" strike="noStrike" cap="none" normalizeH="0" baseline="0">
                          <a:ln>
                            <a:noFill/>
                          </a:ln>
                          <a:solidFill>
                            <a:schemeClr val="tx1"/>
                          </a:solidFill>
                          <a:effectLst/>
                          <a:latin typeface="+mn-lt"/>
                          <a:ea typeface="SimSun" pitchFamily="2" charset="-122"/>
                        </a:rPr>
                        <a:t>d2</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a:ln>
                            <a:noFill/>
                          </a:ln>
                          <a:solidFill>
                            <a:schemeClr val="tx1"/>
                          </a:solidFill>
                          <a:effectLst/>
                          <a:latin typeface="+mn-lt"/>
                          <a:ea typeface="SimSun" pitchFamily="2" charset="-122"/>
                        </a:rPr>
                        <a:t>2</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1</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827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400" b="0" i="0" u="none" strike="noStrike" cap="none" normalizeH="0" baseline="0">
                          <a:ln>
                            <a:noFill/>
                          </a:ln>
                          <a:solidFill>
                            <a:schemeClr val="tx1"/>
                          </a:solidFill>
                          <a:effectLst/>
                          <a:latin typeface="+mn-lt"/>
                          <a:ea typeface="SimSun" pitchFamily="2" charset="-122"/>
                        </a:rPr>
                        <a:t>e1</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a:ln>
                            <a:noFill/>
                          </a:ln>
                          <a:solidFill>
                            <a:schemeClr val="tx1"/>
                          </a:solidFill>
                          <a:effectLst/>
                          <a:latin typeface="+mn-lt"/>
                          <a:ea typeface="SimSun" pitchFamily="2" charset="-122"/>
                        </a:rPr>
                        <a:t>1 2</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2</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827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400" b="0" i="0" u="none" strike="noStrike" cap="none" normalizeH="0" baseline="0">
                          <a:ln>
                            <a:noFill/>
                          </a:ln>
                          <a:solidFill>
                            <a:schemeClr val="tx1"/>
                          </a:solidFill>
                          <a:effectLst/>
                          <a:latin typeface="+mn-lt"/>
                          <a:ea typeface="SimSun" pitchFamily="2" charset="-122"/>
                        </a:rPr>
                        <a:t>e2</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a:ln>
                            <a:noFill/>
                          </a:ln>
                          <a:solidFill>
                            <a:schemeClr val="tx1"/>
                          </a:solidFill>
                          <a:effectLst/>
                          <a:latin typeface="+mn-lt"/>
                          <a:ea typeface="SimSun" pitchFamily="2" charset="-122"/>
                        </a:rPr>
                        <a:t>3 4 </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2</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827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400" b="0" i="0" u="none" strike="noStrike" cap="none" normalizeH="0" baseline="0" dirty="0">
                          <a:ln>
                            <a:noFill/>
                          </a:ln>
                          <a:solidFill>
                            <a:schemeClr val="tx1"/>
                          </a:solidFill>
                          <a:effectLst/>
                          <a:latin typeface="+mn-lt"/>
                          <a:ea typeface="SimSun" pitchFamily="2" charset="-122"/>
                        </a:rPr>
                        <a:t>e3</a:t>
                      </a:r>
                    </a:p>
                  </a:txBody>
                  <a:tcPr marL="121920" marR="121920"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a:ln>
                            <a:noFill/>
                          </a:ln>
                          <a:solidFill>
                            <a:schemeClr val="tx1"/>
                          </a:solidFill>
                          <a:effectLst/>
                          <a:latin typeface="+mn-lt"/>
                          <a:ea typeface="SimSun" pitchFamily="2" charset="-122"/>
                        </a:rPr>
                        <a:t>5</a:t>
                      </a:r>
                    </a:p>
                  </a:txBody>
                  <a:tcPr marL="121920" marR="121920" marT="45712" marB="4571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400" b="0" i="0" u="none" strike="noStrike" cap="none" normalizeH="0" baseline="0" dirty="0">
                          <a:ln>
                            <a:noFill/>
                          </a:ln>
                          <a:solidFill>
                            <a:schemeClr val="tx1"/>
                          </a:solidFill>
                          <a:effectLst/>
                          <a:latin typeface="+mn-lt"/>
                          <a:ea typeface="SimSun" pitchFamily="2" charset="-122"/>
                        </a:rPr>
                        <a:t>1</a:t>
                      </a:r>
                    </a:p>
                  </a:txBody>
                  <a:tcPr marL="121920" marR="121920"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842269425"/>
              </p:ext>
            </p:extLst>
          </p:nvPr>
        </p:nvGraphicFramePr>
        <p:xfrm>
          <a:off x="7411300" y="4745168"/>
          <a:ext cx="4309648" cy="1981200"/>
        </p:xfrm>
        <a:graphic>
          <a:graphicData uri="http://schemas.openxmlformats.org/drawingml/2006/table">
            <a:tbl>
              <a:tblPr firstRow="1" bandRow="1">
                <a:tableStyleId>{7DF18680-E054-41AD-8BC1-D1AEF772440D}</a:tableStyleId>
              </a:tblPr>
              <a:tblGrid>
                <a:gridCol w="799825">
                  <a:extLst>
                    <a:ext uri="{9D8B030D-6E8A-4147-A177-3AD203B41FA5}">
                      <a16:colId xmlns:a16="http://schemas.microsoft.com/office/drawing/2014/main" val="20000"/>
                    </a:ext>
                  </a:extLst>
                </a:gridCol>
                <a:gridCol w="1499669">
                  <a:extLst>
                    <a:ext uri="{9D8B030D-6E8A-4147-A177-3AD203B41FA5}">
                      <a16:colId xmlns:a16="http://schemas.microsoft.com/office/drawing/2014/main" val="20001"/>
                    </a:ext>
                  </a:extLst>
                </a:gridCol>
                <a:gridCol w="949791">
                  <a:extLst>
                    <a:ext uri="{9D8B030D-6E8A-4147-A177-3AD203B41FA5}">
                      <a16:colId xmlns:a16="http://schemas.microsoft.com/office/drawing/2014/main" val="20002"/>
                    </a:ext>
                  </a:extLst>
                </a:gridCol>
                <a:gridCol w="1060363">
                  <a:extLst>
                    <a:ext uri="{9D8B030D-6E8A-4147-A177-3AD203B41FA5}">
                      <a16:colId xmlns:a16="http://schemas.microsoft.com/office/drawing/2014/main" val="20003"/>
                    </a:ext>
                  </a:extLst>
                </a:gridCol>
              </a:tblGrid>
              <a:tr h="393796">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zh-CN" sz="2000" dirty="0">
                          <a:solidFill>
                            <a:schemeClr val="tx1"/>
                          </a:solidFill>
                          <a:ea typeface="SimSun" pitchFamily="2" charset="-122"/>
                        </a:rPr>
                        <a:t>Cell</a:t>
                      </a:r>
                    </a:p>
                  </a:txBody>
                  <a:tcPr/>
                </a:tc>
                <a:tc>
                  <a:txBody>
                    <a:bodyPr/>
                    <a:lstStyle/>
                    <a:p>
                      <a:pPr algn="ctr" eaLnBrk="1" hangingPunct="1">
                        <a:buFont typeface="Wingdings" pitchFamily="2" charset="2"/>
                        <a:buNone/>
                      </a:pPr>
                      <a:r>
                        <a:rPr lang="en-US" altLang="zh-CN" sz="2000" dirty="0">
                          <a:solidFill>
                            <a:schemeClr val="tx1"/>
                          </a:solidFill>
                          <a:ea typeface="SimSun" pitchFamily="2" charset="-122"/>
                        </a:rPr>
                        <a:t>Intersection</a:t>
                      </a:r>
                    </a:p>
                  </a:txBody>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zh-CN" sz="1800" dirty="0">
                          <a:solidFill>
                            <a:schemeClr val="tx1"/>
                          </a:solidFill>
                          <a:ea typeface="SimSun" pitchFamily="2" charset="-122"/>
                        </a:rPr>
                        <a:t>TID List</a:t>
                      </a:r>
                    </a:p>
                  </a:txBody>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zh-CN" sz="2000" dirty="0">
                          <a:solidFill>
                            <a:schemeClr val="tx1"/>
                          </a:solidFill>
                          <a:ea typeface="SimSun" pitchFamily="2" charset="-122"/>
                        </a:rPr>
                        <a:t>List Size</a:t>
                      </a:r>
                    </a:p>
                  </a:txBody>
                  <a:tcPr/>
                </a:tc>
                <a:extLst>
                  <a:ext uri="{0D108BD9-81ED-4DB2-BD59-A6C34878D82A}">
                    <a16:rowId xmlns:a16="http://schemas.microsoft.com/office/drawing/2014/main" val="10000"/>
                  </a:ext>
                </a:extLst>
              </a:tr>
              <a:tr h="272472">
                <a:tc>
                  <a:txBody>
                    <a:bodyPr/>
                    <a:lstStyle/>
                    <a:p>
                      <a:pPr eaLnBrk="1" hangingPunct="1">
                        <a:buFont typeface="Wingdings" pitchFamily="2" charset="2"/>
                        <a:buNone/>
                      </a:pPr>
                      <a:r>
                        <a:rPr lang="en-US" altLang="zh-CN" sz="2000" dirty="0">
                          <a:latin typeface="+mn-lt"/>
                          <a:ea typeface="SimSun" pitchFamily="2" charset="-122"/>
                        </a:rPr>
                        <a:t>a1</a:t>
                      </a:r>
                      <a:r>
                        <a:rPr lang="en-US" altLang="zh-CN" sz="2000" baseline="0" dirty="0">
                          <a:latin typeface="+mn-lt"/>
                          <a:ea typeface="SimSun" pitchFamily="2" charset="-122"/>
                        </a:rPr>
                        <a:t> </a:t>
                      </a:r>
                      <a:r>
                        <a:rPr lang="en-US" altLang="zh-CN" sz="2000" dirty="0">
                          <a:latin typeface="+mn-lt"/>
                          <a:ea typeface="SimSun" pitchFamily="2" charset="-122"/>
                        </a:rPr>
                        <a:t>b1</a:t>
                      </a:r>
                    </a:p>
                  </a:txBody>
                  <a:tcPr/>
                </a:tc>
                <a:tc>
                  <a:txBody>
                    <a:bodyPr/>
                    <a:lstStyle/>
                    <a:p>
                      <a:pPr eaLnBrk="1" hangingPunct="1">
                        <a:buFont typeface="Wingdings" pitchFamily="2" charset="2"/>
                        <a:buNone/>
                      </a:pPr>
                      <a:r>
                        <a:rPr lang="zh-CN" altLang="en-US" sz="2000" dirty="0">
                          <a:ea typeface="SimSun" pitchFamily="2" charset="-122"/>
                        </a:rPr>
                        <a:t>1 2 3 ∩ 1 4 5</a:t>
                      </a:r>
                    </a:p>
                  </a:txBody>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zh-CN" altLang="en-US" sz="2000" dirty="0">
                          <a:ea typeface="SimSun" pitchFamily="2" charset="-122"/>
                        </a:rPr>
                        <a:t>1</a:t>
                      </a:r>
                    </a:p>
                  </a:txBody>
                  <a:tcPr/>
                </a:tc>
                <a:tc>
                  <a:txBody>
                    <a:bodyPr/>
                    <a:lstStyle/>
                    <a:p>
                      <a:pPr algn="ctr"/>
                      <a:r>
                        <a:rPr lang="en-US" sz="2000" dirty="0"/>
                        <a:t>1</a:t>
                      </a:r>
                    </a:p>
                  </a:txBody>
                  <a:tcPr/>
                </a:tc>
                <a:extLst>
                  <a:ext uri="{0D108BD9-81ED-4DB2-BD59-A6C34878D82A}">
                    <a16:rowId xmlns:a16="http://schemas.microsoft.com/office/drawing/2014/main" val="10001"/>
                  </a:ext>
                </a:extLst>
              </a:tr>
              <a:tr h="272472">
                <a:tc>
                  <a:txBody>
                    <a:bodyPr/>
                    <a:lstStyle/>
                    <a:p>
                      <a:pPr algn="ctr"/>
                      <a:r>
                        <a:rPr lang="en-US" sz="2000" dirty="0"/>
                        <a:t>a1 b2</a:t>
                      </a:r>
                    </a:p>
                  </a:txBody>
                  <a:tcPr/>
                </a:tc>
                <a:tc>
                  <a:txBody>
                    <a:bodyPr/>
                    <a:lstStyle/>
                    <a:p>
                      <a:pPr eaLnBrk="1" hangingPunct="1">
                        <a:buFont typeface="Wingdings" pitchFamily="2" charset="2"/>
                        <a:buNone/>
                      </a:pPr>
                      <a:r>
                        <a:rPr lang="zh-CN" altLang="en-US" sz="2000" dirty="0">
                          <a:ea typeface="SimSun" pitchFamily="2" charset="-122"/>
                        </a:rPr>
                        <a:t>1 2 3 ∩ 2 3</a:t>
                      </a:r>
                    </a:p>
                  </a:txBody>
                  <a:tcPr/>
                </a:tc>
                <a:tc>
                  <a:txBody>
                    <a:bodyPr/>
                    <a:lstStyle/>
                    <a:p>
                      <a:pPr algn="ctr"/>
                      <a:r>
                        <a:rPr lang="en-US" sz="2000" dirty="0"/>
                        <a:t>2 3</a:t>
                      </a:r>
                    </a:p>
                  </a:txBody>
                  <a:tcPr/>
                </a:tc>
                <a:tc>
                  <a:txBody>
                    <a:bodyPr/>
                    <a:lstStyle/>
                    <a:p>
                      <a:pPr algn="ctr"/>
                      <a:r>
                        <a:rPr lang="en-US" sz="2000" dirty="0"/>
                        <a:t>2</a:t>
                      </a:r>
                    </a:p>
                  </a:txBody>
                  <a:tcPr/>
                </a:tc>
                <a:extLst>
                  <a:ext uri="{0D108BD9-81ED-4DB2-BD59-A6C34878D82A}">
                    <a16:rowId xmlns:a16="http://schemas.microsoft.com/office/drawing/2014/main" val="10002"/>
                  </a:ext>
                </a:extLst>
              </a:tr>
              <a:tr h="272472">
                <a:tc>
                  <a:txBody>
                    <a:bodyPr/>
                    <a:lstStyle/>
                    <a:p>
                      <a:pPr algn="ctr"/>
                      <a:r>
                        <a:rPr lang="en-US" sz="2000" dirty="0"/>
                        <a:t>a2 b1</a:t>
                      </a:r>
                    </a:p>
                  </a:txBody>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zh-CN" altLang="en-US" sz="2000" dirty="0">
                          <a:ea typeface="SimSun" pitchFamily="2" charset="-122"/>
                        </a:rPr>
                        <a:t>4 5 ∩ 1 4 5</a:t>
                      </a:r>
                    </a:p>
                  </a:txBody>
                  <a:tcPr/>
                </a:tc>
                <a:tc>
                  <a:txBody>
                    <a:bodyPr/>
                    <a:lstStyle/>
                    <a:p>
                      <a:pPr algn="ctr"/>
                      <a:r>
                        <a:rPr lang="en-US" sz="2000" dirty="0"/>
                        <a:t>4 5</a:t>
                      </a:r>
                    </a:p>
                  </a:txBody>
                  <a:tcPr/>
                </a:tc>
                <a:tc>
                  <a:txBody>
                    <a:bodyPr/>
                    <a:lstStyle/>
                    <a:p>
                      <a:pPr algn="ctr"/>
                      <a:r>
                        <a:rPr lang="en-US" sz="2000" dirty="0"/>
                        <a:t>2</a:t>
                      </a:r>
                    </a:p>
                  </a:txBody>
                  <a:tcPr/>
                </a:tc>
                <a:extLst>
                  <a:ext uri="{0D108BD9-81ED-4DB2-BD59-A6C34878D82A}">
                    <a16:rowId xmlns:a16="http://schemas.microsoft.com/office/drawing/2014/main" val="10003"/>
                  </a:ext>
                </a:extLst>
              </a:tr>
              <a:tr h="272472">
                <a:tc>
                  <a:txBody>
                    <a:bodyPr/>
                    <a:lstStyle/>
                    <a:p>
                      <a:pPr algn="ctr"/>
                      <a:r>
                        <a:rPr lang="en-US" sz="2000" dirty="0"/>
                        <a:t>a2 b2</a:t>
                      </a:r>
                    </a:p>
                  </a:txBody>
                  <a:tcPr/>
                </a:tc>
                <a:tc>
                  <a:txBody>
                    <a:bodyPr/>
                    <a:lstStyle/>
                    <a:p>
                      <a:pPr eaLnBrk="1" hangingPunct="1">
                        <a:buFont typeface="Wingdings" pitchFamily="2" charset="2"/>
                        <a:buNone/>
                      </a:pPr>
                      <a:r>
                        <a:rPr lang="zh-CN" altLang="en-US" sz="2000" dirty="0">
                          <a:ea typeface="SimSun" pitchFamily="2" charset="-122"/>
                        </a:rPr>
                        <a:t>  4 5 ∩  2 3</a:t>
                      </a:r>
                    </a:p>
                  </a:txBody>
                  <a:tcPr/>
                </a:tc>
                <a:tc>
                  <a:txBody>
                    <a:bodyPr/>
                    <a:lstStyle/>
                    <a:p>
                      <a:pPr algn="ctr"/>
                      <a:r>
                        <a:rPr lang="el-GR" sz="2000" dirty="0"/>
                        <a:t>φ</a:t>
                      </a:r>
                      <a:endParaRPr lang="en-US" sz="2000" dirty="0"/>
                    </a:p>
                  </a:txBody>
                  <a:tcPr/>
                </a:tc>
                <a:tc>
                  <a:txBody>
                    <a:bodyPr/>
                    <a:lstStyle/>
                    <a:p>
                      <a:pPr algn="ctr"/>
                      <a:r>
                        <a:rPr lang="en-US" sz="2000" dirty="0"/>
                        <a:t>0</a:t>
                      </a:r>
                    </a:p>
                  </a:txBody>
                  <a:tcPr/>
                </a:tc>
                <a:extLst>
                  <a:ext uri="{0D108BD9-81ED-4DB2-BD59-A6C34878D82A}">
                    <a16:rowId xmlns:a16="http://schemas.microsoft.com/office/drawing/2014/main" val="10004"/>
                  </a:ext>
                </a:extLst>
              </a:tr>
            </a:tbl>
          </a:graphicData>
        </a:graphic>
      </p:graphicFrame>
      <p:pic>
        <p:nvPicPr>
          <p:cNvPr id="2" name="Picture 1">
            <a:extLst>
              <a:ext uri="{FF2B5EF4-FFF2-40B4-BE49-F238E27FC236}">
                <a16:creationId xmlns:a16="http://schemas.microsoft.com/office/drawing/2014/main" id="{9385DD3E-C0F9-A641-B21D-A45F6F18A0BC}"/>
              </a:ext>
            </a:extLst>
          </p:cNvPr>
          <p:cNvPicPr>
            <a:picLocks noChangeAspect="1"/>
          </p:cNvPicPr>
          <p:nvPr/>
        </p:nvPicPr>
        <p:blipFill>
          <a:blip r:embed="rId3"/>
          <a:stretch>
            <a:fillRect/>
          </a:stretch>
        </p:blipFill>
        <p:spPr>
          <a:xfrm>
            <a:off x="3267415" y="2160684"/>
            <a:ext cx="2890789" cy="753357"/>
          </a:xfrm>
          <a:prstGeom prst="rect">
            <a:avLst/>
          </a:prstGeom>
        </p:spPr>
      </p:pic>
    </p:spTree>
    <p:extLst>
      <p:ext uri="{BB962C8B-B14F-4D97-AF65-F5344CB8AC3E}">
        <p14:creationId xmlns:p14="http://schemas.microsoft.com/office/powerpoint/2010/main" val="34378359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a:xfrm>
            <a:off x="0" y="221676"/>
            <a:ext cx="12191999" cy="738909"/>
          </a:xfrm>
        </p:spPr>
        <p:txBody>
          <a:bodyPr>
            <a:normAutofit/>
          </a:bodyPr>
          <a:lstStyle/>
          <a:p>
            <a:pPr eaLnBrk="1" hangingPunct="1"/>
            <a:r>
              <a:rPr lang="en-US" altLang="zh-CN" dirty="0">
                <a:ea typeface="SimSun" pitchFamily="2" charset="-122"/>
              </a:rPr>
              <a:t>Online Query Computation with Shell-Fragments</a:t>
            </a:r>
          </a:p>
        </p:txBody>
      </p:sp>
      <p:sp>
        <p:nvSpPr>
          <p:cNvPr id="31749" name="Rectangle 3"/>
          <p:cNvSpPr>
            <a:spLocks noGrp="1" noChangeArrowheads="1"/>
          </p:cNvSpPr>
          <p:nvPr>
            <p:ph type="body" idx="1"/>
          </p:nvPr>
        </p:nvSpPr>
        <p:spPr>
          <a:xfrm>
            <a:off x="603251" y="1171574"/>
            <a:ext cx="10836274" cy="5200651"/>
          </a:xfrm>
        </p:spPr>
        <p:txBody>
          <a:bodyPr/>
          <a:lstStyle/>
          <a:p>
            <a:pPr marL="609600" indent="-609600">
              <a:spcAft>
                <a:spcPts val="600"/>
              </a:spcAft>
            </a:pPr>
            <a:r>
              <a:rPr lang="en-US" altLang="zh-CN" sz="2400" dirty="0">
                <a:ea typeface="SimSun" pitchFamily="2" charset="-122"/>
              </a:rPr>
              <a:t>A query has the general form:  &lt;a</a:t>
            </a:r>
            <a:r>
              <a:rPr lang="en-US" altLang="zh-CN" sz="2400" baseline="-25000" dirty="0">
                <a:ea typeface="SimSun" pitchFamily="2" charset="-122"/>
              </a:rPr>
              <a:t>1</a:t>
            </a:r>
            <a:r>
              <a:rPr lang="en-US" altLang="zh-CN" sz="2400" dirty="0">
                <a:ea typeface="SimSun" pitchFamily="2" charset="-122"/>
              </a:rPr>
              <a:t>, a</a:t>
            </a:r>
            <a:r>
              <a:rPr lang="en-US" altLang="zh-CN" sz="2400" baseline="-25000" dirty="0">
                <a:ea typeface="SimSun" pitchFamily="2" charset="-122"/>
              </a:rPr>
              <a:t>2</a:t>
            </a:r>
            <a:r>
              <a:rPr lang="en-US" altLang="zh-CN" sz="2400" dirty="0">
                <a:ea typeface="SimSun" pitchFamily="2" charset="-122"/>
              </a:rPr>
              <a:t>, …, a</a:t>
            </a:r>
            <a:r>
              <a:rPr lang="en-US" altLang="zh-CN" sz="2400" baseline="-25000" dirty="0">
                <a:ea typeface="SimSun" pitchFamily="2" charset="-122"/>
              </a:rPr>
              <a:t>n</a:t>
            </a:r>
            <a:r>
              <a:rPr lang="en-US" altLang="zh-CN" sz="2400" dirty="0">
                <a:ea typeface="SimSun" pitchFamily="2" charset="-122"/>
              </a:rPr>
              <a:t>: M&gt;</a:t>
            </a:r>
          </a:p>
          <a:p>
            <a:pPr marL="609600" indent="-609600">
              <a:spcAft>
                <a:spcPts val="600"/>
              </a:spcAft>
            </a:pPr>
            <a:r>
              <a:rPr lang="en-US" altLang="zh-CN" sz="2400" dirty="0">
                <a:ea typeface="SimSun" pitchFamily="2" charset="-122"/>
              </a:rPr>
              <a:t>Each </a:t>
            </a:r>
            <a:r>
              <a:rPr lang="en-US" altLang="zh-CN" sz="2400" dirty="0" err="1">
                <a:ea typeface="SimSun" pitchFamily="2" charset="-122"/>
              </a:rPr>
              <a:t>a</a:t>
            </a:r>
            <a:r>
              <a:rPr lang="en-US" altLang="zh-CN" sz="2400" baseline="-25000" dirty="0" err="1">
                <a:ea typeface="SimSun" pitchFamily="2" charset="-122"/>
              </a:rPr>
              <a:t>i</a:t>
            </a:r>
            <a:r>
              <a:rPr lang="en-US" altLang="zh-CN" sz="2400" dirty="0">
                <a:ea typeface="SimSun" pitchFamily="2" charset="-122"/>
              </a:rPr>
              <a:t> has 3 possible values (e.g., &lt;3, ?, ?, *, 1: count&gt;  returns a 2-D data cube) </a:t>
            </a:r>
          </a:p>
          <a:p>
            <a:pPr marL="990600" lvl="1" indent="-533400">
              <a:spcAft>
                <a:spcPts val="600"/>
              </a:spcAft>
            </a:pPr>
            <a:r>
              <a:rPr lang="en-US" altLang="zh-CN" sz="2400" dirty="0">
                <a:ea typeface="SimSun" pitchFamily="2" charset="-122"/>
              </a:rPr>
              <a:t>Instantiated value</a:t>
            </a:r>
          </a:p>
          <a:p>
            <a:pPr marL="990600" lvl="1" indent="-533400">
              <a:spcAft>
                <a:spcPts val="600"/>
              </a:spcAft>
            </a:pPr>
            <a:r>
              <a:rPr lang="en-US" altLang="zh-CN" sz="2400" dirty="0">
                <a:ea typeface="SimSun" pitchFamily="2" charset="-122"/>
              </a:rPr>
              <a:t>Aggregate * function</a:t>
            </a:r>
          </a:p>
          <a:p>
            <a:pPr marL="990600" lvl="1" indent="-533400">
              <a:spcAft>
                <a:spcPts val="600"/>
              </a:spcAft>
            </a:pPr>
            <a:r>
              <a:rPr lang="en-US" altLang="zh-CN" sz="2400" dirty="0">
                <a:ea typeface="SimSun" pitchFamily="2" charset="-122"/>
              </a:rPr>
              <a:t>Inquire ? Function</a:t>
            </a:r>
          </a:p>
        </p:txBody>
      </p:sp>
    </p:spTree>
    <p:extLst>
      <p:ext uri="{BB962C8B-B14F-4D97-AF65-F5344CB8AC3E}">
        <p14:creationId xmlns:p14="http://schemas.microsoft.com/office/powerpoint/2010/main" val="11707694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a:xfrm>
            <a:off x="0" y="221676"/>
            <a:ext cx="12191999" cy="738909"/>
          </a:xfrm>
        </p:spPr>
        <p:txBody>
          <a:bodyPr>
            <a:normAutofit/>
          </a:bodyPr>
          <a:lstStyle/>
          <a:p>
            <a:pPr eaLnBrk="1" hangingPunct="1"/>
            <a:r>
              <a:rPr lang="en-US" altLang="zh-CN" dirty="0">
                <a:ea typeface="SimSun" pitchFamily="2" charset="-122"/>
              </a:rPr>
              <a:t>Online Query Computation with Shell-Fragments</a:t>
            </a:r>
          </a:p>
        </p:txBody>
      </p:sp>
      <p:sp>
        <p:nvSpPr>
          <p:cNvPr id="31749" name="Rectangle 3"/>
          <p:cNvSpPr>
            <a:spLocks noGrp="1" noChangeArrowheads="1"/>
          </p:cNvSpPr>
          <p:nvPr>
            <p:ph type="body" idx="1"/>
          </p:nvPr>
        </p:nvSpPr>
        <p:spPr>
          <a:xfrm>
            <a:off x="603251" y="1171574"/>
            <a:ext cx="10836274" cy="5200651"/>
          </a:xfrm>
        </p:spPr>
        <p:txBody>
          <a:bodyPr/>
          <a:lstStyle/>
          <a:p>
            <a:pPr marL="609600" indent="-609600">
              <a:spcAft>
                <a:spcPts val="600"/>
              </a:spcAft>
            </a:pPr>
            <a:r>
              <a:rPr lang="en-US" altLang="zh-CN" sz="2400" dirty="0">
                <a:ea typeface="SimSun" pitchFamily="2" charset="-122"/>
              </a:rPr>
              <a:t>Method: Given the materialized fragment cubes, process a query as follows</a:t>
            </a:r>
          </a:p>
          <a:p>
            <a:pPr marL="990600" lvl="1" indent="-533400">
              <a:spcAft>
                <a:spcPts val="600"/>
              </a:spcAft>
            </a:pPr>
            <a:r>
              <a:rPr lang="en-US" altLang="zh-CN" sz="2400" dirty="0">
                <a:ea typeface="SimSun" pitchFamily="2" charset="-122"/>
              </a:rPr>
              <a:t>Divide the query into fragments, same as the shell-fragment</a:t>
            </a:r>
          </a:p>
          <a:p>
            <a:pPr marL="990600" lvl="1" indent="-533400">
              <a:spcAft>
                <a:spcPts val="600"/>
              </a:spcAft>
            </a:pPr>
            <a:r>
              <a:rPr lang="en-US" altLang="zh-CN" sz="2400" dirty="0">
                <a:ea typeface="SimSun" pitchFamily="2" charset="-122"/>
              </a:rPr>
              <a:t>Fetch the corresponding TID list for each fragment from the fragment cube</a:t>
            </a:r>
          </a:p>
          <a:p>
            <a:pPr marL="990600" lvl="1" indent="-533400">
              <a:spcAft>
                <a:spcPts val="600"/>
              </a:spcAft>
            </a:pPr>
            <a:r>
              <a:rPr lang="en-US" altLang="zh-CN" sz="2400" dirty="0">
                <a:ea typeface="SimSun" pitchFamily="2" charset="-122"/>
              </a:rPr>
              <a:t>Intersect the TID lists from each fragment to construct </a:t>
            </a:r>
            <a:r>
              <a:rPr lang="en-US" altLang="zh-CN" sz="2400" b="1" dirty="0">
                <a:ea typeface="SimSun" pitchFamily="2" charset="-122"/>
              </a:rPr>
              <a:t>instantiated base table</a:t>
            </a:r>
            <a:endParaRPr lang="en-US" altLang="zh-CN" sz="2400" dirty="0">
              <a:ea typeface="SimSun" pitchFamily="2" charset="-122"/>
            </a:endParaRPr>
          </a:p>
          <a:p>
            <a:pPr marL="990600" lvl="1" indent="-533400">
              <a:spcAft>
                <a:spcPts val="600"/>
              </a:spcAft>
            </a:pPr>
            <a:r>
              <a:rPr lang="en-US" altLang="zh-CN" sz="2400" dirty="0">
                <a:ea typeface="SimSun" pitchFamily="2" charset="-122"/>
              </a:rPr>
              <a:t>Compute the data cube using the base table with any cubing algorithm</a:t>
            </a:r>
          </a:p>
        </p:txBody>
      </p:sp>
      <p:sp>
        <p:nvSpPr>
          <p:cNvPr id="6" name="AutoShape 1061">
            <a:extLst>
              <a:ext uri="{FF2B5EF4-FFF2-40B4-BE49-F238E27FC236}">
                <a16:creationId xmlns:a16="http://schemas.microsoft.com/office/drawing/2014/main" id="{A6889D9A-53E4-8A48-ACAC-19528FFB6D69}"/>
              </a:ext>
            </a:extLst>
          </p:cNvPr>
          <p:cNvSpPr>
            <a:spLocks/>
          </p:cNvSpPr>
          <p:nvPr/>
        </p:nvSpPr>
        <p:spPr bwMode="auto">
          <a:xfrm rot="16200000">
            <a:off x="3725298" y="3424321"/>
            <a:ext cx="286722" cy="1711489"/>
          </a:xfrm>
          <a:prstGeom prst="leftBrace">
            <a:avLst>
              <a:gd name="adj1" fmla="val 3888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endParaRPr lang="zh-CN" altLang="en-US" sz="1800">
              <a:latin typeface="Verdana" pitchFamily="34" charset="0"/>
              <a:ea typeface="SimSun" pitchFamily="2" charset="-122"/>
            </a:endParaRPr>
          </a:p>
        </p:txBody>
      </p:sp>
      <p:sp>
        <p:nvSpPr>
          <p:cNvPr id="7" name="AutoShape 1062">
            <a:extLst>
              <a:ext uri="{FF2B5EF4-FFF2-40B4-BE49-F238E27FC236}">
                <a16:creationId xmlns:a16="http://schemas.microsoft.com/office/drawing/2014/main" id="{C3F0419F-7A8A-6145-8339-1B4248B9665E}"/>
              </a:ext>
            </a:extLst>
          </p:cNvPr>
          <p:cNvSpPr>
            <a:spLocks/>
          </p:cNvSpPr>
          <p:nvPr/>
        </p:nvSpPr>
        <p:spPr bwMode="auto">
          <a:xfrm rot="16200000">
            <a:off x="5008491" y="3862093"/>
            <a:ext cx="293085" cy="836910"/>
          </a:xfrm>
          <a:prstGeom prst="leftBrace">
            <a:avLst>
              <a:gd name="adj1" fmla="val 3888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endParaRPr lang="zh-CN" altLang="en-US" sz="1800">
              <a:latin typeface="Verdana" pitchFamily="34" charset="0"/>
              <a:ea typeface="SimSun" pitchFamily="2" charset="-122"/>
            </a:endParaRPr>
          </a:p>
        </p:txBody>
      </p:sp>
      <p:sp>
        <p:nvSpPr>
          <p:cNvPr id="8" name="AutoShape 1065">
            <a:extLst>
              <a:ext uri="{FF2B5EF4-FFF2-40B4-BE49-F238E27FC236}">
                <a16:creationId xmlns:a16="http://schemas.microsoft.com/office/drawing/2014/main" id="{8C3C50C8-0C4F-4E48-B100-F367D7BEB358}"/>
              </a:ext>
            </a:extLst>
          </p:cNvPr>
          <p:cNvSpPr>
            <a:spLocks/>
          </p:cNvSpPr>
          <p:nvPr/>
        </p:nvSpPr>
        <p:spPr bwMode="auto">
          <a:xfrm rot="16200000">
            <a:off x="6289225" y="3439208"/>
            <a:ext cx="286601" cy="1718073"/>
          </a:xfrm>
          <a:prstGeom prst="leftBrace">
            <a:avLst>
              <a:gd name="adj1" fmla="val 3888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endParaRPr lang="zh-CN" altLang="en-US" sz="1800">
              <a:latin typeface="Verdana" pitchFamily="34" charset="0"/>
              <a:ea typeface="SimSun" pitchFamily="2" charset="-122"/>
            </a:endParaRPr>
          </a:p>
        </p:txBody>
      </p:sp>
      <p:grpSp>
        <p:nvGrpSpPr>
          <p:cNvPr id="35" name="Group 34">
            <a:extLst>
              <a:ext uri="{FF2B5EF4-FFF2-40B4-BE49-F238E27FC236}">
                <a16:creationId xmlns:a16="http://schemas.microsoft.com/office/drawing/2014/main" id="{21D1C02D-7E3C-DE44-9CBD-57BC78787D55}"/>
              </a:ext>
            </a:extLst>
          </p:cNvPr>
          <p:cNvGrpSpPr/>
          <p:nvPr/>
        </p:nvGrpSpPr>
        <p:grpSpPr>
          <a:xfrm>
            <a:off x="3331347" y="4493497"/>
            <a:ext cx="913427" cy="910810"/>
            <a:chOff x="5997540" y="5608962"/>
            <a:chExt cx="913427" cy="910810"/>
          </a:xfrm>
        </p:grpSpPr>
        <p:sp>
          <p:nvSpPr>
            <p:cNvPr id="11" name="AutoShape 1063">
              <a:extLst>
                <a:ext uri="{FF2B5EF4-FFF2-40B4-BE49-F238E27FC236}">
                  <a16:creationId xmlns:a16="http://schemas.microsoft.com/office/drawing/2014/main" id="{F084487B-3487-5B47-A267-D4E692D9A975}"/>
                </a:ext>
              </a:extLst>
            </p:cNvPr>
            <p:cNvSpPr>
              <a:spLocks noChangeArrowheads="1"/>
            </p:cNvSpPr>
            <p:nvPr/>
          </p:nvSpPr>
          <p:spPr bwMode="auto">
            <a:xfrm>
              <a:off x="5997540" y="5608962"/>
              <a:ext cx="913427" cy="910810"/>
            </a:xfrm>
            <a:prstGeom prst="cube">
              <a:avLst>
                <a:gd name="adj" fmla="val 25000"/>
              </a:avLst>
            </a:prstGeom>
            <a:solidFill>
              <a:schemeClr val="accent1"/>
            </a:solidFill>
            <a:ln w="28575">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pPr>
              <a:endParaRPr lang="zh-CN" altLang="en-US" sz="2400">
                <a:solidFill>
                  <a:schemeClr val="folHlink"/>
                </a:solidFill>
                <a:latin typeface="Helvetica" pitchFamily="34" charset="0"/>
                <a:ea typeface="SimSun" pitchFamily="2" charset="-122"/>
              </a:endParaRPr>
            </a:p>
          </p:txBody>
        </p:sp>
        <p:sp>
          <p:nvSpPr>
            <p:cNvPr id="16" name="Line 1071">
              <a:extLst>
                <a:ext uri="{FF2B5EF4-FFF2-40B4-BE49-F238E27FC236}">
                  <a16:creationId xmlns:a16="http://schemas.microsoft.com/office/drawing/2014/main" id="{3172C5A6-024B-9F43-86DA-196A37E9F66A}"/>
                </a:ext>
              </a:extLst>
            </p:cNvPr>
            <p:cNvSpPr>
              <a:spLocks noChangeShapeType="1"/>
            </p:cNvSpPr>
            <p:nvPr/>
          </p:nvSpPr>
          <p:spPr bwMode="auto">
            <a:xfrm>
              <a:off x="5997540" y="6264469"/>
              <a:ext cx="685070" cy="0"/>
            </a:xfrm>
            <a:prstGeom prst="line">
              <a:avLst/>
            </a:prstGeom>
            <a:noFill/>
            <a:ln w="57150">
              <a:solidFill>
                <a:schemeClr val="folHlink"/>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1076">
              <a:extLst>
                <a:ext uri="{FF2B5EF4-FFF2-40B4-BE49-F238E27FC236}">
                  <a16:creationId xmlns:a16="http://schemas.microsoft.com/office/drawing/2014/main" id="{6D4FC951-AA4C-E74B-97D8-EB45BA3448CE}"/>
                </a:ext>
              </a:extLst>
            </p:cNvPr>
            <p:cNvSpPr>
              <a:spLocks noChangeShapeType="1"/>
            </p:cNvSpPr>
            <p:nvPr/>
          </p:nvSpPr>
          <p:spPr bwMode="auto">
            <a:xfrm flipV="1">
              <a:off x="6682610" y="6016067"/>
              <a:ext cx="228357" cy="248403"/>
            </a:xfrm>
            <a:prstGeom prst="line">
              <a:avLst/>
            </a:prstGeom>
            <a:noFill/>
            <a:ln w="38100">
              <a:solidFill>
                <a:schemeClr val="folHlink"/>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 name="Group 35">
            <a:extLst>
              <a:ext uri="{FF2B5EF4-FFF2-40B4-BE49-F238E27FC236}">
                <a16:creationId xmlns:a16="http://schemas.microsoft.com/office/drawing/2014/main" id="{1097C82A-0CAC-324C-9290-22D68B470BB7}"/>
              </a:ext>
            </a:extLst>
          </p:cNvPr>
          <p:cNvGrpSpPr/>
          <p:nvPr/>
        </p:nvGrpSpPr>
        <p:grpSpPr>
          <a:xfrm>
            <a:off x="4657300" y="4493497"/>
            <a:ext cx="913427" cy="910810"/>
            <a:chOff x="7367680" y="5608962"/>
            <a:chExt cx="913427" cy="910810"/>
          </a:xfrm>
        </p:grpSpPr>
        <p:sp>
          <p:nvSpPr>
            <p:cNvPr id="12" name="AutoShape 1064">
              <a:extLst>
                <a:ext uri="{FF2B5EF4-FFF2-40B4-BE49-F238E27FC236}">
                  <a16:creationId xmlns:a16="http://schemas.microsoft.com/office/drawing/2014/main" id="{EDDBF7AB-796C-4843-B4A7-FB5B65A86A93}"/>
                </a:ext>
              </a:extLst>
            </p:cNvPr>
            <p:cNvSpPr>
              <a:spLocks noChangeArrowheads="1"/>
            </p:cNvSpPr>
            <p:nvPr/>
          </p:nvSpPr>
          <p:spPr bwMode="auto">
            <a:xfrm>
              <a:off x="7367680" y="5608962"/>
              <a:ext cx="913427" cy="910810"/>
            </a:xfrm>
            <a:prstGeom prst="cube">
              <a:avLst>
                <a:gd name="adj" fmla="val 25000"/>
              </a:avLst>
            </a:prstGeom>
            <a:solidFill>
              <a:schemeClr val="accent1"/>
            </a:solidFill>
            <a:ln w="28575">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7" name="Line 1072">
              <a:extLst>
                <a:ext uri="{FF2B5EF4-FFF2-40B4-BE49-F238E27FC236}">
                  <a16:creationId xmlns:a16="http://schemas.microsoft.com/office/drawing/2014/main" id="{74BB59ED-DCE7-874E-B4C1-6D6F48CFE328}"/>
                </a:ext>
              </a:extLst>
            </p:cNvPr>
            <p:cNvSpPr>
              <a:spLocks noChangeShapeType="1"/>
            </p:cNvSpPr>
            <p:nvPr/>
          </p:nvSpPr>
          <p:spPr bwMode="auto">
            <a:xfrm>
              <a:off x="7367680" y="6016067"/>
              <a:ext cx="685070" cy="0"/>
            </a:xfrm>
            <a:prstGeom prst="line">
              <a:avLst/>
            </a:prstGeom>
            <a:noFill/>
            <a:ln w="57150">
              <a:solidFill>
                <a:schemeClr val="folHlink"/>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1077">
              <a:extLst>
                <a:ext uri="{FF2B5EF4-FFF2-40B4-BE49-F238E27FC236}">
                  <a16:creationId xmlns:a16="http://schemas.microsoft.com/office/drawing/2014/main" id="{2225570C-6A99-964D-9159-ED7E95042A71}"/>
                </a:ext>
              </a:extLst>
            </p:cNvPr>
            <p:cNvSpPr>
              <a:spLocks noChangeShapeType="1"/>
            </p:cNvSpPr>
            <p:nvPr/>
          </p:nvSpPr>
          <p:spPr bwMode="auto">
            <a:xfrm flipV="1">
              <a:off x="8052750" y="5767664"/>
              <a:ext cx="228357" cy="248403"/>
            </a:xfrm>
            <a:prstGeom prst="line">
              <a:avLst/>
            </a:prstGeom>
            <a:noFill/>
            <a:ln w="38100">
              <a:solidFill>
                <a:schemeClr val="folHlink"/>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 name="Group 36">
            <a:extLst>
              <a:ext uri="{FF2B5EF4-FFF2-40B4-BE49-F238E27FC236}">
                <a16:creationId xmlns:a16="http://schemas.microsoft.com/office/drawing/2014/main" id="{7E9E0307-8D32-0143-8EBE-D05E755F2185}"/>
              </a:ext>
            </a:extLst>
          </p:cNvPr>
          <p:cNvGrpSpPr/>
          <p:nvPr/>
        </p:nvGrpSpPr>
        <p:grpSpPr>
          <a:xfrm>
            <a:off x="5975811" y="4493497"/>
            <a:ext cx="913427" cy="910810"/>
            <a:chOff x="8585583" y="5602062"/>
            <a:chExt cx="913427" cy="910810"/>
          </a:xfrm>
        </p:grpSpPr>
        <p:sp>
          <p:nvSpPr>
            <p:cNvPr id="13" name="AutoShape 1066">
              <a:extLst>
                <a:ext uri="{FF2B5EF4-FFF2-40B4-BE49-F238E27FC236}">
                  <a16:creationId xmlns:a16="http://schemas.microsoft.com/office/drawing/2014/main" id="{946C0184-BA36-DB43-8A95-4AEA7FCB4212}"/>
                </a:ext>
              </a:extLst>
            </p:cNvPr>
            <p:cNvSpPr>
              <a:spLocks noChangeArrowheads="1"/>
            </p:cNvSpPr>
            <p:nvPr/>
          </p:nvSpPr>
          <p:spPr bwMode="auto">
            <a:xfrm>
              <a:off x="8585583" y="5602062"/>
              <a:ext cx="913427" cy="910810"/>
            </a:xfrm>
            <a:prstGeom prst="cube">
              <a:avLst>
                <a:gd name="adj" fmla="val 25000"/>
              </a:avLst>
            </a:prstGeom>
            <a:solidFill>
              <a:schemeClr val="accent1"/>
            </a:solidFill>
            <a:ln w="28575">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18" name="Line 1073">
              <a:extLst>
                <a:ext uri="{FF2B5EF4-FFF2-40B4-BE49-F238E27FC236}">
                  <a16:creationId xmlns:a16="http://schemas.microsoft.com/office/drawing/2014/main" id="{73223FDF-6991-AA4D-9A65-8BDA645C0341}"/>
                </a:ext>
              </a:extLst>
            </p:cNvPr>
            <p:cNvSpPr>
              <a:spLocks noChangeShapeType="1"/>
            </p:cNvSpPr>
            <p:nvPr/>
          </p:nvSpPr>
          <p:spPr bwMode="auto">
            <a:xfrm>
              <a:off x="8585583" y="6347270"/>
              <a:ext cx="685070" cy="0"/>
            </a:xfrm>
            <a:prstGeom prst="line">
              <a:avLst/>
            </a:prstGeom>
            <a:noFill/>
            <a:ln w="57150">
              <a:solidFill>
                <a:schemeClr val="folHlink"/>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 name="Line 1078">
              <a:extLst>
                <a:ext uri="{FF2B5EF4-FFF2-40B4-BE49-F238E27FC236}">
                  <a16:creationId xmlns:a16="http://schemas.microsoft.com/office/drawing/2014/main" id="{529B2E15-028A-8447-8288-B73DF1F14994}"/>
                </a:ext>
              </a:extLst>
            </p:cNvPr>
            <p:cNvSpPr>
              <a:spLocks noChangeShapeType="1"/>
            </p:cNvSpPr>
            <p:nvPr/>
          </p:nvSpPr>
          <p:spPr bwMode="auto">
            <a:xfrm flipV="1">
              <a:off x="9270653" y="6098868"/>
              <a:ext cx="228357" cy="248403"/>
            </a:xfrm>
            <a:prstGeom prst="line">
              <a:avLst/>
            </a:prstGeom>
            <a:noFill/>
            <a:ln w="38100">
              <a:solidFill>
                <a:schemeClr val="folHlink"/>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 name="TextBox 1">
            <a:extLst>
              <a:ext uri="{FF2B5EF4-FFF2-40B4-BE49-F238E27FC236}">
                <a16:creationId xmlns:a16="http://schemas.microsoft.com/office/drawing/2014/main" id="{5C576C64-70CE-364B-AD73-A489D8978508}"/>
              </a:ext>
            </a:extLst>
          </p:cNvPr>
          <p:cNvSpPr txBox="1"/>
          <p:nvPr/>
        </p:nvSpPr>
        <p:spPr>
          <a:xfrm>
            <a:off x="-77562" y="4347695"/>
            <a:ext cx="2981070" cy="707886"/>
          </a:xfrm>
          <a:prstGeom prst="rect">
            <a:avLst/>
          </a:prstGeom>
          <a:noFill/>
        </p:spPr>
        <p:txBody>
          <a:bodyPr wrap="square" rtlCol="0">
            <a:spAutoFit/>
          </a:bodyPr>
          <a:lstStyle/>
          <a:p>
            <a:pPr algn="ctr"/>
            <a:r>
              <a:rPr lang="en-US" sz="2000" dirty="0"/>
              <a:t>Query:</a:t>
            </a:r>
          </a:p>
          <a:p>
            <a:pPr algn="ctr"/>
            <a:r>
              <a:rPr lang="en-US" sz="2000" dirty="0"/>
              <a:t>&lt;a</a:t>
            </a:r>
            <a:r>
              <a:rPr lang="en-US" sz="2000" baseline="-25000" dirty="0"/>
              <a:t>2</a:t>
            </a:r>
            <a:r>
              <a:rPr lang="en-US" sz="2000" dirty="0"/>
              <a:t>, b</a:t>
            </a:r>
            <a:r>
              <a:rPr lang="en-US" sz="2000" baseline="-25000" dirty="0"/>
              <a:t>1</a:t>
            </a:r>
            <a:r>
              <a:rPr lang="en-US" sz="2000" dirty="0"/>
              <a:t>, ?, *, ?): count()?&gt;</a:t>
            </a:r>
          </a:p>
        </p:txBody>
      </p:sp>
      <p:graphicFrame>
        <p:nvGraphicFramePr>
          <p:cNvPr id="3" name="Table 2">
            <a:extLst>
              <a:ext uri="{FF2B5EF4-FFF2-40B4-BE49-F238E27FC236}">
                <a16:creationId xmlns:a16="http://schemas.microsoft.com/office/drawing/2014/main" id="{65C2FCB3-6D67-F54B-9F1B-A11775B682B4}"/>
              </a:ext>
            </a:extLst>
          </p:cNvPr>
          <p:cNvGraphicFramePr>
            <a:graphicFrameLocks noGrp="1"/>
          </p:cNvGraphicFramePr>
          <p:nvPr>
            <p:extLst>
              <p:ext uri="{D42A27DB-BD31-4B8C-83A1-F6EECF244321}">
                <p14:modId xmlns:p14="http://schemas.microsoft.com/office/powerpoint/2010/main" val="3278250688"/>
              </p:ext>
            </p:extLst>
          </p:nvPr>
        </p:nvGraphicFramePr>
        <p:xfrm>
          <a:off x="3012913" y="3734306"/>
          <a:ext cx="4292355" cy="381000"/>
        </p:xfrm>
        <a:graphic>
          <a:graphicData uri="http://schemas.openxmlformats.org/drawingml/2006/table">
            <a:tbl>
              <a:tblPr firstRow="1" bandRow="1">
                <a:tableStyleId>{5940675A-B579-460E-94D1-54222C63F5DA}</a:tableStyleId>
              </a:tblPr>
              <a:tblGrid>
                <a:gridCol w="858471">
                  <a:extLst>
                    <a:ext uri="{9D8B030D-6E8A-4147-A177-3AD203B41FA5}">
                      <a16:colId xmlns:a16="http://schemas.microsoft.com/office/drawing/2014/main" val="66791883"/>
                    </a:ext>
                  </a:extLst>
                </a:gridCol>
                <a:gridCol w="858471">
                  <a:extLst>
                    <a:ext uri="{9D8B030D-6E8A-4147-A177-3AD203B41FA5}">
                      <a16:colId xmlns:a16="http://schemas.microsoft.com/office/drawing/2014/main" val="958855099"/>
                    </a:ext>
                  </a:extLst>
                </a:gridCol>
                <a:gridCol w="858471">
                  <a:extLst>
                    <a:ext uri="{9D8B030D-6E8A-4147-A177-3AD203B41FA5}">
                      <a16:colId xmlns:a16="http://schemas.microsoft.com/office/drawing/2014/main" val="396783850"/>
                    </a:ext>
                  </a:extLst>
                </a:gridCol>
                <a:gridCol w="858471">
                  <a:extLst>
                    <a:ext uri="{9D8B030D-6E8A-4147-A177-3AD203B41FA5}">
                      <a16:colId xmlns:a16="http://schemas.microsoft.com/office/drawing/2014/main" val="3687613821"/>
                    </a:ext>
                  </a:extLst>
                </a:gridCol>
                <a:gridCol w="858471">
                  <a:extLst>
                    <a:ext uri="{9D8B030D-6E8A-4147-A177-3AD203B41FA5}">
                      <a16:colId xmlns:a16="http://schemas.microsoft.com/office/drawing/2014/main" val="3124899059"/>
                    </a:ext>
                  </a:extLst>
                </a:gridCol>
              </a:tblGrid>
              <a:tr h="370840">
                <a:tc>
                  <a:txBody>
                    <a:bodyPr/>
                    <a:lstStyle/>
                    <a:p>
                      <a:pPr algn="ctr"/>
                      <a:r>
                        <a:rPr lang="en-US" dirty="0"/>
                        <a:t>A</a:t>
                      </a:r>
                    </a:p>
                  </a:txBody>
                  <a:tcPr anchor="ctr"/>
                </a:tc>
                <a:tc>
                  <a:txBody>
                    <a:bodyPr/>
                    <a:lstStyle/>
                    <a:p>
                      <a:pPr algn="ctr"/>
                      <a:r>
                        <a:rPr lang="en-US" dirty="0"/>
                        <a:t>B</a:t>
                      </a:r>
                    </a:p>
                  </a:txBody>
                  <a:tcPr anchor="ctr"/>
                </a:tc>
                <a:tc>
                  <a:txBody>
                    <a:bodyPr/>
                    <a:lstStyle/>
                    <a:p>
                      <a:pPr algn="ctr"/>
                      <a:r>
                        <a:rPr lang="en-US" dirty="0"/>
                        <a:t>C</a:t>
                      </a:r>
                    </a:p>
                  </a:txBody>
                  <a:tcPr anchor="ctr"/>
                </a:tc>
                <a:tc>
                  <a:txBody>
                    <a:bodyPr/>
                    <a:lstStyle/>
                    <a:p>
                      <a:pPr algn="ctr"/>
                      <a:r>
                        <a:rPr lang="en-US" dirty="0"/>
                        <a:t>D</a:t>
                      </a:r>
                    </a:p>
                  </a:txBody>
                  <a:tcPr anchor="ctr"/>
                </a:tc>
                <a:tc>
                  <a:txBody>
                    <a:bodyPr/>
                    <a:lstStyle/>
                    <a:p>
                      <a:pPr algn="ctr"/>
                      <a:r>
                        <a:rPr lang="en-US" dirty="0"/>
                        <a:t>E</a:t>
                      </a:r>
                    </a:p>
                  </a:txBody>
                  <a:tcPr anchor="ctr"/>
                </a:tc>
                <a:extLst>
                  <a:ext uri="{0D108BD9-81ED-4DB2-BD59-A6C34878D82A}">
                    <a16:rowId xmlns:a16="http://schemas.microsoft.com/office/drawing/2014/main" val="2580074346"/>
                  </a:ext>
                </a:extLst>
              </a:tr>
            </a:tbl>
          </a:graphicData>
        </a:graphic>
      </p:graphicFrame>
      <p:cxnSp>
        <p:nvCxnSpPr>
          <p:cNvPr id="39" name="Straight Arrow Connector 38">
            <a:extLst>
              <a:ext uri="{FF2B5EF4-FFF2-40B4-BE49-F238E27FC236}">
                <a16:creationId xmlns:a16="http://schemas.microsoft.com/office/drawing/2014/main" id="{B2A9D52A-BBED-D34E-817A-35CB68C840C2}"/>
              </a:ext>
            </a:extLst>
          </p:cNvPr>
          <p:cNvCxnSpPr>
            <a:stCxn id="11" idx="3"/>
          </p:cNvCxnSpPr>
          <p:nvPr/>
        </p:nvCxnSpPr>
        <p:spPr>
          <a:xfrm flipH="1">
            <a:off x="3673882" y="5404307"/>
            <a:ext cx="327" cy="343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3BF0A42A-C158-8749-8C00-D4060D12BB04}"/>
              </a:ext>
            </a:extLst>
          </p:cNvPr>
          <p:cNvSpPr txBox="1"/>
          <p:nvPr/>
        </p:nvSpPr>
        <p:spPr>
          <a:xfrm>
            <a:off x="2590946" y="5747657"/>
            <a:ext cx="2027720" cy="400110"/>
          </a:xfrm>
          <a:prstGeom prst="rect">
            <a:avLst/>
          </a:prstGeom>
          <a:noFill/>
        </p:spPr>
        <p:txBody>
          <a:bodyPr wrap="square" rtlCol="0">
            <a:spAutoFit/>
          </a:bodyPr>
          <a:lstStyle/>
          <a:p>
            <a:pPr algn="ctr"/>
            <a:r>
              <a:rPr lang="en-US" sz="2000" dirty="0"/>
              <a:t>(a</a:t>
            </a:r>
            <a:r>
              <a:rPr lang="en-US" sz="2000" baseline="-25000" dirty="0"/>
              <a:t>2</a:t>
            </a:r>
            <a:r>
              <a:rPr lang="en-US" sz="2000" dirty="0"/>
              <a:t>, b</a:t>
            </a:r>
            <a:r>
              <a:rPr lang="en-US" sz="2000" baseline="-25000" dirty="0"/>
              <a:t>1</a:t>
            </a:r>
            <a:r>
              <a:rPr lang="en-US" sz="2000" dirty="0"/>
              <a:t>): {4, 5}</a:t>
            </a:r>
          </a:p>
        </p:txBody>
      </p:sp>
      <p:sp>
        <p:nvSpPr>
          <p:cNvPr id="43" name="TextBox 42">
            <a:extLst>
              <a:ext uri="{FF2B5EF4-FFF2-40B4-BE49-F238E27FC236}">
                <a16:creationId xmlns:a16="http://schemas.microsoft.com/office/drawing/2014/main" id="{D3662849-64F9-B54A-9627-6DA91968E19B}"/>
              </a:ext>
            </a:extLst>
          </p:cNvPr>
          <p:cNvSpPr txBox="1"/>
          <p:nvPr/>
        </p:nvSpPr>
        <p:spPr>
          <a:xfrm>
            <a:off x="3868659" y="6147767"/>
            <a:ext cx="2209423" cy="400110"/>
          </a:xfrm>
          <a:prstGeom prst="rect">
            <a:avLst/>
          </a:prstGeom>
          <a:noFill/>
        </p:spPr>
        <p:txBody>
          <a:bodyPr wrap="square" rtlCol="0">
            <a:spAutoFit/>
          </a:bodyPr>
          <a:lstStyle/>
          <a:p>
            <a:pPr algn="ctr"/>
            <a:r>
              <a:rPr lang="en-US" sz="2000" dirty="0"/>
              <a:t>(c</a:t>
            </a:r>
            <a:r>
              <a:rPr lang="en-US" sz="2000" baseline="-25000" dirty="0"/>
              <a:t>1</a:t>
            </a:r>
            <a:r>
              <a:rPr lang="en-US" sz="2000" dirty="0"/>
              <a:t>): {1, 2, 3, 4, 5}</a:t>
            </a:r>
          </a:p>
        </p:txBody>
      </p:sp>
      <p:sp>
        <p:nvSpPr>
          <p:cNvPr id="44" name="TextBox 43">
            <a:extLst>
              <a:ext uri="{FF2B5EF4-FFF2-40B4-BE49-F238E27FC236}">
                <a16:creationId xmlns:a16="http://schemas.microsoft.com/office/drawing/2014/main" id="{A75379C3-9DB4-2C45-8339-01F53D07219F}"/>
              </a:ext>
            </a:extLst>
          </p:cNvPr>
          <p:cNvSpPr txBox="1"/>
          <p:nvPr/>
        </p:nvSpPr>
        <p:spPr>
          <a:xfrm>
            <a:off x="5155033" y="5772061"/>
            <a:ext cx="3975798" cy="400110"/>
          </a:xfrm>
          <a:prstGeom prst="rect">
            <a:avLst/>
          </a:prstGeom>
          <a:noFill/>
        </p:spPr>
        <p:txBody>
          <a:bodyPr wrap="square" rtlCol="0">
            <a:spAutoFit/>
          </a:bodyPr>
          <a:lstStyle/>
          <a:p>
            <a:pPr algn="ctr"/>
            <a:r>
              <a:rPr lang="en-US" sz="2000" dirty="0"/>
              <a:t>{(e</a:t>
            </a:r>
            <a:r>
              <a:rPr lang="en-US" sz="2000" baseline="-25000" dirty="0"/>
              <a:t>1</a:t>
            </a:r>
            <a:r>
              <a:rPr lang="en-US" sz="2000" dirty="0"/>
              <a:t>: {1, 2}), (e</a:t>
            </a:r>
            <a:r>
              <a:rPr lang="en-US" sz="2000" baseline="-25000" dirty="0"/>
              <a:t>2</a:t>
            </a:r>
            <a:r>
              <a:rPr lang="en-US" sz="2000" dirty="0"/>
              <a:t>: {3, 4}), (e</a:t>
            </a:r>
            <a:r>
              <a:rPr lang="en-US" sz="2000" baseline="-25000" dirty="0"/>
              <a:t>3</a:t>
            </a:r>
            <a:r>
              <a:rPr lang="en-US" sz="2000" dirty="0"/>
              <a:t>: {5})}</a:t>
            </a:r>
          </a:p>
        </p:txBody>
      </p:sp>
      <p:cxnSp>
        <p:nvCxnSpPr>
          <p:cNvPr id="42" name="Straight Arrow Connector 41">
            <a:extLst>
              <a:ext uri="{FF2B5EF4-FFF2-40B4-BE49-F238E27FC236}">
                <a16:creationId xmlns:a16="http://schemas.microsoft.com/office/drawing/2014/main" id="{740A9655-06B4-0242-A842-FD888A3766D6}"/>
              </a:ext>
            </a:extLst>
          </p:cNvPr>
          <p:cNvCxnSpPr>
            <a:stCxn id="12" idx="3"/>
          </p:cNvCxnSpPr>
          <p:nvPr/>
        </p:nvCxnSpPr>
        <p:spPr>
          <a:xfrm flipH="1">
            <a:off x="4999835" y="5404307"/>
            <a:ext cx="327" cy="7434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9C048114-AEE8-9244-8E99-E9AD8FA516AE}"/>
              </a:ext>
            </a:extLst>
          </p:cNvPr>
          <p:cNvCxnSpPr>
            <a:stCxn id="13" idx="3"/>
          </p:cNvCxnSpPr>
          <p:nvPr/>
        </p:nvCxnSpPr>
        <p:spPr>
          <a:xfrm flipH="1">
            <a:off x="6318346" y="5404307"/>
            <a:ext cx="327" cy="3781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D1C2368E-9D8E-104E-BB0E-9A40D46165FA}"/>
              </a:ext>
            </a:extLst>
          </p:cNvPr>
          <p:cNvSpPr txBox="1"/>
          <p:nvPr/>
        </p:nvSpPr>
        <p:spPr>
          <a:xfrm>
            <a:off x="8648496" y="3778355"/>
            <a:ext cx="3179580" cy="1015663"/>
          </a:xfrm>
          <a:prstGeom prst="rect">
            <a:avLst/>
          </a:prstGeom>
          <a:noFill/>
        </p:spPr>
        <p:txBody>
          <a:bodyPr wrap="square" rtlCol="0">
            <a:spAutoFit/>
          </a:bodyPr>
          <a:lstStyle/>
          <a:p>
            <a:r>
              <a:rPr lang="en-US" sz="2000" dirty="0"/>
              <a:t>Intersect -&gt; base cuboid:</a:t>
            </a:r>
          </a:p>
          <a:p>
            <a:r>
              <a:rPr lang="en-US" sz="2000" dirty="0"/>
              <a:t>	(c</a:t>
            </a:r>
            <a:r>
              <a:rPr lang="en-US" sz="2000" baseline="-25000" dirty="0"/>
              <a:t>1</a:t>
            </a:r>
            <a:r>
              <a:rPr lang="en-US" sz="2000" dirty="0"/>
              <a:t>, e</a:t>
            </a:r>
            <a:r>
              <a:rPr lang="en-US" sz="2000" baseline="-25000" dirty="0"/>
              <a:t>2</a:t>
            </a:r>
            <a:r>
              <a:rPr lang="en-US" sz="2000" dirty="0"/>
              <a:t>): {4}</a:t>
            </a:r>
          </a:p>
          <a:p>
            <a:r>
              <a:rPr lang="en-US" sz="2000" dirty="0"/>
              <a:t>	(c</a:t>
            </a:r>
            <a:r>
              <a:rPr lang="en-US" sz="2000" baseline="-25000" dirty="0"/>
              <a:t>1</a:t>
            </a:r>
            <a:r>
              <a:rPr lang="en-US" sz="2000" dirty="0"/>
              <a:t>, e</a:t>
            </a:r>
            <a:r>
              <a:rPr lang="en-US" sz="2000" baseline="-25000" dirty="0"/>
              <a:t>3</a:t>
            </a:r>
            <a:r>
              <a:rPr lang="en-US" sz="2000" dirty="0"/>
              <a:t>): {5}</a:t>
            </a:r>
          </a:p>
        </p:txBody>
      </p:sp>
      <p:sp>
        <p:nvSpPr>
          <p:cNvPr id="50" name="Striped Right Arrow 49">
            <a:extLst>
              <a:ext uri="{FF2B5EF4-FFF2-40B4-BE49-F238E27FC236}">
                <a16:creationId xmlns:a16="http://schemas.microsoft.com/office/drawing/2014/main" id="{F3A62AB4-103F-074C-A874-B2F003FE9418}"/>
              </a:ext>
            </a:extLst>
          </p:cNvPr>
          <p:cNvSpPr/>
          <p:nvPr/>
        </p:nvSpPr>
        <p:spPr>
          <a:xfrm>
            <a:off x="2160667" y="5126849"/>
            <a:ext cx="600115" cy="726917"/>
          </a:xfrm>
          <a:prstGeom prst="stripedRightArrow">
            <a:avLst/>
          </a:prstGeom>
          <a:solidFill>
            <a:srgbClr val="00B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Striped Right Arrow 50">
            <a:extLst>
              <a:ext uri="{FF2B5EF4-FFF2-40B4-BE49-F238E27FC236}">
                <a16:creationId xmlns:a16="http://schemas.microsoft.com/office/drawing/2014/main" id="{5CC19D9D-8074-5442-8389-1F29EB8A7923}"/>
              </a:ext>
            </a:extLst>
          </p:cNvPr>
          <p:cNvSpPr/>
          <p:nvPr/>
        </p:nvSpPr>
        <p:spPr>
          <a:xfrm>
            <a:off x="7828415" y="4192664"/>
            <a:ext cx="600115" cy="726917"/>
          </a:xfrm>
          <a:prstGeom prst="stripedRightArrow">
            <a:avLst/>
          </a:prstGeom>
          <a:solidFill>
            <a:srgbClr val="00B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triped Right Arrow 51">
            <a:extLst>
              <a:ext uri="{FF2B5EF4-FFF2-40B4-BE49-F238E27FC236}">
                <a16:creationId xmlns:a16="http://schemas.microsoft.com/office/drawing/2014/main" id="{D5332942-A389-F94E-AF6A-8450DD75AD6B}"/>
              </a:ext>
            </a:extLst>
          </p:cNvPr>
          <p:cNvSpPr/>
          <p:nvPr/>
        </p:nvSpPr>
        <p:spPr>
          <a:xfrm rot="5400000">
            <a:off x="9633970" y="4823584"/>
            <a:ext cx="600115" cy="726917"/>
          </a:xfrm>
          <a:prstGeom prst="stripedRightArrow">
            <a:avLst/>
          </a:prstGeom>
          <a:solidFill>
            <a:srgbClr val="00B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utoShape 1081">
            <a:extLst>
              <a:ext uri="{FF2B5EF4-FFF2-40B4-BE49-F238E27FC236}">
                <a16:creationId xmlns:a16="http://schemas.microsoft.com/office/drawing/2014/main" id="{FE581415-DBCF-4540-AAEC-DE97469BB05F}"/>
              </a:ext>
            </a:extLst>
          </p:cNvPr>
          <p:cNvSpPr>
            <a:spLocks noChangeArrowheads="1"/>
          </p:cNvSpPr>
          <p:nvPr/>
        </p:nvSpPr>
        <p:spPr bwMode="auto">
          <a:xfrm>
            <a:off x="9166543" y="5558313"/>
            <a:ext cx="1290202" cy="1178907"/>
          </a:xfrm>
          <a:prstGeom prst="cube">
            <a:avLst>
              <a:gd name="adj" fmla="val 25000"/>
            </a:avLst>
          </a:prstGeom>
          <a:solidFill>
            <a:schemeClr val="accent1"/>
          </a:solidFill>
          <a:ln w="28575">
            <a:solidFill>
              <a:schemeClr val="folHlink"/>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pPr>
            <a:r>
              <a:rPr lang="en-US" altLang="zh-CN" sz="2000" dirty="0">
                <a:latin typeface="Helvetica" pitchFamily="34" charset="0"/>
                <a:ea typeface="SimSun" pitchFamily="2" charset="-122"/>
              </a:rPr>
              <a:t>Online</a:t>
            </a:r>
          </a:p>
          <a:p>
            <a:pPr algn="ctr" eaLnBrk="1" hangingPunct="1">
              <a:spcBef>
                <a:spcPct val="0"/>
              </a:spcBef>
              <a:buClrTx/>
              <a:buSzTx/>
              <a:buFontTx/>
              <a:buNone/>
            </a:pPr>
            <a:r>
              <a:rPr lang="en-US" altLang="zh-CN" sz="2000" dirty="0">
                <a:latin typeface="Helvetica" pitchFamily="34" charset="0"/>
                <a:ea typeface="SimSun" pitchFamily="2" charset="-122"/>
              </a:rPr>
              <a:t>Cube</a:t>
            </a:r>
          </a:p>
        </p:txBody>
      </p:sp>
    </p:spTree>
    <p:extLst>
      <p:ext uri="{BB962C8B-B14F-4D97-AF65-F5344CB8AC3E}">
        <p14:creationId xmlns:p14="http://schemas.microsoft.com/office/powerpoint/2010/main" val="17231729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9872" y="1254081"/>
            <a:ext cx="3653066" cy="216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Rectangle 2"/>
          <p:cNvSpPr>
            <a:spLocks noGrp="1" noChangeArrowheads="1"/>
          </p:cNvSpPr>
          <p:nvPr>
            <p:ph type="title" idx="4294967295"/>
          </p:nvPr>
        </p:nvSpPr>
        <p:spPr>
          <a:xfrm>
            <a:off x="812800" y="152400"/>
            <a:ext cx="10769600" cy="1066800"/>
          </a:xfrm>
          <a:noFill/>
        </p:spPr>
        <p:txBody>
          <a:bodyPr lIns="92075" tIns="46038" rIns="92075" bIns="46038" anchor="ctr"/>
          <a:lstStyle/>
          <a:p>
            <a:pPr eaLnBrk="1" hangingPunct="1"/>
            <a:r>
              <a:rPr lang="en-US" altLang="zh-CN" dirty="0">
                <a:ea typeface="SimSun" pitchFamily="2" charset="-122"/>
              </a:rPr>
              <a:t>Chapter 5: Data Cube Technology</a:t>
            </a:r>
          </a:p>
        </p:txBody>
      </p:sp>
      <p:sp>
        <p:nvSpPr>
          <p:cNvPr id="5125" name="Rectangle 3"/>
          <p:cNvSpPr>
            <a:spLocks noGrp="1" noChangeArrowheads="1"/>
          </p:cNvSpPr>
          <p:nvPr>
            <p:ph type="body" idx="4294967295"/>
          </p:nvPr>
        </p:nvSpPr>
        <p:spPr>
          <a:xfrm>
            <a:off x="781214" y="1362172"/>
            <a:ext cx="10056119" cy="4876800"/>
          </a:xfrm>
          <a:noFill/>
        </p:spPr>
        <p:txBody>
          <a:bodyPr vert="horz" lIns="92075" tIns="46038" rIns="92075" bIns="46038" rtlCol="0" anchor="t">
            <a:noAutofit/>
          </a:bodyPr>
          <a:lstStyle/>
          <a:p>
            <a:pPr eaLnBrk="1" hangingPunct="1">
              <a:lnSpc>
                <a:spcPct val="200000"/>
              </a:lnSpc>
              <a:spcAft>
                <a:spcPts val="600"/>
              </a:spcAft>
            </a:pPr>
            <a:r>
              <a:rPr lang="en-US" altLang="zh-CN" sz="2800" dirty="0">
                <a:ea typeface="SimSun" pitchFamily="2" charset="-122"/>
              </a:rPr>
              <a:t>Data Cube Computation: Basic Concepts </a:t>
            </a:r>
          </a:p>
          <a:p>
            <a:pPr>
              <a:lnSpc>
                <a:spcPct val="200000"/>
              </a:lnSpc>
              <a:spcAft>
                <a:spcPts val="600"/>
              </a:spcAft>
            </a:pPr>
            <a:r>
              <a:rPr lang="en-US" altLang="zh-CN" sz="2800" dirty="0">
                <a:ea typeface="SimSun" pitchFamily="2" charset="-122"/>
              </a:rPr>
              <a:t>Data Cube Computation Methods</a:t>
            </a:r>
          </a:p>
          <a:p>
            <a:pPr eaLnBrk="1" hangingPunct="1">
              <a:lnSpc>
                <a:spcPct val="200000"/>
              </a:lnSpc>
              <a:spcAft>
                <a:spcPts val="600"/>
              </a:spcAft>
            </a:pPr>
            <a:r>
              <a:rPr lang="en-US" altLang="zh-CN" sz="2800" dirty="0">
                <a:ea typeface="SimSun" pitchFamily="2" charset="-122"/>
              </a:rPr>
              <a:t>Multidimensional Data Analysis in Cube Space</a:t>
            </a:r>
          </a:p>
          <a:p>
            <a:pPr eaLnBrk="1" hangingPunct="1">
              <a:lnSpc>
                <a:spcPct val="200000"/>
              </a:lnSpc>
              <a:spcAft>
                <a:spcPts val="600"/>
              </a:spcAft>
            </a:pPr>
            <a:r>
              <a:rPr lang="en-US" altLang="zh-CN" sz="2800" dirty="0">
                <a:ea typeface="SimSun" pitchFamily="2" charset="-122"/>
              </a:rPr>
              <a:t>Summary</a:t>
            </a:r>
          </a:p>
        </p:txBody>
      </p:sp>
      <p:sp>
        <p:nvSpPr>
          <p:cNvPr id="2" name="Striped Right Arrow 1"/>
          <p:cNvSpPr/>
          <p:nvPr/>
        </p:nvSpPr>
        <p:spPr>
          <a:xfrm rot="8814220">
            <a:off x="8000758" y="3405437"/>
            <a:ext cx="586596" cy="681623"/>
          </a:xfrm>
          <a:prstGeom prst="strip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411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836085" y="381000"/>
            <a:ext cx="10136716" cy="685800"/>
          </a:xfrm>
        </p:spPr>
        <p:txBody>
          <a:bodyPr/>
          <a:lstStyle/>
          <a:p>
            <a:pPr eaLnBrk="1" hangingPunct="1"/>
            <a:r>
              <a:rPr lang="en-US" altLang="zh-CN">
                <a:ea typeface="SimSun" pitchFamily="2" charset="-122"/>
              </a:rPr>
              <a:t>Data Cube: A Lattice of Cuboids</a:t>
            </a:r>
          </a:p>
        </p:txBody>
      </p:sp>
      <p:grpSp>
        <p:nvGrpSpPr>
          <p:cNvPr id="6149" name="Group 78"/>
          <p:cNvGrpSpPr>
            <a:grpSpLocks/>
          </p:cNvGrpSpPr>
          <p:nvPr/>
        </p:nvGrpSpPr>
        <p:grpSpPr bwMode="auto">
          <a:xfrm>
            <a:off x="182034" y="1371600"/>
            <a:ext cx="11025717" cy="4910138"/>
            <a:chOff x="86" y="864"/>
            <a:chExt cx="5209" cy="3093"/>
          </a:xfrm>
        </p:grpSpPr>
        <p:sp>
          <p:nvSpPr>
            <p:cNvPr id="6150" name="Text Box 3"/>
            <p:cNvSpPr txBox="1">
              <a:spLocks noChangeArrowheads="1"/>
            </p:cNvSpPr>
            <p:nvPr/>
          </p:nvSpPr>
          <p:spPr bwMode="auto">
            <a:xfrm>
              <a:off x="86" y="2343"/>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600" b="1">
                  <a:latin typeface="Times New Roman" pitchFamily="18" charset="0"/>
                  <a:ea typeface="SimSun" pitchFamily="2" charset="-122"/>
                </a:rPr>
                <a:t>time,item</a:t>
              </a:r>
              <a:endParaRPr lang="en-US" altLang="zh-CN" sz="2400">
                <a:latin typeface="Times New Roman" pitchFamily="18" charset="0"/>
                <a:ea typeface="SimSun" pitchFamily="2" charset="-122"/>
              </a:endParaRPr>
            </a:p>
          </p:txBody>
        </p:sp>
        <p:sp>
          <p:nvSpPr>
            <p:cNvPr id="6151" name="Text Box 4"/>
            <p:cNvSpPr txBox="1">
              <a:spLocks noChangeArrowheads="1"/>
            </p:cNvSpPr>
            <p:nvPr/>
          </p:nvSpPr>
          <p:spPr bwMode="auto">
            <a:xfrm>
              <a:off x="86" y="3111"/>
              <a:ext cx="83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600" b="1">
                  <a:latin typeface="Times New Roman" pitchFamily="18" charset="0"/>
                  <a:ea typeface="SimSun" pitchFamily="2" charset="-122"/>
                </a:rPr>
                <a:t>time,item,location</a:t>
              </a:r>
              <a:endParaRPr lang="en-US" altLang="zh-CN" sz="2400">
                <a:latin typeface="Times New Roman" pitchFamily="18" charset="0"/>
                <a:ea typeface="SimSun" pitchFamily="2" charset="-122"/>
              </a:endParaRPr>
            </a:p>
          </p:txBody>
        </p:sp>
        <p:sp>
          <p:nvSpPr>
            <p:cNvPr id="6152" name="Text Box 5"/>
            <p:cNvSpPr txBox="1">
              <a:spLocks noChangeArrowheads="1"/>
            </p:cNvSpPr>
            <p:nvPr/>
          </p:nvSpPr>
          <p:spPr bwMode="auto">
            <a:xfrm>
              <a:off x="1248" y="3744"/>
              <a:ext cx="131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600" b="1">
                  <a:latin typeface="Times New Roman" pitchFamily="18" charset="0"/>
                  <a:ea typeface="SimSun" pitchFamily="2" charset="-122"/>
                </a:rPr>
                <a:t>time, item, location, supplierc</a:t>
              </a:r>
              <a:endParaRPr lang="en-US" altLang="zh-CN" sz="2400">
                <a:latin typeface="Times New Roman" pitchFamily="18" charset="0"/>
                <a:ea typeface="SimSun" pitchFamily="2" charset="-122"/>
              </a:endParaRPr>
            </a:p>
          </p:txBody>
        </p:sp>
        <p:grpSp>
          <p:nvGrpSpPr>
            <p:cNvPr id="6153" name="Group 6"/>
            <p:cNvGrpSpPr>
              <a:grpSpLocks/>
            </p:cNvGrpSpPr>
            <p:nvPr/>
          </p:nvGrpSpPr>
          <p:grpSpPr bwMode="auto">
            <a:xfrm>
              <a:off x="384" y="864"/>
              <a:ext cx="4911" cy="2823"/>
              <a:chOff x="384" y="1209"/>
              <a:chExt cx="4911" cy="2823"/>
            </a:xfrm>
          </p:grpSpPr>
          <p:sp>
            <p:nvSpPr>
              <p:cNvPr id="6154" name="AutoShape 7"/>
              <p:cNvSpPr>
                <a:spLocks noChangeArrowheads="1"/>
              </p:cNvSpPr>
              <p:nvPr/>
            </p:nvSpPr>
            <p:spPr bwMode="auto">
              <a:xfrm>
                <a:off x="1872" y="1440"/>
                <a:ext cx="136" cy="144"/>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6155" name="AutoShape 8"/>
              <p:cNvSpPr>
                <a:spLocks noChangeArrowheads="1"/>
              </p:cNvSpPr>
              <p:nvPr/>
            </p:nvSpPr>
            <p:spPr bwMode="auto">
              <a:xfrm>
                <a:off x="816" y="1968"/>
                <a:ext cx="144" cy="144"/>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6156" name="AutoShape 9"/>
              <p:cNvSpPr>
                <a:spLocks noChangeArrowheads="1"/>
              </p:cNvSpPr>
              <p:nvPr/>
            </p:nvSpPr>
            <p:spPr bwMode="auto">
              <a:xfrm>
                <a:off x="1536" y="1968"/>
                <a:ext cx="144" cy="144"/>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6157" name="AutoShape 10"/>
              <p:cNvSpPr>
                <a:spLocks noChangeArrowheads="1"/>
              </p:cNvSpPr>
              <p:nvPr/>
            </p:nvSpPr>
            <p:spPr bwMode="auto">
              <a:xfrm>
                <a:off x="2256" y="1968"/>
                <a:ext cx="144" cy="144"/>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6158" name="AutoShape 11"/>
              <p:cNvSpPr>
                <a:spLocks noChangeArrowheads="1"/>
              </p:cNvSpPr>
              <p:nvPr/>
            </p:nvSpPr>
            <p:spPr bwMode="auto">
              <a:xfrm>
                <a:off x="1728" y="2592"/>
                <a:ext cx="144" cy="144"/>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6159" name="AutoShape 12"/>
              <p:cNvSpPr>
                <a:spLocks noChangeArrowheads="1"/>
              </p:cNvSpPr>
              <p:nvPr/>
            </p:nvSpPr>
            <p:spPr bwMode="auto">
              <a:xfrm>
                <a:off x="2976" y="2592"/>
                <a:ext cx="144" cy="144"/>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6160" name="AutoShape 13"/>
              <p:cNvSpPr>
                <a:spLocks noChangeArrowheads="1"/>
              </p:cNvSpPr>
              <p:nvPr/>
            </p:nvSpPr>
            <p:spPr bwMode="auto">
              <a:xfrm>
                <a:off x="2400" y="2592"/>
                <a:ext cx="144" cy="144"/>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6161" name="AutoShape 14"/>
              <p:cNvSpPr>
                <a:spLocks noChangeArrowheads="1"/>
              </p:cNvSpPr>
              <p:nvPr/>
            </p:nvSpPr>
            <p:spPr bwMode="auto">
              <a:xfrm>
                <a:off x="1056" y="2592"/>
                <a:ext cx="144" cy="144"/>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6162" name="AutoShape 15"/>
              <p:cNvSpPr>
                <a:spLocks noChangeArrowheads="1"/>
              </p:cNvSpPr>
              <p:nvPr/>
            </p:nvSpPr>
            <p:spPr bwMode="auto">
              <a:xfrm>
                <a:off x="384" y="2592"/>
                <a:ext cx="144" cy="144"/>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6163" name="AutoShape 16"/>
              <p:cNvSpPr>
                <a:spLocks noChangeArrowheads="1"/>
              </p:cNvSpPr>
              <p:nvPr/>
            </p:nvSpPr>
            <p:spPr bwMode="auto">
              <a:xfrm>
                <a:off x="2880" y="2016"/>
                <a:ext cx="144" cy="144"/>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6164" name="AutoShape 17"/>
              <p:cNvSpPr>
                <a:spLocks noChangeArrowheads="1"/>
              </p:cNvSpPr>
              <p:nvPr/>
            </p:nvSpPr>
            <p:spPr bwMode="auto">
              <a:xfrm>
                <a:off x="816" y="3264"/>
                <a:ext cx="144" cy="144"/>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6165" name="AutoShape 18"/>
              <p:cNvSpPr>
                <a:spLocks noChangeArrowheads="1"/>
              </p:cNvSpPr>
              <p:nvPr/>
            </p:nvSpPr>
            <p:spPr bwMode="auto">
              <a:xfrm>
                <a:off x="3552" y="2592"/>
                <a:ext cx="144" cy="144"/>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6166" name="AutoShape 19"/>
              <p:cNvSpPr>
                <a:spLocks noChangeArrowheads="1"/>
              </p:cNvSpPr>
              <p:nvPr/>
            </p:nvSpPr>
            <p:spPr bwMode="auto">
              <a:xfrm>
                <a:off x="1920" y="3888"/>
                <a:ext cx="144" cy="144"/>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6167" name="AutoShape 20"/>
              <p:cNvSpPr>
                <a:spLocks noChangeArrowheads="1"/>
              </p:cNvSpPr>
              <p:nvPr/>
            </p:nvSpPr>
            <p:spPr bwMode="auto">
              <a:xfrm>
                <a:off x="2784" y="3264"/>
                <a:ext cx="144" cy="144"/>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6168" name="AutoShape 21"/>
              <p:cNvSpPr>
                <a:spLocks noChangeArrowheads="1"/>
              </p:cNvSpPr>
              <p:nvPr/>
            </p:nvSpPr>
            <p:spPr bwMode="auto">
              <a:xfrm>
                <a:off x="2112" y="3264"/>
                <a:ext cx="144" cy="144"/>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6169" name="AutoShape 22"/>
              <p:cNvSpPr>
                <a:spLocks noChangeArrowheads="1"/>
              </p:cNvSpPr>
              <p:nvPr/>
            </p:nvSpPr>
            <p:spPr bwMode="auto">
              <a:xfrm>
                <a:off x="1440" y="3264"/>
                <a:ext cx="144" cy="144"/>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6170" name="Text Box 23"/>
              <p:cNvSpPr txBox="1">
                <a:spLocks noChangeArrowheads="1"/>
              </p:cNvSpPr>
              <p:nvPr/>
            </p:nvSpPr>
            <p:spPr bwMode="auto">
              <a:xfrm>
                <a:off x="1800" y="1209"/>
                <a:ext cx="20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2000">
                    <a:latin typeface="Times New Roman" pitchFamily="18" charset="0"/>
                    <a:ea typeface="SimSun" pitchFamily="2" charset="-122"/>
                  </a:rPr>
                  <a:t>all</a:t>
                </a:r>
                <a:endParaRPr lang="en-US" altLang="zh-CN" sz="2400">
                  <a:latin typeface="Times New Roman" pitchFamily="18" charset="0"/>
                  <a:ea typeface="SimSun" pitchFamily="2" charset="-122"/>
                </a:endParaRPr>
              </a:p>
            </p:txBody>
          </p:sp>
          <p:sp>
            <p:nvSpPr>
              <p:cNvPr id="6171" name="Text Box 24"/>
              <p:cNvSpPr txBox="1">
                <a:spLocks noChangeArrowheads="1"/>
              </p:cNvSpPr>
              <p:nvPr/>
            </p:nvSpPr>
            <p:spPr bwMode="auto">
              <a:xfrm>
                <a:off x="758" y="1737"/>
                <a:ext cx="3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2000" dirty="0">
                    <a:latin typeface="Times New Roman" pitchFamily="18" charset="0"/>
                    <a:ea typeface="SimSun" pitchFamily="2" charset="-122"/>
                  </a:rPr>
                  <a:t>time</a:t>
                </a:r>
                <a:endParaRPr lang="en-US" altLang="zh-CN" sz="2400" dirty="0">
                  <a:latin typeface="Times New Roman" pitchFamily="18" charset="0"/>
                  <a:ea typeface="SimSun" pitchFamily="2" charset="-122"/>
                </a:endParaRPr>
              </a:p>
            </p:txBody>
          </p:sp>
          <p:sp>
            <p:nvSpPr>
              <p:cNvPr id="6172" name="Text Box 25"/>
              <p:cNvSpPr txBox="1">
                <a:spLocks noChangeArrowheads="1"/>
              </p:cNvSpPr>
              <p:nvPr/>
            </p:nvSpPr>
            <p:spPr bwMode="auto">
              <a:xfrm>
                <a:off x="1478" y="1737"/>
                <a:ext cx="3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2000">
                    <a:latin typeface="Times New Roman" pitchFamily="18" charset="0"/>
                    <a:ea typeface="SimSun" pitchFamily="2" charset="-122"/>
                  </a:rPr>
                  <a:t>item</a:t>
                </a:r>
                <a:endParaRPr lang="en-US" altLang="zh-CN" sz="2400">
                  <a:latin typeface="Times New Roman" pitchFamily="18" charset="0"/>
                  <a:ea typeface="SimSun" pitchFamily="2" charset="-122"/>
                </a:endParaRPr>
              </a:p>
            </p:txBody>
          </p:sp>
          <p:sp>
            <p:nvSpPr>
              <p:cNvPr id="6173" name="Text Box 26"/>
              <p:cNvSpPr txBox="1">
                <a:spLocks noChangeArrowheads="1"/>
              </p:cNvSpPr>
              <p:nvPr/>
            </p:nvSpPr>
            <p:spPr bwMode="auto">
              <a:xfrm>
                <a:off x="2198" y="1737"/>
                <a:ext cx="47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2000">
                    <a:latin typeface="Times New Roman" pitchFamily="18" charset="0"/>
                    <a:ea typeface="SimSun" pitchFamily="2" charset="-122"/>
                  </a:rPr>
                  <a:t>location</a:t>
                </a:r>
                <a:endParaRPr lang="en-US" altLang="zh-CN" sz="2400">
                  <a:latin typeface="Times New Roman" pitchFamily="18" charset="0"/>
                  <a:ea typeface="SimSun" pitchFamily="2" charset="-122"/>
                </a:endParaRPr>
              </a:p>
            </p:txBody>
          </p:sp>
          <p:sp>
            <p:nvSpPr>
              <p:cNvPr id="6174" name="Text Box 27"/>
              <p:cNvSpPr txBox="1">
                <a:spLocks noChangeArrowheads="1"/>
              </p:cNvSpPr>
              <p:nvPr/>
            </p:nvSpPr>
            <p:spPr bwMode="auto">
              <a:xfrm>
                <a:off x="2918" y="1737"/>
                <a:ext cx="47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2000">
                    <a:latin typeface="Times New Roman" pitchFamily="18" charset="0"/>
                    <a:ea typeface="SimSun" pitchFamily="2" charset="-122"/>
                  </a:rPr>
                  <a:t>supplier</a:t>
                </a:r>
                <a:endParaRPr lang="en-US" altLang="zh-CN" sz="2400">
                  <a:latin typeface="Times New Roman" pitchFamily="18" charset="0"/>
                  <a:ea typeface="SimSun" pitchFamily="2" charset="-122"/>
                </a:endParaRPr>
              </a:p>
            </p:txBody>
          </p:sp>
          <p:sp>
            <p:nvSpPr>
              <p:cNvPr id="6175" name="Line 28"/>
              <p:cNvSpPr>
                <a:spLocks noChangeShapeType="1"/>
              </p:cNvSpPr>
              <p:nvPr/>
            </p:nvSpPr>
            <p:spPr bwMode="auto">
              <a:xfrm flipH="1">
                <a:off x="864" y="1488"/>
                <a:ext cx="1056" cy="528"/>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6" name="Line 29"/>
              <p:cNvSpPr>
                <a:spLocks noChangeShapeType="1"/>
              </p:cNvSpPr>
              <p:nvPr/>
            </p:nvSpPr>
            <p:spPr bwMode="auto">
              <a:xfrm flipH="1">
                <a:off x="1632" y="1488"/>
                <a:ext cx="288" cy="528"/>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7" name="Line 30"/>
              <p:cNvSpPr>
                <a:spLocks noChangeShapeType="1"/>
              </p:cNvSpPr>
              <p:nvPr/>
            </p:nvSpPr>
            <p:spPr bwMode="auto">
              <a:xfrm>
                <a:off x="1920" y="1488"/>
                <a:ext cx="384" cy="528"/>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8" name="Line 31"/>
              <p:cNvSpPr>
                <a:spLocks noChangeShapeType="1"/>
              </p:cNvSpPr>
              <p:nvPr/>
            </p:nvSpPr>
            <p:spPr bwMode="auto">
              <a:xfrm>
                <a:off x="1920" y="1488"/>
                <a:ext cx="1056" cy="576"/>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9" name="Line 32"/>
              <p:cNvSpPr>
                <a:spLocks noChangeShapeType="1"/>
              </p:cNvSpPr>
              <p:nvPr/>
            </p:nvSpPr>
            <p:spPr bwMode="auto">
              <a:xfrm flipH="1">
                <a:off x="432" y="2016"/>
                <a:ext cx="432" cy="624"/>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0" name="Line 33"/>
              <p:cNvSpPr>
                <a:spLocks noChangeShapeType="1"/>
              </p:cNvSpPr>
              <p:nvPr/>
            </p:nvSpPr>
            <p:spPr bwMode="auto">
              <a:xfrm>
                <a:off x="864" y="2016"/>
                <a:ext cx="240" cy="624"/>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1" name="Line 34"/>
              <p:cNvSpPr>
                <a:spLocks noChangeShapeType="1"/>
              </p:cNvSpPr>
              <p:nvPr/>
            </p:nvSpPr>
            <p:spPr bwMode="auto">
              <a:xfrm>
                <a:off x="864" y="2016"/>
                <a:ext cx="912" cy="624"/>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2" name="Line 35"/>
              <p:cNvSpPr>
                <a:spLocks noChangeShapeType="1"/>
              </p:cNvSpPr>
              <p:nvPr/>
            </p:nvSpPr>
            <p:spPr bwMode="auto">
              <a:xfrm flipH="1">
                <a:off x="432" y="2016"/>
                <a:ext cx="1200" cy="624"/>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3" name="Line 36"/>
              <p:cNvSpPr>
                <a:spLocks noChangeShapeType="1"/>
              </p:cNvSpPr>
              <p:nvPr/>
            </p:nvSpPr>
            <p:spPr bwMode="auto">
              <a:xfrm>
                <a:off x="1632" y="2016"/>
                <a:ext cx="816" cy="624"/>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4" name="Line 37"/>
              <p:cNvSpPr>
                <a:spLocks noChangeShapeType="1"/>
              </p:cNvSpPr>
              <p:nvPr/>
            </p:nvSpPr>
            <p:spPr bwMode="auto">
              <a:xfrm>
                <a:off x="1632" y="2016"/>
                <a:ext cx="1392" cy="624"/>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5" name="Line 38"/>
              <p:cNvSpPr>
                <a:spLocks noChangeShapeType="1"/>
              </p:cNvSpPr>
              <p:nvPr/>
            </p:nvSpPr>
            <p:spPr bwMode="auto">
              <a:xfrm>
                <a:off x="2304" y="2016"/>
                <a:ext cx="144" cy="624"/>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6" name="Line 39"/>
              <p:cNvSpPr>
                <a:spLocks noChangeShapeType="1"/>
              </p:cNvSpPr>
              <p:nvPr/>
            </p:nvSpPr>
            <p:spPr bwMode="auto">
              <a:xfrm>
                <a:off x="2304" y="2016"/>
                <a:ext cx="1296" cy="624"/>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7" name="Line 40"/>
              <p:cNvSpPr>
                <a:spLocks noChangeShapeType="1"/>
              </p:cNvSpPr>
              <p:nvPr/>
            </p:nvSpPr>
            <p:spPr bwMode="auto">
              <a:xfrm flipH="1">
                <a:off x="1104" y="2016"/>
                <a:ext cx="1200" cy="624"/>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8" name="Line 41"/>
              <p:cNvSpPr>
                <a:spLocks noChangeShapeType="1"/>
              </p:cNvSpPr>
              <p:nvPr/>
            </p:nvSpPr>
            <p:spPr bwMode="auto">
              <a:xfrm flipH="1">
                <a:off x="1776" y="2064"/>
                <a:ext cx="1200" cy="576"/>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9" name="Line 42"/>
              <p:cNvSpPr>
                <a:spLocks noChangeShapeType="1"/>
              </p:cNvSpPr>
              <p:nvPr/>
            </p:nvSpPr>
            <p:spPr bwMode="auto">
              <a:xfrm>
                <a:off x="2976" y="2064"/>
                <a:ext cx="48" cy="576"/>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90" name="Line 43"/>
              <p:cNvSpPr>
                <a:spLocks noChangeShapeType="1"/>
              </p:cNvSpPr>
              <p:nvPr/>
            </p:nvSpPr>
            <p:spPr bwMode="auto">
              <a:xfrm>
                <a:off x="2976" y="2064"/>
                <a:ext cx="624" cy="576"/>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91" name="Line 44"/>
              <p:cNvSpPr>
                <a:spLocks noChangeShapeType="1"/>
              </p:cNvSpPr>
              <p:nvPr/>
            </p:nvSpPr>
            <p:spPr bwMode="auto">
              <a:xfrm>
                <a:off x="432" y="2640"/>
                <a:ext cx="432" cy="672"/>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92" name="Line 45"/>
              <p:cNvSpPr>
                <a:spLocks noChangeShapeType="1"/>
              </p:cNvSpPr>
              <p:nvPr/>
            </p:nvSpPr>
            <p:spPr bwMode="auto">
              <a:xfrm>
                <a:off x="432" y="2640"/>
                <a:ext cx="1056" cy="672"/>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93" name="Line 46"/>
              <p:cNvSpPr>
                <a:spLocks noChangeShapeType="1"/>
              </p:cNvSpPr>
              <p:nvPr/>
            </p:nvSpPr>
            <p:spPr bwMode="auto">
              <a:xfrm flipH="1">
                <a:off x="864" y="2640"/>
                <a:ext cx="240" cy="720"/>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94" name="Line 47"/>
              <p:cNvSpPr>
                <a:spLocks noChangeShapeType="1"/>
              </p:cNvSpPr>
              <p:nvPr/>
            </p:nvSpPr>
            <p:spPr bwMode="auto">
              <a:xfrm>
                <a:off x="1104" y="2640"/>
                <a:ext cx="1056" cy="672"/>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95" name="Line 48"/>
              <p:cNvSpPr>
                <a:spLocks noChangeShapeType="1"/>
              </p:cNvSpPr>
              <p:nvPr/>
            </p:nvSpPr>
            <p:spPr bwMode="auto">
              <a:xfrm flipH="1">
                <a:off x="1488" y="2640"/>
                <a:ext cx="288" cy="720"/>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96" name="Line 49"/>
              <p:cNvSpPr>
                <a:spLocks noChangeShapeType="1"/>
              </p:cNvSpPr>
              <p:nvPr/>
            </p:nvSpPr>
            <p:spPr bwMode="auto">
              <a:xfrm>
                <a:off x="1776" y="2640"/>
                <a:ext cx="384" cy="672"/>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97" name="Line 50"/>
              <p:cNvSpPr>
                <a:spLocks noChangeShapeType="1"/>
              </p:cNvSpPr>
              <p:nvPr/>
            </p:nvSpPr>
            <p:spPr bwMode="auto">
              <a:xfrm flipH="1">
                <a:off x="864" y="2640"/>
                <a:ext cx="1584" cy="720"/>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98" name="Line 51"/>
              <p:cNvSpPr>
                <a:spLocks noChangeShapeType="1"/>
              </p:cNvSpPr>
              <p:nvPr/>
            </p:nvSpPr>
            <p:spPr bwMode="auto">
              <a:xfrm>
                <a:off x="2448" y="2640"/>
                <a:ext cx="384" cy="672"/>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99" name="Line 52"/>
              <p:cNvSpPr>
                <a:spLocks noChangeShapeType="1"/>
              </p:cNvSpPr>
              <p:nvPr/>
            </p:nvSpPr>
            <p:spPr bwMode="auto">
              <a:xfrm flipH="1">
                <a:off x="1488" y="2640"/>
                <a:ext cx="1536" cy="672"/>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00" name="Line 53"/>
              <p:cNvSpPr>
                <a:spLocks noChangeShapeType="1"/>
              </p:cNvSpPr>
              <p:nvPr/>
            </p:nvSpPr>
            <p:spPr bwMode="auto">
              <a:xfrm flipH="1">
                <a:off x="2832" y="2640"/>
                <a:ext cx="192" cy="720"/>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01" name="Line 54"/>
              <p:cNvSpPr>
                <a:spLocks noChangeShapeType="1"/>
              </p:cNvSpPr>
              <p:nvPr/>
            </p:nvSpPr>
            <p:spPr bwMode="auto">
              <a:xfrm flipH="1">
                <a:off x="2832" y="2640"/>
                <a:ext cx="768" cy="720"/>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02" name="Line 55"/>
              <p:cNvSpPr>
                <a:spLocks noChangeShapeType="1"/>
              </p:cNvSpPr>
              <p:nvPr/>
            </p:nvSpPr>
            <p:spPr bwMode="auto">
              <a:xfrm flipH="1">
                <a:off x="2160" y="2640"/>
                <a:ext cx="1440" cy="672"/>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03" name="Line 56"/>
              <p:cNvSpPr>
                <a:spLocks noChangeShapeType="1"/>
              </p:cNvSpPr>
              <p:nvPr/>
            </p:nvSpPr>
            <p:spPr bwMode="auto">
              <a:xfrm>
                <a:off x="864" y="3360"/>
                <a:ext cx="1104" cy="576"/>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04" name="Line 57"/>
              <p:cNvSpPr>
                <a:spLocks noChangeShapeType="1"/>
              </p:cNvSpPr>
              <p:nvPr/>
            </p:nvSpPr>
            <p:spPr bwMode="auto">
              <a:xfrm>
                <a:off x="1488" y="3312"/>
                <a:ext cx="528" cy="672"/>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05" name="Line 58"/>
              <p:cNvSpPr>
                <a:spLocks noChangeShapeType="1"/>
              </p:cNvSpPr>
              <p:nvPr/>
            </p:nvSpPr>
            <p:spPr bwMode="auto">
              <a:xfrm flipH="1">
                <a:off x="2016" y="3312"/>
                <a:ext cx="144" cy="624"/>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06" name="Line 59"/>
              <p:cNvSpPr>
                <a:spLocks noChangeShapeType="1"/>
              </p:cNvSpPr>
              <p:nvPr/>
            </p:nvSpPr>
            <p:spPr bwMode="auto">
              <a:xfrm flipH="1">
                <a:off x="1968" y="3360"/>
                <a:ext cx="864" cy="624"/>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07" name="Text Box 60"/>
              <p:cNvSpPr txBox="1">
                <a:spLocks noChangeArrowheads="1"/>
              </p:cNvSpPr>
              <p:nvPr/>
            </p:nvSpPr>
            <p:spPr bwMode="auto">
              <a:xfrm>
                <a:off x="806" y="2343"/>
                <a:ext cx="62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600" b="1">
                    <a:latin typeface="Times New Roman" pitchFamily="18" charset="0"/>
                    <a:ea typeface="SimSun" pitchFamily="2" charset="-122"/>
                  </a:rPr>
                  <a:t>time,location</a:t>
                </a:r>
                <a:endParaRPr lang="en-US" altLang="zh-CN" sz="2400">
                  <a:latin typeface="Times New Roman" pitchFamily="18" charset="0"/>
                  <a:ea typeface="SimSun" pitchFamily="2" charset="-122"/>
                </a:endParaRPr>
              </a:p>
            </p:txBody>
          </p:sp>
          <p:sp>
            <p:nvSpPr>
              <p:cNvPr id="6208" name="Text Box 61"/>
              <p:cNvSpPr txBox="1">
                <a:spLocks noChangeArrowheads="1"/>
              </p:cNvSpPr>
              <p:nvPr/>
            </p:nvSpPr>
            <p:spPr bwMode="auto">
              <a:xfrm>
                <a:off x="1430" y="2679"/>
                <a:ext cx="63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600" b="1">
                    <a:latin typeface="Times New Roman" pitchFamily="18" charset="0"/>
                    <a:ea typeface="SimSun" pitchFamily="2" charset="-122"/>
                  </a:rPr>
                  <a:t>time,supplier</a:t>
                </a:r>
                <a:endParaRPr lang="en-US" altLang="zh-CN" sz="2400">
                  <a:latin typeface="Times New Roman" pitchFamily="18" charset="0"/>
                  <a:ea typeface="SimSun" pitchFamily="2" charset="-122"/>
                </a:endParaRPr>
              </a:p>
            </p:txBody>
          </p:sp>
          <p:sp>
            <p:nvSpPr>
              <p:cNvPr id="6209" name="Text Box 62"/>
              <p:cNvSpPr txBox="1">
                <a:spLocks noChangeArrowheads="1"/>
              </p:cNvSpPr>
              <p:nvPr/>
            </p:nvSpPr>
            <p:spPr bwMode="auto">
              <a:xfrm>
                <a:off x="2102" y="2343"/>
                <a:ext cx="62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600" b="1">
                    <a:latin typeface="Times New Roman" pitchFamily="18" charset="0"/>
                    <a:ea typeface="SimSun" pitchFamily="2" charset="-122"/>
                  </a:rPr>
                  <a:t>item,location</a:t>
                </a:r>
                <a:endParaRPr lang="en-US" altLang="zh-CN" sz="2400">
                  <a:latin typeface="Times New Roman" pitchFamily="18" charset="0"/>
                  <a:ea typeface="SimSun" pitchFamily="2" charset="-122"/>
                </a:endParaRPr>
              </a:p>
            </p:txBody>
          </p:sp>
          <p:sp>
            <p:nvSpPr>
              <p:cNvPr id="6210" name="Text Box 63"/>
              <p:cNvSpPr txBox="1">
                <a:spLocks noChangeArrowheads="1"/>
              </p:cNvSpPr>
              <p:nvPr/>
            </p:nvSpPr>
            <p:spPr bwMode="auto">
              <a:xfrm>
                <a:off x="2678" y="2727"/>
                <a:ext cx="63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600" b="1">
                    <a:latin typeface="Times New Roman" pitchFamily="18" charset="0"/>
                    <a:ea typeface="SimSun" pitchFamily="2" charset="-122"/>
                  </a:rPr>
                  <a:t>item,supplier</a:t>
                </a:r>
                <a:endParaRPr lang="en-US" altLang="zh-CN" sz="2400">
                  <a:latin typeface="Times New Roman" pitchFamily="18" charset="0"/>
                  <a:ea typeface="SimSun" pitchFamily="2" charset="-122"/>
                </a:endParaRPr>
              </a:p>
            </p:txBody>
          </p:sp>
          <p:sp>
            <p:nvSpPr>
              <p:cNvPr id="6211" name="Text Box 64"/>
              <p:cNvSpPr txBox="1">
                <a:spLocks noChangeArrowheads="1"/>
              </p:cNvSpPr>
              <p:nvPr/>
            </p:nvSpPr>
            <p:spPr bwMode="auto">
              <a:xfrm>
                <a:off x="3398" y="2343"/>
                <a:ext cx="78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600" b="1">
                    <a:latin typeface="Times New Roman" pitchFamily="18" charset="0"/>
                    <a:ea typeface="SimSun" pitchFamily="2" charset="-122"/>
                  </a:rPr>
                  <a:t>location,supplier</a:t>
                </a:r>
                <a:endParaRPr lang="en-US" altLang="zh-CN" sz="2400">
                  <a:latin typeface="Times New Roman" pitchFamily="18" charset="0"/>
                  <a:ea typeface="SimSun" pitchFamily="2" charset="-122"/>
                </a:endParaRPr>
              </a:p>
            </p:txBody>
          </p:sp>
          <p:sp>
            <p:nvSpPr>
              <p:cNvPr id="6212" name="Text Box 65"/>
              <p:cNvSpPr txBox="1">
                <a:spLocks noChangeArrowheads="1"/>
              </p:cNvSpPr>
              <p:nvPr/>
            </p:nvSpPr>
            <p:spPr bwMode="auto">
              <a:xfrm>
                <a:off x="1046" y="3463"/>
                <a:ext cx="74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400" b="1">
                    <a:latin typeface="Times New Roman" pitchFamily="18" charset="0"/>
                    <a:ea typeface="SimSun" pitchFamily="2" charset="-122"/>
                  </a:rPr>
                  <a:t>time,item,supplier</a:t>
                </a:r>
                <a:endParaRPr lang="en-US" altLang="zh-CN" sz="2400">
                  <a:latin typeface="Times New Roman" pitchFamily="18" charset="0"/>
                  <a:ea typeface="SimSun" pitchFamily="2" charset="-122"/>
                </a:endParaRPr>
              </a:p>
            </p:txBody>
          </p:sp>
          <p:sp>
            <p:nvSpPr>
              <p:cNvPr id="6213" name="Text Box 66"/>
              <p:cNvSpPr txBox="1">
                <a:spLocks noChangeArrowheads="1"/>
              </p:cNvSpPr>
              <p:nvPr/>
            </p:nvSpPr>
            <p:spPr bwMode="auto">
              <a:xfrm>
                <a:off x="1728" y="3024"/>
                <a:ext cx="87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400" b="1">
                    <a:latin typeface="Times New Roman" pitchFamily="18" charset="0"/>
                    <a:ea typeface="SimSun" pitchFamily="2" charset="-122"/>
                  </a:rPr>
                  <a:t>time,location,supplier</a:t>
                </a:r>
                <a:endParaRPr lang="en-US" altLang="zh-CN" sz="2400">
                  <a:latin typeface="Times New Roman" pitchFamily="18" charset="0"/>
                  <a:ea typeface="SimSun" pitchFamily="2" charset="-122"/>
                </a:endParaRPr>
              </a:p>
            </p:txBody>
          </p:sp>
          <p:sp>
            <p:nvSpPr>
              <p:cNvPr id="6214" name="Text Box 67"/>
              <p:cNvSpPr txBox="1">
                <a:spLocks noChangeArrowheads="1"/>
              </p:cNvSpPr>
              <p:nvPr/>
            </p:nvSpPr>
            <p:spPr bwMode="auto">
              <a:xfrm>
                <a:off x="2486" y="3447"/>
                <a:ext cx="98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600" b="1">
                    <a:latin typeface="Times New Roman" pitchFamily="18" charset="0"/>
                    <a:ea typeface="SimSun" pitchFamily="2" charset="-122"/>
                  </a:rPr>
                  <a:t>item,location,supplier</a:t>
                </a:r>
                <a:endParaRPr lang="en-US" altLang="zh-CN" sz="2400">
                  <a:latin typeface="Times New Roman" pitchFamily="18" charset="0"/>
                  <a:ea typeface="SimSun" pitchFamily="2" charset="-122"/>
                </a:endParaRPr>
              </a:p>
            </p:txBody>
          </p:sp>
          <p:sp>
            <p:nvSpPr>
              <p:cNvPr id="6215" name="Text Box 68"/>
              <p:cNvSpPr txBox="1">
                <a:spLocks noChangeArrowheads="1"/>
              </p:cNvSpPr>
              <p:nvPr/>
            </p:nvSpPr>
            <p:spPr bwMode="auto">
              <a:xfrm>
                <a:off x="4320" y="1296"/>
                <a:ext cx="97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zh-CN" altLang="en-US" sz="2000" dirty="0">
                    <a:latin typeface="Times New Roman" pitchFamily="18" charset="0"/>
                    <a:ea typeface="SimSun" pitchFamily="2" charset="-122"/>
                  </a:rPr>
                  <a:t>0-</a:t>
                </a:r>
                <a:r>
                  <a:rPr lang="en-US" altLang="zh-CN" sz="2000" dirty="0">
                    <a:latin typeface="Times New Roman" pitchFamily="18" charset="0"/>
                    <a:ea typeface="SimSun" pitchFamily="2" charset="-122"/>
                  </a:rPr>
                  <a:t>D (apex) cuboid</a:t>
                </a:r>
                <a:endParaRPr lang="en-US" altLang="zh-CN" sz="2400" dirty="0">
                  <a:latin typeface="Times New Roman" pitchFamily="18" charset="0"/>
                  <a:ea typeface="SimSun" pitchFamily="2" charset="-122"/>
                </a:endParaRPr>
              </a:p>
            </p:txBody>
          </p:sp>
          <p:sp>
            <p:nvSpPr>
              <p:cNvPr id="6216" name="Text Box 69"/>
              <p:cNvSpPr txBox="1">
                <a:spLocks noChangeArrowheads="1"/>
              </p:cNvSpPr>
              <p:nvPr/>
            </p:nvSpPr>
            <p:spPr bwMode="auto">
              <a:xfrm>
                <a:off x="4320" y="1890"/>
                <a:ext cx="68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zh-CN" altLang="en-US" sz="2000" dirty="0">
                    <a:latin typeface="Times New Roman" pitchFamily="18" charset="0"/>
                    <a:ea typeface="SimSun" pitchFamily="2" charset="-122"/>
                  </a:rPr>
                  <a:t>1-</a:t>
                </a:r>
                <a:r>
                  <a:rPr lang="en-US" altLang="zh-CN" sz="2000" dirty="0">
                    <a:latin typeface="Times New Roman" pitchFamily="18" charset="0"/>
                    <a:ea typeface="SimSun" pitchFamily="2" charset="-122"/>
                  </a:rPr>
                  <a:t>D cuboids</a:t>
                </a:r>
                <a:endParaRPr lang="en-US" altLang="zh-CN" sz="2400" dirty="0">
                  <a:latin typeface="Times New Roman" pitchFamily="18" charset="0"/>
                  <a:ea typeface="SimSun" pitchFamily="2" charset="-122"/>
                </a:endParaRPr>
              </a:p>
            </p:txBody>
          </p:sp>
          <p:sp>
            <p:nvSpPr>
              <p:cNvPr id="6217" name="Text Box 70"/>
              <p:cNvSpPr txBox="1">
                <a:spLocks noChangeArrowheads="1"/>
              </p:cNvSpPr>
              <p:nvPr/>
            </p:nvSpPr>
            <p:spPr bwMode="auto">
              <a:xfrm>
                <a:off x="4320" y="2553"/>
                <a:ext cx="68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zh-CN" altLang="en-US" sz="2000" dirty="0">
                    <a:latin typeface="Times New Roman" pitchFamily="18" charset="0"/>
                    <a:ea typeface="SimSun" pitchFamily="2" charset="-122"/>
                  </a:rPr>
                  <a:t>2-</a:t>
                </a:r>
                <a:r>
                  <a:rPr lang="en-US" altLang="zh-CN" sz="2000" dirty="0">
                    <a:latin typeface="Times New Roman" pitchFamily="18" charset="0"/>
                    <a:ea typeface="SimSun" pitchFamily="2" charset="-122"/>
                  </a:rPr>
                  <a:t>D cuboids</a:t>
                </a:r>
                <a:endParaRPr lang="en-US" altLang="zh-CN" sz="2400" dirty="0">
                  <a:latin typeface="Times New Roman" pitchFamily="18" charset="0"/>
                  <a:ea typeface="SimSun" pitchFamily="2" charset="-122"/>
                </a:endParaRPr>
              </a:p>
            </p:txBody>
          </p:sp>
          <p:sp>
            <p:nvSpPr>
              <p:cNvPr id="6218" name="Text Box 71"/>
              <p:cNvSpPr txBox="1">
                <a:spLocks noChangeArrowheads="1"/>
              </p:cNvSpPr>
              <p:nvPr/>
            </p:nvSpPr>
            <p:spPr bwMode="auto">
              <a:xfrm>
                <a:off x="4320" y="3129"/>
                <a:ext cx="68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zh-CN" altLang="en-US" sz="2000" dirty="0">
                    <a:latin typeface="Times New Roman" pitchFamily="18" charset="0"/>
                    <a:ea typeface="SimSun" pitchFamily="2" charset="-122"/>
                  </a:rPr>
                  <a:t>3-</a:t>
                </a:r>
                <a:r>
                  <a:rPr lang="en-US" altLang="zh-CN" sz="2000" dirty="0">
                    <a:latin typeface="Times New Roman" pitchFamily="18" charset="0"/>
                    <a:ea typeface="SimSun" pitchFamily="2" charset="-122"/>
                  </a:rPr>
                  <a:t>D cuboids</a:t>
                </a:r>
                <a:endParaRPr lang="en-US" altLang="zh-CN" sz="2400" dirty="0">
                  <a:latin typeface="Times New Roman" pitchFamily="18" charset="0"/>
                  <a:ea typeface="SimSun" pitchFamily="2" charset="-122"/>
                </a:endParaRPr>
              </a:p>
            </p:txBody>
          </p:sp>
          <p:sp>
            <p:nvSpPr>
              <p:cNvPr id="6219" name="Text Box 72"/>
              <p:cNvSpPr txBox="1">
                <a:spLocks noChangeArrowheads="1"/>
              </p:cNvSpPr>
              <p:nvPr/>
            </p:nvSpPr>
            <p:spPr bwMode="auto">
              <a:xfrm>
                <a:off x="4323" y="3708"/>
                <a:ext cx="96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zh-CN" altLang="en-US" sz="2000" dirty="0">
                    <a:latin typeface="Times New Roman" pitchFamily="18" charset="0"/>
                    <a:ea typeface="SimSun" pitchFamily="2" charset="-122"/>
                  </a:rPr>
                  <a:t>4-</a:t>
                </a:r>
                <a:r>
                  <a:rPr lang="en-US" altLang="zh-CN" sz="2000" dirty="0">
                    <a:latin typeface="Times New Roman" pitchFamily="18" charset="0"/>
                    <a:ea typeface="SimSun" pitchFamily="2" charset="-122"/>
                  </a:rPr>
                  <a:t>D (base) cuboid</a:t>
                </a:r>
                <a:endParaRPr lang="en-US" altLang="zh-CN" sz="2400" dirty="0">
                  <a:latin typeface="Times New Roman" pitchFamily="18" charset="0"/>
                  <a:ea typeface="SimSun" pitchFamily="2" charset="-122"/>
                </a:endParaRPr>
              </a:p>
            </p:txBody>
          </p:sp>
        </p:grpSp>
      </p:grpSp>
    </p:spTree>
    <p:extLst>
      <p:ext uri="{BB962C8B-B14F-4D97-AF65-F5344CB8AC3E}">
        <p14:creationId xmlns:p14="http://schemas.microsoft.com/office/powerpoint/2010/main" val="1196007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r>
              <a:rPr lang="en-US" altLang="en-US"/>
              <a:t>Data Mining in Cube Space</a:t>
            </a:r>
          </a:p>
        </p:txBody>
      </p:sp>
      <p:sp>
        <p:nvSpPr>
          <p:cNvPr id="48132" name="Rectangle 3"/>
          <p:cNvSpPr>
            <a:spLocks noGrp="1" noChangeArrowheads="1"/>
          </p:cNvSpPr>
          <p:nvPr>
            <p:ph type="body" idx="1"/>
          </p:nvPr>
        </p:nvSpPr>
        <p:spPr>
          <a:xfrm>
            <a:off x="603250" y="1143000"/>
            <a:ext cx="11480800" cy="5334000"/>
          </a:xfrm>
        </p:spPr>
        <p:txBody>
          <a:bodyPr/>
          <a:lstStyle/>
          <a:p>
            <a:pPr>
              <a:spcAft>
                <a:spcPts val="600"/>
              </a:spcAft>
            </a:pPr>
            <a:r>
              <a:rPr lang="en-US" altLang="en-US" sz="2400" dirty="0"/>
              <a:t>Data cube greatly increases the analysis bandwidth </a:t>
            </a:r>
          </a:p>
          <a:p>
            <a:pPr>
              <a:spcAft>
                <a:spcPts val="600"/>
              </a:spcAft>
            </a:pPr>
            <a:r>
              <a:rPr lang="en-US" altLang="en-US" sz="2400" dirty="0"/>
              <a:t>Four ways to interact OLAP-styled analysis and data mining</a:t>
            </a:r>
          </a:p>
          <a:p>
            <a:pPr marL="762000" lvl="1" indent="-304800">
              <a:spcAft>
                <a:spcPts val="600"/>
              </a:spcAft>
            </a:pPr>
            <a:r>
              <a:rPr lang="en-US" altLang="en-US" sz="2400" dirty="0"/>
              <a:t>Using cube space to define data space for mining </a:t>
            </a:r>
          </a:p>
          <a:p>
            <a:pPr marL="762000" lvl="1" indent="-304800">
              <a:spcAft>
                <a:spcPts val="600"/>
              </a:spcAft>
            </a:pPr>
            <a:r>
              <a:rPr lang="en-US" altLang="en-US" sz="2400" dirty="0"/>
              <a:t>Using OLAP queries to generate features and targets for mining, e.g., multi-feature cube</a:t>
            </a:r>
          </a:p>
          <a:p>
            <a:pPr marL="762000" lvl="1" indent="-304800">
              <a:spcAft>
                <a:spcPts val="600"/>
              </a:spcAft>
            </a:pPr>
            <a:r>
              <a:rPr lang="en-US" altLang="en-US" sz="2400" dirty="0"/>
              <a:t>Using data-mining models as building blocks in a multi-step mining process, e.g., prediction cube</a:t>
            </a:r>
          </a:p>
          <a:p>
            <a:pPr marL="762000" lvl="1" indent="-304800">
              <a:spcAft>
                <a:spcPts val="600"/>
              </a:spcAft>
            </a:pPr>
            <a:r>
              <a:rPr lang="en-US" altLang="en-US" sz="2400" dirty="0"/>
              <a:t>Using data-cube computation techniques to speed up repeated model construction</a:t>
            </a:r>
          </a:p>
          <a:p>
            <a:pPr marL="1181100" lvl="2" indent="-266700">
              <a:spcAft>
                <a:spcPts val="600"/>
              </a:spcAft>
            </a:pPr>
            <a:r>
              <a:rPr lang="en-US" altLang="en-US" sz="2400" dirty="0"/>
              <a:t>Cube-space data mining may require building a model for each candidate data space</a:t>
            </a:r>
          </a:p>
          <a:p>
            <a:pPr marL="1181100" lvl="2" indent="-266700">
              <a:spcAft>
                <a:spcPts val="600"/>
              </a:spcAft>
            </a:pPr>
            <a:r>
              <a:rPr lang="en-US" altLang="en-US" sz="2400" dirty="0"/>
              <a:t>Sharing computation across model-construction for different candidates may lead to efficient mining</a:t>
            </a:r>
          </a:p>
        </p:txBody>
      </p:sp>
    </p:spTree>
    <p:extLst>
      <p:ext uri="{BB962C8B-B14F-4D97-AF65-F5344CB8AC3E}">
        <p14:creationId xmlns:p14="http://schemas.microsoft.com/office/powerpoint/2010/main" val="31362159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2"/>
          <p:cNvSpPr>
            <a:spLocks noGrp="1" noChangeArrowheads="1"/>
          </p:cNvSpPr>
          <p:nvPr>
            <p:ph type="title" idx="4294967295"/>
          </p:nvPr>
        </p:nvSpPr>
        <p:spPr>
          <a:xfrm>
            <a:off x="0" y="0"/>
            <a:ext cx="11988800" cy="1219200"/>
          </a:xfrm>
        </p:spPr>
        <p:txBody>
          <a:bodyPr>
            <a:noAutofit/>
          </a:bodyPr>
          <a:lstStyle/>
          <a:p>
            <a:pPr eaLnBrk="1" hangingPunct="1"/>
            <a:r>
              <a:rPr lang="en-US" altLang="zh-CN" dirty="0">
                <a:ea typeface="SimSun" pitchFamily="2" charset="-122"/>
              </a:rPr>
              <a:t>Complex Aggregation at Multiple Granularities: Multi-Feature Cubes</a:t>
            </a:r>
          </a:p>
        </p:txBody>
      </p:sp>
      <p:sp>
        <p:nvSpPr>
          <p:cNvPr id="49157" name="Rectangle 3"/>
          <p:cNvSpPr>
            <a:spLocks noGrp="1" noChangeArrowheads="1"/>
          </p:cNvSpPr>
          <p:nvPr>
            <p:ph type="body" idx="4294967295"/>
          </p:nvPr>
        </p:nvSpPr>
        <p:spPr>
          <a:xfrm>
            <a:off x="536576" y="1295400"/>
            <a:ext cx="11070167" cy="5029200"/>
          </a:xfrm>
        </p:spPr>
        <p:txBody>
          <a:bodyPr/>
          <a:lstStyle/>
          <a:p>
            <a:pPr marL="457200" eaLnBrk="1" hangingPunct="1">
              <a:spcBef>
                <a:spcPts val="600"/>
              </a:spcBef>
            </a:pPr>
            <a:r>
              <a:rPr lang="en-US" altLang="zh-CN" dirty="0">
                <a:ea typeface="SimSun" pitchFamily="2" charset="-122"/>
              </a:rPr>
              <a:t>Multi-feature cubes (Ross, et al. 1998): Compute complex queries involving multiple dependent aggregates at multiple granularities</a:t>
            </a:r>
          </a:p>
          <a:p>
            <a:pPr marL="457200" eaLnBrk="1" hangingPunct="1">
              <a:spcBef>
                <a:spcPts val="600"/>
              </a:spcBef>
            </a:pPr>
            <a:r>
              <a:rPr lang="en-US" altLang="zh-CN" dirty="0">
                <a:ea typeface="SimSun" pitchFamily="2" charset="-122"/>
              </a:rPr>
              <a:t>Ex. Grouping by all subsets of {item, region, month}, find the maximum price in 2010 for each group, and the total sales among all maximum price tuples</a:t>
            </a:r>
          </a:p>
          <a:p>
            <a:pPr marL="1371600" lvl="4" eaLnBrk="1" hangingPunct="1">
              <a:spcBef>
                <a:spcPts val="600"/>
              </a:spcBef>
              <a:buFont typeface="Wingdings" pitchFamily="2" charset="2"/>
              <a:buNone/>
            </a:pPr>
            <a:r>
              <a:rPr lang="en-US" altLang="zh-CN" dirty="0">
                <a:solidFill>
                  <a:srgbClr val="FF0000"/>
                </a:solidFill>
                <a:ea typeface="SimSun" pitchFamily="2" charset="-122"/>
              </a:rPr>
              <a:t>select</a:t>
            </a:r>
            <a:r>
              <a:rPr lang="en-US" altLang="zh-CN" dirty="0">
                <a:ea typeface="SimSun" pitchFamily="2" charset="-122"/>
              </a:rPr>
              <a:t> item, region, month, max(price), sum(</a:t>
            </a:r>
            <a:r>
              <a:rPr lang="en-US" altLang="zh-CN" dirty="0" err="1">
                <a:ea typeface="SimSun" pitchFamily="2" charset="-122"/>
              </a:rPr>
              <a:t>R.sales</a:t>
            </a:r>
            <a:r>
              <a:rPr lang="en-US" altLang="zh-CN" dirty="0">
                <a:ea typeface="SimSun" pitchFamily="2" charset="-122"/>
              </a:rPr>
              <a:t>)</a:t>
            </a:r>
          </a:p>
          <a:p>
            <a:pPr marL="1371600" lvl="4" eaLnBrk="1" hangingPunct="1">
              <a:spcBef>
                <a:spcPts val="600"/>
              </a:spcBef>
              <a:buFont typeface="Wingdings" pitchFamily="2" charset="2"/>
              <a:buNone/>
            </a:pPr>
            <a:r>
              <a:rPr lang="en-US" altLang="zh-CN" dirty="0">
                <a:solidFill>
                  <a:srgbClr val="FF0000"/>
                </a:solidFill>
                <a:ea typeface="SimSun" pitchFamily="2" charset="-122"/>
              </a:rPr>
              <a:t>from</a:t>
            </a:r>
            <a:r>
              <a:rPr lang="en-US" altLang="zh-CN" dirty="0">
                <a:solidFill>
                  <a:schemeClr val="hlink"/>
                </a:solidFill>
                <a:ea typeface="SimSun" pitchFamily="2" charset="-122"/>
              </a:rPr>
              <a:t> </a:t>
            </a:r>
            <a:r>
              <a:rPr lang="en-US" altLang="zh-CN" dirty="0">
                <a:ea typeface="SimSun" pitchFamily="2" charset="-122"/>
              </a:rPr>
              <a:t>purchases</a:t>
            </a:r>
          </a:p>
          <a:p>
            <a:pPr marL="1371600" lvl="4" eaLnBrk="1" hangingPunct="1">
              <a:spcBef>
                <a:spcPts val="600"/>
              </a:spcBef>
              <a:buFont typeface="Wingdings" pitchFamily="2" charset="2"/>
              <a:buNone/>
            </a:pPr>
            <a:r>
              <a:rPr lang="en-US" altLang="zh-CN" dirty="0">
                <a:solidFill>
                  <a:srgbClr val="FF0000"/>
                </a:solidFill>
                <a:ea typeface="SimSun" pitchFamily="2" charset="-122"/>
              </a:rPr>
              <a:t>where</a:t>
            </a:r>
            <a:r>
              <a:rPr lang="en-US" altLang="zh-CN" dirty="0">
                <a:ea typeface="SimSun" pitchFamily="2" charset="-122"/>
              </a:rPr>
              <a:t> year = 2010</a:t>
            </a:r>
          </a:p>
          <a:p>
            <a:pPr marL="1371600" lvl="4" eaLnBrk="1" hangingPunct="1">
              <a:spcBef>
                <a:spcPts val="600"/>
              </a:spcBef>
              <a:buFont typeface="Wingdings" pitchFamily="2" charset="2"/>
              <a:buNone/>
            </a:pPr>
            <a:r>
              <a:rPr lang="en-US" altLang="zh-CN" dirty="0">
                <a:solidFill>
                  <a:srgbClr val="FF0000"/>
                </a:solidFill>
                <a:ea typeface="SimSun" pitchFamily="2" charset="-122"/>
              </a:rPr>
              <a:t>cube by </a:t>
            </a:r>
            <a:r>
              <a:rPr lang="en-US" altLang="zh-CN" dirty="0">
                <a:ea typeface="SimSun" pitchFamily="2" charset="-122"/>
              </a:rPr>
              <a:t>item, region, month: R</a:t>
            </a:r>
          </a:p>
          <a:p>
            <a:pPr marL="1371600" lvl="4" eaLnBrk="1" hangingPunct="1">
              <a:spcBef>
                <a:spcPts val="600"/>
              </a:spcBef>
              <a:buFont typeface="Wingdings" pitchFamily="2" charset="2"/>
              <a:buNone/>
            </a:pPr>
            <a:r>
              <a:rPr lang="en-US" altLang="zh-CN" dirty="0">
                <a:solidFill>
                  <a:srgbClr val="FF0000"/>
                </a:solidFill>
                <a:ea typeface="SimSun" pitchFamily="2" charset="-122"/>
              </a:rPr>
              <a:t>such that </a:t>
            </a:r>
            <a:r>
              <a:rPr lang="en-US" altLang="zh-CN" dirty="0" err="1">
                <a:ea typeface="SimSun" pitchFamily="2" charset="-122"/>
              </a:rPr>
              <a:t>R.price</a:t>
            </a:r>
            <a:r>
              <a:rPr lang="en-US" altLang="zh-CN" dirty="0">
                <a:ea typeface="SimSun" pitchFamily="2" charset="-122"/>
              </a:rPr>
              <a:t> = max(price)</a:t>
            </a:r>
          </a:p>
          <a:p>
            <a:pPr marL="457200" eaLnBrk="1" hangingPunct="1">
              <a:spcBef>
                <a:spcPts val="600"/>
              </a:spcBef>
            </a:pPr>
            <a:r>
              <a:rPr lang="en-US" altLang="zh-CN" dirty="0">
                <a:ea typeface="SimSun" pitchFamily="2" charset="-122"/>
              </a:rPr>
              <a:t>Continuing the last example, among the max price tuples, find the  min and max shelf live, and find the fraction of the total sales due to tuple that have min shelf life within the set of all max price tuples</a:t>
            </a:r>
          </a:p>
        </p:txBody>
      </p:sp>
    </p:spTree>
    <p:extLst>
      <p:ext uri="{BB962C8B-B14F-4D97-AF65-F5344CB8AC3E}">
        <p14:creationId xmlns:p14="http://schemas.microsoft.com/office/powerpoint/2010/main" val="4251202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3074"/>
          <p:cNvSpPr>
            <a:spLocks noGrp="1" noChangeArrowheads="1"/>
          </p:cNvSpPr>
          <p:nvPr>
            <p:ph type="title" idx="4294967295"/>
          </p:nvPr>
        </p:nvSpPr>
        <p:spPr>
          <a:xfrm>
            <a:off x="0" y="228600"/>
            <a:ext cx="12192000" cy="762000"/>
          </a:xfrm>
          <a:noFill/>
        </p:spPr>
        <p:txBody>
          <a:bodyPr lIns="92075" tIns="46038" rIns="92075" bIns="46038">
            <a:normAutofit/>
          </a:bodyPr>
          <a:lstStyle/>
          <a:p>
            <a:pPr eaLnBrk="1" hangingPunct="1"/>
            <a:r>
              <a:rPr lang="en-US" altLang="zh-CN" dirty="0">
                <a:ea typeface="SimSun" pitchFamily="2" charset="-122"/>
              </a:rPr>
              <a:t>Discovery-Driven Exploration of Data Cubes</a:t>
            </a:r>
          </a:p>
        </p:txBody>
      </p:sp>
      <p:sp>
        <p:nvSpPr>
          <p:cNvPr id="50181" name="Rectangle 3075"/>
          <p:cNvSpPr>
            <a:spLocks noGrp="1" noChangeArrowheads="1"/>
          </p:cNvSpPr>
          <p:nvPr>
            <p:ph type="body" idx="4294967295"/>
          </p:nvPr>
        </p:nvSpPr>
        <p:spPr>
          <a:xfrm>
            <a:off x="565150" y="1104899"/>
            <a:ext cx="10893426" cy="5534025"/>
          </a:xfrm>
          <a:noFill/>
        </p:spPr>
        <p:txBody>
          <a:bodyPr lIns="92075" tIns="46038" rIns="92075" bIns="46038"/>
          <a:lstStyle/>
          <a:p>
            <a:pPr>
              <a:spcBef>
                <a:spcPts val="300"/>
              </a:spcBef>
            </a:pPr>
            <a:r>
              <a:rPr lang="en-US" altLang="zh-CN" sz="2400" dirty="0">
                <a:ea typeface="SimSun" pitchFamily="2" charset="-122"/>
              </a:rPr>
              <a:t>Discovery-driven exploration </a:t>
            </a:r>
            <a:r>
              <a:rPr lang="en-US" altLang="zh-CN" dirty="0">
                <a:ea typeface="SimSun" pitchFamily="2" charset="-122"/>
              </a:rPr>
              <a:t>of huge cube space </a:t>
            </a:r>
            <a:r>
              <a:rPr lang="en-US" altLang="zh-CN" sz="2400" dirty="0">
                <a:ea typeface="SimSun" pitchFamily="2" charset="-122"/>
              </a:rPr>
              <a:t>(</a:t>
            </a:r>
            <a:r>
              <a:rPr lang="en-US" altLang="zh-CN" sz="2400" dirty="0" err="1">
                <a:ea typeface="SimSun" pitchFamily="2" charset="-122"/>
              </a:rPr>
              <a:t>Sarawagi</a:t>
            </a:r>
            <a:r>
              <a:rPr lang="en-US" altLang="zh-CN" sz="2400" dirty="0">
                <a:ea typeface="SimSun" pitchFamily="2" charset="-122"/>
              </a:rPr>
              <a:t>, et al.’98)</a:t>
            </a:r>
          </a:p>
          <a:p>
            <a:pPr lvl="1" eaLnBrk="1" hangingPunct="1">
              <a:spcBef>
                <a:spcPts val="300"/>
              </a:spcBef>
            </a:pPr>
            <a:r>
              <a:rPr lang="en-US" altLang="zh-CN" sz="2400" dirty="0">
                <a:ea typeface="SimSun" pitchFamily="2" charset="-122"/>
              </a:rPr>
              <a:t>Effective navigation of large OLAP data cubes</a:t>
            </a:r>
          </a:p>
          <a:p>
            <a:pPr lvl="1" eaLnBrk="1" hangingPunct="1">
              <a:spcBef>
                <a:spcPts val="300"/>
              </a:spcBef>
            </a:pPr>
            <a:r>
              <a:rPr lang="en-US" altLang="zh-CN" sz="2400" dirty="0">
                <a:ea typeface="SimSun" pitchFamily="2" charset="-122"/>
              </a:rPr>
              <a:t>pre-compute measures indicating exceptions, guide user in the data analysis, at all levels of aggregation</a:t>
            </a:r>
          </a:p>
          <a:p>
            <a:pPr lvl="1" eaLnBrk="1" hangingPunct="1">
              <a:spcBef>
                <a:spcPts val="300"/>
              </a:spcBef>
            </a:pPr>
            <a:r>
              <a:rPr lang="en-US" altLang="zh-CN" sz="2400" dirty="0">
                <a:ea typeface="SimSun" pitchFamily="2" charset="-122"/>
              </a:rPr>
              <a:t>Exception: significantly different from the value anticipated, based on a statistical model</a:t>
            </a:r>
          </a:p>
          <a:p>
            <a:pPr lvl="1" eaLnBrk="1" hangingPunct="1">
              <a:spcBef>
                <a:spcPts val="300"/>
              </a:spcBef>
            </a:pPr>
            <a:r>
              <a:rPr lang="en-US" altLang="zh-CN" sz="2400" dirty="0">
                <a:ea typeface="SimSun" pitchFamily="2" charset="-122"/>
              </a:rPr>
              <a:t>Visual cues such as background color are used to reflect the degree of exception of each cell</a:t>
            </a:r>
          </a:p>
          <a:p>
            <a:pPr>
              <a:spcBef>
                <a:spcPts val="300"/>
              </a:spcBef>
            </a:pPr>
            <a:r>
              <a:rPr lang="en-US" altLang="zh-CN" dirty="0">
                <a:ea typeface="SimSun" pitchFamily="2" charset="-122"/>
              </a:rPr>
              <a:t>Kinds of exceptions</a:t>
            </a:r>
          </a:p>
          <a:p>
            <a:pPr lvl="1">
              <a:spcBef>
                <a:spcPts val="300"/>
              </a:spcBef>
            </a:pPr>
            <a:r>
              <a:rPr lang="en-US" altLang="zh-CN" dirty="0" err="1">
                <a:ea typeface="SimSun" pitchFamily="2" charset="-122"/>
              </a:rPr>
              <a:t>SelfExp</a:t>
            </a:r>
            <a:r>
              <a:rPr lang="en-US" altLang="zh-CN" dirty="0">
                <a:ea typeface="SimSun" pitchFamily="2" charset="-122"/>
              </a:rPr>
              <a:t>: surprise of cell relative to other cells at same level of aggregation</a:t>
            </a:r>
          </a:p>
          <a:p>
            <a:pPr lvl="1">
              <a:spcBef>
                <a:spcPts val="300"/>
              </a:spcBef>
            </a:pPr>
            <a:r>
              <a:rPr lang="en-US" altLang="zh-CN" dirty="0" err="1">
                <a:ea typeface="SimSun" pitchFamily="2" charset="-122"/>
              </a:rPr>
              <a:t>InExp</a:t>
            </a:r>
            <a:r>
              <a:rPr lang="en-US" altLang="zh-CN" dirty="0">
                <a:ea typeface="SimSun" pitchFamily="2" charset="-122"/>
              </a:rPr>
              <a:t>: surprise beneath the cell</a:t>
            </a:r>
          </a:p>
          <a:p>
            <a:pPr lvl="1">
              <a:spcBef>
                <a:spcPts val="300"/>
              </a:spcBef>
            </a:pPr>
            <a:r>
              <a:rPr lang="en-US" altLang="zh-CN" dirty="0" err="1">
                <a:ea typeface="SimSun" pitchFamily="2" charset="-122"/>
              </a:rPr>
              <a:t>PathExp</a:t>
            </a:r>
            <a:r>
              <a:rPr lang="en-US" altLang="zh-CN" dirty="0">
                <a:ea typeface="SimSun" pitchFamily="2" charset="-122"/>
              </a:rPr>
              <a:t>: surprise beneath cell for each drill-down path</a:t>
            </a:r>
          </a:p>
          <a:p>
            <a:pPr>
              <a:spcBef>
                <a:spcPts val="300"/>
              </a:spcBef>
            </a:pPr>
            <a:r>
              <a:rPr lang="en-US" altLang="zh-CN" dirty="0">
                <a:ea typeface="SimSun" pitchFamily="2" charset="-122"/>
              </a:rPr>
              <a:t>Computation of exception indicator can be overlapped with cube construction</a:t>
            </a:r>
          </a:p>
          <a:p>
            <a:pPr lvl="1">
              <a:spcBef>
                <a:spcPts val="300"/>
              </a:spcBef>
            </a:pPr>
            <a:r>
              <a:rPr lang="en-US" altLang="zh-CN" dirty="0">
                <a:ea typeface="SimSun" pitchFamily="2" charset="-122"/>
              </a:rPr>
              <a:t>Exceptions can be stored, indexed and retrieved like precomputed aggregates</a:t>
            </a:r>
          </a:p>
        </p:txBody>
      </p:sp>
    </p:spTree>
    <p:extLst>
      <p:ext uri="{BB962C8B-B14F-4D97-AF65-F5344CB8AC3E}">
        <p14:creationId xmlns:p14="http://schemas.microsoft.com/office/powerpoint/2010/main" val="1424187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061"/>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fld id="{DB68DA11-196D-4F08-952B-E0DB37DE55BE}" type="slidenum">
              <a:rPr lang="zh-CN" altLang="en-US" sz="1200" smtClean="0"/>
              <a:pPr eaLnBrk="1" hangingPunct="1">
                <a:spcBef>
                  <a:spcPct val="0"/>
                </a:spcBef>
                <a:buClrTx/>
                <a:buSzTx/>
                <a:buFontTx/>
                <a:buNone/>
              </a:pPr>
              <a:t>33</a:t>
            </a:fld>
            <a:endParaRPr lang="en-US" altLang="zh-CN" sz="1200"/>
          </a:p>
        </p:txBody>
      </p:sp>
      <p:sp>
        <p:nvSpPr>
          <p:cNvPr id="52227" name="Slide Number Placeholder 5"/>
          <p:cNvSpPr txBox="1">
            <a:spLocks noGrp="1"/>
          </p:cNvSpPr>
          <p:nvPr/>
        </p:nvSpPr>
        <p:spPr bwMode="auto">
          <a:xfrm>
            <a:off x="9652000" y="64008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r" eaLnBrk="1" hangingPunct="1">
              <a:spcBef>
                <a:spcPct val="0"/>
              </a:spcBef>
              <a:buClrTx/>
              <a:buSzTx/>
              <a:buFontTx/>
              <a:buNone/>
            </a:pPr>
            <a:fld id="{19DC6568-1888-4DAA-9C3E-4836292CB1CC}" type="slidenum">
              <a:rPr lang="zh-CN" altLang="en-US" sz="1200">
                <a:ea typeface="SimSun" pitchFamily="2" charset="-122"/>
              </a:rPr>
              <a:pPr algn="r" eaLnBrk="1" hangingPunct="1">
                <a:spcBef>
                  <a:spcPct val="0"/>
                </a:spcBef>
                <a:buClrTx/>
                <a:buSzTx/>
                <a:buFontTx/>
                <a:buNone/>
              </a:pPr>
              <a:t>33</a:t>
            </a:fld>
            <a:endParaRPr lang="en-US" altLang="zh-CN" sz="1200">
              <a:ea typeface="SimSun" pitchFamily="2" charset="-122"/>
            </a:endParaRPr>
          </a:p>
        </p:txBody>
      </p:sp>
      <p:sp>
        <p:nvSpPr>
          <p:cNvPr id="52228" name="Rectangle 2"/>
          <p:cNvSpPr>
            <a:spLocks noGrp="1" noChangeArrowheads="1"/>
          </p:cNvSpPr>
          <p:nvPr>
            <p:ph type="title" idx="4294967295"/>
          </p:nvPr>
        </p:nvSpPr>
        <p:spPr>
          <a:xfrm>
            <a:off x="304800" y="381001"/>
            <a:ext cx="11582400" cy="600075"/>
          </a:xfrm>
          <a:noFill/>
        </p:spPr>
        <p:txBody>
          <a:bodyPr lIns="92075" tIns="46038" rIns="92075" bIns="46038"/>
          <a:lstStyle/>
          <a:p>
            <a:pPr eaLnBrk="1" hangingPunct="1"/>
            <a:r>
              <a:rPr lang="en-US" altLang="zh-CN" sz="3200">
                <a:ea typeface="SimSun" pitchFamily="2" charset="-122"/>
              </a:rPr>
              <a:t>Examples: Discovery-Driven Data Cubes</a:t>
            </a:r>
          </a:p>
        </p:txBody>
      </p:sp>
      <p:pic>
        <p:nvPicPr>
          <p:cNvPr id="52229" name="Picture 4" descr="d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43000"/>
            <a:ext cx="10160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5" descr="d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438400"/>
            <a:ext cx="10490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6" descr="dd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1" y="4724401"/>
            <a:ext cx="11383433"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820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9872" y="1254081"/>
            <a:ext cx="3653066" cy="216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Rectangle 2"/>
          <p:cNvSpPr>
            <a:spLocks noGrp="1" noChangeArrowheads="1"/>
          </p:cNvSpPr>
          <p:nvPr>
            <p:ph type="title" idx="4294967295"/>
          </p:nvPr>
        </p:nvSpPr>
        <p:spPr>
          <a:xfrm>
            <a:off x="812800" y="152400"/>
            <a:ext cx="10769600" cy="1066800"/>
          </a:xfrm>
          <a:noFill/>
        </p:spPr>
        <p:txBody>
          <a:bodyPr lIns="92075" tIns="46038" rIns="92075" bIns="46038" anchor="ctr"/>
          <a:lstStyle/>
          <a:p>
            <a:pPr eaLnBrk="1" hangingPunct="1"/>
            <a:r>
              <a:rPr lang="en-US" altLang="zh-CN" dirty="0">
                <a:ea typeface="SimSun" pitchFamily="2" charset="-122"/>
              </a:rPr>
              <a:t>Chapter 5: Data Cube Technology</a:t>
            </a:r>
          </a:p>
        </p:txBody>
      </p:sp>
      <p:sp>
        <p:nvSpPr>
          <p:cNvPr id="5125" name="Rectangle 3"/>
          <p:cNvSpPr>
            <a:spLocks noGrp="1" noChangeArrowheads="1"/>
          </p:cNvSpPr>
          <p:nvPr>
            <p:ph type="body" idx="4294967295"/>
          </p:nvPr>
        </p:nvSpPr>
        <p:spPr>
          <a:xfrm>
            <a:off x="781214" y="1362172"/>
            <a:ext cx="10056119" cy="4876800"/>
          </a:xfrm>
          <a:noFill/>
        </p:spPr>
        <p:txBody>
          <a:bodyPr vert="horz" lIns="92075" tIns="46038" rIns="92075" bIns="46038" rtlCol="0" anchor="t">
            <a:noAutofit/>
          </a:bodyPr>
          <a:lstStyle/>
          <a:p>
            <a:pPr eaLnBrk="1" hangingPunct="1">
              <a:lnSpc>
                <a:spcPct val="200000"/>
              </a:lnSpc>
              <a:spcAft>
                <a:spcPts val="600"/>
              </a:spcAft>
            </a:pPr>
            <a:r>
              <a:rPr lang="en-US" altLang="zh-CN" sz="2800" dirty="0">
                <a:ea typeface="SimSun" pitchFamily="2" charset="-122"/>
              </a:rPr>
              <a:t>Data Cube Computation: Basic Concepts </a:t>
            </a:r>
          </a:p>
          <a:p>
            <a:pPr>
              <a:lnSpc>
                <a:spcPct val="200000"/>
              </a:lnSpc>
              <a:spcAft>
                <a:spcPts val="600"/>
              </a:spcAft>
            </a:pPr>
            <a:r>
              <a:rPr lang="en-US" altLang="zh-CN" sz="2800" dirty="0">
                <a:ea typeface="SimSun" pitchFamily="2" charset="-122"/>
              </a:rPr>
              <a:t>Data Cube Computation Methods</a:t>
            </a:r>
          </a:p>
          <a:p>
            <a:pPr marL="340995" indent="-340995" eaLnBrk="1" hangingPunct="1">
              <a:lnSpc>
                <a:spcPct val="200000"/>
              </a:lnSpc>
              <a:spcAft>
                <a:spcPts val="600"/>
              </a:spcAft>
            </a:pPr>
            <a:r>
              <a:rPr lang="en-US" altLang="zh-CN" sz="2800" dirty="0">
                <a:ea typeface="SimSun" pitchFamily="2" charset="-122"/>
              </a:rPr>
              <a:t>Multidimensional Data Analysis in Cube Space</a:t>
            </a:r>
            <a:endParaRPr lang="en-US" altLang="zh-CN" sz="2800" dirty="0">
              <a:ea typeface="SimSun" pitchFamily="2" charset="-122"/>
              <a:cs typeface="Calibri"/>
            </a:endParaRPr>
          </a:p>
          <a:p>
            <a:pPr eaLnBrk="1" hangingPunct="1">
              <a:lnSpc>
                <a:spcPct val="200000"/>
              </a:lnSpc>
              <a:spcAft>
                <a:spcPts val="600"/>
              </a:spcAft>
            </a:pPr>
            <a:r>
              <a:rPr lang="en-US" altLang="zh-CN" sz="2800" dirty="0">
                <a:ea typeface="SimSun" pitchFamily="2" charset="-122"/>
              </a:rPr>
              <a:t>Summary</a:t>
            </a:r>
          </a:p>
        </p:txBody>
      </p:sp>
      <p:sp>
        <p:nvSpPr>
          <p:cNvPr id="2" name="Striped Right Arrow 1"/>
          <p:cNvSpPr/>
          <p:nvPr/>
        </p:nvSpPr>
        <p:spPr>
          <a:xfrm rot="8814220">
            <a:off x="2910276" y="4468066"/>
            <a:ext cx="586596" cy="681623"/>
          </a:xfrm>
          <a:prstGeom prst="strip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500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
          <p:cNvSpPr>
            <a:spLocks noGrp="1" noChangeArrowheads="1"/>
          </p:cNvSpPr>
          <p:nvPr>
            <p:ph type="title"/>
          </p:nvPr>
        </p:nvSpPr>
        <p:spPr/>
        <p:txBody>
          <a:bodyPr/>
          <a:lstStyle/>
          <a:p>
            <a:pPr eaLnBrk="1" hangingPunct="1"/>
            <a:r>
              <a:rPr lang="en-US" altLang="zh-CN">
                <a:ea typeface="SimSun" pitchFamily="2" charset="-122"/>
              </a:rPr>
              <a:t>Data Cube Technology: Summary</a:t>
            </a:r>
          </a:p>
        </p:txBody>
      </p:sp>
      <p:sp>
        <p:nvSpPr>
          <p:cNvPr id="54277" name="Rectangle 3"/>
          <p:cNvSpPr>
            <a:spLocks noGrp="1" noChangeArrowheads="1"/>
          </p:cNvSpPr>
          <p:nvPr>
            <p:ph type="body" idx="1"/>
          </p:nvPr>
        </p:nvSpPr>
        <p:spPr>
          <a:xfrm>
            <a:off x="647700" y="1295400"/>
            <a:ext cx="10833100" cy="5257800"/>
          </a:xfrm>
        </p:spPr>
        <p:txBody>
          <a:bodyPr/>
          <a:lstStyle/>
          <a:p>
            <a:pPr eaLnBrk="1" hangingPunct="1">
              <a:lnSpc>
                <a:spcPct val="150000"/>
              </a:lnSpc>
            </a:pPr>
            <a:r>
              <a:rPr lang="en-US" altLang="zh-CN" sz="2400" dirty="0">
                <a:ea typeface="SimSun" pitchFamily="2" charset="-122"/>
              </a:rPr>
              <a:t>Data Cube Computation: Preliminary Concepts </a:t>
            </a:r>
          </a:p>
          <a:p>
            <a:pPr eaLnBrk="1" hangingPunct="1">
              <a:lnSpc>
                <a:spcPct val="150000"/>
              </a:lnSpc>
            </a:pPr>
            <a:r>
              <a:rPr lang="en-US" altLang="zh-CN" sz="2400" dirty="0">
                <a:ea typeface="SimSun" pitchFamily="2" charset="-122"/>
              </a:rPr>
              <a:t>Data Cube Computation Methods</a:t>
            </a:r>
          </a:p>
          <a:p>
            <a:pPr lvl="1" eaLnBrk="1" hangingPunct="1">
              <a:lnSpc>
                <a:spcPct val="150000"/>
              </a:lnSpc>
              <a:spcBef>
                <a:spcPct val="10000"/>
              </a:spcBef>
            </a:pPr>
            <a:r>
              <a:rPr lang="en-US" altLang="zh-CN" sz="2400" dirty="0" err="1">
                <a:ea typeface="SimSun" pitchFamily="2" charset="-122"/>
              </a:rPr>
              <a:t>MultiWay</a:t>
            </a:r>
            <a:r>
              <a:rPr lang="en-US" altLang="zh-CN" sz="2400" dirty="0">
                <a:ea typeface="SimSun" pitchFamily="2" charset="-122"/>
              </a:rPr>
              <a:t> Array Aggregation</a:t>
            </a:r>
          </a:p>
          <a:p>
            <a:pPr lvl="1" eaLnBrk="1" hangingPunct="1">
              <a:lnSpc>
                <a:spcPct val="150000"/>
              </a:lnSpc>
              <a:spcBef>
                <a:spcPct val="10000"/>
              </a:spcBef>
            </a:pPr>
            <a:r>
              <a:rPr lang="en-US" altLang="zh-CN" sz="2400" dirty="0">
                <a:ea typeface="SimSun" pitchFamily="2" charset="-122"/>
              </a:rPr>
              <a:t>BUC</a:t>
            </a:r>
          </a:p>
          <a:p>
            <a:pPr lvl="1" eaLnBrk="1" hangingPunct="1">
              <a:lnSpc>
                <a:spcPct val="150000"/>
              </a:lnSpc>
              <a:spcBef>
                <a:spcPct val="10000"/>
              </a:spcBef>
            </a:pPr>
            <a:r>
              <a:rPr lang="en-US" altLang="zh-CN" sz="2400" dirty="0">
                <a:ea typeface="SimSun" pitchFamily="2" charset="-122"/>
              </a:rPr>
              <a:t>High-Dimensional OLAP with Shell-Fragments</a:t>
            </a:r>
          </a:p>
          <a:p>
            <a:pPr eaLnBrk="1" hangingPunct="1">
              <a:lnSpc>
                <a:spcPct val="150000"/>
              </a:lnSpc>
            </a:pPr>
            <a:r>
              <a:rPr lang="en-US" altLang="zh-CN" sz="2400" dirty="0">
                <a:ea typeface="SimSun" pitchFamily="2" charset="-122"/>
              </a:rPr>
              <a:t>Multidimensional Data Analysis in Cube Space</a:t>
            </a:r>
          </a:p>
          <a:p>
            <a:pPr lvl="1">
              <a:lnSpc>
                <a:spcPct val="150000"/>
              </a:lnSpc>
            </a:pPr>
            <a:r>
              <a:rPr lang="en-US" altLang="zh-CN" sz="2400" dirty="0">
                <a:ea typeface="SimSun" pitchFamily="2" charset="-122"/>
              </a:rPr>
              <a:t>Multi-feature Cubes </a:t>
            </a:r>
          </a:p>
          <a:p>
            <a:pPr lvl="1">
              <a:lnSpc>
                <a:spcPct val="150000"/>
              </a:lnSpc>
            </a:pPr>
            <a:r>
              <a:rPr lang="en-US" altLang="zh-CN" sz="2400" dirty="0">
                <a:ea typeface="SimSun" pitchFamily="2" charset="-122"/>
              </a:rPr>
              <a:t>Discovery-Driven Exploration of Data Cubes </a:t>
            </a:r>
          </a:p>
        </p:txBody>
      </p:sp>
    </p:spTree>
    <p:extLst>
      <p:ext uri="{BB962C8B-B14F-4D97-AF65-F5344CB8AC3E}">
        <p14:creationId xmlns:p14="http://schemas.microsoft.com/office/powerpoint/2010/main" val="4164465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
          <p:cNvSpPr>
            <a:spLocks noGrp="1" noChangeArrowheads="1"/>
          </p:cNvSpPr>
          <p:nvPr>
            <p:ph type="title"/>
          </p:nvPr>
        </p:nvSpPr>
        <p:spPr/>
        <p:txBody>
          <a:bodyPr/>
          <a:lstStyle/>
          <a:p>
            <a:pPr eaLnBrk="1" hangingPunct="1"/>
            <a:r>
              <a:rPr lang="en-US" altLang="zh-CN">
                <a:ea typeface="SimSun" pitchFamily="2" charset="-122"/>
              </a:rPr>
              <a:t>Data Cube Technology: Summary</a:t>
            </a:r>
          </a:p>
        </p:txBody>
      </p:sp>
      <p:sp>
        <p:nvSpPr>
          <p:cNvPr id="54277" name="Rectangle 3"/>
          <p:cNvSpPr>
            <a:spLocks noGrp="1" noChangeArrowheads="1"/>
          </p:cNvSpPr>
          <p:nvPr>
            <p:ph type="body" idx="1"/>
          </p:nvPr>
        </p:nvSpPr>
        <p:spPr>
          <a:xfrm>
            <a:off x="647700" y="1295400"/>
            <a:ext cx="10833100" cy="5257800"/>
          </a:xfrm>
        </p:spPr>
        <p:txBody>
          <a:bodyPr/>
          <a:lstStyle/>
          <a:p>
            <a:pPr eaLnBrk="1" hangingPunct="1">
              <a:lnSpc>
                <a:spcPct val="150000"/>
              </a:lnSpc>
            </a:pPr>
            <a:r>
              <a:rPr lang="en-US" altLang="zh-CN" sz="2400" dirty="0">
                <a:ea typeface="SimSun" pitchFamily="2" charset="-122"/>
              </a:rPr>
              <a:t>Data Cube Computation: Preliminary Concepts </a:t>
            </a:r>
          </a:p>
          <a:p>
            <a:pPr eaLnBrk="1" hangingPunct="1">
              <a:lnSpc>
                <a:spcPct val="150000"/>
              </a:lnSpc>
            </a:pPr>
            <a:r>
              <a:rPr lang="en-US" altLang="zh-CN" sz="2400" dirty="0">
                <a:ea typeface="SimSun" pitchFamily="2" charset="-122"/>
              </a:rPr>
              <a:t>Data Cube Computation Methods</a:t>
            </a:r>
          </a:p>
          <a:p>
            <a:pPr lvl="1" eaLnBrk="1" hangingPunct="1">
              <a:lnSpc>
                <a:spcPct val="150000"/>
              </a:lnSpc>
              <a:spcBef>
                <a:spcPct val="10000"/>
              </a:spcBef>
            </a:pPr>
            <a:r>
              <a:rPr lang="en-US" altLang="zh-CN" sz="2400" dirty="0" err="1">
                <a:ea typeface="SimSun" pitchFamily="2" charset="-122"/>
              </a:rPr>
              <a:t>MultiWay</a:t>
            </a:r>
            <a:r>
              <a:rPr lang="en-US" altLang="zh-CN" sz="2400" dirty="0">
                <a:ea typeface="SimSun" pitchFamily="2" charset="-122"/>
              </a:rPr>
              <a:t> Array Aggregation</a:t>
            </a:r>
          </a:p>
          <a:p>
            <a:pPr lvl="1" eaLnBrk="1" hangingPunct="1">
              <a:lnSpc>
                <a:spcPct val="150000"/>
              </a:lnSpc>
              <a:spcBef>
                <a:spcPct val="10000"/>
              </a:spcBef>
            </a:pPr>
            <a:r>
              <a:rPr lang="en-US" altLang="zh-CN" sz="2400" dirty="0">
                <a:ea typeface="SimSun" pitchFamily="2" charset="-122"/>
              </a:rPr>
              <a:t>BUC</a:t>
            </a:r>
          </a:p>
          <a:p>
            <a:pPr lvl="1" eaLnBrk="1" hangingPunct="1">
              <a:lnSpc>
                <a:spcPct val="150000"/>
              </a:lnSpc>
              <a:spcBef>
                <a:spcPct val="10000"/>
              </a:spcBef>
            </a:pPr>
            <a:r>
              <a:rPr lang="en-US" altLang="zh-CN" sz="2400" dirty="0">
                <a:ea typeface="SimSun" pitchFamily="2" charset="-122"/>
              </a:rPr>
              <a:t>High-Dimensional OLAP with Shell-Fragments</a:t>
            </a:r>
          </a:p>
          <a:p>
            <a:pPr eaLnBrk="1" hangingPunct="1">
              <a:lnSpc>
                <a:spcPct val="150000"/>
              </a:lnSpc>
            </a:pPr>
            <a:r>
              <a:rPr lang="en-US" altLang="zh-CN" sz="2400" dirty="0">
                <a:ea typeface="SimSun" pitchFamily="2" charset="-122"/>
              </a:rPr>
              <a:t>Multidimensional Data Analysis in Cube Space</a:t>
            </a:r>
          </a:p>
          <a:p>
            <a:pPr lvl="1">
              <a:lnSpc>
                <a:spcPct val="150000"/>
              </a:lnSpc>
            </a:pPr>
            <a:r>
              <a:rPr lang="en-US" altLang="zh-CN" sz="2400" dirty="0">
                <a:ea typeface="SimSun" pitchFamily="2" charset="-122"/>
              </a:rPr>
              <a:t>Multi-feature Cubes </a:t>
            </a:r>
          </a:p>
          <a:p>
            <a:pPr lvl="1">
              <a:lnSpc>
                <a:spcPct val="150000"/>
              </a:lnSpc>
            </a:pPr>
            <a:r>
              <a:rPr lang="en-US" altLang="zh-CN" sz="2400" dirty="0">
                <a:ea typeface="SimSun" pitchFamily="2" charset="-122"/>
              </a:rPr>
              <a:t>Discovery-Driven Exploration of Data Cubes </a:t>
            </a:r>
          </a:p>
        </p:txBody>
      </p:sp>
    </p:spTree>
    <p:extLst>
      <p:ext uri="{BB962C8B-B14F-4D97-AF65-F5344CB8AC3E}">
        <p14:creationId xmlns:p14="http://schemas.microsoft.com/office/powerpoint/2010/main" val="455717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
          <p:cNvSpPr>
            <a:spLocks noGrp="1" noChangeArrowheads="1"/>
          </p:cNvSpPr>
          <p:nvPr>
            <p:ph type="title"/>
          </p:nvPr>
        </p:nvSpPr>
        <p:spPr/>
        <p:txBody>
          <a:bodyPr/>
          <a:lstStyle/>
          <a:p>
            <a:pPr eaLnBrk="1" hangingPunct="1"/>
            <a:r>
              <a:rPr lang="en-US" altLang="zh-CN" dirty="0">
                <a:ea typeface="SimSun" pitchFamily="2" charset="-122"/>
              </a:rPr>
              <a:t>Text Cube</a:t>
            </a:r>
          </a:p>
        </p:txBody>
      </p:sp>
      <p:pic>
        <p:nvPicPr>
          <p:cNvPr id="4" name="textcube_demo.mp4">
            <a:hlinkClick r:id="" action="ppaction://media"/>
            <a:extLst>
              <a:ext uri="{FF2B5EF4-FFF2-40B4-BE49-F238E27FC236}">
                <a16:creationId xmlns:a16="http://schemas.microsoft.com/office/drawing/2014/main" id="{561B996F-341A-944C-ADF3-3B5475A2CC8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31599" y="1132113"/>
            <a:ext cx="10008733" cy="5567337"/>
          </a:xfrm>
        </p:spPr>
      </p:pic>
    </p:spTree>
    <p:extLst>
      <p:ext uri="{BB962C8B-B14F-4D97-AF65-F5344CB8AC3E}">
        <p14:creationId xmlns:p14="http://schemas.microsoft.com/office/powerpoint/2010/main" val="313319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5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2"/>
          <p:cNvSpPr>
            <a:spLocks noGrp="1" noChangeArrowheads="1"/>
          </p:cNvSpPr>
          <p:nvPr>
            <p:ph type="title"/>
          </p:nvPr>
        </p:nvSpPr>
        <p:spPr/>
        <p:txBody>
          <a:bodyPr>
            <a:normAutofit/>
          </a:bodyPr>
          <a:lstStyle/>
          <a:p>
            <a:r>
              <a:rPr lang="en-US" altLang="zh-CN" dirty="0">
                <a:ea typeface="SimSun" pitchFamily="2" charset="-122"/>
              </a:rPr>
              <a:t>Data Cube Technology: References (I)</a:t>
            </a:r>
          </a:p>
        </p:txBody>
      </p:sp>
      <p:sp>
        <p:nvSpPr>
          <p:cNvPr id="55301" name="Rectangle 3"/>
          <p:cNvSpPr>
            <a:spLocks noGrp="1" noChangeArrowheads="1"/>
          </p:cNvSpPr>
          <p:nvPr>
            <p:ph type="body" idx="1"/>
          </p:nvPr>
        </p:nvSpPr>
        <p:spPr>
          <a:xfrm>
            <a:off x="625475" y="1143000"/>
            <a:ext cx="10995025" cy="5715000"/>
          </a:xfrm>
        </p:spPr>
        <p:txBody>
          <a:bodyPr/>
          <a:lstStyle/>
          <a:p>
            <a:pPr eaLnBrk="1" hangingPunct="1">
              <a:spcBef>
                <a:spcPts val="0"/>
              </a:spcBef>
            </a:pPr>
            <a:r>
              <a:rPr lang="en-US" altLang="zh-CN" sz="2000" dirty="0">
                <a:solidFill>
                  <a:srgbClr val="FF0000"/>
                </a:solidFill>
                <a:ea typeface="SimSun" pitchFamily="2" charset="-122"/>
              </a:rPr>
              <a:t>S. Agarwal, R. Agrawal, P. M. Deshpande, A. Gupta, J. F. Naughton, R. Ramakrishnan, and S. </a:t>
            </a:r>
            <a:r>
              <a:rPr lang="en-US" altLang="zh-CN" sz="2000" dirty="0" err="1">
                <a:solidFill>
                  <a:srgbClr val="FF0000"/>
                </a:solidFill>
                <a:ea typeface="SimSun" pitchFamily="2" charset="-122"/>
              </a:rPr>
              <a:t>Sarawagi</a:t>
            </a:r>
            <a:r>
              <a:rPr lang="en-US" altLang="zh-CN" sz="2000" dirty="0">
                <a:solidFill>
                  <a:srgbClr val="FF0000"/>
                </a:solidFill>
                <a:ea typeface="SimSun" pitchFamily="2" charset="-122"/>
              </a:rPr>
              <a:t>.  On the computation of multidimensional aggregates. VLDB’96</a:t>
            </a:r>
          </a:p>
          <a:p>
            <a:pPr eaLnBrk="1" hangingPunct="1">
              <a:spcBef>
                <a:spcPts val="0"/>
              </a:spcBef>
            </a:pPr>
            <a:r>
              <a:rPr lang="en-US" altLang="zh-CN" sz="2000" dirty="0">
                <a:solidFill>
                  <a:srgbClr val="FF0000"/>
                </a:solidFill>
                <a:ea typeface="SimSun" pitchFamily="2" charset="-122"/>
              </a:rPr>
              <a:t>K. Beyer and R. Ramakrishnan. Bottom-Up Computation of Sparse and Iceberg CUBEs.. SIGMOD’99</a:t>
            </a:r>
          </a:p>
          <a:p>
            <a:pPr eaLnBrk="1" hangingPunct="1">
              <a:spcBef>
                <a:spcPts val="0"/>
              </a:spcBef>
            </a:pPr>
            <a:r>
              <a:rPr lang="en-US" altLang="zh-CN" sz="2000" dirty="0">
                <a:ea typeface="SimSun" pitchFamily="2" charset="-122"/>
              </a:rPr>
              <a:t>J. Han, J. Pei, G. Dong, K. Wang. Efficient Computation of Iceberg Cubes With Complex Measures. SIGMOD’01</a:t>
            </a:r>
          </a:p>
          <a:p>
            <a:pPr eaLnBrk="1" hangingPunct="1">
              <a:spcBef>
                <a:spcPts val="0"/>
              </a:spcBef>
            </a:pPr>
            <a:r>
              <a:rPr lang="en-US" altLang="zh-CN" sz="2000" dirty="0">
                <a:ea typeface="SimSun" pitchFamily="2" charset="-122"/>
              </a:rPr>
              <a:t>L. V. S. </a:t>
            </a:r>
            <a:r>
              <a:rPr lang="en-US" altLang="zh-CN" sz="2000" dirty="0" err="1">
                <a:ea typeface="SimSun" pitchFamily="2" charset="-122"/>
              </a:rPr>
              <a:t>Lakshmanan</a:t>
            </a:r>
            <a:r>
              <a:rPr lang="en-US" altLang="zh-CN" sz="2000" dirty="0">
                <a:ea typeface="SimSun" pitchFamily="2" charset="-122"/>
              </a:rPr>
              <a:t>, J. Pei, and J. Han, Quotient Cube: How to Summarize the Semantics of a Data Cube, VLDB'02</a:t>
            </a:r>
          </a:p>
          <a:p>
            <a:pPr eaLnBrk="1" hangingPunct="1">
              <a:spcBef>
                <a:spcPts val="0"/>
              </a:spcBef>
            </a:pPr>
            <a:r>
              <a:rPr lang="en-US" altLang="zh-CN" sz="2000" dirty="0">
                <a:solidFill>
                  <a:srgbClr val="FF0000"/>
                </a:solidFill>
                <a:ea typeface="SimSun" pitchFamily="2" charset="-122"/>
              </a:rPr>
              <a:t>X. Li, J. Han, and H. Gonzalez, High-Dimensional OLAP: A Minimal Cubing Approach, VLDB'04</a:t>
            </a:r>
          </a:p>
          <a:p>
            <a:r>
              <a:rPr lang="en-US" altLang="en-US" sz="2000" dirty="0"/>
              <a:t>X. Li, J. Han, Z. Yin, J.-G. Lee, Y. Sun, “Sampling Cube: A Framework for Statistical OLAP over Sampling Data”, SIGMOD’08</a:t>
            </a:r>
          </a:p>
          <a:p>
            <a:pPr eaLnBrk="1" hangingPunct="1">
              <a:spcBef>
                <a:spcPts val="0"/>
              </a:spcBef>
            </a:pPr>
            <a:r>
              <a:rPr lang="en-US" altLang="zh-CN" sz="2000" dirty="0">
                <a:ea typeface="SimSun" pitchFamily="2" charset="-122"/>
              </a:rPr>
              <a:t>K. Ross and D. Srivastava.  Fast computation of sparse </a:t>
            </a:r>
            <a:r>
              <a:rPr lang="en-US" altLang="zh-CN" sz="2000" dirty="0" err="1">
                <a:ea typeface="SimSun" pitchFamily="2" charset="-122"/>
              </a:rPr>
              <a:t>datacubes</a:t>
            </a:r>
            <a:r>
              <a:rPr lang="en-US" altLang="zh-CN" sz="2000" dirty="0">
                <a:ea typeface="SimSun" pitchFamily="2" charset="-122"/>
              </a:rPr>
              <a:t>. VLDB’97</a:t>
            </a:r>
          </a:p>
          <a:p>
            <a:pPr eaLnBrk="1" hangingPunct="1">
              <a:spcBef>
                <a:spcPts val="0"/>
              </a:spcBef>
            </a:pPr>
            <a:r>
              <a:rPr lang="en-US" altLang="zh-CN" sz="2000" dirty="0">
                <a:ea typeface="SimSun" pitchFamily="2" charset="-122"/>
              </a:rPr>
              <a:t>D. Xin, J. Han, X. Li, B. W. </a:t>
            </a:r>
            <a:r>
              <a:rPr lang="en-US" altLang="zh-CN" sz="2000" dirty="0" err="1">
                <a:ea typeface="SimSun" pitchFamily="2" charset="-122"/>
              </a:rPr>
              <a:t>Wah</a:t>
            </a:r>
            <a:r>
              <a:rPr lang="en-US" altLang="zh-CN" sz="2000" dirty="0">
                <a:ea typeface="SimSun" pitchFamily="2" charset="-122"/>
              </a:rPr>
              <a:t>, Star-Cubing: Computing Iceberg Cubes by Top-Down and Bottom-Up Integration, VLDB'03</a:t>
            </a:r>
          </a:p>
          <a:p>
            <a:pPr>
              <a:spcBef>
                <a:spcPts val="0"/>
              </a:spcBef>
            </a:pPr>
            <a:r>
              <a:rPr lang="en-US" altLang="zh-CN" sz="2000" dirty="0">
                <a:solidFill>
                  <a:srgbClr val="FF0000"/>
                </a:solidFill>
                <a:ea typeface="SimSun" pitchFamily="2" charset="-122"/>
              </a:rPr>
              <a:t>Y. Zhao, P. M. Deshpande, and J. F. Naughton. An array-based algorithm for simultaneous multidimensional aggregates. SIGMOD’97</a:t>
            </a:r>
            <a:endParaRPr lang="en-US" altLang="zh-CN" sz="2000" dirty="0">
              <a:ea typeface="SimSun" pitchFamily="2" charset="-122"/>
            </a:endParaRPr>
          </a:p>
          <a:p>
            <a:r>
              <a:rPr lang="en-US" altLang="en-US" sz="2000" dirty="0"/>
              <a:t>D. Burdick, P. Deshpande, T. S. </a:t>
            </a:r>
            <a:r>
              <a:rPr lang="en-US" altLang="en-US" sz="2000" dirty="0" err="1"/>
              <a:t>Jayram</a:t>
            </a:r>
            <a:r>
              <a:rPr lang="en-US" altLang="en-US" sz="2000" dirty="0"/>
              <a:t>, R. Ramakrishnan, and S. </a:t>
            </a:r>
            <a:r>
              <a:rPr lang="en-US" altLang="en-US" sz="2000" dirty="0" err="1"/>
              <a:t>Vaithyanathan</a:t>
            </a:r>
            <a:r>
              <a:rPr lang="en-US" altLang="en-US" sz="2000" dirty="0"/>
              <a:t>. OLAP over uncertain and imprecise data. VLDB’05</a:t>
            </a:r>
          </a:p>
        </p:txBody>
      </p:sp>
    </p:spTree>
    <p:extLst>
      <p:ext uri="{BB962C8B-B14F-4D97-AF65-F5344CB8AC3E}">
        <p14:creationId xmlns:p14="http://schemas.microsoft.com/office/powerpoint/2010/main" val="3859440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a:xfrm>
            <a:off x="0" y="381000"/>
            <a:ext cx="12192000" cy="533400"/>
          </a:xfrm>
        </p:spPr>
        <p:txBody>
          <a:bodyPr>
            <a:noAutofit/>
          </a:bodyPr>
          <a:lstStyle/>
          <a:p>
            <a:r>
              <a:rPr lang="en-US" altLang="zh-CN" dirty="0">
                <a:ea typeface="SimSun" pitchFamily="2" charset="-122"/>
              </a:rPr>
              <a:t>Data Cube Technology: References (II)</a:t>
            </a:r>
            <a:endParaRPr lang="en-US" altLang="en-US" dirty="0"/>
          </a:p>
        </p:txBody>
      </p:sp>
      <p:sp>
        <p:nvSpPr>
          <p:cNvPr id="57348" name="Rectangle 3"/>
          <p:cNvSpPr>
            <a:spLocks noGrp="1" noChangeArrowheads="1"/>
          </p:cNvSpPr>
          <p:nvPr>
            <p:ph type="body" idx="1"/>
          </p:nvPr>
        </p:nvSpPr>
        <p:spPr>
          <a:xfrm>
            <a:off x="549275" y="1171575"/>
            <a:ext cx="11277600" cy="5257800"/>
          </a:xfrm>
        </p:spPr>
        <p:txBody>
          <a:bodyPr/>
          <a:lstStyle/>
          <a:p>
            <a:pPr eaLnBrk="1" hangingPunct="1">
              <a:lnSpc>
                <a:spcPct val="90000"/>
              </a:lnSpc>
            </a:pPr>
            <a:r>
              <a:rPr lang="en-US" altLang="zh-CN" sz="2000" dirty="0">
                <a:ea typeface="SimSun" pitchFamily="2" charset="-122"/>
              </a:rPr>
              <a:t>R. Agrawal, A. Gupta, and S. </a:t>
            </a:r>
            <a:r>
              <a:rPr lang="en-US" altLang="zh-CN" sz="2000" dirty="0" err="1">
                <a:ea typeface="SimSun" pitchFamily="2" charset="-122"/>
              </a:rPr>
              <a:t>Sarawagi</a:t>
            </a:r>
            <a:r>
              <a:rPr lang="en-US" altLang="zh-CN" sz="2000" dirty="0">
                <a:ea typeface="SimSun" pitchFamily="2" charset="-122"/>
              </a:rPr>
              <a:t>. Modeling multidimensional databases.  ICDE’97</a:t>
            </a:r>
          </a:p>
          <a:p>
            <a:pPr>
              <a:lnSpc>
                <a:spcPct val="90000"/>
              </a:lnSpc>
            </a:pPr>
            <a:r>
              <a:rPr lang="en-US" altLang="zh-CN" sz="2000" dirty="0">
                <a:ea typeface="SimSun" pitchFamily="2" charset="-122"/>
              </a:rPr>
              <a:t>B.-C. Chen, L. Chen, Y. Lin, and R. Ramakrishnan. Prediction cubes. VLDB’05</a:t>
            </a:r>
          </a:p>
          <a:p>
            <a:pPr>
              <a:lnSpc>
                <a:spcPct val="90000"/>
              </a:lnSpc>
            </a:pPr>
            <a:r>
              <a:rPr lang="en-US" altLang="zh-CN" sz="2000" dirty="0">
                <a:ea typeface="SimSun" pitchFamily="2" charset="-122"/>
              </a:rPr>
              <a:t>B.-C. Chen, R. Ramakrishnan, J.W. Shavlik, and P. </a:t>
            </a:r>
            <a:r>
              <a:rPr lang="en-US" altLang="zh-CN" sz="2000" dirty="0" err="1">
                <a:ea typeface="SimSun" pitchFamily="2" charset="-122"/>
              </a:rPr>
              <a:t>Tamma</a:t>
            </a:r>
            <a:r>
              <a:rPr lang="en-US" altLang="zh-CN" sz="2000" dirty="0">
                <a:ea typeface="SimSun" pitchFamily="2" charset="-122"/>
              </a:rPr>
              <a:t>. Bellwether analysis: Predicting global aggregates from local regions. VLDB’06</a:t>
            </a:r>
          </a:p>
          <a:p>
            <a:pPr>
              <a:lnSpc>
                <a:spcPct val="90000"/>
              </a:lnSpc>
            </a:pPr>
            <a:r>
              <a:rPr lang="en-US" altLang="zh-CN" sz="2000" dirty="0">
                <a:ea typeface="SimSun" pitchFamily="2" charset="-122"/>
              </a:rPr>
              <a:t>Y. Chen, G. Dong, J. Han, B. W. </a:t>
            </a:r>
            <a:r>
              <a:rPr lang="en-US" altLang="zh-CN" sz="2000" dirty="0" err="1">
                <a:ea typeface="SimSun" pitchFamily="2" charset="-122"/>
              </a:rPr>
              <a:t>Wah</a:t>
            </a:r>
            <a:r>
              <a:rPr lang="en-US" altLang="zh-CN" sz="2000" dirty="0">
                <a:ea typeface="SimSun" pitchFamily="2" charset="-122"/>
              </a:rPr>
              <a:t>, and J. Wang, Multi-Dimensional Regression Analysis of Time-Series Data Streams, VLDB'02</a:t>
            </a:r>
          </a:p>
          <a:p>
            <a:pPr>
              <a:lnSpc>
                <a:spcPct val="90000"/>
              </a:lnSpc>
            </a:pPr>
            <a:r>
              <a:rPr lang="en-US" altLang="zh-CN" sz="2000" dirty="0">
                <a:ea typeface="SimSun" pitchFamily="2" charset="-122"/>
              </a:rPr>
              <a:t>R. Fagin, R. V. </a:t>
            </a:r>
            <a:r>
              <a:rPr lang="en-US" altLang="zh-CN" sz="2000" dirty="0" err="1">
                <a:ea typeface="SimSun" pitchFamily="2" charset="-122"/>
              </a:rPr>
              <a:t>Guha</a:t>
            </a:r>
            <a:r>
              <a:rPr lang="en-US" altLang="zh-CN" sz="2000" dirty="0">
                <a:ea typeface="SimSun" pitchFamily="2" charset="-122"/>
              </a:rPr>
              <a:t>, R. Kumar, J. Novak, D. </a:t>
            </a:r>
            <a:r>
              <a:rPr lang="en-US" altLang="zh-CN" sz="2000" dirty="0" err="1">
                <a:ea typeface="SimSun" pitchFamily="2" charset="-122"/>
              </a:rPr>
              <a:t>Sivakumar</a:t>
            </a:r>
            <a:r>
              <a:rPr lang="en-US" altLang="zh-CN" sz="2000" dirty="0">
                <a:ea typeface="SimSun" pitchFamily="2" charset="-122"/>
              </a:rPr>
              <a:t>, and A. Tomkins. Multi-structural databases. PODS’05</a:t>
            </a:r>
          </a:p>
          <a:p>
            <a:pPr>
              <a:lnSpc>
                <a:spcPct val="90000"/>
              </a:lnSpc>
            </a:pPr>
            <a:r>
              <a:rPr lang="en-US" altLang="zh-CN" sz="2000" dirty="0">
                <a:ea typeface="SimSun" pitchFamily="2" charset="-122"/>
              </a:rPr>
              <a:t>J. Han. Towards on-line analytical mining in large databases. SIGMOD Record, 27:97–107, 1998</a:t>
            </a:r>
          </a:p>
          <a:p>
            <a:pPr>
              <a:lnSpc>
                <a:spcPct val="90000"/>
              </a:lnSpc>
            </a:pPr>
            <a:r>
              <a:rPr lang="en-US" altLang="zh-CN" sz="2000" dirty="0">
                <a:ea typeface="SimSun" pitchFamily="2" charset="-122"/>
              </a:rPr>
              <a:t>T. </a:t>
            </a:r>
            <a:r>
              <a:rPr lang="en-US" altLang="zh-CN" sz="2000" dirty="0" err="1">
                <a:ea typeface="SimSun" pitchFamily="2" charset="-122"/>
              </a:rPr>
              <a:t>Imielinski</a:t>
            </a:r>
            <a:r>
              <a:rPr lang="en-US" altLang="zh-CN" sz="2000" dirty="0">
                <a:ea typeface="SimSun" pitchFamily="2" charset="-122"/>
              </a:rPr>
              <a:t>, L. </a:t>
            </a:r>
            <a:r>
              <a:rPr lang="en-US" altLang="zh-CN" sz="2000" dirty="0" err="1">
                <a:ea typeface="SimSun" pitchFamily="2" charset="-122"/>
              </a:rPr>
              <a:t>Khachiyan</a:t>
            </a:r>
            <a:r>
              <a:rPr lang="en-US" altLang="zh-CN" sz="2000" dirty="0">
                <a:ea typeface="SimSun" pitchFamily="2" charset="-122"/>
              </a:rPr>
              <a:t>, and A. </a:t>
            </a:r>
            <a:r>
              <a:rPr lang="en-US" altLang="zh-CN" sz="2000" dirty="0" err="1">
                <a:ea typeface="SimSun" pitchFamily="2" charset="-122"/>
              </a:rPr>
              <a:t>Abdulghani</a:t>
            </a:r>
            <a:r>
              <a:rPr lang="en-US" altLang="zh-CN" sz="2000" dirty="0">
                <a:ea typeface="SimSun" pitchFamily="2" charset="-122"/>
              </a:rPr>
              <a:t>. </a:t>
            </a:r>
            <a:r>
              <a:rPr lang="en-US" altLang="zh-CN" sz="2000" dirty="0" err="1">
                <a:ea typeface="SimSun" pitchFamily="2" charset="-122"/>
              </a:rPr>
              <a:t>Cubegrades</a:t>
            </a:r>
            <a:r>
              <a:rPr lang="en-US" altLang="zh-CN" sz="2000" dirty="0">
                <a:ea typeface="SimSun" pitchFamily="2" charset="-122"/>
              </a:rPr>
              <a:t>: Generalizing association rules. Data Mining &amp; Knowledge Discovery, 6:219–258, 2002.</a:t>
            </a:r>
          </a:p>
          <a:p>
            <a:pPr>
              <a:lnSpc>
                <a:spcPct val="90000"/>
              </a:lnSpc>
            </a:pPr>
            <a:r>
              <a:rPr lang="en-US" altLang="zh-CN" sz="2000" dirty="0">
                <a:ea typeface="SimSun" pitchFamily="2" charset="-122"/>
              </a:rPr>
              <a:t>R. Ramakrishnan and B.-C. Chen. Exploratory mining in cube space. Data Mining and Knowledge Discovery, 15:29–54, 2007.</a:t>
            </a:r>
          </a:p>
          <a:p>
            <a:pPr eaLnBrk="1" hangingPunct="1">
              <a:lnSpc>
                <a:spcPct val="90000"/>
              </a:lnSpc>
            </a:pPr>
            <a:r>
              <a:rPr lang="en-US" altLang="zh-CN" sz="2000" dirty="0">
                <a:solidFill>
                  <a:srgbClr val="FF0000"/>
                </a:solidFill>
                <a:ea typeface="SimSun" pitchFamily="2" charset="-122"/>
              </a:rPr>
              <a:t>K. A. Ross, D. Srivastava, and D. </a:t>
            </a:r>
            <a:r>
              <a:rPr lang="en-US" altLang="zh-CN" sz="2000" dirty="0" err="1">
                <a:solidFill>
                  <a:srgbClr val="FF0000"/>
                </a:solidFill>
                <a:ea typeface="SimSun" pitchFamily="2" charset="-122"/>
              </a:rPr>
              <a:t>Chatziantoniou</a:t>
            </a:r>
            <a:r>
              <a:rPr lang="en-US" altLang="zh-CN" sz="2000" dirty="0">
                <a:solidFill>
                  <a:srgbClr val="FF0000"/>
                </a:solidFill>
                <a:ea typeface="SimSun" pitchFamily="2" charset="-122"/>
              </a:rPr>
              <a:t>. Complex aggregation at multiple granularities. EDBT'98</a:t>
            </a:r>
          </a:p>
          <a:p>
            <a:pPr eaLnBrk="1" hangingPunct="1">
              <a:lnSpc>
                <a:spcPct val="90000"/>
              </a:lnSpc>
            </a:pPr>
            <a:r>
              <a:rPr lang="en-US" altLang="zh-CN" sz="2000" dirty="0">
                <a:solidFill>
                  <a:srgbClr val="FF0000"/>
                </a:solidFill>
                <a:ea typeface="SimSun" pitchFamily="2" charset="-122"/>
              </a:rPr>
              <a:t>S. </a:t>
            </a:r>
            <a:r>
              <a:rPr lang="en-US" altLang="zh-CN" sz="2000" dirty="0" err="1">
                <a:solidFill>
                  <a:srgbClr val="FF0000"/>
                </a:solidFill>
                <a:ea typeface="SimSun" pitchFamily="2" charset="-122"/>
              </a:rPr>
              <a:t>Sarawagi</a:t>
            </a:r>
            <a:r>
              <a:rPr lang="en-US" altLang="zh-CN" sz="2000" dirty="0">
                <a:solidFill>
                  <a:srgbClr val="FF0000"/>
                </a:solidFill>
                <a:ea typeface="SimSun" pitchFamily="2" charset="-122"/>
              </a:rPr>
              <a:t>, R. Agrawal, and N. Megiddo. Discovery-driven exploration of OLAP data cubes. EDBT'98</a:t>
            </a:r>
          </a:p>
          <a:p>
            <a:pPr eaLnBrk="1" hangingPunct="1">
              <a:lnSpc>
                <a:spcPct val="90000"/>
              </a:lnSpc>
            </a:pPr>
            <a:r>
              <a:rPr lang="en-US" altLang="zh-CN" sz="2000" dirty="0">
                <a:ea typeface="SimSun" pitchFamily="2" charset="-122"/>
              </a:rPr>
              <a:t>G. </a:t>
            </a:r>
            <a:r>
              <a:rPr lang="en-US" altLang="zh-CN" sz="2000" dirty="0" err="1">
                <a:ea typeface="SimSun" pitchFamily="2" charset="-122"/>
              </a:rPr>
              <a:t>Sathe</a:t>
            </a:r>
            <a:r>
              <a:rPr lang="en-US" altLang="zh-CN" sz="2000" dirty="0">
                <a:ea typeface="SimSun" pitchFamily="2" charset="-122"/>
              </a:rPr>
              <a:t> and S. </a:t>
            </a:r>
            <a:r>
              <a:rPr lang="en-US" altLang="zh-CN" sz="2000" dirty="0" err="1">
                <a:ea typeface="SimSun" pitchFamily="2" charset="-122"/>
              </a:rPr>
              <a:t>Sarawagi</a:t>
            </a:r>
            <a:r>
              <a:rPr lang="en-US" altLang="zh-CN" sz="2000" dirty="0">
                <a:ea typeface="SimSun" pitchFamily="2" charset="-122"/>
              </a:rPr>
              <a:t>. Intelligent Rollups in Multidimensional OLAP Data. </a:t>
            </a:r>
            <a:r>
              <a:rPr lang="en-US" altLang="zh-CN" sz="2000" i="1" dirty="0">
                <a:ea typeface="SimSun" pitchFamily="2" charset="-122"/>
              </a:rPr>
              <a:t>VLDB'01</a:t>
            </a:r>
            <a:endParaRPr lang="en-US" altLang="en-US" sz="2000" dirty="0"/>
          </a:p>
        </p:txBody>
      </p:sp>
    </p:spTree>
    <p:extLst>
      <p:ext uri="{BB962C8B-B14F-4D97-AF65-F5344CB8AC3E}">
        <p14:creationId xmlns:p14="http://schemas.microsoft.com/office/powerpoint/2010/main" val="2207938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0" y="228600"/>
            <a:ext cx="12192000" cy="685800"/>
          </a:xfrm>
        </p:spPr>
        <p:txBody>
          <a:bodyPr/>
          <a:lstStyle/>
          <a:p>
            <a:r>
              <a:rPr lang="en-US" altLang="zh-CN">
                <a:ea typeface="SimSun" pitchFamily="2" charset="-122"/>
              </a:rPr>
              <a:t>Data Cube: A Lattice of Cuboids</a:t>
            </a:r>
            <a:endParaRPr lang="en-US" altLang="en-US">
              <a:ea typeface="SimSun" pitchFamily="2" charset="-122"/>
            </a:endParaRPr>
          </a:p>
        </p:txBody>
      </p:sp>
      <p:sp>
        <p:nvSpPr>
          <p:cNvPr id="7172" name="Rectangle 3"/>
          <p:cNvSpPr>
            <a:spLocks noGrp="1" noChangeArrowheads="1"/>
          </p:cNvSpPr>
          <p:nvPr>
            <p:ph type="body" idx="1"/>
          </p:nvPr>
        </p:nvSpPr>
        <p:spPr>
          <a:xfrm>
            <a:off x="7198411" y="1504601"/>
            <a:ext cx="5187331" cy="5211491"/>
          </a:xfrm>
        </p:spPr>
        <p:txBody>
          <a:bodyPr/>
          <a:lstStyle/>
          <a:p>
            <a:pPr>
              <a:spcAft>
                <a:spcPts val="600"/>
              </a:spcAft>
            </a:pPr>
            <a:r>
              <a:rPr lang="en-US" altLang="en-US" sz="2400" dirty="0"/>
              <a:t>Base vs. aggregate cells</a:t>
            </a:r>
          </a:p>
          <a:p>
            <a:pPr>
              <a:spcAft>
                <a:spcPts val="600"/>
              </a:spcAft>
            </a:pPr>
            <a:r>
              <a:rPr lang="en-US" altLang="en-US" sz="2400" dirty="0"/>
              <a:t>Ancestor vs. descendant cells</a:t>
            </a:r>
          </a:p>
          <a:p>
            <a:pPr>
              <a:spcAft>
                <a:spcPts val="600"/>
              </a:spcAft>
            </a:pPr>
            <a:r>
              <a:rPr lang="en-US" altLang="en-US" sz="2400" dirty="0"/>
              <a:t>Parent vs. child cells</a:t>
            </a:r>
          </a:p>
          <a:p>
            <a:pPr marL="800100" lvl="1" indent="-342900">
              <a:spcAft>
                <a:spcPts val="600"/>
              </a:spcAft>
              <a:buClr>
                <a:schemeClr val="accent1"/>
              </a:buClr>
            </a:pPr>
            <a:r>
              <a:rPr lang="en-US" altLang="en-US" sz="2400" dirty="0"/>
              <a:t>(*,*,*,*)</a:t>
            </a:r>
          </a:p>
          <a:p>
            <a:pPr marL="800100" lvl="1" indent="-342900">
              <a:spcAft>
                <a:spcPts val="600"/>
              </a:spcAft>
              <a:buClr>
                <a:schemeClr val="accent1"/>
              </a:buClr>
            </a:pPr>
            <a:r>
              <a:rPr lang="en-US" altLang="en-US" sz="2400" dirty="0"/>
              <a:t>(*, milk, *, *)</a:t>
            </a:r>
          </a:p>
          <a:p>
            <a:pPr marL="800100" lvl="1" indent="-342900">
              <a:spcAft>
                <a:spcPts val="600"/>
              </a:spcAft>
              <a:buClr>
                <a:schemeClr val="accent1"/>
              </a:buClr>
            </a:pPr>
            <a:r>
              <a:rPr lang="en-US" altLang="en-US" sz="2400" dirty="0"/>
              <a:t>(*, milk, Urbana, *)</a:t>
            </a:r>
          </a:p>
          <a:p>
            <a:pPr marL="800100" lvl="1" indent="-342900">
              <a:spcAft>
                <a:spcPts val="600"/>
              </a:spcAft>
              <a:buClr>
                <a:schemeClr val="accent1"/>
              </a:buClr>
            </a:pPr>
            <a:r>
              <a:rPr lang="en-US" altLang="en-US" sz="2400" dirty="0"/>
              <a:t>(*, milk, Chicago, *) </a:t>
            </a:r>
          </a:p>
          <a:p>
            <a:pPr marL="800100" lvl="1" indent="-342900">
              <a:spcAft>
                <a:spcPts val="600"/>
              </a:spcAft>
              <a:buClr>
                <a:schemeClr val="accent1"/>
              </a:buClr>
            </a:pPr>
            <a:r>
              <a:rPr lang="en-US" altLang="en-US" sz="2400" dirty="0"/>
              <a:t>(9/15, milk, Urbana, *) </a:t>
            </a:r>
          </a:p>
          <a:p>
            <a:pPr marL="800100" lvl="1" indent="-342900">
              <a:spcAft>
                <a:spcPts val="600"/>
              </a:spcAft>
              <a:buClr>
                <a:schemeClr val="accent1"/>
              </a:buClr>
            </a:pPr>
            <a:r>
              <a:rPr lang="en-US" altLang="en-US" sz="2400" dirty="0"/>
              <a:t>(9/15, milk, Urbana, </a:t>
            </a:r>
            <a:r>
              <a:rPr lang="en-US" altLang="en-US" sz="2400" dirty="0" err="1"/>
              <a:t>Dairy_land</a:t>
            </a:r>
            <a:r>
              <a:rPr lang="en-US" altLang="en-US" sz="2400" dirty="0"/>
              <a:t>) </a:t>
            </a:r>
          </a:p>
        </p:txBody>
      </p:sp>
      <p:grpSp>
        <p:nvGrpSpPr>
          <p:cNvPr id="3" name="Group 2"/>
          <p:cNvGrpSpPr/>
          <p:nvPr/>
        </p:nvGrpSpPr>
        <p:grpSpPr>
          <a:xfrm>
            <a:off x="96165" y="1607418"/>
            <a:ext cx="5525648" cy="4361545"/>
            <a:chOff x="-32239" y="1249332"/>
            <a:chExt cx="6150705" cy="5423861"/>
          </a:xfrm>
        </p:grpSpPr>
        <p:sp>
          <p:nvSpPr>
            <p:cNvPr id="7173" name="Text Box 23"/>
            <p:cNvSpPr txBox="1">
              <a:spLocks noChangeArrowheads="1"/>
            </p:cNvSpPr>
            <p:nvPr/>
          </p:nvSpPr>
          <p:spPr bwMode="auto">
            <a:xfrm>
              <a:off x="2261208" y="1249332"/>
              <a:ext cx="742526" cy="38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zh-CN" sz="1400" b="1" dirty="0">
                  <a:latin typeface="Times New Roman" pitchFamily="18" charset="0"/>
                  <a:ea typeface="SimSun" pitchFamily="2" charset="-122"/>
                </a:rPr>
                <a:t>all</a:t>
              </a:r>
              <a:endParaRPr lang="en-US" altLang="zh-CN" sz="1600" b="1" dirty="0">
                <a:latin typeface="Times New Roman" pitchFamily="18" charset="0"/>
                <a:ea typeface="SimSun" pitchFamily="2" charset="-122"/>
              </a:endParaRPr>
            </a:p>
          </p:txBody>
        </p:sp>
        <p:grpSp>
          <p:nvGrpSpPr>
            <p:cNvPr id="7174" name="Group 210"/>
            <p:cNvGrpSpPr>
              <a:grpSpLocks/>
            </p:cNvGrpSpPr>
            <p:nvPr/>
          </p:nvGrpSpPr>
          <p:grpSpPr bwMode="auto">
            <a:xfrm>
              <a:off x="-32239" y="1649441"/>
              <a:ext cx="6150705" cy="5023752"/>
              <a:chOff x="-23" y="970"/>
              <a:chExt cx="4388" cy="1841"/>
            </a:xfrm>
          </p:grpSpPr>
          <p:sp>
            <p:nvSpPr>
              <p:cNvPr id="7175" name="Text Box 3"/>
              <p:cNvSpPr txBox="1">
                <a:spLocks noChangeArrowheads="1"/>
              </p:cNvSpPr>
              <p:nvPr/>
            </p:nvSpPr>
            <p:spPr bwMode="auto">
              <a:xfrm>
                <a:off x="0" y="1536"/>
                <a:ext cx="719"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400" b="1" dirty="0" err="1">
                    <a:latin typeface="Times New Roman" pitchFamily="18" charset="0"/>
                    <a:ea typeface="SimSun" pitchFamily="2" charset="-122"/>
                  </a:rPr>
                  <a:t>time,item</a:t>
                </a:r>
                <a:endParaRPr lang="en-US" altLang="zh-CN" sz="2000" dirty="0">
                  <a:latin typeface="Times New Roman" pitchFamily="18" charset="0"/>
                  <a:ea typeface="SimSun" pitchFamily="2" charset="-122"/>
                </a:endParaRPr>
              </a:p>
            </p:txBody>
          </p:sp>
          <p:sp>
            <p:nvSpPr>
              <p:cNvPr id="7176" name="Text Box 4"/>
              <p:cNvSpPr txBox="1">
                <a:spLocks noChangeArrowheads="1"/>
              </p:cNvSpPr>
              <p:nvPr/>
            </p:nvSpPr>
            <p:spPr bwMode="auto">
              <a:xfrm>
                <a:off x="-23" y="2065"/>
                <a:ext cx="83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600" b="1" dirty="0" err="1">
                    <a:latin typeface="Times New Roman" pitchFamily="18" charset="0"/>
                    <a:ea typeface="SimSun" pitchFamily="2" charset="-122"/>
                  </a:rPr>
                  <a:t>time,item,location</a:t>
                </a:r>
                <a:endParaRPr lang="en-US" altLang="zh-CN" sz="2400" dirty="0">
                  <a:latin typeface="Times New Roman" pitchFamily="18" charset="0"/>
                  <a:ea typeface="SimSun" pitchFamily="2" charset="-122"/>
                </a:endParaRPr>
              </a:p>
            </p:txBody>
          </p:sp>
          <p:sp>
            <p:nvSpPr>
              <p:cNvPr id="7177" name="Text Box 5"/>
              <p:cNvSpPr txBox="1">
                <a:spLocks noChangeArrowheads="1"/>
              </p:cNvSpPr>
              <p:nvPr/>
            </p:nvSpPr>
            <p:spPr bwMode="auto">
              <a:xfrm>
                <a:off x="1208" y="2671"/>
                <a:ext cx="2195"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400" b="1" dirty="0">
                    <a:latin typeface="Times New Roman" pitchFamily="18" charset="0"/>
                    <a:ea typeface="SimSun" pitchFamily="2" charset="-122"/>
                  </a:rPr>
                  <a:t>time, item, location, supplier</a:t>
                </a:r>
                <a:endParaRPr lang="en-US" altLang="zh-CN" sz="2000" dirty="0">
                  <a:latin typeface="Times New Roman" pitchFamily="18" charset="0"/>
                  <a:ea typeface="SimSun" pitchFamily="2" charset="-122"/>
                </a:endParaRPr>
              </a:p>
            </p:txBody>
          </p:sp>
          <p:sp>
            <p:nvSpPr>
              <p:cNvPr id="7178" name="AutoShape 7"/>
              <p:cNvSpPr>
                <a:spLocks noChangeArrowheads="1"/>
              </p:cNvSpPr>
              <p:nvPr/>
            </p:nvSpPr>
            <p:spPr bwMode="auto">
              <a:xfrm>
                <a:off x="1870" y="970"/>
                <a:ext cx="151" cy="96"/>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7179" name="AutoShape 8"/>
              <p:cNvSpPr>
                <a:spLocks noChangeArrowheads="1"/>
              </p:cNvSpPr>
              <p:nvPr/>
            </p:nvSpPr>
            <p:spPr bwMode="auto">
              <a:xfrm>
                <a:off x="764" y="1323"/>
                <a:ext cx="151" cy="96"/>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7180" name="AutoShape 9"/>
              <p:cNvSpPr>
                <a:spLocks noChangeArrowheads="1"/>
              </p:cNvSpPr>
              <p:nvPr/>
            </p:nvSpPr>
            <p:spPr bwMode="auto">
              <a:xfrm>
                <a:off x="1518" y="1323"/>
                <a:ext cx="151" cy="96"/>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7181" name="AutoShape 10"/>
              <p:cNvSpPr>
                <a:spLocks noChangeArrowheads="1"/>
              </p:cNvSpPr>
              <p:nvPr/>
            </p:nvSpPr>
            <p:spPr bwMode="auto">
              <a:xfrm>
                <a:off x="2272" y="1323"/>
                <a:ext cx="151" cy="96"/>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7182" name="AutoShape 11"/>
              <p:cNvSpPr>
                <a:spLocks noChangeArrowheads="1"/>
              </p:cNvSpPr>
              <p:nvPr/>
            </p:nvSpPr>
            <p:spPr bwMode="auto">
              <a:xfrm>
                <a:off x="1719" y="1739"/>
                <a:ext cx="151" cy="96"/>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7183" name="AutoShape 12"/>
              <p:cNvSpPr>
                <a:spLocks noChangeArrowheads="1"/>
              </p:cNvSpPr>
              <p:nvPr/>
            </p:nvSpPr>
            <p:spPr bwMode="auto">
              <a:xfrm>
                <a:off x="3026" y="1739"/>
                <a:ext cx="151" cy="96"/>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7184" name="AutoShape 13"/>
              <p:cNvSpPr>
                <a:spLocks noChangeArrowheads="1"/>
              </p:cNvSpPr>
              <p:nvPr/>
            </p:nvSpPr>
            <p:spPr bwMode="auto">
              <a:xfrm>
                <a:off x="2423" y="1739"/>
                <a:ext cx="151" cy="96"/>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7185" name="AutoShape 14"/>
              <p:cNvSpPr>
                <a:spLocks noChangeArrowheads="1"/>
              </p:cNvSpPr>
              <p:nvPr/>
            </p:nvSpPr>
            <p:spPr bwMode="auto">
              <a:xfrm>
                <a:off x="1016" y="1739"/>
                <a:ext cx="150" cy="96"/>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7186" name="AutoShape 15"/>
              <p:cNvSpPr>
                <a:spLocks noChangeArrowheads="1"/>
              </p:cNvSpPr>
              <p:nvPr/>
            </p:nvSpPr>
            <p:spPr bwMode="auto">
              <a:xfrm>
                <a:off x="312" y="1739"/>
                <a:ext cx="151" cy="96"/>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7187" name="AutoShape 16"/>
              <p:cNvSpPr>
                <a:spLocks noChangeArrowheads="1"/>
              </p:cNvSpPr>
              <p:nvPr/>
            </p:nvSpPr>
            <p:spPr bwMode="auto">
              <a:xfrm>
                <a:off x="2925" y="1355"/>
                <a:ext cx="151" cy="96"/>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7188" name="AutoShape 17"/>
              <p:cNvSpPr>
                <a:spLocks noChangeArrowheads="1"/>
              </p:cNvSpPr>
              <p:nvPr/>
            </p:nvSpPr>
            <p:spPr bwMode="auto">
              <a:xfrm>
                <a:off x="764" y="2188"/>
                <a:ext cx="151" cy="96"/>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7189" name="AutoShape 18"/>
              <p:cNvSpPr>
                <a:spLocks noChangeArrowheads="1"/>
              </p:cNvSpPr>
              <p:nvPr/>
            </p:nvSpPr>
            <p:spPr bwMode="auto">
              <a:xfrm>
                <a:off x="3629" y="1739"/>
                <a:ext cx="151" cy="96"/>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7190" name="AutoShape 19"/>
              <p:cNvSpPr>
                <a:spLocks noChangeArrowheads="1"/>
              </p:cNvSpPr>
              <p:nvPr/>
            </p:nvSpPr>
            <p:spPr bwMode="auto">
              <a:xfrm>
                <a:off x="1920" y="2604"/>
                <a:ext cx="151" cy="97"/>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7191" name="AutoShape 20"/>
              <p:cNvSpPr>
                <a:spLocks noChangeArrowheads="1"/>
              </p:cNvSpPr>
              <p:nvPr/>
            </p:nvSpPr>
            <p:spPr bwMode="auto">
              <a:xfrm>
                <a:off x="2825" y="2188"/>
                <a:ext cx="151" cy="96"/>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7192" name="AutoShape 21"/>
              <p:cNvSpPr>
                <a:spLocks noChangeArrowheads="1"/>
              </p:cNvSpPr>
              <p:nvPr/>
            </p:nvSpPr>
            <p:spPr bwMode="auto">
              <a:xfrm>
                <a:off x="2121" y="2188"/>
                <a:ext cx="151" cy="96"/>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7193" name="AutoShape 22"/>
              <p:cNvSpPr>
                <a:spLocks noChangeArrowheads="1"/>
              </p:cNvSpPr>
              <p:nvPr/>
            </p:nvSpPr>
            <p:spPr bwMode="auto">
              <a:xfrm>
                <a:off x="1418" y="2188"/>
                <a:ext cx="150" cy="96"/>
              </a:xfrm>
              <a:prstGeom prst="flowChartConnector">
                <a:avLst/>
              </a:prstGeom>
              <a:solidFill>
                <a:schemeClr val="tx1"/>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en-US"/>
              </a:p>
            </p:txBody>
          </p:sp>
          <p:sp>
            <p:nvSpPr>
              <p:cNvPr id="7194" name="Text Box 24"/>
              <p:cNvSpPr txBox="1">
                <a:spLocks noChangeArrowheads="1"/>
              </p:cNvSpPr>
              <p:nvPr/>
            </p:nvSpPr>
            <p:spPr bwMode="auto">
              <a:xfrm>
                <a:off x="735" y="1191"/>
                <a:ext cx="415"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400" b="1" dirty="0">
                    <a:latin typeface="Times New Roman" pitchFamily="18" charset="0"/>
                    <a:ea typeface="SimSun" pitchFamily="2" charset="-122"/>
                  </a:rPr>
                  <a:t>time</a:t>
                </a:r>
                <a:endParaRPr lang="en-US" altLang="zh-CN" sz="1600" b="1" dirty="0">
                  <a:latin typeface="Times New Roman" pitchFamily="18" charset="0"/>
                  <a:ea typeface="SimSun" pitchFamily="2" charset="-122"/>
                </a:endParaRPr>
              </a:p>
            </p:txBody>
          </p:sp>
          <p:sp>
            <p:nvSpPr>
              <p:cNvPr id="7195" name="Text Box 25"/>
              <p:cNvSpPr txBox="1">
                <a:spLocks noChangeArrowheads="1"/>
              </p:cNvSpPr>
              <p:nvPr/>
            </p:nvSpPr>
            <p:spPr bwMode="auto">
              <a:xfrm>
                <a:off x="1447" y="1157"/>
                <a:ext cx="415"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400" b="1" dirty="0">
                    <a:latin typeface="Times New Roman" pitchFamily="18" charset="0"/>
                    <a:ea typeface="SimSun" pitchFamily="2" charset="-122"/>
                  </a:rPr>
                  <a:t>item</a:t>
                </a:r>
                <a:endParaRPr lang="en-US" altLang="zh-CN" sz="1600" b="1" dirty="0">
                  <a:latin typeface="Times New Roman" pitchFamily="18" charset="0"/>
                  <a:ea typeface="SimSun" pitchFamily="2" charset="-122"/>
                </a:endParaRPr>
              </a:p>
            </p:txBody>
          </p:sp>
          <p:sp>
            <p:nvSpPr>
              <p:cNvPr id="7196" name="Text Box 26"/>
              <p:cNvSpPr txBox="1">
                <a:spLocks noChangeArrowheads="1"/>
              </p:cNvSpPr>
              <p:nvPr/>
            </p:nvSpPr>
            <p:spPr bwMode="auto">
              <a:xfrm>
                <a:off x="1978" y="1178"/>
                <a:ext cx="807"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400" b="1" dirty="0">
                    <a:latin typeface="Times New Roman" pitchFamily="18" charset="0"/>
                    <a:ea typeface="SimSun" pitchFamily="2" charset="-122"/>
                  </a:rPr>
                  <a:t>location</a:t>
                </a:r>
                <a:endParaRPr lang="en-US" altLang="zh-CN" sz="1600" b="1" dirty="0">
                  <a:latin typeface="Times New Roman" pitchFamily="18" charset="0"/>
                  <a:ea typeface="SimSun" pitchFamily="2" charset="-122"/>
                </a:endParaRPr>
              </a:p>
            </p:txBody>
          </p:sp>
          <p:sp>
            <p:nvSpPr>
              <p:cNvPr id="7197" name="Text Box 27"/>
              <p:cNvSpPr txBox="1">
                <a:spLocks noChangeArrowheads="1"/>
              </p:cNvSpPr>
              <p:nvPr/>
            </p:nvSpPr>
            <p:spPr bwMode="auto">
              <a:xfrm>
                <a:off x="2851" y="1221"/>
                <a:ext cx="64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400" b="1" dirty="0">
                    <a:latin typeface="Times New Roman" pitchFamily="18" charset="0"/>
                    <a:ea typeface="SimSun" pitchFamily="2" charset="-122"/>
                  </a:rPr>
                  <a:t>supplier</a:t>
                </a:r>
                <a:endParaRPr lang="en-US" altLang="zh-CN" sz="1600" b="1" dirty="0">
                  <a:latin typeface="Times New Roman" pitchFamily="18" charset="0"/>
                  <a:ea typeface="SimSun" pitchFamily="2" charset="-122"/>
                </a:endParaRPr>
              </a:p>
            </p:txBody>
          </p:sp>
          <p:sp>
            <p:nvSpPr>
              <p:cNvPr id="7198" name="Line 28"/>
              <p:cNvSpPr>
                <a:spLocks noChangeShapeType="1"/>
              </p:cNvSpPr>
              <p:nvPr/>
            </p:nvSpPr>
            <p:spPr bwMode="auto">
              <a:xfrm flipH="1">
                <a:off x="815" y="1002"/>
                <a:ext cx="1105" cy="353"/>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9" name="Line 29"/>
              <p:cNvSpPr>
                <a:spLocks noChangeShapeType="1"/>
              </p:cNvSpPr>
              <p:nvPr/>
            </p:nvSpPr>
            <p:spPr bwMode="auto">
              <a:xfrm flipH="1">
                <a:off x="1619" y="1002"/>
                <a:ext cx="301" cy="353"/>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00" name="Line 30"/>
              <p:cNvSpPr>
                <a:spLocks noChangeShapeType="1"/>
              </p:cNvSpPr>
              <p:nvPr/>
            </p:nvSpPr>
            <p:spPr bwMode="auto">
              <a:xfrm>
                <a:off x="1920" y="1002"/>
                <a:ext cx="402" cy="353"/>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7201" name="Line 31"/>
              <p:cNvSpPr>
                <a:spLocks noChangeShapeType="1"/>
              </p:cNvSpPr>
              <p:nvPr/>
            </p:nvSpPr>
            <p:spPr bwMode="auto">
              <a:xfrm>
                <a:off x="1920" y="1002"/>
                <a:ext cx="1106" cy="385"/>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02" name="Line 32"/>
              <p:cNvSpPr>
                <a:spLocks noChangeShapeType="1"/>
              </p:cNvSpPr>
              <p:nvPr/>
            </p:nvSpPr>
            <p:spPr bwMode="auto">
              <a:xfrm flipH="1">
                <a:off x="362" y="1355"/>
                <a:ext cx="453" cy="416"/>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03" name="Line 33"/>
              <p:cNvSpPr>
                <a:spLocks noChangeShapeType="1"/>
              </p:cNvSpPr>
              <p:nvPr/>
            </p:nvSpPr>
            <p:spPr bwMode="auto">
              <a:xfrm>
                <a:off x="815" y="1355"/>
                <a:ext cx="251" cy="416"/>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04" name="Line 34"/>
              <p:cNvSpPr>
                <a:spLocks noChangeShapeType="1"/>
              </p:cNvSpPr>
              <p:nvPr/>
            </p:nvSpPr>
            <p:spPr bwMode="auto">
              <a:xfrm>
                <a:off x="815" y="1355"/>
                <a:ext cx="954" cy="416"/>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05" name="Line 35"/>
              <p:cNvSpPr>
                <a:spLocks noChangeShapeType="1"/>
              </p:cNvSpPr>
              <p:nvPr/>
            </p:nvSpPr>
            <p:spPr bwMode="auto">
              <a:xfrm flipH="1">
                <a:off x="362" y="1364"/>
                <a:ext cx="1257" cy="416"/>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06" name="Line 36"/>
              <p:cNvSpPr>
                <a:spLocks noChangeShapeType="1"/>
              </p:cNvSpPr>
              <p:nvPr/>
            </p:nvSpPr>
            <p:spPr bwMode="auto">
              <a:xfrm>
                <a:off x="1619" y="1355"/>
                <a:ext cx="854" cy="416"/>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07" name="Line 37"/>
              <p:cNvSpPr>
                <a:spLocks noChangeShapeType="1"/>
              </p:cNvSpPr>
              <p:nvPr/>
            </p:nvSpPr>
            <p:spPr bwMode="auto">
              <a:xfrm>
                <a:off x="1619" y="1355"/>
                <a:ext cx="1457" cy="416"/>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08" name="Line 38"/>
              <p:cNvSpPr>
                <a:spLocks noChangeShapeType="1"/>
              </p:cNvSpPr>
              <p:nvPr/>
            </p:nvSpPr>
            <p:spPr bwMode="auto">
              <a:xfrm>
                <a:off x="2322" y="1355"/>
                <a:ext cx="151" cy="416"/>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09" name="Line 39"/>
              <p:cNvSpPr>
                <a:spLocks noChangeShapeType="1"/>
              </p:cNvSpPr>
              <p:nvPr/>
            </p:nvSpPr>
            <p:spPr bwMode="auto">
              <a:xfrm>
                <a:off x="2322" y="1355"/>
                <a:ext cx="1357" cy="416"/>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10" name="Line 40"/>
              <p:cNvSpPr>
                <a:spLocks noChangeShapeType="1"/>
              </p:cNvSpPr>
              <p:nvPr/>
            </p:nvSpPr>
            <p:spPr bwMode="auto">
              <a:xfrm flipH="1">
                <a:off x="1066" y="1355"/>
                <a:ext cx="1256" cy="416"/>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11" name="Line 41"/>
              <p:cNvSpPr>
                <a:spLocks noChangeShapeType="1"/>
              </p:cNvSpPr>
              <p:nvPr/>
            </p:nvSpPr>
            <p:spPr bwMode="auto">
              <a:xfrm flipH="1">
                <a:off x="1769" y="1387"/>
                <a:ext cx="1257" cy="384"/>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12" name="Line 42"/>
              <p:cNvSpPr>
                <a:spLocks noChangeShapeType="1"/>
              </p:cNvSpPr>
              <p:nvPr/>
            </p:nvSpPr>
            <p:spPr bwMode="auto">
              <a:xfrm>
                <a:off x="3026" y="1387"/>
                <a:ext cx="50" cy="384"/>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13" name="Line 43"/>
              <p:cNvSpPr>
                <a:spLocks noChangeShapeType="1"/>
              </p:cNvSpPr>
              <p:nvPr/>
            </p:nvSpPr>
            <p:spPr bwMode="auto">
              <a:xfrm>
                <a:off x="3026" y="1387"/>
                <a:ext cx="653" cy="384"/>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14" name="Line 44"/>
              <p:cNvSpPr>
                <a:spLocks noChangeShapeType="1"/>
              </p:cNvSpPr>
              <p:nvPr/>
            </p:nvSpPr>
            <p:spPr bwMode="auto">
              <a:xfrm>
                <a:off x="362" y="1771"/>
                <a:ext cx="453" cy="449"/>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15" name="Line 45"/>
              <p:cNvSpPr>
                <a:spLocks noChangeShapeType="1"/>
              </p:cNvSpPr>
              <p:nvPr/>
            </p:nvSpPr>
            <p:spPr bwMode="auto">
              <a:xfrm>
                <a:off x="362" y="1771"/>
                <a:ext cx="1106" cy="449"/>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16" name="Line 46"/>
              <p:cNvSpPr>
                <a:spLocks noChangeShapeType="1"/>
              </p:cNvSpPr>
              <p:nvPr/>
            </p:nvSpPr>
            <p:spPr bwMode="auto">
              <a:xfrm flipH="1">
                <a:off x="815" y="1771"/>
                <a:ext cx="251" cy="481"/>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17" name="Line 47"/>
              <p:cNvSpPr>
                <a:spLocks noChangeShapeType="1"/>
              </p:cNvSpPr>
              <p:nvPr/>
            </p:nvSpPr>
            <p:spPr bwMode="auto">
              <a:xfrm>
                <a:off x="1066" y="1771"/>
                <a:ext cx="1105" cy="449"/>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18" name="Line 48"/>
              <p:cNvSpPr>
                <a:spLocks noChangeShapeType="1"/>
              </p:cNvSpPr>
              <p:nvPr/>
            </p:nvSpPr>
            <p:spPr bwMode="auto">
              <a:xfrm flipH="1">
                <a:off x="1468" y="1771"/>
                <a:ext cx="301" cy="481"/>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19" name="Line 49"/>
              <p:cNvSpPr>
                <a:spLocks noChangeShapeType="1"/>
              </p:cNvSpPr>
              <p:nvPr/>
            </p:nvSpPr>
            <p:spPr bwMode="auto">
              <a:xfrm>
                <a:off x="1769" y="1771"/>
                <a:ext cx="402" cy="449"/>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20" name="Line 50"/>
              <p:cNvSpPr>
                <a:spLocks noChangeShapeType="1"/>
              </p:cNvSpPr>
              <p:nvPr/>
            </p:nvSpPr>
            <p:spPr bwMode="auto">
              <a:xfrm flipH="1">
                <a:off x="815" y="1771"/>
                <a:ext cx="1658" cy="481"/>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21" name="Line 51"/>
              <p:cNvSpPr>
                <a:spLocks noChangeShapeType="1"/>
              </p:cNvSpPr>
              <p:nvPr/>
            </p:nvSpPr>
            <p:spPr bwMode="auto">
              <a:xfrm>
                <a:off x="2473" y="1771"/>
                <a:ext cx="402" cy="449"/>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22" name="Line 52"/>
              <p:cNvSpPr>
                <a:spLocks noChangeShapeType="1"/>
              </p:cNvSpPr>
              <p:nvPr/>
            </p:nvSpPr>
            <p:spPr bwMode="auto">
              <a:xfrm flipH="1">
                <a:off x="1468" y="1771"/>
                <a:ext cx="1608" cy="449"/>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23" name="Line 53"/>
              <p:cNvSpPr>
                <a:spLocks noChangeShapeType="1"/>
              </p:cNvSpPr>
              <p:nvPr/>
            </p:nvSpPr>
            <p:spPr bwMode="auto">
              <a:xfrm flipH="1">
                <a:off x="2875" y="1771"/>
                <a:ext cx="201" cy="481"/>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24" name="Line 54"/>
              <p:cNvSpPr>
                <a:spLocks noChangeShapeType="1"/>
              </p:cNvSpPr>
              <p:nvPr/>
            </p:nvSpPr>
            <p:spPr bwMode="auto">
              <a:xfrm flipH="1">
                <a:off x="2875" y="1771"/>
                <a:ext cx="804" cy="481"/>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25" name="Line 55"/>
              <p:cNvSpPr>
                <a:spLocks noChangeShapeType="1"/>
              </p:cNvSpPr>
              <p:nvPr/>
            </p:nvSpPr>
            <p:spPr bwMode="auto">
              <a:xfrm flipH="1">
                <a:off x="2171" y="1771"/>
                <a:ext cx="1508" cy="449"/>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26" name="Line 56"/>
              <p:cNvSpPr>
                <a:spLocks noChangeShapeType="1"/>
              </p:cNvSpPr>
              <p:nvPr/>
            </p:nvSpPr>
            <p:spPr bwMode="auto">
              <a:xfrm>
                <a:off x="815" y="2252"/>
                <a:ext cx="1155" cy="385"/>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27" name="Line 57"/>
              <p:cNvSpPr>
                <a:spLocks noChangeShapeType="1"/>
              </p:cNvSpPr>
              <p:nvPr/>
            </p:nvSpPr>
            <p:spPr bwMode="auto">
              <a:xfrm>
                <a:off x="1468" y="2220"/>
                <a:ext cx="553" cy="449"/>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28" name="Line 58"/>
              <p:cNvSpPr>
                <a:spLocks noChangeShapeType="1"/>
              </p:cNvSpPr>
              <p:nvPr/>
            </p:nvSpPr>
            <p:spPr bwMode="auto">
              <a:xfrm flipH="1">
                <a:off x="2021" y="2220"/>
                <a:ext cx="150" cy="417"/>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29" name="Line 59"/>
              <p:cNvSpPr>
                <a:spLocks noChangeShapeType="1"/>
              </p:cNvSpPr>
              <p:nvPr/>
            </p:nvSpPr>
            <p:spPr bwMode="auto">
              <a:xfrm flipH="1">
                <a:off x="1970" y="2252"/>
                <a:ext cx="905" cy="417"/>
              </a:xfrm>
              <a:prstGeom prst="line">
                <a:avLst/>
              </a:prstGeom>
              <a:noFill/>
              <a:ln w="9525">
                <a:solidFill>
                  <a:schemeClr val="tx1">
                    <a:alpha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30" name="Text Box 60"/>
              <p:cNvSpPr txBox="1">
                <a:spLocks noChangeArrowheads="1"/>
              </p:cNvSpPr>
              <p:nvPr/>
            </p:nvSpPr>
            <p:spPr bwMode="auto">
              <a:xfrm>
                <a:off x="769" y="1606"/>
                <a:ext cx="933"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400" b="1" dirty="0" err="1">
                    <a:latin typeface="Times New Roman" pitchFamily="18" charset="0"/>
                    <a:ea typeface="SimSun" pitchFamily="2" charset="-122"/>
                  </a:rPr>
                  <a:t>time,location</a:t>
                </a:r>
                <a:endParaRPr lang="en-US" altLang="zh-CN" sz="2000" dirty="0">
                  <a:latin typeface="Times New Roman" pitchFamily="18" charset="0"/>
                  <a:ea typeface="SimSun" pitchFamily="2" charset="-122"/>
                </a:endParaRPr>
              </a:p>
            </p:txBody>
          </p:sp>
          <p:sp>
            <p:nvSpPr>
              <p:cNvPr id="7231" name="Text Box 61"/>
              <p:cNvSpPr txBox="1">
                <a:spLocks noChangeArrowheads="1"/>
              </p:cNvSpPr>
              <p:nvPr/>
            </p:nvSpPr>
            <p:spPr bwMode="auto">
              <a:xfrm>
                <a:off x="1407" y="1776"/>
                <a:ext cx="9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400" b="1" dirty="0" err="1">
                    <a:latin typeface="Times New Roman" pitchFamily="18" charset="0"/>
                    <a:ea typeface="SimSun" pitchFamily="2" charset="-122"/>
                  </a:rPr>
                  <a:t>time,supplier</a:t>
                </a:r>
                <a:endParaRPr lang="en-US" altLang="zh-CN" sz="2000" dirty="0">
                  <a:latin typeface="Times New Roman" pitchFamily="18" charset="0"/>
                  <a:ea typeface="SimSun" pitchFamily="2" charset="-122"/>
                </a:endParaRPr>
              </a:p>
            </p:txBody>
          </p:sp>
          <p:sp>
            <p:nvSpPr>
              <p:cNvPr id="7232" name="Text Box 62"/>
              <p:cNvSpPr txBox="1">
                <a:spLocks noChangeArrowheads="1"/>
              </p:cNvSpPr>
              <p:nvPr/>
            </p:nvSpPr>
            <p:spPr bwMode="auto">
              <a:xfrm>
                <a:off x="2111" y="1573"/>
                <a:ext cx="933"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400" b="1" dirty="0" err="1">
                    <a:latin typeface="Times New Roman" pitchFamily="18" charset="0"/>
                    <a:ea typeface="SimSun" pitchFamily="2" charset="-122"/>
                  </a:rPr>
                  <a:t>item,location</a:t>
                </a:r>
                <a:endParaRPr lang="en-US" altLang="zh-CN" sz="2000" dirty="0">
                  <a:latin typeface="Times New Roman" pitchFamily="18" charset="0"/>
                  <a:ea typeface="SimSun" pitchFamily="2" charset="-122"/>
                </a:endParaRPr>
              </a:p>
            </p:txBody>
          </p:sp>
          <p:sp>
            <p:nvSpPr>
              <p:cNvPr id="7233" name="Text Box 63"/>
              <p:cNvSpPr txBox="1">
                <a:spLocks noChangeArrowheads="1"/>
              </p:cNvSpPr>
              <p:nvPr/>
            </p:nvSpPr>
            <p:spPr bwMode="auto">
              <a:xfrm>
                <a:off x="2714" y="1756"/>
                <a:ext cx="9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400" b="1" dirty="0" err="1">
                    <a:latin typeface="Times New Roman" pitchFamily="18" charset="0"/>
                    <a:ea typeface="SimSun" pitchFamily="2" charset="-122"/>
                  </a:rPr>
                  <a:t>item,supplier</a:t>
                </a:r>
                <a:endParaRPr lang="en-US" altLang="zh-CN" sz="2000" dirty="0">
                  <a:latin typeface="Times New Roman" pitchFamily="18" charset="0"/>
                  <a:ea typeface="SimSun" pitchFamily="2" charset="-122"/>
                </a:endParaRPr>
              </a:p>
            </p:txBody>
          </p:sp>
          <p:sp>
            <p:nvSpPr>
              <p:cNvPr id="7234" name="Text Box 64"/>
              <p:cNvSpPr txBox="1">
                <a:spLocks noChangeArrowheads="1"/>
              </p:cNvSpPr>
              <p:nvPr/>
            </p:nvSpPr>
            <p:spPr bwMode="auto">
              <a:xfrm>
                <a:off x="3201" y="1586"/>
                <a:ext cx="1164"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400" b="1" dirty="0" err="1">
                    <a:latin typeface="Times New Roman" pitchFamily="18" charset="0"/>
                    <a:ea typeface="SimSun" pitchFamily="2" charset="-122"/>
                  </a:rPr>
                  <a:t>location,supplier</a:t>
                </a:r>
                <a:endParaRPr lang="en-US" altLang="zh-CN" sz="2000" dirty="0">
                  <a:latin typeface="Times New Roman" pitchFamily="18" charset="0"/>
                  <a:ea typeface="SimSun" pitchFamily="2" charset="-122"/>
                </a:endParaRPr>
              </a:p>
            </p:txBody>
          </p:sp>
          <p:sp>
            <p:nvSpPr>
              <p:cNvPr id="7235" name="Text Box 65"/>
              <p:cNvSpPr txBox="1">
                <a:spLocks noChangeArrowheads="1"/>
              </p:cNvSpPr>
              <p:nvPr/>
            </p:nvSpPr>
            <p:spPr bwMode="auto">
              <a:xfrm>
                <a:off x="1018" y="2269"/>
                <a:ext cx="1297"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400" b="1" dirty="0" err="1">
                    <a:latin typeface="Times New Roman" pitchFamily="18" charset="0"/>
                    <a:ea typeface="SimSun" pitchFamily="2" charset="-122"/>
                  </a:rPr>
                  <a:t>time,item,supplier</a:t>
                </a:r>
                <a:endParaRPr lang="en-US" altLang="zh-CN" sz="2400" dirty="0">
                  <a:latin typeface="Times New Roman" pitchFamily="18" charset="0"/>
                  <a:ea typeface="SimSun" pitchFamily="2" charset="-122"/>
                </a:endParaRPr>
              </a:p>
            </p:txBody>
          </p:sp>
          <p:sp>
            <p:nvSpPr>
              <p:cNvPr id="7236" name="Text Box 66"/>
              <p:cNvSpPr txBox="1">
                <a:spLocks noChangeArrowheads="1"/>
              </p:cNvSpPr>
              <p:nvPr/>
            </p:nvSpPr>
            <p:spPr bwMode="auto">
              <a:xfrm>
                <a:off x="1674" y="2038"/>
                <a:ext cx="1598"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400" b="1" dirty="0" err="1">
                    <a:latin typeface="Times New Roman" pitchFamily="18" charset="0"/>
                    <a:ea typeface="SimSun" pitchFamily="2" charset="-122"/>
                  </a:rPr>
                  <a:t>time,location,supplier</a:t>
                </a:r>
                <a:endParaRPr lang="en-US" altLang="zh-CN" sz="2400" dirty="0">
                  <a:latin typeface="Times New Roman" pitchFamily="18" charset="0"/>
                  <a:ea typeface="SimSun" pitchFamily="2" charset="-122"/>
                </a:endParaRPr>
              </a:p>
            </p:txBody>
          </p:sp>
          <p:sp>
            <p:nvSpPr>
              <p:cNvPr id="7237" name="Text Box 67"/>
              <p:cNvSpPr txBox="1">
                <a:spLocks noChangeArrowheads="1"/>
              </p:cNvSpPr>
              <p:nvPr/>
            </p:nvSpPr>
            <p:spPr bwMode="auto">
              <a:xfrm>
                <a:off x="2516" y="2264"/>
                <a:ext cx="1468"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CN" sz="1400" b="1" dirty="0" err="1">
                    <a:latin typeface="Times New Roman" pitchFamily="18" charset="0"/>
                    <a:ea typeface="SimSun" pitchFamily="2" charset="-122"/>
                  </a:rPr>
                  <a:t>item,location,supplier</a:t>
                </a:r>
                <a:endParaRPr lang="en-US" altLang="zh-CN" sz="2000" dirty="0">
                  <a:latin typeface="Times New Roman" pitchFamily="18" charset="0"/>
                  <a:ea typeface="SimSun" pitchFamily="2" charset="-122"/>
                </a:endParaRPr>
              </a:p>
            </p:txBody>
          </p:sp>
        </p:grpSp>
      </p:grpSp>
      <p:sp>
        <p:nvSpPr>
          <p:cNvPr id="2" name="TextBox 1">
            <a:extLst>
              <a:ext uri="{FF2B5EF4-FFF2-40B4-BE49-F238E27FC236}">
                <a16:creationId xmlns:a16="http://schemas.microsoft.com/office/drawing/2014/main" id="{8E000246-ED3E-5544-9860-07A550DA8451}"/>
              </a:ext>
            </a:extLst>
          </p:cNvPr>
          <p:cNvSpPr txBox="1"/>
          <p:nvPr/>
        </p:nvSpPr>
        <p:spPr>
          <a:xfrm>
            <a:off x="6099976" y="3102125"/>
            <a:ext cx="1079546" cy="384721"/>
          </a:xfrm>
          <a:prstGeom prst="rect">
            <a:avLst/>
          </a:prstGeom>
          <a:noFill/>
        </p:spPr>
        <p:txBody>
          <a:bodyPr wrap="square" rtlCol="0">
            <a:spAutoFit/>
          </a:bodyPr>
          <a:lstStyle/>
          <a:p>
            <a:r>
              <a:rPr lang="en-US" dirty="0"/>
              <a:t>0-D (</a:t>
            </a:r>
            <a:r>
              <a:rPr lang="en-US" dirty="0" err="1"/>
              <a:t>agg</a:t>
            </a:r>
            <a:r>
              <a:rPr lang="en-US" dirty="0"/>
              <a:t>)</a:t>
            </a:r>
          </a:p>
        </p:txBody>
      </p:sp>
      <p:sp>
        <p:nvSpPr>
          <p:cNvPr id="147" name="TextBox 146">
            <a:extLst>
              <a:ext uri="{FF2B5EF4-FFF2-40B4-BE49-F238E27FC236}">
                <a16:creationId xmlns:a16="http://schemas.microsoft.com/office/drawing/2014/main" id="{D1F3BC14-1C1C-FC4A-8C27-C0378F4591C8}"/>
              </a:ext>
            </a:extLst>
          </p:cNvPr>
          <p:cNvSpPr txBox="1"/>
          <p:nvPr/>
        </p:nvSpPr>
        <p:spPr>
          <a:xfrm>
            <a:off x="6099525" y="3616618"/>
            <a:ext cx="1368486" cy="384721"/>
          </a:xfrm>
          <a:prstGeom prst="rect">
            <a:avLst/>
          </a:prstGeom>
          <a:noFill/>
        </p:spPr>
        <p:txBody>
          <a:bodyPr wrap="square" rtlCol="0">
            <a:spAutoFit/>
          </a:bodyPr>
          <a:lstStyle/>
          <a:p>
            <a:r>
              <a:rPr lang="en-US" dirty="0"/>
              <a:t>1-D (</a:t>
            </a:r>
            <a:r>
              <a:rPr lang="en-US" dirty="0" err="1"/>
              <a:t>agg</a:t>
            </a:r>
            <a:r>
              <a:rPr lang="en-US" dirty="0"/>
              <a:t>)</a:t>
            </a:r>
          </a:p>
        </p:txBody>
      </p:sp>
      <p:sp>
        <p:nvSpPr>
          <p:cNvPr id="148" name="TextBox 147">
            <a:extLst>
              <a:ext uri="{FF2B5EF4-FFF2-40B4-BE49-F238E27FC236}">
                <a16:creationId xmlns:a16="http://schemas.microsoft.com/office/drawing/2014/main" id="{A410813A-E7D7-6949-920E-A77C935243BA}"/>
              </a:ext>
            </a:extLst>
          </p:cNvPr>
          <p:cNvSpPr txBox="1"/>
          <p:nvPr/>
        </p:nvSpPr>
        <p:spPr>
          <a:xfrm>
            <a:off x="6096221" y="4130669"/>
            <a:ext cx="1449747" cy="384721"/>
          </a:xfrm>
          <a:prstGeom prst="rect">
            <a:avLst/>
          </a:prstGeom>
          <a:noFill/>
        </p:spPr>
        <p:txBody>
          <a:bodyPr wrap="square" rtlCol="0">
            <a:spAutoFit/>
          </a:bodyPr>
          <a:lstStyle/>
          <a:p>
            <a:r>
              <a:rPr lang="en-US" dirty="0"/>
              <a:t>2-D (</a:t>
            </a:r>
            <a:r>
              <a:rPr lang="en-US" dirty="0" err="1"/>
              <a:t>agg</a:t>
            </a:r>
            <a:r>
              <a:rPr lang="en-US" dirty="0"/>
              <a:t>)</a:t>
            </a:r>
          </a:p>
        </p:txBody>
      </p:sp>
      <p:sp>
        <p:nvSpPr>
          <p:cNvPr id="149" name="TextBox 148">
            <a:extLst>
              <a:ext uri="{FF2B5EF4-FFF2-40B4-BE49-F238E27FC236}">
                <a16:creationId xmlns:a16="http://schemas.microsoft.com/office/drawing/2014/main" id="{96F8637B-461A-E64A-9097-E2CADC3B4AFC}"/>
              </a:ext>
            </a:extLst>
          </p:cNvPr>
          <p:cNvSpPr txBox="1"/>
          <p:nvPr/>
        </p:nvSpPr>
        <p:spPr>
          <a:xfrm>
            <a:off x="6099977" y="4652313"/>
            <a:ext cx="1351546" cy="384721"/>
          </a:xfrm>
          <a:prstGeom prst="rect">
            <a:avLst/>
          </a:prstGeom>
          <a:noFill/>
        </p:spPr>
        <p:txBody>
          <a:bodyPr wrap="square" rtlCol="0">
            <a:spAutoFit/>
          </a:bodyPr>
          <a:lstStyle/>
          <a:p>
            <a:r>
              <a:rPr lang="en-US" dirty="0"/>
              <a:t>2-D (</a:t>
            </a:r>
            <a:r>
              <a:rPr lang="en-US" dirty="0" err="1"/>
              <a:t>agg</a:t>
            </a:r>
            <a:r>
              <a:rPr lang="en-US" dirty="0"/>
              <a:t>)</a:t>
            </a:r>
          </a:p>
        </p:txBody>
      </p:sp>
      <p:sp>
        <p:nvSpPr>
          <p:cNvPr id="150" name="TextBox 149">
            <a:extLst>
              <a:ext uri="{FF2B5EF4-FFF2-40B4-BE49-F238E27FC236}">
                <a16:creationId xmlns:a16="http://schemas.microsoft.com/office/drawing/2014/main" id="{7571ED46-8626-3D43-B16C-A40D13BEE30F}"/>
              </a:ext>
            </a:extLst>
          </p:cNvPr>
          <p:cNvSpPr txBox="1"/>
          <p:nvPr/>
        </p:nvSpPr>
        <p:spPr>
          <a:xfrm>
            <a:off x="6099977" y="5167737"/>
            <a:ext cx="1224360" cy="384721"/>
          </a:xfrm>
          <a:prstGeom prst="rect">
            <a:avLst/>
          </a:prstGeom>
          <a:noFill/>
        </p:spPr>
        <p:txBody>
          <a:bodyPr wrap="square" rtlCol="0">
            <a:spAutoFit/>
          </a:bodyPr>
          <a:lstStyle/>
          <a:p>
            <a:r>
              <a:rPr lang="en-US" dirty="0"/>
              <a:t>3-D (</a:t>
            </a:r>
            <a:r>
              <a:rPr lang="en-US" dirty="0" err="1"/>
              <a:t>agg</a:t>
            </a:r>
            <a:r>
              <a:rPr lang="en-US" dirty="0"/>
              <a:t>)</a:t>
            </a:r>
          </a:p>
        </p:txBody>
      </p:sp>
      <p:sp>
        <p:nvSpPr>
          <p:cNvPr id="151" name="TextBox 150">
            <a:extLst>
              <a:ext uri="{FF2B5EF4-FFF2-40B4-BE49-F238E27FC236}">
                <a16:creationId xmlns:a16="http://schemas.microsoft.com/office/drawing/2014/main" id="{723C0E92-77A1-BF4E-AB98-4C670C152E47}"/>
              </a:ext>
            </a:extLst>
          </p:cNvPr>
          <p:cNvSpPr txBox="1"/>
          <p:nvPr/>
        </p:nvSpPr>
        <p:spPr>
          <a:xfrm>
            <a:off x="6099976" y="5670775"/>
            <a:ext cx="1277813" cy="384721"/>
          </a:xfrm>
          <a:prstGeom prst="rect">
            <a:avLst/>
          </a:prstGeom>
          <a:noFill/>
        </p:spPr>
        <p:txBody>
          <a:bodyPr wrap="square" rtlCol="0">
            <a:spAutoFit/>
          </a:bodyPr>
          <a:lstStyle/>
          <a:p>
            <a:r>
              <a:rPr lang="en-US" dirty="0"/>
              <a:t>4-D (base)</a:t>
            </a:r>
          </a:p>
        </p:txBody>
      </p:sp>
      <p:cxnSp>
        <p:nvCxnSpPr>
          <p:cNvPr id="5" name="Curved Connector 4">
            <a:extLst>
              <a:ext uri="{FF2B5EF4-FFF2-40B4-BE49-F238E27FC236}">
                <a16:creationId xmlns:a16="http://schemas.microsoft.com/office/drawing/2014/main" id="{63533842-3023-1B44-98F9-D1B97CF2E99D}"/>
              </a:ext>
            </a:extLst>
          </p:cNvPr>
          <p:cNvCxnSpPr/>
          <p:nvPr/>
        </p:nvCxnSpPr>
        <p:spPr>
          <a:xfrm>
            <a:off x="10954139" y="5399314"/>
            <a:ext cx="634481" cy="328270"/>
          </a:xfrm>
          <a:prstGeom prst="curvedConnector3">
            <a:avLst>
              <a:gd name="adj1" fmla="val 11274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Freeform 42">
            <a:extLst>
              <a:ext uri="{FF2B5EF4-FFF2-40B4-BE49-F238E27FC236}">
                <a16:creationId xmlns:a16="http://schemas.microsoft.com/office/drawing/2014/main" id="{82128AF0-AB9C-8546-9593-145F36CAC726}"/>
              </a:ext>
            </a:extLst>
          </p:cNvPr>
          <p:cNvSpPr/>
          <p:nvPr/>
        </p:nvSpPr>
        <p:spPr>
          <a:xfrm>
            <a:off x="10475167" y="4316963"/>
            <a:ext cx="350403" cy="858417"/>
          </a:xfrm>
          <a:custGeom>
            <a:avLst/>
            <a:gdLst>
              <a:gd name="connsiteX0" fmla="*/ 0 w 350403"/>
              <a:gd name="connsiteY0" fmla="*/ 0 h 858417"/>
              <a:gd name="connsiteX1" fmla="*/ 311021 w 350403"/>
              <a:gd name="connsiteY1" fmla="*/ 292359 h 858417"/>
              <a:gd name="connsiteX2" fmla="*/ 335902 w 350403"/>
              <a:gd name="connsiteY2" fmla="*/ 858417 h 858417"/>
            </a:gdLst>
            <a:ahLst/>
            <a:cxnLst>
              <a:cxn ang="0">
                <a:pos x="connsiteX0" y="connsiteY0"/>
              </a:cxn>
              <a:cxn ang="0">
                <a:pos x="connsiteX1" y="connsiteY1"/>
              </a:cxn>
              <a:cxn ang="0">
                <a:pos x="connsiteX2" y="connsiteY2"/>
              </a:cxn>
            </a:cxnLst>
            <a:rect l="l" t="t" r="r" b="b"/>
            <a:pathLst>
              <a:path w="350403" h="858417">
                <a:moveTo>
                  <a:pt x="0" y="0"/>
                </a:moveTo>
                <a:cubicBezTo>
                  <a:pt x="127518" y="74644"/>
                  <a:pt x="255037" y="149289"/>
                  <a:pt x="311021" y="292359"/>
                </a:cubicBezTo>
                <a:cubicBezTo>
                  <a:pt x="367005" y="435429"/>
                  <a:pt x="351453" y="646923"/>
                  <a:pt x="335902" y="858417"/>
                </a:cubicBezTo>
              </a:path>
            </a:pathLst>
          </a:custGeom>
          <a:noFill/>
          <a:ln w="127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8DAE403E-EF89-CE4F-8EFA-32F91E7C158A}"/>
              </a:ext>
            </a:extLst>
          </p:cNvPr>
          <p:cNvSpPr/>
          <p:nvPr/>
        </p:nvSpPr>
        <p:spPr>
          <a:xfrm>
            <a:off x="7638581" y="3850433"/>
            <a:ext cx="87166" cy="454089"/>
          </a:xfrm>
          <a:custGeom>
            <a:avLst/>
            <a:gdLst>
              <a:gd name="connsiteX0" fmla="*/ 74725 w 87166"/>
              <a:gd name="connsiteY0" fmla="*/ 0 h 454089"/>
              <a:gd name="connsiteX1" fmla="*/ 80 w 87166"/>
              <a:gd name="connsiteY1" fmla="*/ 217714 h 454089"/>
              <a:gd name="connsiteX2" fmla="*/ 87166 w 87166"/>
              <a:gd name="connsiteY2" fmla="*/ 454089 h 454089"/>
            </a:gdLst>
            <a:ahLst/>
            <a:cxnLst>
              <a:cxn ang="0">
                <a:pos x="connsiteX0" y="connsiteY0"/>
              </a:cxn>
              <a:cxn ang="0">
                <a:pos x="connsiteX1" y="connsiteY1"/>
              </a:cxn>
              <a:cxn ang="0">
                <a:pos x="connsiteX2" y="connsiteY2"/>
              </a:cxn>
            </a:cxnLst>
            <a:rect l="l" t="t" r="r" b="b"/>
            <a:pathLst>
              <a:path w="87166" h="454089">
                <a:moveTo>
                  <a:pt x="74725" y="0"/>
                </a:moveTo>
                <a:cubicBezTo>
                  <a:pt x="36366" y="71016"/>
                  <a:pt x="-1993" y="142033"/>
                  <a:pt x="80" y="217714"/>
                </a:cubicBezTo>
                <a:cubicBezTo>
                  <a:pt x="2153" y="293395"/>
                  <a:pt x="44659" y="373742"/>
                  <a:pt x="87166" y="454089"/>
                </a:cubicBezTo>
              </a:path>
            </a:pathLst>
          </a:custGeom>
          <a:noFill/>
          <a:ln w="127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F70B6746-66E9-8644-866D-A778C779BE44}"/>
              </a:ext>
            </a:extLst>
          </p:cNvPr>
          <p:cNvSpPr/>
          <p:nvPr/>
        </p:nvSpPr>
        <p:spPr>
          <a:xfrm>
            <a:off x="7483087" y="3806890"/>
            <a:ext cx="236440" cy="989045"/>
          </a:xfrm>
          <a:custGeom>
            <a:avLst/>
            <a:gdLst>
              <a:gd name="connsiteX0" fmla="*/ 217778 w 236440"/>
              <a:gd name="connsiteY0" fmla="*/ 0 h 989045"/>
              <a:gd name="connsiteX1" fmla="*/ 64 w 236440"/>
              <a:gd name="connsiteY1" fmla="*/ 559837 h 989045"/>
              <a:gd name="connsiteX2" fmla="*/ 236440 w 236440"/>
              <a:gd name="connsiteY2" fmla="*/ 989045 h 989045"/>
            </a:gdLst>
            <a:ahLst/>
            <a:cxnLst>
              <a:cxn ang="0">
                <a:pos x="connsiteX0" y="connsiteY0"/>
              </a:cxn>
              <a:cxn ang="0">
                <a:pos x="connsiteX1" y="connsiteY1"/>
              </a:cxn>
              <a:cxn ang="0">
                <a:pos x="connsiteX2" y="connsiteY2"/>
              </a:cxn>
            </a:cxnLst>
            <a:rect l="l" t="t" r="r" b="b"/>
            <a:pathLst>
              <a:path w="236440" h="989045">
                <a:moveTo>
                  <a:pt x="217778" y="0"/>
                </a:moveTo>
                <a:cubicBezTo>
                  <a:pt x="107366" y="197498"/>
                  <a:pt x="-3046" y="394996"/>
                  <a:pt x="64" y="559837"/>
                </a:cubicBezTo>
                <a:cubicBezTo>
                  <a:pt x="3174" y="724678"/>
                  <a:pt x="119807" y="856861"/>
                  <a:pt x="236440" y="989045"/>
                </a:cubicBezTo>
              </a:path>
            </a:pathLst>
          </a:custGeom>
          <a:noFill/>
          <a:ln w="127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D429ABC5-A005-FE40-B3EB-BF365A14C9E3}"/>
              </a:ext>
            </a:extLst>
          </p:cNvPr>
          <p:cNvSpPr/>
          <p:nvPr/>
        </p:nvSpPr>
        <p:spPr>
          <a:xfrm>
            <a:off x="9175102" y="3296816"/>
            <a:ext cx="286139" cy="323462"/>
          </a:xfrm>
          <a:custGeom>
            <a:avLst/>
            <a:gdLst>
              <a:gd name="connsiteX0" fmla="*/ 0 w 286139"/>
              <a:gd name="connsiteY0" fmla="*/ 0 h 323462"/>
              <a:gd name="connsiteX1" fmla="*/ 217714 w 286139"/>
              <a:gd name="connsiteY1" fmla="*/ 93306 h 323462"/>
              <a:gd name="connsiteX2" fmla="*/ 286139 w 286139"/>
              <a:gd name="connsiteY2" fmla="*/ 323462 h 323462"/>
            </a:gdLst>
            <a:ahLst/>
            <a:cxnLst>
              <a:cxn ang="0">
                <a:pos x="connsiteX0" y="connsiteY0"/>
              </a:cxn>
              <a:cxn ang="0">
                <a:pos x="connsiteX1" y="connsiteY1"/>
              </a:cxn>
              <a:cxn ang="0">
                <a:pos x="connsiteX2" y="connsiteY2"/>
              </a:cxn>
            </a:cxnLst>
            <a:rect l="l" t="t" r="r" b="b"/>
            <a:pathLst>
              <a:path w="286139" h="323462">
                <a:moveTo>
                  <a:pt x="0" y="0"/>
                </a:moveTo>
                <a:cubicBezTo>
                  <a:pt x="85012" y="19698"/>
                  <a:pt x="170024" y="39396"/>
                  <a:pt x="217714" y="93306"/>
                </a:cubicBezTo>
                <a:cubicBezTo>
                  <a:pt x="265404" y="147216"/>
                  <a:pt x="275771" y="235339"/>
                  <a:pt x="286139" y="323462"/>
                </a:cubicBezTo>
              </a:path>
            </a:pathLst>
          </a:custGeom>
          <a:noFill/>
          <a:ln w="127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37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0"/>
                                        </p:tgtEl>
                                        <p:attrNameLst>
                                          <p:attrName>style.visibility</p:attrName>
                                        </p:attrNameLst>
                                      </p:cBhvr>
                                      <p:to>
                                        <p:strVal val="visible"/>
                                      </p:to>
                                    </p:set>
                                    <p:animEffect transition="in" filter="fade">
                                      <p:cBhvr>
                                        <p:cTn id="10" dur="500"/>
                                        <p:tgtEl>
                                          <p:spTgt spid="1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1"/>
                                        </p:tgtEl>
                                        <p:attrNameLst>
                                          <p:attrName>style.visibility</p:attrName>
                                        </p:attrNameLst>
                                      </p:cBhvr>
                                      <p:to>
                                        <p:strVal val="visible"/>
                                      </p:to>
                                    </p:set>
                                    <p:animEffect transition="in" filter="fade">
                                      <p:cBhvr>
                                        <p:cTn id="13" dur="500"/>
                                        <p:tgtEl>
                                          <p:spTgt spid="1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7"/>
                                        </p:tgtEl>
                                        <p:attrNameLst>
                                          <p:attrName>style.visibility</p:attrName>
                                        </p:attrNameLst>
                                      </p:cBhvr>
                                      <p:to>
                                        <p:strVal val="visible"/>
                                      </p:to>
                                    </p:set>
                                    <p:animEffect transition="in" filter="fade">
                                      <p:cBhvr>
                                        <p:cTn id="16" dur="500"/>
                                        <p:tgtEl>
                                          <p:spTgt spid="1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8"/>
                                        </p:tgtEl>
                                        <p:attrNameLst>
                                          <p:attrName>style.visibility</p:attrName>
                                        </p:attrNameLst>
                                      </p:cBhvr>
                                      <p:to>
                                        <p:strVal val="visible"/>
                                      </p:to>
                                    </p:set>
                                    <p:animEffect transition="in" filter="fade">
                                      <p:cBhvr>
                                        <p:cTn id="19" dur="500"/>
                                        <p:tgtEl>
                                          <p:spTgt spid="1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9"/>
                                        </p:tgtEl>
                                        <p:attrNameLst>
                                          <p:attrName>style.visibility</p:attrName>
                                        </p:attrNameLst>
                                      </p:cBhvr>
                                      <p:to>
                                        <p:strVal val="visible"/>
                                      </p:to>
                                    </p:set>
                                    <p:animEffect transition="in" filter="fade">
                                      <p:cBhvr>
                                        <p:cTn id="22" dur="500"/>
                                        <p:tgtEl>
                                          <p:spTgt spid="1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7" grpId="0"/>
      <p:bldP spid="148" grpId="0"/>
      <p:bldP spid="149" grpId="0"/>
      <p:bldP spid="150" grpId="0"/>
      <p:bldP spid="151" grpId="0"/>
      <p:bldP spid="43" grpId="0" animBg="1"/>
      <p:bldP spid="44" grpId="0" animBg="1"/>
      <p:bldP spid="45" grpId="0" animBg="1"/>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1026"/>
          <p:cNvSpPr>
            <a:spLocks noGrp="1" noChangeArrowheads="1"/>
          </p:cNvSpPr>
          <p:nvPr>
            <p:ph type="title" idx="4294967295"/>
          </p:nvPr>
        </p:nvSpPr>
        <p:spPr>
          <a:xfrm>
            <a:off x="0" y="234244"/>
            <a:ext cx="12191999" cy="685800"/>
          </a:xfrm>
        </p:spPr>
        <p:txBody>
          <a:bodyPr>
            <a:noAutofit/>
          </a:bodyPr>
          <a:lstStyle/>
          <a:p>
            <a:pPr eaLnBrk="1" hangingPunct="1"/>
            <a:r>
              <a:rPr lang="en-US" altLang="en-US" dirty="0"/>
              <a:t>Cube Materialization: Full Cube vs. Iceberg Cube</a:t>
            </a:r>
          </a:p>
        </p:txBody>
      </p:sp>
      <p:sp>
        <p:nvSpPr>
          <p:cNvPr id="8197" name="Rectangle 1027"/>
          <p:cNvSpPr>
            <a:spLocks noGrp="1" noChangeArrowheads="1"/>
          </p:cNvSpPr>
          <p:nvPr>
            <p:ph type="body" idx="4294967295"/>
          </p:nvPr>
        </p:nvSpPr>
        <p:spPr>
          <a:xfrm>
            <a:off x="620889" y="1181099"/>
            <a:ext cx="8209843" cy="506590"/>
          </a:xfrm>
        </p:spPr>
        <p:txBody>
          <a:bodyPr vert="horz" lIns="91436" tIns="45718" rIns="91436" bIns="45718" rtlCol="0" anchor="t">
            <a:noAutofit/>
          </a:bodyPr>
          <a:lstStyle/>
          <a:p>
            <a:r>
              <a:rPr lang="en-US" altLang="en-US" dirty="0"/>
              <a:t>Full cube vs. iceberg cube</a:t>
            </a:r>
            <a:endParaRPr lang="en-US" altLang="en-US" dirty="0">
              <a:solidFill>
                <a:srgbClr val="FF0000"/>
              </a:solidFill>
            </a:endParaRPr>
          </a:p>
        </p:txBody>
      </p:sp>
      <p:sp>
        <p:nvSpPr>
          <p:cNvPr id="8199" name="Rectangle 1029"/>
          <p:cNvSpPr>
            <a:spLocks noChangeArrowheads="1"/>
          </p:cNvSpPr>
          <p:nvPr/>
        </p:nvSpPr>
        <p:spPr bwMode="auto">
          <a:xfrm>
            <a:off x="488244" y="4220817"/>
            <a:ext cx="8037690" cy="272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42900" indent="-342900"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ts val="600"/>
              </a:spcBef>
              <a:buClr>
                <a:srgbClr val="0033CC"/>
              </a:buClr>
              <a:buSzPct val="80000"/>
              <a:buFont typeface="Wingdings" panose="05000000000000000000" pitchFamily="2" charset="2"/>
              <a:buChar char="q"/>
            </a:pPr>
            <a:r>
              <a:rPr lang="en-US" altLang="en-US" sz="2400" dirty="0">
                <a:latin typeface="Calibri" pitchFamily="34" charset="0"/>
              </a:rPr>
              <a:t>Compute </a:t>
            </a:r>
            <a:r>
              <a:rPr lang="en-US" altLang="en-US" sz="2400" i="1" dirty="0">
                <a:latin typeface="Calibri" pitchFamily="34" charset="0"/>
              </a:rPr>
              <a:t>only</a:t>
            </a:r>
            <a:r>
              <a:rPr lang="en-US" altLang="en-US" sz="2400" dirty="0">
                <a:latin typeface="Calibri" pitchFamily="34" charset="0"/>
              </a:rPr>
              <a:t> the cells whose measure satisfies the iceberg condition </a:t>
            </a:r>
          </a:p>
          <a:p>
            <a:pPr eaLnBrk="1" hangingPunct="1">
              <a:spcBef>
                <a:spcPts val="600"/>
              </a:spcBef>
              <a:buClr>
                <a:srgbClr val="0033CC"/>
              </a:buClr>
              <a:buSzPct val="80000"/>
              <a:buFont typeface="Wingdings" panose="05000000000000000000" pitchFamily="2" charset="2"/>
              <a:buChar char="q"/>
            </a:pPr>
            <a:r>
              <a:rPr lang="en-US" altLang="en-US" sz="2400" dirty="0">
                <a:latin typeface="Calibri" pitchFamily="34" charset="0"/>
              </a:rPr>
              <a:t>Only a small portion of cells may be “above the water’’ in a sparse cube</a:t>
            </a:r>
          </a:p>
          <a:p>
            <a:pPr eaLnBrk="1" hangingPunct="1">
              <a:spcBef>
                <a:spcPts val="600"/>
              </a:spcBef>
              <a:buClr>
                <a:srgbClr val="0033CC"/>
              </a:buClr>
              <a:buSzPct val="80000"/>
              <a:buFont typeface="Wingdings" panose="05000000000000000000" pitchFamily="2" charset="2"/>
              <a:buChar char="q"/>
            </a:pPr>
            <a:r>
              <a:rPr lang="en-US" altLang="en-US" sz="2400" dirty="0">
                <a:latin typeface="Calibri" pitchFamily="34" charset="0"/>
              </a:rPr>
              <a:t>Ex.:  Show only those cells whose count is no less than 100</a:t>
            </a:r>
            <a:endParaRPr lang="en-US" altLang="en-US" sz="2400" dirty="0">
              <a:latin typeface="Calibri" pitchFamily="34" charset="0"/>
              <a:cs typeface="Calibri"/>
            </a:endParaRPr>
          </a:p>
          <a:p>
            <a:pPr lvl="1" eaLnBrk="1" hangingPunct="1">
              <a:spcBef>
                <a:spcPts val="600"/>
              </a:spcBef>
              <a:buClr>
                <a:srgbClr val="0033CC"/>
              </a:buClr>
              <a:buSzPct val="80000"/>
              <a:buFont typeface="Wingdings" panose="05000000000000000000" pitchFamily="2" charset="2"/>
              <a:buChar char="q"/>
            </a:pPr>
            <a:endParaRPr lang="en-US" dirty="0">
              <a:ea typeface="Tahoma"/>
              <a:cs typeface="Tahoma"/>
            </a:endParaRPr>
          </a:p>
        </p:txBody>
      </p:sp>
      <p:sp>
        <p:nvSpPr>
          <p:cNvPr id="8200" name="Text Box 10"/>
          <p:cNvSpPr txBox="1">
            <a:spLocks noChangeArrowheads="1"/>
          </p:cNvSpPr>
          <p:nvPr/>
        </p:nvSpPr>
        <p:spPr bwMode="auto">
          <a:xfrm>
            <a:off x="7000802" y="3415448"/>
            <a:ext cx="1524000" cy="830997"/>
          </a:xfrm>
          <a:prstGeom prst="rect">
            <a:avLst/>
          </a:prstGeom>
          <a:solidFill>
            <a:srgbClr val="FFFF00"/>
          </a:solidFill>
          <a:ln>
            <a:noFill/>
          </a:ln>
          <a:effectLst/>
        </p:spPr>
        <p:txBody>
          <a:bodyPr>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eaLnBrk="1" hangingPunct="1">
              <a:spcBef>
                <a:spcPct val="50000"/>
              </a:spcBef>
              <a:buClrTx/>
              <a:buSzTx/>
              <a:buFontTx/>
              <a:buNone/>
            </a:pPr>
            <a:r>
              <a:rPr lang="en-US" altLang="en-US" sz="2400" b="1" dirty="0">
                <a:solidFill>
                  <a:srgbClr val="FF0000"/>
                </a:solidFill>
                <a:latin typeface="+mn-lt"/>
                <a:sym typeface="Wingdings" pitchFamily="2" charset="2"/>
              </a:rPr>
              <a:t>iceberg condition</a:t>
            </a:r>
          </a:p>
        </p:txBody>
      </p:sp>
      <p:sp>
        <p:nvSpPr>
          <p:cNvPr id="2" name="Down Arrow 1"/>
          <p:cNvSpPr/>
          <p:nvPr/>
        </p:nvSpPr>
        <p:spPr>
          <a:xfrm rot="6720000">
            <a:off x="6319758" y="3394005"/>
            <a:ext cx="413969" cy="66623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BA9923F-F412-4326-AA51-AB04DF9D98C0}"/>
              </a:ext>
            </a:extLst>
          </p:cNvPr>
          <p:cNvSpPr txBox="1"/>
          <p:nvPr/>
        </p:nvSpPr>
        <p:spPr>
          <a:xfrm>
            <a:off x="1796645" y="1587500"/>
            <a:ext cx="6096000" cy="19389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6666"/>
                </a:solidFill>
                <a:cs typeface="Segoe UI"/>
              </a:rPr>
              <a:t>compute cube </a:t>
            </a:r>
            <a:r>
              <a:rPr lang="en-US" sz="2400" i="1" dirty="0" err="1">
                <a:solidFill>
                  <a:srgbClr val="006666"/>
                </a:solidFill>
                <a:cs typeface="Segoe UI"/>
              </a:rPr>
              <a:t>sales_iceberg</a:t>
            </a:r>
            <a:r>
              <a:rPr lang="en-US" sz="2400" dirty="0">
                <a:solidFill>
                  <a:srgbClr val="006666"/>
                </a:solidFill>
                <a:cs typeface="Segoe UI"/>
              </a:rPr>
              <a:t> </a:t>
            </a:r>
            <a:r>
              <a:rPr lang="en-US" sz="2400" b="1" dirty="0">
                <a:solidFill>
                  <a:srgbClr val="006666"/>
                </a:solidFill>
                <a:cs typeface="Segoe UI"/>
              </a:rPr>
              <a:t>as</a:t>
            </a:r>
            <a:r>
              <a:rPr lang="en-US" sz="2400" b="1" dirty="0">
                <a:cs typeface="Segoe UI"/>
              </a:rPr>
              <a:t>​</a:t>
            </a:r>
          </a:p>
          <a:p>
            <a:r>
              <a:rPr lang="en-US" sz="2400" b="1" dirty="0">
                <a:solidFill>
                  <a:srgbClr val="006666"/>
                </a:solidFill>
                <a:cs typeface="Segoe UI"/>
              </a:rPr>
              <a:t>SELECT</a:t>
            </a:r>
            <a:r>
              <a:rPr lang="en-US" sz="2400" dirty="0">
                <a:solidFill>
                  <a:srgbClr val="006666"/>
                </a:solidFill>
                <a:cs typeface="Segoe UI"/>
              </a:rPr>
              <a:t> </a:t>
            </a:r>
            <a:r>
              <a:rPr lang="en-US" sz="2400" i="1" dirty="0">
                <a:solidFill>
                  <a:srgbClr val="006666"/>
                </a:solidFill>
                <a:cs typeface="Segoe UI"/>
              </a:rPr>
              <a:t>month, city, </a:t>
            </a:r>
            <a:r>
              <a:rPr lang="en-US" sz="2400" i="1" dirty="0" err="1">
                <a:solidFill>
                  <a:srgbClr val="006666"/>
                </a:solidFill>
                <a:cs typeface="Segoe UI"/>
              </a:rPr>
              <a:t>customer_group</a:t>
            </a:r>
            <a:r>
              <a:rPr lang="en-US" sz="2400" dirty="0">
                <a:solidFill>
                  <a:srgbClr val="006666"/>
                </a:solidFill>
                <a:cs typeface="Segoe UI"/>
              </a:rPr>
              <a:t>, </a:t>
            </a:r>
            <a:r>
              <a:rPr lang="en-US" sz="2400" b="1" dirty="0">
                <a:solidFill>
                  <a:srgbClr val="006666"/>
                </a:solidFill>
                <a:cs typeface="Segoe UI"/>
              </a:rPr>
              <a:t>COUNT(*)</a:t>
            </a:r>
            <a:r>
              <a:rPr lang="en-US" sz="2400" b="1" dirty="0">
                <a:cs typeface="Segoe UI"/>
              </a:rPr>
              <a:t>​</a:t>
            </a:r>
            <a:endParaRPr lang="en-US" sz="2400" b="1" dirty="0">
              <a:latin typeface="Segoe UI"/>
              <a:cs typeface="Segoe UI"/>
            </a:endParaRPr>
          </a:p>
          <a:p>
            <a:r>
              <a:rPr lang="en-US" sz="2400" b="1" dirty="0">
                <a:solidFill>
                  <a:srgbClr val="006666"/>
                </a:solidFill>
                <a:cs typeface="Segoe UI"/>
              </a:rPr>
              <a:t>FROM</a:t>
            </a:r>
            <a:r>
              <a:rPr lang="en-US" sz="2400" dirty="0">
                <a:solidFill>
                  <a:srgbClr val="006666"/>
                </a:solidFill>
                <a:cs typeface="Segoe UI"/>
              </a:rPr>
              <a:t> </a:t>
            </a:r>
            <a:r>
              <a:rPr lang="en-US" sz="2400" i="1" dirty="0" err="1">
                <a:solidFill>
                  <a:srgbClr val="006666"/>
                </a:solidFill>
                <a:cs typeface="Segoe UI"/>
              </a:rPr>
              <a:t>salesInfo</a:t>
            </a:r>
            <a:r>
              <a:rPr lang="en-US" sz="2400" i="1" dirty="0">
                <a:cs typeface="Segoe UI"/>
              </a:rPr>
              <a:t>​</a:t>
            </a:r>
            <a:endParaRPr lang="en-US" sz="2400" i="1" dirty="0">
              <a:latin typeface="Segoe UI"/>
              <a:cs typeface="Segoe UI"/>
            </a:endParaRPr>
          </a:p>
          <a:p>
            <a:r>
              <a:rPr lang="en-US" sz="2400" b="1" dirty="0">
                <a:solidFill>
                  <a:srgbClr val="006666"/>
                </a:solidFill>
                <a:cs typeface="Segoe UI"/>
              </a:rPr>
              <a:t>CUBE BY </a:t>
            </a:r>
            <a:r>
              <a:rPr lang="en-US" sz="2400" i="1" dirty="0">
                <a:solidFill>
                  <a:srgbClr val="006666"/>
                </a:solidFill>
                <a:cs typeface="Segoe UI"/>
              </a:rPr>
              <a:t>month, city, </a:t>
            </a:r>
            <a:r>
              <a:rPr lang="en-US" sz="2400" i="1" dirty="0" err="1">
                <a:solidFill>
                  <a:srgbClr val="006666"/>
                </a:solidFill>
                <a:cs typeface="Segoe UI"/>
              </a:rPr>
              <a:t>customer_group</a:t>
            </a:r>
            <a:r>
              <a:rPr lang="en-US" sz="2400" dirty="0">
                <a:cs typeface="Segoe UI"/>
              </a:rPr>
              <a:t>​</a:t>
            </a:r>
            <a:endParaRPr lang="en-US" sz="2400" dirty="0">
              <a:latin typeface="Segoe UI"/>
              <a:cs typeface="Segoe UI"/>
            </a:endParaRPr>
          </a:p>
          <a:p>
            <a:r>
              <a:rPr lang="en-US" sz="2400" b="1" dirty="0">
                <a:solidFill>
                  <a:srgbClr val="006666"/>
                </a:solidFill>
                <a:cs typeface="Segoe UI"/>
              </a:rPr>
              <a:t>HAVING</a:t>
            </a:r>
            <a:r>
              <a:rPr lang="en-US" sz="2400" dirty="0">
                <a:solidFill>
                  <a:srgbClr val="006666"/>
                </a:solidFill>
                <a:cs typeface="Segoe UI"/>
              </a:rPr>
              <a:t> </a:t>
            </a:r>
            <a:r>
              <a:rPr lang="en-US" sz="2400" dirty="0">
                <a:solidFill>
                  <a:srgbClr val="FF0000"/>
                </a:solidFill>
                <a:cs typeface="Segoe UI"/>
              </a:rPr>
              <a:t>count(*) &gt;= min support</a:t>
            </a:r>
            <a:r>
              <a:rPr lang="en-US" sz="2400" dirty="0">
                <a:cs typeface="Segoe UI"/>
              </a:rPr>
              <a:t>​</a:t>
            </a:r>
            <a:endParaRPr lang="en-US" sz="2400" dirty="0">
              <a:latin typeface="Segoe UI"/>
              <a:cs typeface="Segoe UI"/>
            </a:endParaRPr>
          </a:p>
        </p:txBody>
      </p:sp>
      <p:pic>
        <p:nvPicPr>
          <p:cNvPr id="5" name="Picture 4">
            <a:extLst>
              <a:ext uri="{FF2B5EF4-FFF2-40B4-BE49-F238E27FC236}">
                <a16:creationId xmlns:a16="http://schemas.microsoft.com/office/drawing/2014/main" id="{0996CCC3-9B05-7A4C-8D3E-A5BC87696449}"/>
              </a:ext>
            </a:extLst>
          </p:cNvPr>
          <p:cNvPicPr>
            <a:picLocks noChangeAspect="1"/>
          </p:cNvPicPr>
          <p:nvPr/>
        </p:nvPicPr>
        <p:blipFill>
          <a:blip r:embed="rId3"/>
          <a:stretch>
            <a:fillRect/>
          </a:stretch>
        </p:blipFill>
        <p:spPr>
          <a:xfrm>
            <a:off x="8961553" y="1261645"/>
            <a:ext cx="2484786" cy="3031751"/>
          </a:xfrm>
          <a:prstGeom prst="rect">
            <a:avLst/>
          </a:prstGeom>
        </p:spPr>
      </p:pic>
    </p:spTree>
    <p:extLst>
      <p:ext uri="{BB962C8B-B14F-4D97-AF65-F5344CB8AC3E}">
        <p14:creationId xmlns:p14="http://schemas.microsoft.com/office/powerpoint/2010/main" val="1333521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9">
                                            <p:txEl>
                                              <p:pRg st="0" end="0"/>
                                            </p:txEl>
                                          </p:spTgt>
                                        </p:tgtEl>
                                        <p:attrNameLst>
                                          <p:attrName>style.visibility</p:attrName>
                                        </p:attrNameLst>
                                      </p:cBhvr>
                                      <p:to>
                                        <p:strVal val="visible"/>
                                      </p:to>
                                    </p:set>
                                    <p:animEffect transition="in" filter="fade">
                                      <p:cBhvr>
                                        <p:cTn id="7" dur="500"/>
                                        <p:tgtEl>
                                          <p:spTgt spid="81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199">
                                            <p:txEl>
                                              <p:pRg st="1" end="1"/>
                                            </p:txEl>
                                          </p:spTgt>
                                        </p:tgtEl>
                                        <p:attrNameLst>
                                          <p:attrName>style.visibility</p:attrName>
                                        </p:attrNameLst>
                                      </p:cBhvr>
                                      <p:to>
                                        <p:strVal val="visible"/>
                                      </p:to>
                                    </p:set>
                                    <p:animEffect transition="in" filter="fade">
                                      <p:cBhvr>
                                        <p:cTn id="10" dur="500"/>
                                        <p:tgtEl>
                                          <p:spTgt spid="819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199">
                                            <p:txEl>
                                              <p:pRg st="2" end="2"/>
                                            </p:txEl>
                                          </p:spTgt>
                                        </p:tgtEl>
                                        <p:attrNameLst>
                                          <p:attrName>style.visibility</p:attrName>
                                        </p:attrNameLst>
                                      </p:cBhvr>
                                      <p:to>
                                        <p:strVal val="visible"/>
                                      </p:to>
                                    </p:set>
                                    <p:animEffect transition="in" filter="fade">
                                      <p:cBhvr>
                                        <p:cTn id="13" dur="500"/>
                                        <p:tgtEl>
                                          <p:spTgt spid="81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0" y="304800"/>
            <a:ext cx="12192000" cy="685800"/>
          </a:xfrm>
        </p:spPr>
        <p:txBody>
          <a:bodyPr>
            <a:normAutofit/>
          </a:bodyPr>
          <a:lstStyle/>
          <a:p>
            <a:r>
              <a:rPr lang="en-US" altLang="en-US" dirty="0"/>
              <a:t>Why Iceberg Cube?</a:t>
            </a:r>
          </a:p>
        </p:txBody>
      </p:sp>
      <p:sp>
        <p:nvSpPr>
          <p:cNvPr id="6" name="Rectangle 3"/>
          <p:cNvSpPr txBox="1">
            <a:spLocks noChangeArrowheads="1"/>
          </p:cNvSpPr>
          <p:nvPr/>
        </p:nvSpPr>
        <p:spPr>
          <a:xfrm>
            <a:off x="566724" y="1158970"/>
            <a:ext cx="10812476" cy="5445030"/>
          </a:xfrm>
          <a:prstGeom prst="rect">
            <a:avLst/>
          </a:prstGeom>
          <a:noFill/>
        </p:spPr>
        <p:txBody>
          <a:bodyPr vert="horz" lIns="92075" tIns="46038" rIns="92075" bIns="46038" rtlCol="0">
            <a:noAutofit/>
          </a:bodyPr>
          <a:lstStyle>
            <a:lvl1pPr marL="341305" indent="-341305"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74" indent="-373053"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79" indent="-300023"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791" indent="-290506"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2971" indent="-274632"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a:spcAft>
                <a:spcPts val="600"/>
              </a:spcAft>
            </a:pPr>
            <a:r>
              <a:rPr lang="en-US" altLang="en-US" dirty="0"/>
              <a:t>Advantages of computing iceberg cubes </a:t>
            </a:r>
          </a:p>
          <a:p>
            <a:pPr lvl="1">
              <a:spcAft>
                <a:spcPts val="600"/>
              </a:spcAft>
            </a:pPr>
            <a:r>
              <a:rPr lang="en-US" altLang="en-US" dirty="0"/>
              <a:t>No need to save nor show those cells whose value is below the threshold (iceberg condition)</a:t>
            </a:r>
          </a:p>
          <a:p>
            <a:pPr lvl="1">
              <a:spcAft>
                <a:spcPts val="600"/>
              </a:spcAft>
            </a:pPr>
            <a:r>
              <a:rPr lang="en-US" altLang="en-US" dirty="0"/>
              <a:t>Efficient methods may even avoid computing the un-needed, intermediate cells</a:t>
            </a:r>
          </a:p>
          <a:p>
            <a:pPr lvl="1">
              <a:spcAft>
                <a:spcPts val="600"/>
              </a:spcAft>
            </a:pPr>
            <a:r>
              <a:rPr lang="en-US" altLang="en-US" dirty="0"/>
              <a:t>Avoid explosive growth</a:t>
            </a:r>
          </a:p>
          <a:p>
            <a:pPr>
              <a:spcAft>
                <a:spcPts val="600"/>
              </a:spcAft>
            </a:pPr>
            <a:r>
              <a:rPr lang="en-US" altLang="en-US" dirty="0"/>
              <a:t>Example:  A cube with 100 dimensions</a:t>
            </a:r>
          </a:p>
          <a:p>
            <a:pPr lvl="1">
              <a:spcAft>
                <a:spcPts val="600"/>
              </a:spcAft>
            </a:pPr>
            <a:r>
              <a:rPr lang="en-US" altLang="en-US" dirty="0"/>
              <a:t>Suppose it contains only 2 base cells: {(a</a:t>
            </a:r>
            <a:r>
              <a:rPr lang="en-US" altLang="en-US" baseline="-25000" dirty="0"/>
              <a:t>1</a:t>
            </a:r>
            <a:r>
              <a:rPr lang="en-US" altLang="en-US" dirty="0"/>
              <a:t>, a</a:t>
            </a:r>
            <a:r>
              <a:rPr lang="en-US" altLang="en-US" baseline="-25000" dirty="0"/>
              <a:t>2</a:t>
            </a:r>
            <a:r>
              <a:rPr lang="en-US" altLang="en-US" dirty="0"/>
              <a:t>, a</a:t>
            </a:r>
            <a:r>
              <a:rPr lang="en-US" altLang="en-US" baseline="-25000" dirty="0"/>
              <a:t>3</a:t>
            </a:r>
            <a:r>
              <a:rPr lang="en-US" altLang="en-US" dirty="0"/>
              <a:t>, …., a</a:t>
            </a:r>
            <a:r>
              <a:rPr lang="en-US" altLang="en-US" baseline="-25000" dirty="0"/>
              <a:t>100</a:t>
            </a:r>
            <a:r>
              <a:rPr lang="en-US" altLang="en-US" dirty="0"/>
              <a:t>), (a</a:t>
            </a:r>
            <a:r>
              <a:rPr lang="en-US" altLang="en-US" baseline="-25000" dirty="0"/>
              <a:t>1</a:t>
            </a:r>
            <a:r>
              <a:rPr lang="en-US" altLang="en-US" dirty="0"/>
              <a:t>, a</a:t>
            </a:r>
            <a:r>
              <a:rPr lang="en-US" altLang="en-US" baseline="-25000" dirty="0"/>
              <a:t>2</a:t>
            </a:r>
            <a:r>
              <a:rPr lang="en-US" altLang="en-US" dirty="0"/>
              <a:t>, b</a:t>
            </a:r>
            <a:r>
              <a:rPr lang="en-US" altLang="en-US" baseline="-25000" dirty="0"/>
              <a:t>3</a:t>
            </a:r>
            <a:r>
              <a:rPr lang="en-US" altLang="en-US" dirty="0"/>
              <a:t>, …, b</a:t>
            </a:r>
            <a:r>
              <a:rPr lang="en-US" altLang="en-US" baseline="-25000" dirty="0"/>
              <a:t>100</a:t>
            </a:r>
            <a:r>
              <a:rPr lang="en-US" altLang="en-US" dirty="0"/>
              <a:t>)}  </a:t>
            </a:r>
          </a:p>
          <a:p>
            <a:pPr lvl="1">
              <a:spcAft>
                <a:spcPts val="600"/>
              </a:spcAft>
            </a:pPr>
            <a:r>
              <a:rPr lang="en-US" altLang="en-US" dirty="0"/>
              <a:t>How many aggregate cells if “having count &gt;= 1”? </a:t>
            </a:r>
          </a:p>
          <a:p>
            <a:pPr lvl="3">
              <a:spcAft>
                <a:spcPts val="600"/>
              </a:spcAft>
            </a:pPr>
            <a:r>
              <a:rPr lang="en-US" altLang="en-US" dirty="0"/>
              <a:t>Answer: (2</a:t>
            </a:r>
            <a:r>
              <a:rPr lang="en-US" altLang="en-US" baseline="30000" dirty="0"/>
              <a:t>101</a:t>
            </a:r>
            <a:r>
              <a:rPr lang="en-US" altLang="en-US" dirty="0"/>
              <a:t> ─ 2) ─ 4  (Why?!)</a:t>
            </a:r>
          </a:p>
          <a:p>
            <a:pPr lvl="1">
              <a:spcAft>
                <a:spcPts val="600"/>
              </a:spcAft>
            </a:pPr>
            <a:r>
              <a:rPr lang="en-US" altLang="en-US" dirty="0"/>
              <a:t>What about the iceberg cells, (</a:t>
            </a:r>
            <a:r>
              <a:rPr lang="en-US" altLang="en-US" dirty="0" err="1"/>
              <a:t>i,e</a:t>
            </a:r>
            <a:r>
              <a:rPr lang="en-US" altLang="en-US" dirty="0"/>
              <a:t>., with condition: “having count &gt;= 2”)?</a:t>
            </a:r>
          </a:p>
          <a:p>
            <a:pPr lvl="3">
              <a:spcAft>
                <a:spcPts val="600"/>
              </a:spcAft>
            </a:pPr>
            <a:r>
              <a:rPr lang="en-US" altLang="en-US" dirty="0"/>
              <a:t>Answer: 4  (Why?!)</a:t>
            </a:r>
          </a:p>
        </p:txBody>
      </p:sp>
    </p:spTree>
    <p:extLst>
      <p:ext uri="{BB962C8B-B14F-4D97-AF65-F5344CB8AC3E}">
        <p14:creationId xmlns:p14="http://schemas.microsoft.com/office/powerpoint/2010/main" val="282147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fade">
                                      <p:cBhvr>
                                        <p:cTn id="24" dur="500"/>
                                        <p:tgtEl>
                                          <p:spTgt spid="6">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Effect transition="in" filter="fade">
                                      <p:cBhvr>
                                        <p:cTn id="29" dur="500"/>
                                        <p:tgtEl>
                                          <p:spTgt spid="6">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fade">
                                      <p:cBhvr>
                                        <p:cTn id="34" dur="500"/>
                                        <p:tgtEl>
                                          <p:spTgt spid="6">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animEffect transition="in" filter="fade">
                                      <p:cBhvr>
                                        <p:cTn id="39"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0" y="304800"/>
            <a:ext cx="12192000" cy="620889"/>
          </a:xfrm>
        </p:spPr>
        <p:txBody>
          <a:bodyPr>
            <a:normAutofit/>
          </a:bodyPr>
          <a:lstStyle/>
          <a:p>
            <a:r>
              <a:rPr lang="en-US" altLang="en-US" sz="3600" dirty="0"/>
              <a:t>Is Iceberg Cube Good Enough? Closed Cube &amp; Cube Shell</a:t>
            </a:r>
          </a:p>
        </p:txBody>
      </p:sp>
      <p:sp>
        <p:nvSpPr>
          <p:cNvPr id="9220" name="Rectangle 3"/>
          <p:cNvSpPr>
            <a:spLocks noGrp="1" noChangeArrowheads="1"/>
          </p:cNvSpPr>
          <p:nvPr>
            <p:ph type="body" idx="1"/>
          </p:nvPr>
        </p:nvSpPr>
        <p:spPr>
          <a:xfrm>
            <a:off x="541867" y="1195448"/>
            <a:ext cx="11379200" cy="5410200"/>
          </a:xfrm>
        </p:spPr>
        <p:txBody>
          <a:bodyPr/>
          <a:lstStyle/>
          <a:p>
            <a:r>
              <a:rPr lang="en-US" altLang="en-US" sz="2400" dirty="0"/>
              <a:t>Let cube P have only 2 base cells:  {(a</a:t>
            </a:r>
            <a:r>
              <a:rPr lang="en-US" altLang="en-US" sz="2400" baseline="-25000" dirty="0"/>
              <a:t>1</a:t>
            </a:r>
            <a:r>
              <a:rPr lang="en-US" altLang="en-US" sz="2400" dirty="0"/>
              <a:t>, a</a:t>
            </a:r>
            <a:r>
              <a:rPr lang="en-US" altLang="en-US" sz="2400" baseline="-25000" dirty="0"/>
              <a:t>2</a:t>
            </a:r>
            <a:r>
              <a:rPr lang="en-US" altLang="en-US" sz="2400" dirty="0"/>
              <a:t>, a</a:t>
            </a:r>
            <a:r>
              <a:rPr lang="en-US" altLang="en-US" sz="2400" baseline="-25000" dirty="0"/>
              <a:t>3</a:t>
            </a:r>
            <a:r>
              <a:rPr lang="en-US" altLang="en-US" sz="2400" dirty="0"/>
              <a:t> . . . , a</a:t>
            </a:r>
            <a:r>
              <a:rPr lang="en-US" altLang="en-US" sz="2400" baseline="-25000" dirty="0"/>
              <a:t>100</a:t>
            </a:r>
            <a:r>
              <a:rPr lang="en-US" altLang="en-US" sz="2400" dirty="0"/>
              <a:t>):10, (a</a:t>
            </a:r>
            <a:r>
              <a:rPr lang="en-US" altLang="en-US" sz="2400" baseline="-25000" dirty="0"/>
              <a:t>1</a:t>
            </a:r>
            <a:r>
              <a:rPr lang="en-US" altLang="en-US" sz="2400" dirty="0"/>
              <a:t>, a</a:t>
            </a:r>
            <a:r>
              <a:rPr lang="en-US" altLang="en-US" sz="2400" baseline="-25000" dirty="0"/>
              <a:t>2</a:t>
            </a:r>
            <a:r>
              <a:rPr lang="en-US" altLang="en-US" sz="2400" dirty="0"/>
              <a:t>, b</a:t>
            </a:r>
            <a:r>
              <a:rPr lang="en-US" altLang="en-US" sz="2400" baseline="-25000" dirty="0"/>
              <a:t>3</a:t>
            </a:r>
            <a:r>
              <a:rPr lang="en-US" altLang="en-US" sz="2400" dirty="0"/>
              <a:t>, . . . , b</a:t>
            </a:r>
            <a:r>
              <a:rPr lang="en-US" altLang="en-US" sz="2400" baseline="-25000" dirty="0"/>
              <a:t>100</a:t>
            </a:r>
            <a:r>
              <a:rPr lang="en-US" altLang="en-US" sz="2400" dirty="0"/>
              <a:t>):10}</a:t>
            </a:r>
          </a:p>
          <a:p>
            <a:pPr lvl="1"/>
            <a:r>
              <a:rPr lang="en-US" altLang="en-US" sz="2400" dirty="0"/>
              <a:t>How many cells will the iceberg cube contain if “having count(*) ≥ 10”?</a:t>
            </a:r>
          </a:p>
          <a:p>
            <a:pPr lvl="3"/>
            <a:r>
              <a:rPr lang="en-US" altLang="en-US" sz="2400" dirty="0"/>
              <a:t>Answer: 2</a:t>
            </a:r>
            <a:r>
              <a:rPr lang="en-US" altLang="en-US" sz="2400" baseline="30000" dirty="0"/>
              <a:t>101</a:t>
            </a:r>
            <a:r>
              <a:rPr lang="en-US" altLang="en-US" sz="2400" dirty="0"/>
              <a:t> ─ 4  (still too big!)</a:t>
            </a:r>
          </a:p>
          <a:p>
            <a:r>
              <a:rPr lang="en-US" altLang="en-US" sz="2400" b="1" dirty="0"/>
              <a:t>Close cube:</a:t>
            </a:r>
          </a:p>
          <a:p>
            <a:pPr lvl="1"/>
            <a:r>
              <a:rPr lang="en-US" altLang="en-US" sz="2400" dirty="0"/>
              <a:t>A cell c is </a:t>
            </a:r>
            <a:r>
              <a:rPr lang="en-US" altLang="en-US" sz="2400" b="1" i="1" dirty="0"/>
              <a:t>closed</a:t>
            </a:r>
            <a:r>
              <a:rPr lang="en-US" altLang="en-US" sz="2400" dirty="0"/>
              <a:t> if there exists no cell </a:t>
            </a:r>
            <a:r>
              <a:rPr lang="en-US" altLang="en-US" sz="2400" i="1" dirty="0"/>
              <a:t>d</a:t>
            </a:r>
            <a:r>
              <a:rPr lang="en-US" altLang="en-US" sz="2400" dirty="0"/>
              <a:t>, such that </a:t>
            </a:r>
            <a:r>
              <a:rPr lang="en-US" altLang="en-US" sz="2400" i="1" dirty="0"/>
              <a:t>d</a:t>
            </a:r>
            <a:r>
              <a:rPr lang="en-US" altLang="en-US" sz="2400" dirty="0"/>
              <a:t> is a descendant of </a:t>
            </a:r>
            <a:r>
              <a:rPr lang="en-US" altLang="en-US" sz="2400" i="1" dirty="0"/>
              <a:t>c</a:t>
            </a:r>
            <a:r>
              <a:rPr lang="en-US" altLang="en-US" sz="2400" dirty="0"/>
              <a:t>, and </a:t>
            </a:r>
            <a:r>
              <a:rPr lang="en-US" altLang="en-US" sz="2400" i="1" dirty="0"/>
              <a:t>d</a:t>
            </a:r>
            <a:r>
              <a:rPr lang="en-US" altLang="en-US" sz="2400" dirty="0"/>
              <a:t> has the same measure value as </a:t>
            </a:r>
            <a:r>
              <a:rPr lang="en-US" altLang="en-US" sz="2400" i="1" dirty="0"/>
              <a:t>c</a:t>
            </a:r>
          </a:p>
          <a:p>
            <a:pPr lvl="2"/>
            <a:r>
              <a:rPr lang="en-US" altLang="en-US" sz="2400" dirty="0"/>
              <a:t>Ex. The same cube P has only 3 closed cells: </a:t>
            </a:r>
          </a:p>
          <a:p>
            <a:pPr marL="1012808" lvl="3" indent="-342900"/>
            <a:r>
              <a:rPr lang="en-US" altLang="en-US" sz="2400" dirty="0"/>
              <a:t>{(a</a:t>
            </a:r>
            <a:r>
              <a:rPr lang="en-US" altLang="en-US" sz="2400" baseline="-25000" dirty="0"/>
              <a:t>1</a:t>
            </a:r>
            <a:r>
              <a:rPr lang="en-US" altLang="en-US" sz="2400" dirty="0"/>
              <a:t>,  a</a:t>
            </a:r>
            <a:r>
              <a:rPr lang="en-US" altLang="en-US" sz="2400" baseline="-25000" dirty="0"/>
              <a:t>2</a:t>
            </a:r>
            <a:r>
              <a:rPr lang="en-US" altLang="en-US" sz="2400" dirty="0"/>
              <a:t>, *, …, *): 20, (a</a:t>
            </a:r>
            <a:r>
              <a:rPr lang="en-US" altLang="en-US" sz="2400" baseline="-25000" dirty="0"/>
              <a:t>1</a:t>
            </a:r>
            <a:r>
              <a:rPr lang="en-US" altLang="en-US" sz="2400" dirty="0"/>
              <a:t>, a</a:t>
            </a:r>
            <a:r>
              <a:rPr lang="en-US" altLang="en-US" sz="2400" baseline="-25000" dirty="0"/>
              <a:t>2</a:t>
            </a:r>
            <a:r>
              <a:rPr lang="en-US" altLang="en-US" sz="2400" dirty="0"/>
              <a:t>, a</a:t>
            </a:r>
            <a:r>
              <a:rPr lang="en-US" altLang="en-US" sz="2400" baseline="-25000" dirty="0"/>
              <a:t>3</a:t>
            </a:r>
            <a:r>
              <a:rPr lang="en-US" altLang="en-US" sz="2400" dirty="0"/>
              <a:t> . . . , a</a:t>
            </a:r>
            <a:r>
              <a:rPr lang="en-US" altLang="en-US" sz="2400" baseline="-25000" dirty="0"/>
              <a:t>100</a:t>
            </a:r>
            <a:r>
              <a:rPr lang="en-US" altLang="en-US" sz="2400" dirty="0"/>
              <a:t>): 10, (a</a:t>
            </a:r>
            <a:r>
              <a:rPr lang="en-US" altLang="en-US" sz="2400" baseline="-25000" dirty="0"/>
              <a:t>1</a:t>
            </a:r>
            <a:r>
              <a:rPr lang="en-US" altLang="en-US" sz="2400" dirty="0"/>
              <a:t>, a</a:t>
            </a:r>
            <a:r>
              <a:rPr lang="en-US" altLang="en-US" sz="2400" baseline="-25000" dirty="0"/>
              <a:t>2</a:t>
            </a:r>
            <a:r>
              <a:rPr lang="en-US" altLang="en-US" sz="2400" dirty="0"/>
              <a:t>, b</a:t>
            </a:r>
            <a:r>
              <a:rPr lang="en-US" altLang="en-US" sz="2400" baseline="-25000" dirty="0"/>
              <a:t>3</a:t>
            </a:r>
            <a:r>
              <a:rPr lang="en-US" altLang="en-US" sz="2400" dirty="0"/>
              <a:t>, . . . , b</a:t>
            </a:r>
            <a:r>
              <a:rPr lang="en-US" altLang="en-US" sz="2400" baseline="-25000" dirty="0"/>
              <a:t>100</a:t>
            </a:r>
            <a:r>
              <a:rPr lang="en-US" altLang="en-US" sz="2400" dirty="0"/>
              <a:t>): 10}</a:t>
            </a:r>
          </a:p>
          <a:p>
            <a:pPr lvl="1"/>
            <a:r>
              <a:rPr lang="en-US" altLang="en-US" sz="2400" dirty="0"/>
              <a:t>A </a:t>
            </a:r>
            <a:r>
              <a:rPr lang="en-US" altLang="en-US" sz="2400" b="1" i="1" dirty="0"/>
              <a:t>closed</a:t>
            </a:r>
            <a:r>
              <a:rPr lang="en-US" altLang="en-US" sz="2400" dirty="0"/>
              <a:t> </a:t>
            </a:r>
            <a:r>
              <a:rPr lang="en-US" altLang="en-US" sz="2400" b="1" i="1" dirty="0"/>
              <a:t>cube</a:t>
            </a:r>
            <a:r>
              <a:rPr lang="en-US" altLang="en-US" sz="2400" dirty="0"/>
              <a:t> is a cube consisting of only closed cells</a:t>
            </a:r>
          </a:p>
          <a:p>
            <a:r>
              <a:rPr lang="en-US" altLang="en-US" sz="2400" b="1" dirty="0"/>
              <a:t>Cube Shell: </a:t>
            </a:r>
            <a:r>
              <a:rPr lang="en-US" altLang="en-US" sz="2400" dirty="0"/>
              <a:t>The cuboids involving only a small # of dimensions, e.g., 2</a:t>
            </a:r>
          </a:p>
          <a:p>
            <a:pPr lvl="1"/>
            <a:r>
              <a:rPr lang="en-US" altLang="en-US" sz="2400" dirty="0"/>
              <a:t>Idea: Only compute cube shells, other dimension combinations can be computed on the fly</a:t>
            </a:r>
          </a:p>
        </p:txBody>
      </p:sp>
      <p:sp>
        <p:nvSpPr>
          <p:cNvPr id="9221" name="Text Box 5"/>
          <p:cNvSpPr txBox="1">
            <a:spLocks noChangeArrowheads="1"/>
          </p:cNvSpPr>
          <p:nvPr/>
        </p:nvSpPr>
        <p:spPr bwMode="auto">
          <a:xfrm>
            <a:off x="3171394" y="6113980"/>
            <a:ext cx="8026400" cy="461665"/>
          </a:xfrm>
          <a:prstGeom prst="rect">
            <a:avLst/>
          </a:prstGeom>
          <a:solidFill>
            <a:srgbClr val="FFFF00"/>
          </a:solidFill>
          <a:ln>
            <a:noFill/>
          </a:ln>
          <a:effectLst/>
        </p:spPr>
        <p:txBody>
          <a:bodyPr>
            <a:spAutoFit/>
          </a:bodyPr>
          <a:lstStyle>
            <a:lvl1pPr eaLnBrk="0" hangingPunct="0">
              <a:spcBef>
                <a:spcPct val="20000"/>
              </a:spcBef>
              <a:buClr>
                <a:schemeClr val="folHlink"/>
              </a:buClr>
              <a:buSzPct val="60000"/>
              <a:buFont typeface="Wingdings" pitchFamily="2" charset="2"/>
              <a:buChar char="n"/>
              <a:defRPr sz="28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50000"/>
              </a:spcBef>
              <a:buClrTx/>
              <a:buSzTx/>
              <a:buFontTx/>
              <a:buNone/>
            </a:pPr>
            <a:r>
              <a:rPr lang="en-US" altLang="en-US" sz="1800" dirty="0"/>
              <a:t> </a:t>
            </a:r>
            <a:r>
              <a:rPr lang="en-US" altLang="en-US" sz="2400" dirty="0">
                <a:latin typeface="+mn-lt"/>
              </a:rPr>
              <a:t>Q:  For (A</a:t>
            </a:r>
            <a:r>
              <a:rPr lang="en-US" altLang="en-US" sz="2400" baseline="-25000" dirty="0">
                <a:latin typeface="+mn-lt"/>
              </a:rPr>
              <a:t>1</a:t>
            </a:r>
            <a:r>
              <a:rPr lang="en-US" altLang="en-US" sz="2400" dirty="0">
                <a:latin typeface="+mn-lt"/>
              </a:rPr>
              <a:t>, A</a:t>
            </a:r>
            <a:r>
              <a:rPr lang="en-US" altLang="en-US" sz="2400" baseline="-25000" dirty="0">
                <a:latin typeface="+mn-lt"/>
              </a:rPr>
              <a:t>2</a:t>
            </a:r>
            <a:r>
              <a:rPr lang="en-US" altLang="en-US" sz="2400" dirty="0">
                <a:latin typeface="+mn-lt"/>
              </a:rPr>
              <a:t>, … A</a:t>
            </a:r>
            <a:r>
              <a:rPr lang="en-US" altLang="en-US" sz="2400" baseline="-25000" dirty="0">
                <a:latin typeface="+mn-lt"/>
              </a:rPr>
              <a:t>100</a:t>
            </a:r>
            <a:r>
              <a:rPr lang="en-US" altLang="en-US" sz="2400" dirty="0">
                <a:latin typeface="+mn-lt"/>
              </a:rPr>
              <a:t>), how many combinations to compute?</a:t>
            </a:r>
          </a:p>
        </p:txBody>
      </p:sp>
      <p:sp>
        <p:nvSpPr>
          <p:cNvPr id="9222" name="AutoShape 6"/>
          <p:cNvSpPr>
            <a:spLocks noChangeArrowheads="1"/>
          </p:cNvSpPr>
          <p:nvPr/>
        </p:nvSpPr>
        <p:spPr bwMode="auto">
          <a:xfrm rot="868217">
            <a:off x="2633370" y="6084686"/>
            <a:ext cx="5080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97211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xEl>
                                              <p:pRg st="2" end="2"/>
                                            </p:txEl>
                                          </p:spTgt>
                                        </p:tgtEl>
                                        <p:attrNameLst>
                                          <p:attrName>style.visibility</p:attrName>
                                        </p:attrNameLst>
                                      </p:cBhvr>
                                      <p:to>
                                        <p:strVal val="visible"/>
                                      </p:to>
                                    </p:set>
                                    <p:animEffect transition="in" filter="fade">
                                      <p:cBhvr>
                                        <p:cTn id="7" dur="500"/>
                                        <p:tgtEl>
                                          <p:spTgt spid="922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0">
                                            <p:txEl>
                                              <p:pRg st="3" end="3"/>
                                            </p:txEl>
                                          </p:spTgt>
                                        </p:tgtEl>
                                        <p:attrNameLst>
                                          <p:attrName>style.visibility</p:attrName>
                                        </p:attrNameLst>
                                      </p:cBhvr>
                                      <p:to>
                                        <p:strVal val="visible"/>
                                      </p:to>
                                    </p:set>
                                    <p:animEffect transition="in" filter="fade">
                                      <p:cBhvr>
                                        <p:cTn id="12" dur="500"/>
                                        <p:tgtEl>
                                          <p:spTgt spid="9220">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220">
                                            <p:txEl>
                                              <p:pRg st="4" end="4"/>
                                            </p:txEl>
                                          </p:spTgt>
                                        </p:tgtEl>
                                        <p:attrNameLst>
                                          <p:attrName>style.visibility</p:attrName>
                                        </p:attrNameLst>
                                      </p:cBhvr>
                                      <p:to>
                                        <p:strVal val="visible"/>
                                      </p:to>
                                    </p:set>
                                    <p:animEffect transition="in" filter="fade">
                                      <p:cBhvr>
                                        <p:cTn id="15" dur="500"/>
                                        <p:tgtEl>
                                          <p:spTgt spid="9220">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220">
                                            <p:txEl>
                                              <p:pRg st="5" end="5"/>
                                            </p:txEl>
                                          </p:spTgt>
                                        </p:tgtEl>
                                        <p:attrNameLst>
                                          <p:attrName>style.visibility</p:attrName>
                                        </p:attrNameLst>
                                      </p:cBhvr>
                                      <p:to>
                                        <p:strVal val="visible"/>
                                      </p:to>
                                    </p:set>
                                    <p:animEffect transition="in" filter="fade">
                                      <p:cBhvr>
                                        <p:cTn id="18" dur="500"/>
                                        <p:tgtEl>
                                          <p:spTgt spid="9220">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220">
                                            <p:txEl>
                                              <p:pRg st="6" end="6"/>
                                            </p:txEl>
                                          </p:spTgt>
                                        </p:tgtEl>
                                        <p:attrNameLst>
                                          <p:attrName>style.visibility</p:attrName>
                                        </p:attrNameLst>
                                      </p:cBhvr>
                                      <p:to>
                                        <p:strVal val="visible"/>
                                      </p:to>
                                    </p:set>
                                    <p:animEffect transition="in" filter="fade">
                                      <p:cBhvr>
                                        <p:cTn id="21" dur="500"/>
                                        <p:tgtEl>
                                          <p:spTgt spid="9220">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220">
                                            <p:txEl>
                                              <p:pRg st="7" end="7"/>
                                            </p:txEl>
                                          </p:spTgt>
                                        </p:tgtEl>
                                        <p:attrNameLst>
                                          <p:attrName>style.visibility</p:attrName>
                                        </p:attrNameLst>
                                      </p:cBhvr>
                                      <p:to>
                                        <p:strVal val="visible"/>
                                      </p:to>
                                    </p:set>
                                    <p:animEffect transition="in" filter="fade">
                                      <p:cBhvr>
                                        <p:cTn id="26" dur="500"/>
                                        <p:tgtEl>
                                          <p:spTgt spid="9220">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220">
                                            <p:txEl>
                                              <p:pRg st="8" end="8"/>
                                            </p:txEl>
                                          </p:spTgt>
                                        </p:tgtEl>
                                        <p:attrNameLst>
                                          <p:attrName>style.visibility</p:attrName>
                                        </p:attrNameLst>
                                      </p:cBhvr>
                                      <p:to>
                                        <p:strVal val="visible"/>
                                      </p:to>
                                    </p:set>
                                    <p:animEffect transition="in" filter="fade">
                                      <p:cBhvr>
                                        <p:cTn id="31" dur="500"/>
                                        <p:tgtEl>
                                          <p:spTgt spid="9220">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220">
                                            <p:txEl>
                                              <p:pRg st="9" end="9"/>
                                            </p:txEl>
                                          </p:spTgt>
                                        </p:tgtEl>
                                        <p:attrNameLst>
                                          <p:attrName>style.visibility</p:attrName>
                                        </p:attrNameLst>
                                      </p:cBhvr>
                                      <p:to>
                                        <p:strVal val="visible"/>
                                      </p:to>
                                    </p:set>
                                    <p:animEffect transition="in" filter="fade">
                                      <p:cBhvr>
                                        <p:cTn id="34" dur="500"/>
                                        <p:tgtEl>
                                          <p:spTgt spid="9220">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222"/>
                                        </p:tgtEl>
                                        <p:attrNameLst>
                                          <p:attrName>style.visibility</p:attrName>
                                        </p:attrNameLst>
                                      </p:cBhvr>
                                      <p:to>
                                        <p:strVal val="visible"/>
                                      </p:to>
                                    </p:set>
                                    <p:animEffect transition="in" filter="fade">
                                      <p:cBhvr>
                                        <p:cTn id="39" dur="500"/>
                                        <p:tgtEl>
                                          <p:spTgt spid="92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221"/>
                                        </p:tgtEl>
                                        <p:attrNameLst>
                                          <p:attrName>style.visibility</p:attrName>
                                        </p:attrNameLst>
                                      </p:cBhvr>
                                      <p:to>
                                        <p:strVal val="visible"/>
                                      </p:to>
                                    </p:set>
                                    <p:animEffect transition="in" filter="fade">
                                      <p:cBhvr>
                                        <p:cTn id="42"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P spid="92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9872" y="1254081"/>
            <a:ext cx="3653066" cy="216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Rectangle 2"/>
          <p:cNvSpPr>
            <a:spLocks noGrp="1" noChangeArrowheads="1"/>
          </p:cNvSpPr>
          <p:nvPr>
            <p:ph type="title" idx="4294967295"/>
          </p:nvPr>
        </p:nvSpPr>
        <p:spPr>
          <a:xfrm>
            <a:off x="812800" y="152400"/>
            <a:ext cx="10769600" cy="1066800"/>
          </a:xfrm>
          <a:noFill/>
        </p:spPr>
        <p:txBody>
          <a:bodyPr lIns="92075" tIns="46038" rIns="92075" bIns="46038" anchor="ctr"/>
          <a:lstStyle/>
          <a:p>
            <a:pPr eaLnBrk="1" hangingPunct="1"/>
            <a:r>
              <a:rPr lang="en-US" altLang="zh-CN" dirty="0">
                <a:ea typeface="SimSun" pitchFamily="2" charset="-122"/>
              </a:rPr>
              <a:t>Chapter 5: Data Cube Technology</a:t>
            </a:r>
          </a:p>
        </p:txBody>
      </p:sp>
      <p:sp>
        <p:nvSpPr>
          <p:cNvPr id="5125" name="Rectangle 3"/>
          <p:cNvSpPr>
            <a:spLocks noGrp="1" noChangeArrowheads="1"/>
          </p:cNvSpPr>
          <p:nvPr>
            <p:ph type="body" idx="4294967295"/>
          </p:nvPr>
        </p:nvSpPr>
        <p:spPr>
          <a:xfrm>
            <a:off x="781214" y="1362172"/>
            <a:ext cx="10056119" cy="4876800"/>
          </a:xfrm>
          <a:noFill/>
        </p:spPr>
        <p:txBody>
          <a:bodyPr vert="horz" lIns="92075" tIns="46038" rIns="92075" bIns="46038" rtlCol="0" anchor="t">
            <a:noAutofit/>
          </a:bodyPr>
          <a:lstStyle/>
          <a:p>
            <a:pPr eaLnBrk="1" hangingPunct="1">
              <a:lnSpc>
                <a:spcPct val="200000"/>
              </a:lnSpc>
              <a:spcAft>
                <a:spcPts val="600"/>
              </a:spcAft>
            </a:pPr>
            <a:r>
              <a:rPr lang="en-US" altLang="zh-CN" sz="2800" dirty="0">
                <a:ea typeface="SimSun" pitchFamily="2" charset="-122"/>
              </a:rPr>
              <a:t>Data Cube Computation: Basic Concepts </a:t>
            </a:r>
          </a:p>
          <a:p>
            <a:pPr>
              <a:lnSpc>
                <a:spcPct val="200000"/>
              </a:lnSpc>
              <a:spcAft>
                <a:spcPts val="600"/>
              </a:spcAft>
            </a:pPr>
            <a:r>
              <a:rPr lang="en-US" altLang="zh-CN" sz="2800" dirty="0">
                <a:ea typeface="SimSun" pitchFamily="2" charset="-122"/>
              </a:rPr>
              <a:t>Data Cube Computation Methods</a:t>
            </a:r>
          </a:p>
          <a:p>
            <a:pPr eaLnBrk="1" hangingPunct="1">
              <a:lnSpc>
                <a:spcPct val="200000"/>
              </a:lnSpc>
              <a:spcAft>
                <a:spcPts val="600"/>
              </a:spcAft>
            </a:pPr>
            <a:r>
              <a:rPr lang="en-US" altLang="zh-CN" sz="2800" dirty="0">
                <a:ea typeface="SimSun" pitchFamily="2" charset="-122"/>
              </a:rPr>
              <a:t>Multidimensional Data Analysis in Cube Space</a:t>
            </a:r>
          </a:p>
          <a:p>
            <a:pPr eaLnBrk="1" hangingPunct="1">
              <a:lnSpc>
                <a:spcPct val="200000"/>
              </a:lnSpc>
              <a:spcAft>
                <a:spcPts val="600"/>
              </a:spcAft>
            </a:pPr>
            <a:r>
              <a:rPr lang="en-US" altLang="zh-CN" sz="2800" dirty="0">
                <a:ea typeface="SimSun" pitchFamily="2" charset="-122"/>
              </a:rPr>
              <a:t>Summary</a:t>
            </a:r>
          </a:p>
        </p:txBody>
      </p:sp>
      <p:sp>
        <p:nvSpPr>
          <p:cNvPr id="2" name="Striped Right Arrow 1"/>
          <p:cNvSpPr/>
          <p:nvPr/>
        </p:nvSpPr>
        <p:spPr>
          <a:xfrm rot="8814220">
            <a:off x="6216762" y="2236093"/>
            <a:ext cx="586596" cy="681623"/>
          </a:xfrm>
          <a:prstGeom prst="strip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559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0" y="430214"/>
            <a:ext cx="12192000" cy="560387"/>
          </a:xfrm>
        </p:spPr>
        <p:txBody>
          <a:bodyPr>
            <a:noAutofit/>
          </a:bodyPr>
          <a:lstStyle/>
          <a:p>
            <a:pPr eaLnBrk="1" hangingPunct="1"/>
            <a:r>
              <a:rPr lang="en-US" altLang="zh-CN" dirty="0">
                <a:ea typeface="SimSun" pitchFamily="2" charset="-122"/>
              </a:rPr>
              <a:t>Roadmap for Efficient Computation</a:t>
            </a:r>
          </a:p>
        </p:txBody>
      </p:sp>
      <p:sp>
        <p:nvSpPr>
          <p:cNvPr id="10245" name="Rectangle 3"/>
          <p:cNvSpPr>
            <a:spLocks noGrp="1" noChangeArrowheads="1"/>
          </p:cNvSpPr>
          <p:nvPr>
            <p:ph type="body" idx="1"/>
          </p:nvPr>
        </p:nvSpPr>
        <p:spPr>
          <a:xfrm>
            <a:off x="688622" y="1185333"/>
            <a:ext cx="8139289" cy="5520266"/>
          </a:xfrm>
        </p:spPr>
        <p:txBody>
          <a:bodyPr/>
          <a:lstStyle/>
          <a:p>
            <a:pPr eaLnBrk="1" hangingPunct="1"/>
            <a:r>
              <a:rPr lang="en-US" altLang="zh-CN" sz="2400" dirty="0">
                <a:ea typeface="SimSun" pitchFamily="2" charset="-122"/>
              </a:rPr>
              <a:t>General computation heuristics </a:t>
            </a:r>
            <a:r>
              <a:rPr lang="en-US" altLang="zh-CN" sz="2400" baseline="30000" dirty="0">
                <a:ea typeface="SimSun" pitchFamily="2" charset="-122"/>
              </a:rPr>
              <a:t>[1]</a:t>
            </a:r>
            <a:endParaRPr lang="en-US" altLang="zh-CN" sz="2400" dirty="0">
              <a:ea typeface="SimSun" pitchFamily="2" charset="-122"/>
            </a:endParaRPr>
          </a:p>
          <a:p>
            <a:pPr eaLnBrk="1" hangingPunct="1"/>
            <a:r>
              <a:rPr lang="en-US" altLang="zh-CN" sz="2400" dirty="0">
                <a:ea typeface="SimSun" pitchFamily="2" charset="-122"/>
              </a:rPr>
              <a:t>Computing full/iceberg cubes: 3 methodologies </a:t>
            </a:r>
          </a:p>
          <a:p>
            <a:pPr lvl="1" eaLnBrk="1" hangingPunct="1"/>
            <a:r>
              <a:rPr lang="en-US" altLang="zh-CN" sz="2400" dirty="0">
                <a:ea typeface="SimSun" pitchFamily="2" charset="-122"/>
              </a:rPr>
              <a:t>Bottom-Up: </a:t>
            </a:r>
          </a:p>
          <a:p>
            <a:pPr lvl="2"/>
            <a:r>
              <a:rPr lang="en-US" altLang="zh-CN" sz="2400" dirty="0">
                <a:solidFill>
                  <a:srgbClr val="0000FF"/>
                </a:solidFill>
                <a:ea typeface="SimSun" pitchFamily="2" charset="-122"/>
              </a:rPr>
              <a:t>Multi-Way</a:t>
            </a:r>
            <a:r>
              <a:rPr lang="en-US" altLang="zh-CN" sz="2400" dirty="0">
                <a:ea typeface="SimSun" pitchFamily="2" charset="-122"/>
              </a:rPr>
              <a:t> array aggregation </a:t>
            </a:r>
            <a:r>
              <a:rPr lang="en-US" altLang="zh-CN" sz="2400" baseline="30000" dirty="0">
                <a:ea typeface="SimSun" pitchFamily="2" charset="-122"/>
              </a:rPr>
              <a:t>[2]</a:t>
            </a:r>
            <a:r>
              <a:rPr lang="en-US" altLang="zh-CN" sz="2400" dirty="0">
                <a:ea typeface="SimSun" pitchFamily="2" charset="-122"/>
              </a:rPr>
              <a:t>  </a:t>
            </a:r>
          </a:p>
          <a:p>
            <a:pPr lvl="1" eaLnBrk="1" hangingPunct="1"/>
            <a:r>
              <a:rPr lang="en-US" altLang="zh-CN" sz="2400" dirty="0">
                <a:ea typeface="SimSun" pitchFamily="2" charset="-122"/>
              </a:rPr>
              <a:t>Top-down: </a:t>
            </a:r>
          </a:p>
          <a:p>
            <a:pPr lvl="2" eaLnBrk="1" hangingPunct="1"/>
            <a:r>
              <a:rPr lang="en-US" altLang="zh-CN" sz="2400" dirty="0">
                <a:ea typeface="SimSun" pitchFamily="2" charset="-122"/>
              </a:rPr>
              <a:t>BUC </a:t>
            </a:r>
            <a:r>
              <a:rPr lang="en-US" altLang="zh-CN" sz="2400" baseline="30000" dirty="0">
                <a:ea typeface="SimSun" pitchFamily="2" charset="-122"/>
              </a:rPr>
              <a:t>[3]</a:t>
            </a:r>
            <a:endParaRPr lang="en-US" altLang="zh-CN" sz="2400" dirty="0">
              <a:ea typeface="SimSun" pitchFamily="2" charset="-122"/>
            </a:endParaRPr>
          </a:p>
          <a:p>
            <a:pPr eaLnBrk="1" hangingPunct="1"/>
            <a:r>
              <a:rPr lang="en-US" altLang="zh-CN" sz="2400" dirty="0">
                <a:ea typeface="SimSun" pitchFamily="2" charset="-122"/>
              </a:rPr>
              <a:t>High-dimensional OLAP: </a:t>
            </a:r>
          </a:p>
          <a:p>
            <a:pPr lvl="1"/>
            <a:r>
              <a:rPr lang="en-US" altLang="zh-CN" sz="2400" dirty="0">
                <a:ea typeface="SimSun" pitchFamily="2" charset="-122"/>
              </a:rPr>
              <a:t>A Shell-Fragment Approach </a:t>
            </a:r>
            <a:r>
              <a:rPr lang="en-US" altLang="zh-CN" sz="2400" baseline="30000" dirty="0">
                <a:ea typeface="SimSun" pitchFamily="2" charset="-122"/>
              </a:rPr>
              <a:t>[4]</a:t>
            </a:r>
            <a:endParaRPr lang="en-US" altLang="zh-CN" sz="2400" dirty="0">
              <a:ea typeface="SimSun" pitchFamily="2" charset="-122"/>
            </a:endParaRPr>
          </a:p>
          <a:p>
            <a:pPr eaLnBrk="1" hangingPunct="1"/>
            <a:r>
              <a:rPr lang="en-US" altLang="zh-CN" sz="2400" dirty="0">
                <a:ea typeface="SimSun" pitchFamily="2" charset="-122"/>
              </a:rPr>
              <a:t>Computing alternative kinds of cubes: </a:t>
            </a:r>
          </a:p>
          <a:p>
            <a:pPr lvl="1" eaLnBrk="1" hangingPunct="1"/>
            <a:r>
              <a:rPr lang="en-US" altLang="zh-CN" sz="2400" dirty="0">
                <a:ea typeface="SimSun" pitchFamily="2" charset="-122"/>
              </a:rPr>
              <a:t>Partial cube, closed cube, approximate cube, ……</a:t>
            </a:r>
          </a:p>
        </p:txBody>
      </p:sp>
      <p:sp>
        <p:nvSpPr>
          <p:cNvPr id="3" name="TextBox 2">
            <a:extLst>
              <a:ext uri="{FF2B5EF4-FFF2-40B4-BE49-F238E27FC236}">
                <a16:creationId xmlns:a16="http://schemas.microsoft.com/office/drawing/2014/main" id="{667F4FDA-0CD8-C546-B7CC-FB22F8C73312}"/>
              </a:ext>
            </a:extLst>
          </p:cNvPr>
          <p:cNvSpPr txBox="1"/>
          <p:nvPr/>
        </p:nvSpPr>
        <p:spPr>
          <a:xfrm>
            <a:off x="8573510" y="4378294"/>
            <a:ext cx="3749440" cy="2662267"/>
          </a:xfrm>
          <a:prstGeom prst="rect">
            <a:avLst/>
          </a:prstGeom>
          <a:noFill/>
        </p:spPr>
        <p:txBody>
          <a:bodyPr wrap="square" rtlCol="0">
            <a:spAutoFit/>
          </a:bodyPr>
          <a:lstStyle/>
          <a:p>
            <a:pPr marL="457200" indent="-457200">
              <a:buAutoNum type="arabicPeriod"/>
            </a:pPr>
            <a:r>
              <a:rPr lang="en-US" altLang="zh-CN" sz="2000" dirty="0">
                <a:ea typeface="SimSun" pitchFamily="2" charset="-122"/>
              </a:rPr>
              <a:t>(Agarwal et al.’96)</a:t>
            </a:r>
          </a:p>
          <a:p>
            <a:pPr marL="457200" indent="-457200">
              <a:buFontTx/>
              <a:buAutoNum type="arabicPeriod"/>
            </a:pPr>
            <a:r>
              <a:rPr lang="en-US" altLang="zh-CN" sz="1800" dirty="0">
                <a:ea typeface="SimSun" pitchFamily="2" charset="-122"/>
              </a:rPr>
              <a:t>(Zhao, Deshpande &amp; Naughton, SIGMOD’97)</a:t>
            </a:r>
            <a:endParaRPr lang="en-US" dirty="0"/>
          </a:p>
          <a:p>
            <a:pPr marL="457200" indent="-457200">
              <a:buFontTx/>
              <a:buAutoNum type="arabicPeriod"/>
            </a:pPr>
            <a:r>
              <a:rPr lang="en-US" altLang="zh-CN" sz="1800" dirty="0">
                <a:ea typeface="SimSun" pitchFamily="2" charset="-122"/>
              </a:rPr>
              <a:t>(Beyer &amp; </a:t>
            </a:r>
            <a:r>
              <a:rPr lang="en-US" altLang="zh-CN" sz="1800" dirty="0" err="1">
                <a:ea typeface="SimSun" pitchFamily="2" charset="-122"/>
              </a:rPr>
              <a:t>Ramarkrishnan</a:t>
            </a:r>
            <a:r>
              <a:rPr lang="en-US" altLang="zh-CN" sz="1800" dirty="0">
                <a:ea typeface="SimSun" pitchFamily="2" charset="-122"/>
              </a:rPr>
              <a:t>, SIGMOD’99) </a:t>
            </a:r>
          </a:p>
          <a:p>
            <a:pPr marL="457200" indent="-457200">
              <a:buFontTx/>
              <a:buAutoNum type="arabicPeriod"/>
            </a:pPr>
            <a:r>
              <a:rPr lang="en-US" altLang="zh-CN" sz="1800" dirty="0">
                <a:ea typeface="SimSun" pitchFamily="2" charset="-122"/>
              </a:rPr>
              <a:t>(Li, et al. VLDB’04)</a:t>
            </a:r>
            <a:endParaRPr lang="en-US" dirty="0"/>
          </a:p>
          <a:p>
            <a:pPr marL="457200" indent="-457200">
              <a:buFontTx/>
              <a:buAutoNum type="arabicPeriod"/>
            </a:pPr>
            <a:endParaRPr lang="en-US" dirty="0"/>
          </a:p>
          <a:p>
            <a:pPr marL="457200" indent="-457200">
              <a:buFontTx/>
              <a:buAutoNum type="arabicPeriod"/>
            </a:pPr>
            <a:endParaRPr lang="en-US" dirty="0"/>
          </a:p>
          <a:p>
            <a:pPr marL="457200" indent="-457200">
              <a:buAutoNum type="arabicPeriod"/>
            </a:pPr>
            <a:endParaRPr lang="en-US" dirty="0"/>
          </a:p>
        </p:txBody>
      </p:sp>
    </p:spTree>
    <p:extLst>
      <p:ext uri="{BB962C8B-B14F-4D97-AF65-F5344CB8AC3E}">
        <p14:creationId xmlns:p14="http://schemas.microsoft.com/office/powerpoint/2010/main" val="2090417735"/>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22818</TotalTime>
  <Words>3951</Words>
  <Application>Microsoft Office PowerPoint</Application>
  <PresentationFormat>Widescreen</PresentationFormat>
  <Paragraphs>852</Paragraphs>
  <Slides>39</Slides>
  <Notes>38</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3" baseType="lpstr">
      <vt:lpstr>Abadi MT Condensed Extra Bold</vt:lpstr>
      <vt:lpstr>宋体</vt:lpstr>
      <vt:lpstr>宋体</vt:lpstr>
      <vt:lpstr>Arial</vt:lpstr>
      <vt:lpstr>Berlin Sans FB Demi</vt:lpstr>
      <vt:lpstr>Calibri</vt:lpstr>
      <vt:lpstr>Helvetica</vt:lpstr>
      <vt:lpstr>Segoe UI</vt:lpstr>
      <vt:lpstr>Tahoma</vt:lpstr>
      <vt:lpstr>Times New Roman</vt:lpstr>
      <vt:lpstr>Verdana</vt:lpstr>
      <vt:lpstr>Wingdings</vt:lpstr>
      <vt:lpstr>Retrospect</vt:lpstr>
      <vt:lpstr>SmartDraw</vt:lpstr>
      <vt:lpstr>CS 412 Intro. to Data Mining</vt:lpstr>
      <vt:lpstr>Chapter 5: Data Cube Technology</vt:lpstr>
      <vt:lpstr>Data Cube: A Lattice of Cuboids</vt:lpstr>
      <vt:lpstr>Data Cube: A Lattice of Cuboids</vt:lpstr>
      <vt:lpstr>Cube Materialization: Full Cube vs. Iceberg Cube</vt:lpstr>
      <vt:lpstr>Why Iceberg Cube?</vt:lpstr>
      <vt:lpstr>Is Iceberg Cube Good Enough? Closed Cube &amp; Cube Shell</vt:lpstr>
      <vt:lpstr>Chapter 5: Data Cube Technology</vt:lpstr>
      <vt:lpstr>Roadmap for Efficient Computation</vt:lpstr>
      <vt:lpstr>Efficient Data Cube Computation: General Heuristics</vt:lpstr>
      <vt:lpstr>Multi-Way Array Aggregation (MOLAP)</vt:lpstr>
      <vt:lpstr>Multi-Way Array Aggregation (MOLAP)</vt:lpstr>
      <vt:lpstr>Cube Computation: Multi-Way Array Aggregation (MOLAP)</vt:lpstr>
      <vt:lpstr>Cube Computation: Multi-Way Array Aggregation (MOLAP)</vt:lpstr>
      <vt:lpstr>Cube Computation: Multi-Way Array Aggregation (MOLAP)</vt:lpstr>
      <vt:lpstr>Cube Computation: Multi-Way Array Aggregation (MOLAP)</vt:lpstr>
      <vt:lpstr>Cube Computation: Multi-Way Array Aggregation (MOLAP)</vt:lpstr>
      <vt:lpstr>Cube Computation: Computing in Reverse Order</vt:lpstr>
      <vt:lpstr>BUC: Partitioning and Aggregating</vt:lpstr>
      <vt:lpstr>MultiWay VS BUC</vt:lpstr>
      <vt:lpstr>High-Dimensional OLAP?—The Curse of Dimensionality</vt:lpstr>
      <vt:lpstr>Fast High-D OLAP with Minimal Cubing</vt:lpstr>
      <vt:lpstr>Use Frag-Shells for Online OLAP Query Computation</vt:lpstr>
      <vt:lpstr>Computing a 5-D Cube with 2-Shell Fragments</vt:lpstr>
      <vt:lpstr>Shell Fragment Cubes: Ideas</vt:lpstr>
      <vt:lpstr>Shell Fragment Cubes: Size and Design</vt:lpstr>
      <vt:lpstr>Online Query Computation with Shell-Fragments</vt:lpstr>
      <vt:lpstr>Online Query Computation with Shell-Fragments</vt:lpstr>
      <vt:lpstr>Chapter 5: Data Cube Technology</vt:lpstr>
      <vt:lpstr>Data Mining in Cube Space</vt:lpstr>
      <vt:lpstr>Complex Aggregation at Multiple Granularities: Multi-Feature Cubes</vt:lpstr>
      <vt:lpstr>Discovery-Driven Exploration of Data Cubes</vt:lpstr>
      <vt:lpstr>Examples: Discovery-Driven Data Cubes</vt:lpstr>
      <vt:lpstr>Chapter 5: Data Cube Technology</vt:lpstr>
      <vt:lpstr>Data Cube Technology: Summary</vt:lpstr>
      <vt:lpstr>Data Cube Technology: Summary</vt:lpstr>
      <vt:lpstr>Text Cube</vt:lpstr>
      <vt:lpstr>Data Cube Technology: References (I)</vt:lpstr>
      <vt:lpstr>Data Cube Technology: References (II)</vt:lpstr>
    </vt:vector>
  </TitlesOfParts>
  <Company>UIUC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Mining Latent Entity Structures</dc:title>
  <dc:creator>Jiawei Han</dc:creator>
  <cp:lastModifiedBy>Li, Qi</cp:lastModifiedBy>
  <cp:revision>1109</cp:revision>
  <cp:lastPrinted>2015-09-24T15:46:10Z</cp:lastPrinted>
  <dcterms:created xsi:type="dcterms:W3CDTF">2014-06-02T15:06:14Z</dcterms:created>
  <dcterms:modified xsi:type="dcterms:W3CDTF">2018-09-24T20:45:48Z</dcterms:modified>
</cp:coreProperties>
</file>