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825" r:id="rId2"/>
  </p:sldMasterIdLst>
  <p:notesMasterIdLst>
    <p:notesMasterId r:id="rId83"/>
  </p:notesMasterIdLst>
  <p:sldIdLst>
    <p:sldId id="1292" r:id="rId3"/>
    <p:sldId id="1608" r:id="rId4"/>
    <p:sldId id="1794" r:id="rId5"/>
    <p:sldId id="1796" r:id="rId6"/>
    <p:sldId id="1797" r:id="rId7"/>
    <p:sldId id="1908" r:id="rId8"/>
    <p:sldId id="1798" r:id="rId9"/>
    <p:sldId id="1800" r:id="rId10"/>
    <p:sldId id="1802" r:id="rId11"/>
    <p:sldId id="1803" r:id="rId12"/>
    <p:sldId id="1805" r:id="rId13"/>
    <p:sldId id="1909" r:id="rId14"/>
    <p:sldId id="1806" r:id="rId15"/>
    <p:sldId id="1807" r:id="rId16"/>
    <p:sldId id="1809" r:id="rId17"/>
    <p:sldId id="1810" r:id="rId18"/>
    <p:sldId id="1812" r:id="rId19"/>
    <p:sldId id="1835" r:id="rId20"/>
    <p:sldId id="1837" r:id="rId21"/>
    <p:sldId id="1906" r:id="rId22"/>
    <p:sldId id="1840" r:id="rId23"/>
    <p:sldId id="1910" r:id="rId24"/>
    <p:sldId id="1842" r:id="rId25"/>
    <p:sldId id="345" r:id="rId26"/>
    <p:sldId id="1849" r:id="rId27"/>
    <p:sldId id="1920" r:id="rId28"/>
    <p:sldId id="1844" r:id="rId29"/>
    <p:sldId id="1911" r:id="rId30"/>
    <p:sldId id="1845" r:id="rId31"/>
    <p:sldId id="1913" r:id="rId32"/>
    <p:sldId id="1847" r:id="rId33"/>
    <p:sldId id="283" r:id="rId34"/>
    <p:sldId id="284" r:id="rId35"/>
    <p:sldId id="1851" r:id="rId36"/>
    <p:sldId id="1853" r:id="rId37"/>
    <p:sldId id="1859" r:id="rId38"/>
    <p:sldId id="1862" r:id="rId39"/>
    <p:sldId id="1814" r:id="rId40"/>
    <p:sldId id="1816" r:id="rId41"/>
    <p:sldId id="1817" r:id="rId42"/>
    <p:sldId id="1915" r:id="rId43"/>
    <p:sldId id="1818" r:id="rId44"/>
    <p:sldId id="1916" r:id="rId45"/>
    <p:sldId id="1917" r:id="rId46"/>
    <p:sldId id="1821" r:id="rId47"/>
    <p:sldId id="1918" r:id="rId48"/>
    <p:sldId id="1823" r:id="rId49"/>
    <p:sldId id="1825" r:id="rId50"/>
    <p:sldId id="1826" r:id="rId51"/>
    <p:sldId id="1827" r:id="rId52"/>
    <p:sldId id="1829" r:id="rId53"/>
    <p:sldId id="1919" r:id="rId54"/>
    <p:sldId id="1830" r:id="rId55"/>
    <p:sldId id="1855" r:id="rId56"/>
    <p:sldId id="1856" r:id="rId57"/>
    <p:sldId id="1857" r:id="rId58"/>
    <p:sldId id="1865" r:id="rId59"/>
    <p:sldId id="1907" r:id="rId60"/>
    <p:sldId id="1869" r:id="rId61"/>
    <p:sldId id="1870" r:id="rId62"/>
    <p:sldId id="1871" r:id="rId63"/>
    <p:sldId id="1873" r:id="rId64"/>
    <p:sldId id="1874" r:id="rId65"/>
    <p:sldId id="1876" r:id="rId66"/>
    <p:sldId id="1877" r:id="rId67"/>
    <p:sldId id="1879" r:id="rId68"/>
    <p:sldId id="1880" r:id="rId69"/>
    <p:sldId id="1881" r:id="rId70"/>
    <p:sldId id="1896" r:id="rId71"/>
    <p:sldId id="1901" r:id="rId72"/>
    <p:sldId id="1902" r:id="rId73"/>
    <p:sldId id="1903" r:id="rId74"/>
    <p:sldId id="1904" r:id="rId75"/>
    <p:sldId id="1899" r:id="rId76"/>
    <p:sldId id="1905" r:id="rId77"/>
    <p:sldId id="1685" r:id="rId78"/>
    <p:sldId id="1715" r:id="rId79"/>
    <p:sldId id="1752" r:id="rId80"/>
    <p:sldId id="1781" r:id="rId81"/>
    <p:sldId id="1663" r:id="rId82"/>
  </p:sldIdLst>
  <p:sldSz cx="12192000" cy="6858000"/>
  <p:notesSz cx="7010400" cy="9296400"/>
  <p:defaultTextStyle>
    <a:defPPr>
      <a:defRPr lang="en-US"/>
    </a:defPPr>
    <a:lvl1pPr marL="0" algn="l" defTabSz="45717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45717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354" algn="l" defTabSz="45717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45717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45717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45717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3062" algn="l" defTabSz="45717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45717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45717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Xueqing Liu" initials="XL" lastIdx="34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D1CE"/>
    <a:srgbClr val="E9D2CD"/>
    <a:srgbClr val="0033CC"/>
    <a:srgbClr val="CCFF66"/>
    <a:srgbClr val="F0CDBC"/>
    <a:srgbClr val="FFFFCC"/>
    <a:srgbClr val="008080"/>
    <a:srgbClr val="E48312"/>
    <a:srgbClr val="94A088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15" autoAdjust="0"/>
    <p:restoredTop sz="89750" autoAdjust="0"/>
  </p:normalViewPr>
  <p:slideViewPr>
    <p:cSldViewPr snapToGrid="0">
      <p:cViewPr varScale="1">
        <p:scale>
          <a:sx n="83" d="100"/>
          <a:sy n="83" d="100"/>
        </p:scale>
        <p:origin x="60" y="51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8358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-205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commentAuthors" Target="commentAuthors.xml"/><Relationship Id="rId89" Type="http://schemas.microsoft.com/office/2016/11/relationships/changesInfo" Target="changesInfos/changesInfo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theme" Target="theme/theme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notesMaster" Target="notesMasters/notesMaster1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37.xml"/><Relationship Id="rId13" Type="http://schemas.openxmlformats.org/officeDocument/2006/relationships/slide" Target="slides/slide76.xml"/><Relationship Id="rId3" Type="http://schemas.openxmlformats.org/officeDocument/2006/relationships/slide" Target="slides/slide5.xml"/><Relationship Id="rId7" Type="http://schemas.openxmlformats.org/officeDocument/2006/relationships/slide" Target="slides/slide17.xml"/><Relationship Id="rId12" Type="http://schemas.openxmlformats.org/officeDocument/2006/relationships/slide" Target="slides/slide75.xml"/><Relationship Id="rId2" Type="http://schemas.openxmlformats.org/officeDocument/2006/relationships/slide" Target="slides/slide4.xml"/><Relationship Id="rId1" Type="http://schemas.openxmlformats.org/officeDocument/2006/relationships/slide" Target="slides/slide2.xml"/><Relationship Id="rId6" Type="http://schemas.openxmlformats.org/officeDocument/2006/relationships/slide" Target="slides/slide9.xml"/><Relationship Id="rId11" Type="http://schemas.openxmlformats.org/officeDocument/2006/relationships/slide" Target="slides/slide74.xml"/><Relationship Id="rId5" Type="http://schemas.openxmlformats.org/officeDocument/2006/relationships/slide" Target="slides/slide8.xml"/><Relationship Id="rId10" Type="http://schemas.openxmlformats.org/officeDocument/2006/relationships/slide" Target="slides/slide69.xml"/><Relationship Id="rId4" Type="http://schemas.openxmlformats.org/officeDocument/2006/relationships/slide" Target="slides/slide7.xml"/><Relationship Id="rId9" Type="http://schemas.openxmlformats.org/officeDocument/2006/relationships/slide" Target="slides/slide5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A74143D5-1A13-4521-878D-69B22CC15597}"/>
    <pc:docChg chg="addSld modSld sldOrd">
      <pc:chgData name="" userId="" providerId="" clId="Web-{A74143D5-1A13-4521-878D-69B22CC15597}" dt="2018-10-08T02:42:37.123" v="81" actId="20577"/>
      <pc:docMkLst>
        <pc:docMk/>
      </pc:docMkLst>
      <pc:sldChg chg="modSp">
        <pc:chgData name="" userId="" providerId="" clId="Web-{A74143D5-1A13-4521-878D-69B22CC15597}" dt="2018-10-08T02:25:08.833" v="5" actId="20577"/>
        <pc:sldMkLst>
          <pc:docMk/>
          <pc:sldMk cId="3066835" sldId="1608"/>
        </pc:sldMkLst>
        <pc:spChg chg="mod">
          <ac:chgData name="" userId="" providerId="" clId="Web-{A74143D5-1A13-4521-878D-69B22CC15597}" dt="2018-10-08T02:25:08.833" v="5" actId="20577"/>
          <ac:spMkLst>
            <pc:docMk/>
            <pc:sldMk cId="3066835" sldId="1608"/>
            <ac:spMk id="5124" creationId="{00000000-0000-0000-0000-000000000000}"/>
          </ac:spMkLst>
        </pc:spChg>
      </pc:sldChg>
      <pc:sldChg chg="modSp">
        <pc:chgData name="" userId="" providerId="" clId="Web-{A74143D5-1A13-4521-878D-69B22CC15597}" dt="2018-10-08T02:42:13.935" v="76" actId="20577"/>
        <pc:sldMkLst>
          <pc:docMk/>
          <pc:sldMk cId="2302952512" sldId="1797"/>
        </pc:sldMkLst>
        <pc:spChg chg="mod">
          <ac:chgData name="" userId="" providerId="" clId="Web-{A74143D5-1A13-4521-878D-69B22CC15597}" dt="2018-10-08T02:42:13.935" v="76" actId="20577"/>
          <ac:spMkLst>
            <pc:docMk/>
            <pc:sldMk cId="2302952512" sldId="1797"/>
            <ac:spMk id="5124" creationId="{00000000-0000-0000-0000-000000000000}"/>
          </ac:spMkLst>
        </pc:spChg>
      </pc:sldChg>
      <pc:sldChg chg="modSp">
        <pc:chgData name="" userId="" providerId="" clId="Web-{A74143D5-1A13-4521-878D-69B22CC15597}" dt="2018-10-08T02:26:00.661" v="13" actId="1076"/>
        <pc:sldMkLst>
          <pc:docMk/>
          <pc:sldMk cId="3727192544" sldId="1812"/>
        </pc:sldMkLst>
        <pc:spChg chg="mod">
          <ac:chgData name="" userId="" providerId="" clId="Web-{A74143D5-1A13-4521-878D-69B22CC15597}" dt="2018-10-08T02:26:00.661" v="13" actId="1076"/>
          <ac:spMkLst>
            <pc:docMk/>
            <pc:sldMk cId="3727192544" sldId="1812"/>
            <ac:spMk id="2" creationId="{00000000-0000-0000-0000-000000000000}"/>
          </ac:spMkLst>
        </pc:spChg>
        <pc:spChg chg="mod">
          <ac:chgData name="" userId="" providerId="" clId="Web-{A74143D5-1A13-4521-878D-69B22CC15597}" dt="2018-10-08T02:25:47.271" v="10" actId="20577"/>
          <ac:spMkLst>
            <pc:docMk/>
            <pc:sldMk cId="3727192544" sldId="1812"/>
            <ac:spMk id="5124" creationId="{00000000-0000-0000-0000-000000000000}"/>
          </ac:spMkLst>
        </pc:spChg>
      </pc:sldChg>
      <pc:sldChg chg="ord">
        <pc:chgData name="" userId="" providerId="" clId="Web-{A74143D5-1A13-4521-878D-69B22CC15597}" dt="2018-10-08T02:26:48.246" v="28"/>
        <pc:sldMkLst>
          <pc:docMk/>
          <pc:sldMk cId="1351481354" sldId="1835"/>
        </pc:sldMkLst>
      </pc:sldChg>
      <pc:sldChg chg="ord">
        <pc:chgData name="" userId="" providerId="" clId="Web-{A74143D5-1A13-4521-878D-69B22CC15597}" dt="2018-10-08T02:26:48.231" v="27"/>
        <pc:sldMkLst>
          <pc:docMk/>
          <pc:sldMk cId="3737670638" sldId="1837"/>
        </pc:sldMkLst>
      </pc:sldChg>
      <pc:sldChg chg="ord">
        <pc:chgData name="" userId="" providerId="" clId="Web-{A74143D5-1A13-4521-878D-69B22CC15597}" dt="2018-10-08T02:26:48.231" v="25"/>
        <pc:sldMkLst>
          <pc:docMk/>
          <pc:sldMk cId="1617886194" sldId="1840"/>
        </pc:sldMkLst>
      </pc:sldChg>
      <pc:sldChg chg="ord">
        <pc:chgData name="" userId="" providerId="" clId="Web-{A74143D5-1A13-4521-878D-69B22CC15597}" dt="2018-10-08T02:26:48.231" v="24"/>
        <pc:sldMkLst>
          <pc:docMk/>
          <pc:sldMk cId="3254793262" sldId="1842"/>
        </pc:sldMkLst>
      </pc:sldChg>
      <pc:sldChg chg="ord">
        <pc:chgData name="" userId="" providerId="" clId="Web-{A74143D5-1A13-4521-878D-69B22CC15597}" dt="2018-10-08T02:26:48.231" v="23"/>
        <pc:sldMkLst>
          <pc:docMk/>
          <pc:sldMk cId="4282165612" sldId="1844"/>
        </pc:sldMkLst>
      </pc:sldChg>
      <pc:sldChg chg="ord">
        <pc:chgData name="" userId="" providerId="" clId="Web-{A74143D5-1A13-4521-878D-69B22CC15597}" dt="2018-10-08T02:26:48.231" v="22"/>
        <pc:sldMkLst>
          <pc:docMk/>
          <pc:sldMk cId="665768143" sldId="1845"/>
        </pc:sldMkLst>
      </pc:sldChg>
      <pc:sldChg chg="ord">
        <pc:chgData name="" userId="" providerId="" clId="Web-{A74143D5-1A13-4521-878D-69B22CC15597}" dt="2018-10-08T02:26:48.231" v="21"/>
        <pc:sldMkLst>
          <pc:docMk/>
          <pc:sldMk cId="2259796824" sldId="1847"/>
        </pc:sldMkLst>
      </pc:sldChg>
      <pc:sldChg chg="ord">
        <pc:chgData name="" userId="" providerId="" clId="Web-{A74143D5-1A13-4521-878D-69B22CC15597}" dt="2018-10-08T02:26:48.231" v="20"/>
        <pc:sldMkLst>
          <pc:docMk/>
          <pc:sldMk cId="2224407612" sldId="1849"/>
        </pc:sldMkLst>
      </pc:sldChg>
      <pc:sldChg chg="ord">
        <pc:chgData name="" userId="" providerId="" clId="Web-{A74143D5-1A13-4521-878D-69B22CC15597}" dt="2018-10-08T02:26:48.231" v="19"/>
        <pc:sldMkLst>
          <pc:docMk/>
          <pc:sldMk cId="1240168537" sldId="1851"/>
        </pc:sldMkLst>
      </pc:sldChg>
      <pc:sldChg chg="ord">
        <pc:chgData name="" userId="" providerId="" clId="Web-{A74143D5-1A13-4521-878D-69B22CC15597}" dt="2018-10-08T02:26:48.231" v="18"/>
        <pc:sldMkLst>
          <pc:docMk/>
          <pc:sldMk cId="1350571890" sldId="1853"/>
        </pc:sldMkLst>
      </pc:sldChg>
      <pc:sldChg chg="ord">
        <pc:chgData name="" userId="" providerId="" clId="Web-{A74143D5-1A13-4521-878D-69B22CC15597}" dt="2018-10-08T02:26:48.231" v="17"/>
        <pc:sldMkLst>
          <pc:docMk/>
          <pc:sldMk cId="1877627970" sldId="1855"/>
        </pc:sldMkLst>
      </pc:sldChg>
      <pc:sldChg chg="ord">
        <pc:chgData name="" userId="" providerId="" clId="Web-{A74143D5-1A13-4521-878D-69B22CC15597}" dt="2018-10-08T02:26:48.231" v="16"/>
        <pc:sldMkLst>
          <pc:docMk/>
          <pc:sldMk cId="1866741095" sldId="1856"/>
        </pc:sldMkLst>
      </pc:sldChg>
      <pc:sldChg chg="ord">
        <pc:chgData name="" userId="" providerId="" clId="Web-{A74143D5-1A13-4521-878D-69B22CC15597}" dt="2018-10-08T02:26:48.231" v="15"/>
        <pc:sldMkLst>
          <pc:docMk/>
          <pc:sldMk cId="2140427968" sldId="1857"/>
        </pc:sldMkLst>
      </pc:sldChg>
      <pc:sldChg chg="ord">
        <pc:chgData name="" userId="" providerId="" clId="Web-{A74143D5-1A13-4521-878D-69B22CC15597}" dt="2018-10-08T02:26:48.231" v="14"/>
        <pc:sldMkLst>
          <pc:docMk/>
          <pc:sldMk cId="4177540982" sldId="1859"/>
        </pc:sldMkLst>
      </pc:sldChg>
      <pc:sldChg chg="modSp ord">
        <pc:chgData name="" userId="" providerId="" clId="Web-{A74143D5-1A13-4521-878D-69B22CC15597}" dt="2018-10-08T02:28:46.771" v="35" actId="1076"/>
        <pc:sldMkLst>
          <pc:docMk/>
          <pc:sldMk cId="2359614439" sldId="1862"/>
        </pc:sldMkLst>
        <pc:spChg chg="mod">
          <ac:chgData name="" userId="" providerId="" clId="Web-{A74143D5-1A13-4521-878D-69B22CC15597}" dt="2018-10-08T02:28:46.771" v="35" actId="1076"/>
          <ac:spMkLst>
            <pc:docMk/>
            <pc:sldMk cId="2359614439" sldId="1862"/>
            <ac:spMk id="2" creationId="{00000000-0000-0000-0000-000000000000}"/>
          </ac:spMkLst>
        </pc:spChg>
        <pc:spChg chg="mod">
          <ac:chgData name="" userId="" providerId="" clId="Web-{A74143D5-1A13-4521-878D-69B22CC15597}" dt="2018-10-08T02:28:40.818" v="34" actId="20577"/>
          <ac:spMkLst>
            <pc:docMk/>
            <pc:sldMk cId="2359614439" sldId="1862"/>
            <ac:spMk id="5124" creationId="{00000000-0000-0000-0000-000000000000}"/>
          </ac:spMkLst>
        </pc:spChg>
      </pc:sldChg>
      <pc:sldChg chg="modSp">
        <pc:chgData name="" userId="" providerId="" clId="Web-{A74143D5-1A13-4521-878D-69B22CC15597}" dt="2018-10-08T02:29:42.756" v="39" actId="20577"/>
        <pc:sldMkLst>
          <pc:docMk/>
          <pc:sldMk cId="3019615439" sldId="1865"/>
        </pc:sldMkLst>
        <pc:spChg chg="mod">
          <ac:chgData name="" userId="" providerId="" clId="Web-{A74143D5-1A13-4521-878D-69B22CC15597}" dt="2018-10-08T02:29:42.756" v="39" actId="20577"/>
          <ac:spMkLst>
            <pc:docMk/>
            <pc:sldMk cId="3019615439" sldId="1865"/>
            <ac:spMk id="5124" creationId="{00000000-0000-0000-0000-000000000000}"/>
          </ac:spMkLst>
        </pc:spChg>
      </pc:sldChg>
      <pc:sldChg chg="modSp">
        <pc:chgData name="" userId="" providerId="" clId="Web-{A74143D5-1A13-4521-878D-69B22CC15597}" dt="2018-10-08T02:30:06.084" v="45" actId="20577"/>
        <pc:sldMkLst>
          <pc:docMk/>
          <pc:sldMk cId="947223180" sldId="1896"/>
        </pc:sldMkLst>
        <pc:spChg chg="mod">
          <ac:chgData name="" userId="" providerId="" clId="Web-{A74143D5-1A13-4521-878D-69B22CC15597}" dt="2018-10-08T02:30:06.084" v="45" actId="20577"/>
          <ac:spMkLst>
            <pc:docMk/>
            <pc:sldMk cId="947223180" sldId="1896"/>
            <ac:spMk id="5124" creationId="{00000000-0000-0000-0000-000000000000}"/>
          </ac:spMkLst>
        </pc:spChg>
      </pc:sldChg>
      <pc:sldChg chg="modSp">
        <pc:chgData name="" userId="" providerId="" clId="Web-{A74143D5-1A13-4521-878D-69B22CC15597}" dt="2018-10-08T02:30:24.787" v="51" actId="20577"/>
        <pc:sldMkLst>
          <pc:docMk/>
          <pc:sldMk cId="3031269906" sldId="1899"/>
        </pc:sldMkLst>
        <pc:spChg chg="mod">
          <ac:chgData name="" userId="" providerId="" clId="Web-{A74143D5-1A13-4521-878D-69B22CC15597}" dt="2018-10-08T02:30:24.787" v="51" actId="20577"/>
          <ac:spMkLst>
            <pc:docMk/>
            <pc:sldMk cId="3031269906" sldId="1899"/>
            <ac:spMk id="5124" creationId="{00000000-0000-0000-0000-000000000000}"/>
          </ac:spMkLst>
        </pc:spChg>
      </pc:sldChg>
      <pc:sldChg chg="ord">
        <pc:chgData name="" userId="" providerId="" clId="Web-{A74143D5-1A13-4521-878D-69B22CC15597}" dt="2018-10-08T02:26:48.231" v="26"/>
        <pc:sldMkLst>
          <pc:docMk/>
          <pc:sldMk cId="3375381071" sldId="1906"/>
        </pc:sldMkLst>
      </pc:sldChg>
      <pc:sldChg chg="addSp delSp modSp new">
        <pc:chgData name="" userId="" providerId="" clId="Web-{A74143D5-1A13-4521-878D-69B22CC15597}" dt="2018-10-08T02:42:37.123" v="81" actId="20577"/>
        <pc:sldMkLst>
          <pc:docMk/>
          <pc:sldMk cId="2454962130" sldId="1908"/>
        </pc:sldMkLst>
        <pc:spChg chg="del mod">
          <ac:chgData name="" userId="" providerId="" clId="Web-{A74143D5-1A13-4521-878D-69B22CC15597}" dt="2018-10-08T02:41:40.385" v="69"/>
          <ac:spMkLst>
            <pc:docMk/>
            <pc:sldMk cId="2454962130" sldId="1908"/>
            <ac:spMk id="2" creationId="{7E491D67-9113-4FAE-856E-57E4A05CB171}"/>
          </ac:spMkLst>
        </pc:spChg>
        <pc:spChg chg="mod">
          <ac:chgData name="" userId="" providerId="" clId="Web-{A74143D5-1A13-4521-878D-69B22CC15597}" dt="2018-10-08T02:42:37.123" v="81" actId="20577"/>
          <ac:spMkLst>
            <pc:docMk/>
            <pc:sldMk cId="2454962130" sldId="1908"/>
            <ac:spMk id="3" creationId="{7203A181-36DE-46BA-9CE9-FF42478DBAA3}"/>
          </ac:spMkLst>
        </pc:spChg>
        <pc:spChg chg="add del mod">
          <ac:chgData name="" userId="" providerId="" clId="Web-{A74143D5-1A13-4521-878D-69B22CC15597}" dt="2018-10-08T02:41:59.372" v="74"/>
          <ac:spMkLst>
            <pc:docMk/>
            <pc:sldMk cId="2454962130" sldId="1908"/>
            <ac:spMk id="5" creationId="{A0BB82D0-B3B5-415B-BE97-31454F398C84}"/>
          </ac:spMkLst>
        </pc:spChg>
        <pc:spChg chg="add del mod">
          <ac:chgData name="" userId="" providerId="" clId="Web-{A74143D5-1A13-4521-878D-69B22CC15597}" dt="2018-10-08T02:41:56.169" v="73"/>
          <ac:spMkLst>
            <pc:docMk/>
            <pc:sldMk cId="2454962130" sldId="1908"/>
            <ac:spMk id="7" creationId="{8119D274-C7A2-435D-961D-897C805B8009}"/>
          </ac:spMkLst>
        </pc:spChg>
        <pc:spChg chg="add mod">
          <ac:chgData name="" userId="" providerId="" clId="Web-{A74143D5-1A13-4521-878D-69B22CC15597}" dt="2018-10-08T02:42:01.638" v="75"/>
          <ac:spMkLst>
            <pc:docMk/>
            <pc:sldMk cId="2454962130" sldId="1908"/>
            <ac:spMk id="9" creationId="{F7DA11A8-B9DC-4739-B9A7-4369D45930B4}"/>
          </ac:spMkLst>
        </pc:sp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7.emf"/><Relationship Id="rId7" Type="http://schemas.openxmlformats.org/officeDocument/2006/relationships/image" Target="../media/image11.emf"/><Relationship Id="rId2" Type="http://schemas.openxmlformats.org/officeDocument/2006/relationships/image" Target="../media/image6.emf"/><Relationship Id="rId1" Type="http://schemas.openxmlformats.org/officeDocument/2006/relationships/image" Target="../media/image5.emf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image" Target="../media/image15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9.emf"/><Relationship Id="rId1" Type="http://schemas.openxmlformats.org/officeDocument/2006/relationships/image" Target="../media/image18.emf"/><Relationship Id="rId4" Type="http://schemas.openxmlformats.org/officeDocument/2006/relationships/image" Target="../media/image20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image" Target="../media/image26.png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image" Target="../media/image4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r">
              <a:defRPr sz="1200"/>
            </a:lvl1pPr>
          </a:lstStyle>
          <a:p>
            <a:fld id="{F87AF23C-6CAB-4A6A-B3BC-A88F610E0570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7" tIns="46584" rIns="93167" bIns="4658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67" tIns="46584" rIns="93167" bIns="4658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9"/>
            <a:ext cx="3037840" cy="466433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9"/>
            <a:ext cx="3037840" cy="466433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r">
              <a:defRPr sz="1200"/>
            </a:lvl1pPr>
          </a:lstStyle>
          <a:p>
            <a:fld id="{A6F8110F-5CB8-4B7A-89C2-96B671E605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144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4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2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8110F-5CB8-4B7A-89C2-96B671E6053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1670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09" indent="-285734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2937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111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287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461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635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8811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5985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22287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4E4DF7-6595-412D-9DE3-667804BEF3C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22287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7550" y="1162050"/>
            <a:ext cx="5575300" cy="3136900"/>
          </a:xfrm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24910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09" indent="-285734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2937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111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287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461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635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8811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5985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22287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4E4DF7-6595-412D-9DE3-667804BEF3C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22287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7550" y="1162050"/>
            <a:ext cx="5575300" cy="3136900"/>
          </a:xfrm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13686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09" indent="-285734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2937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111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287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461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635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8811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5985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22287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D07CA7-4860-41C2-912D-D23E47247FA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22287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7550" y="1162050"/>
            <a:ext cx="5575300" cy="3136900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4159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09" indent="-285734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2937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111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287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461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635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8811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5985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22287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67872-71AD-4B78-BEE8-1CA413B17BA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22287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7550" y="1162050"/>
            <a:ext cx="5575300" cy="3136900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04058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6FA0B77-FEDE-4D84-A8C2-0F4E9C984340}" type="slidenum">
              <a:rPr lang="en-US" altLang="en-US"/>
              <a:pPr>
                <a:spcBef>
                  <a:spcPct val="0"/>
                </a:spcBef>
              </a:pPr>
              <a:t>17</a:t>
            </a:fld>
            <a:endParaRPr lang="en-US" altLang="en-US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52675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2287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09" indent="-285734" defTabSz="922287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2937" indent="-228587" defTabSz="922287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111" indent="-228587" defTabSz="922287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287" indent="-228587" defTabSz="922287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461" indent="-228587" defTabSz="9222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635" indent="-228587" defTabSz="9222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8811" indent="-228587" defTabSz="9222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5985" indent="-228587" defTabSz="9222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marL="0" marR="0" lvl="0" indent="0" algn="r" defTabSz="922287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8F872E-CB52-44D5-BD5F-B518E0B36BC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MS PGothic" pitchFamily="34" charset="-128"/>
                <a:cs typeface="+mn-cs"/>
              </a:rPr>
              <a:pPr marL="0" marR="0" lvl="0" indent="0" algn="r" defTabSz="922287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94797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2287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09" indent="-285734" defTabSz="922287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2937" indent="-228587" defTabSz="922287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111" indent="-228587" defTabSz="922287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287" indent="-228587" defTabSz="922287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461" indent="-228587" defTabSz="9222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635" indent="-228587" defTabSz="9222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8811" indent="-228587" defTabSz="9222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5985" indent="-228587" defTabSz="9222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marL="0" marR="0" lvl="0" indent="0" algn="r" defTabSz="922287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20A6FE-46C9-483E-8E6C-A125FD634017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MS PGothic" pitchFamily="34" charset="-128"/>
                <a:cs typeface="+mn-cs"/>
              </a:rPr>
              <a:pPr marL="0" marR="0" lvl="0" indent="0" algn="r" defTabSz="922287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6129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2287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09" indent="-285734" defTabSz="922287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2937" indent="-228587" defTabSz="922287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111" indent="-228587" defTabSz="922287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287" indent="-228587" defTabSz="922287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461" indent="-228587" defTabSz="9222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635" indent="-228587" defTabSz="9222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8811" indent="-228587" defTabSz="9222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5985" indent="-228587" defTabSz="9222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marL="0" marR="0" lvl="0" indent="0" algn="r" defTabSz="922287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28C6AA-E873-4CBF-9DC0-332B4E0CC26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MS PGothic" pitchFamily="34" charset="-128"/>
                <a:cs typeface="+mn-cs"/>
              </a:rPr>
              <a:pPr marL="0" marR="0" lvl="0" indent="0" algn="r" defTabSz="922287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33397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2287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09" indent="-285734" defTabSz="922287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2937" indent="-228587" defTabSz="922287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111" indent="-228587" defTabSz="922287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287" indent="-228587" defTabSz="922287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461" indent="-228587" defTabSz="9222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635" indent="-228587" defTabSz="9222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8811" indent="-228587" defTabSz="9222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5985" indent="-228587" defTabSz="9222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marL="0" marR="0" lvl="0" indent="0" algn="r" defTabSz="922287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FBB187-D9CC-4BF1-8992-CFEEB967A64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MS PGothic" pitchFamily="34" charset="-128"/>
                <a:cs typeface="+mn-cs"/>
              </a:rPr>
              <a:pPr marL="0" marR="0" lvl="0" indent="0" algn="r" defTabSz="922287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8019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509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29057" indent="-280406" defTabSz="90509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21626" indent="-224325" defTabSz="90509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570276" indent="-224325" defTabSz="90509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18927" indent="-224325" defTabSz="90509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467577" indent="-224325" defTabSz="90509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16227" indent="-224325" defTabSz="90509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364878" indent="-224325" defTabSz="90509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13528" indent="-224325" defTabSz="90509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50617555-4838-4938-953B-6C44F818A093}" type="slidenum">
              <a:rPr lang="en-US" sz="1200">
                <a:latin typeface="Times New Roman" pitchFamily="18" charset="0"/>
              </a:rPr>
              <a:pPr/>
              <a:t>24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dirty="0"/>
              <a:t>Pattern pruning; anti-monotone</a:t>
            </a:r>
          </a:p>
          <a:p>
            <a:r>
              <a:rPr lang="en-US" dirty="0"/>
              <a:t>Assume</a:t>
            </a:r>
            <a:r>
              <a:rPr lang="en-US" baseline="0" dirty="0"/>
              <a:t> </a:t>
            </a:r>
            <a:r>
              <a:rPr lang="en-US" dirty="0"/>
              <a:t>5.price=5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6FA0B77-FEDE-4D84-A8C2-0F4E9C984340}" type="slidenum">
              <a:rPr lang="en-US" altLang="en-US"/>
              <a:pPr>
                <a:spcBef>
                  <a:spcPct val="0"/>
                </a:spcBef>
              </a:pPr>
              <a:t>2</a:t>
            </a:fld>
            <a:endParaRPr lang="en-US" altLang="en-US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25552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2287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09" indent="-285734" defTabSz="922287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2937" indent="-228587" defTabSz="922287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111" indent="-228587" defTabSz="922287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287" indent="-228587" defTabSz="922287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461" indent="-228587" defTabSz="9222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635" indent="-228587" defTabSz="9222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8811" indent="-228587" defTabSz="9222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5985" indent="-228587" defTabSz="9222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marL="0" marR="0" lvl="0" indent="0" algn="r" defTabSz="922287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F5B400-3D1C-4247-AC44-78AB4DDC5537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MS PGothic" pitchFamily="34" charset="-128"/>
                <a:cs typeface="+mn-cs"/>
              </a:rPr>
              <a:pPr marL="0" marR="0" lvl="0" indent="0" algn="r" defTabSz="922287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59420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2287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09" indent="-285734" defTabSz="922287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2937" indent="-228587" defTabSz="922287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111" indent="-228587" defTabSz="922287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287" indent="-228587" defTabSz="922287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461" indent="-228587" defTabSz="9222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635" indent="-228587" defTabSz="9222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8811" indent="-228587" defTabSz="9222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5985" indent="-228587" defTabSz="9222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marL="0" marR="0" lvl="0" indent="0" algn="r" defTabSz="922287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C32183-1E4E-4439-9E63-DBFABA4CF900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MS PGothic" pitchFamily="34" charset="-128"/>
                <a:cs typeface="+mn-cs"/>
              </a:rPr>
              <a:pPr marL="0" marR="0" lvl="0" indent="0" algn="r" defTabSz="922287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882404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2287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09" indent="-285734" defTabSz="922287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2937" indent="-228587" defTabSz="922287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111" indent="-228587" defTabSz="922287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287" indent="-228587" defTabSz="922287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461" indent="-228587" defTabSz="9222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635" indent="-228587" defTabSz="9222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8811" indent="-228587" defTabSz="9222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5985" indent="-228587" defTabSz="9222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marL="0" marR="0" lvl="0" indent="0" algn="r" defTabSz="922287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C32183-1E4E-4439-9E63-DBFABA4CF900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MS PGothic" pitchFamily="34" charset="-128"/>
                <a:cs typeface="+mn-cs"/>
              </a:rPr>
              <a:pPr marL="0" marR="0" lvl="0" indent="0" algn="r" defTabSz="922287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88240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2287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09" indent="-285734" defTabSz="922287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2937" indent="-228587" defTabSz="922287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111" indent="-228587" defTabSz="922287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287" indent="-228587" defTabSz="922287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461" indent="-228587" defTabSz="9222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635" indent="-228587" defTabSz="9222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8811" indent="-228587" defTabSz="9222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5985" indent="-228587" defTabSz="9222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marL="0" marR="0" lvl="0" indent="0" algn="r" defTabSz="922287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C32183-1E4E-4439-9E63-DBFABA4CF900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MS PGothic" pitchFamily="34" charset="-128"/>
                <a:cs typeface="+mn-cs"/>
              </a:rPr>
              <a:pPr marL="0" marR="0" lvl="0" indent="0" algn="r" defTabSz="922287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424288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2287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09" indent="-285734" defTabSz="922287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2937" indent="-228587" defTabSz="922287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111" indent="-228587" defTabSz="922287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287" indent="-228587" defTabSz="922287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461" indent="-228587" defTabSz="9222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635" indent="-228587" defTabSz="9222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8811" indent="-228587" defTabSz="9222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5985" indent="-228587" defTabSz="9222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marL="0" marR="0" lvl="0" indent="0" algn="r" defTabSz="922287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C32183-1E4E-4439-9E63-DBFABA4CF900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MS PGothic" pitchFamily="34" charset="-128"/>
                <a:cs typeface="+mn-cs"/>
              </a:rPr>
              <a:pPr marL="0" marR="0" lvl="0" indent="0" algn="r" defTabSz="922287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424288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2287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09" indent="-285734" defTabSz="922287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2937" indent="-228587" defTabSz="922287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111" indent="-228587" defTabSz="922287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287" indent="-228587" defTabSz="922287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461" indent="-228587" defTabSz="9222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635" indent="-228587" defTabSz="9222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8811" indent="-228587" defTabSz="9222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5985" indent="-228587" defTabSz="9222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marL="0" marR="0" lvl="0" indent="0" algn="r" defTabSz="922287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5D00F9-425E-4E9D-8679-449B50F4ECF6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MS PGothic" pitchFamily="34" charset="-128"/>
                <a:cs typeface="+mn-cs"/>
              </a:rPr>
              <a:pPr marL="0" marR="0" lvl="0" indent="0" algn="r" defTabSz="922287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95722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509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29057" indent="-280406" defTabSz="90509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21626" indent="-224325" defTabSz="90509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570276" indent="-224325" defTabSz="90509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18927" indent="-224325" defTabSz="90509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467577" indent="-224325" defTabSz="90509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16227" indent="-224325" defTabSz="90509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364878" indent="-224325" defTabSz="90509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13528" indent="-224325" defTabSz="90509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ADEAD85E-3B93-4294-8EDD-CF5E1748D9A4}" type="slidenum">
              <a:rPr lang="en-US" sz="1200">
                <a:latin typeface="Times New Roman" pitchFamily="18" charset="0"/>
              </a:rPr>
              <a:pPr/>
              <a:t>32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dirty="0"/>
              <a:t>Must contain 1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509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29057" indent="-280406" defTabSz="90509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21626" indent="-224325" defTabSz="90509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570276" indent="-224325" defTabSz="90509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18927" indent="-224325" defTabSz="90509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467577" indent="-224325" defTabSz="90509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16227" indent="-224325" defTabSz="90509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364878" indent="-224325" defTabSz="90509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13528" indent="-224325" defTabSz="90509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06EE4175-73C0-4A0E-869F-2F865CFDC767}" type="slidenum">
              <a:rPr lang="en-US" sz="1200">
                <a:latin typeface="Times New Roman" pitchFamily="18" charset="0"/>
              </a:rPr>
              <a:pPr/>
              <a:t>33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2287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09" indent="-285734" defTabSz="922287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2937" indent="-228587" defTabSz="922287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111" indent="-228587" defTabSz="922287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287" indent="-228587" defTabSz="922287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461" indent="-228587" defTabSz="9222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635" indent="-228587" defTabSz="9222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8811" indent="-228587" defTabSz="9222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5985" indent="-228587" defTabSz="9222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marL="0" marR="0" lvl="0" indent="0" algn="r" defTabSz="922287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D151B6-8114-41E2-A8BD-B768D55219C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MS PGothic" pitchFamily="34" charset="-128"/>
                <a:cs typeface="+mn-cs"/>
              </a:rPr>
              <a:pPr marL="0" marR="0" lvl="0" indent="0" algn="r" defTabSz="922287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35541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2287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09" indent="-285734" defTabSz="922287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2937" indent="-228587" defTabSz="922287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111" indent="-228587" defTabSz="922287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287" indent="-228587" defTabSz="922287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461" indent="-228587" defTabSz="9222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635" indent="-228587" defTabSz="9222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8811" indent="-228587" defTabSz="9222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5985" indent="-228587" defTabSz="9222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marL="0" marR="0" lvl="0" indent="0" algn="r" defTabSz="922287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714DAF-1C23-4AA1-8CA8-1A48FF8650F2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MS PGothic" pitchFamily="34" charset="-128"/>
                <a:cs typeface="+mn-cs"/>
              </a:rPr>
              <a:pPr marL="0" marR="0" lvl="0" indent="0" algn="r" defTabSz="922287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5816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09" indent="-285734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2937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111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287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461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635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8811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5985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22287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7220F-BB4A-4A30-8543-80B6CD8797C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22287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7550" y="1162050"/>
            <a:ext cx="5575300" cy="3136900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0461443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22338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FA0B77-FEDE-4D84-A8C2-0F4E9C984340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22338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670224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170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34852" indent="-282635" defTabSz="92170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30541" indent="-226108" defTabSz="92170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82758" indent="-226108" defTabSz="92170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34974" indent="-226108" defTabSz="92170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487191" indent="-226108" defTabSz="92170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39407" indent="-226108" defTabSz="92170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391624" indent="-226108" defTabSz="92170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43840" indent="-226108" defTabSz="92170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2170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056C25-6A07-4D35-B2C0-1EDDC05C55C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21706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994168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170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34852" indent="-282635" defTabSz="92170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30541" indent="-226108" defTabSz="92170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82758" indent="-226108" defTabSz="92170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34974" indent="-226108" defTabSz="92170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487191" indent="-226108" defTabSz="92170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39407" indent="-226108" defTabSz="92170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391624" indent="-226108" defTabSz="92170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43840" indent="-226108" defTabSz="92170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2170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4972CC-8499-4EA3-A7EA-6359E458963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21706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7943226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170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34852" indent="-282635" defTabSz="92170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30541" indent="-226108" defTabSz="92170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82758" indent="-226108" defTabSz="92170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34974" indent="-226108" defTabSz="92170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487191" indent="-226108" defTabSz="92170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39407" indent="-226108" defTabSz="92170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391624" indent="-226108" defTabSz="92170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43840" indent="-226108" defTabSz="92170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2170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4972CC-8499-4EA3-A7EA-6359E458963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21706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6142471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170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34852" indent="-282635" defTabSz="92170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30541" indent="-226108" defTabSz="92170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82758" indent="-226108" defTabSz="92170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34974" indent="-226108" defTabSz="92170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487191" indent="-226108" defTabSz="92170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39407" indent="-226108" defTabSz="92170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391624" indent="-226108" defTabSz="92170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43840" indent="-226108" defTabSz="92170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2170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5C91C8-570A-444C-91C3-C28FBA154BF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21706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304449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170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34852" indent="-282635" defTabSz="92170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30541" indent="-226108" defTabSz="92170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82758" indent="-226108" defTabSz="92170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34974" indent="-226108" defTabSz="92170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487191" indent="-226108" defTabSz="92170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39407" indent="-226108" defTabSz="92170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391624" indent="-226108" defTabSz="92170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43840" indent="-226108" defTabSz="92170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2170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CA5FF2-DE4C-485B-B3D5-CBB411925B8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21706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3603789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170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34852" indent="-282635" defTabSz="92170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30541" indent="-226108" defTabSz="92170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82758" indent="-226108" defTabSz="92170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34974" indent="-226108" defTabSz="92170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487191" indent="-226108" defTabSz="92170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39407" indent="-226108" defTabSz="92170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391624" indent="-226108" defTabSz="92170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43840" indent="-226108" defTabSz="92170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2170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CA5FF2-DE4C-485B-B3D5-CBB411925B8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21706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1531413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170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34852" indent="-282635" defTabSz="92170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30541" indent="-226108" defTabSz="92170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82758" indent="-226108" defTabSz="92170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34974" indent="-226108" defTabSz="92170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487191" indent="-226108" defTabSz="92170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39407" indent="-226108" defTabSz="92170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391624" indent="-226108" defTabSz="92170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43840" indent="-226108" defTabSz="92170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2170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15EB87-E9BF-467A-92AC-7FA50A51926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21706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08579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170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34852" indent="-282635" defTabSz="92170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30541" indent="-226108" defTabSz="92170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82758" indent="-226108" defTabSz="92170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34974" indent="-226108" defTabSz="92170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487191" indent="-226108" defTabSz="92170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39407" indent="-226108" defTabSz="92170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391624" indent="-226108" defTabSz="92170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43840" indent="-226108" defTabSz="92170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2170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15EB87-E9BF-467A-92AC-7FA50A51926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21706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220065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170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34852" indent="-282635" defTabSz="92170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30541" indent="-226108" defTabSz="92170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82758" indent="-226108" defTabSz="92170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34974" indent="-226108" defTabSz="92170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487191" indent="-226108" defTabSz="92170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39407" indent="-226108" defTabSz="92170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391624" indent="-226108" defTabSz="92170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43840" indent="-226108" defTabSz="92170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2170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37C517-9980-4745-8C64-172D51D32C8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21706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24363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09" indent="-285734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2937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111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287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461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635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8811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5985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22287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427C8D-9BDA-4DF4-8A3D-BAD222F9DC9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22287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7550" y="1162050"/>
            <a:ext cx="5575300" cy="3136900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0722792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170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34852" indent="-282635" defTabSz="92170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30541" indent="-226108" defTabSz="92170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82758" indent="-226108" defTabSz="92170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34974" indent="-226108" defTabSz="92170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487191" indent="-226108" defTabSz="92170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39407" indent="-226108" defTabSz="92170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391624" indent="-226108" defTabSz="92170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43840" indent="-226108" defTabSz="92170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2170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83CC2C-4207-4981-B10F-A020C96F6B3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21706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548282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170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34852" indent="-282635" defTabSz="92170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30541" indent="-226108" defTabSz="92170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82758" indent="-226108" defTabSz="92170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34974" indent="-226108" defTabSz="92170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487191" indent="-226108" defTabSz="92170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39407" indent="-226108" defTabSz="92170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391624" indent="-226108" defTabSz="92170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43840" indent="-226108" defTabSz="92170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2170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6F6015-ADE1-4284-BFCB-17426266BE7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21706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164670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170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34852" indent="-282635" defTabSz="92170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30541" indent="-226108" defTabSz="92170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82758" indent="-226108" defTabSz="92170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34974" indent="-226108" defTabSz="92170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487191" indent="-226108" defTabSz="92170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39407" indent="-226108" defTabSz="92170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391624" indent="-226108" defTabSz="92170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43840" indent="-226108" defTabSz="92170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2170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02D401-719A-4CB9-9E7B-2B83AA62208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21706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485410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170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34852" indent="-282635" defTabSz="92170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30541" indent="-226108" defTabSz="92170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82758" indent="-226108" defTabSz="92170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34974" indent="-226108" defTabSz="92170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487191" indent="-226108" defTabSz="92170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39407" indent="-226108" defTabSz="92170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391624" indent="-226108" defTabSz="92170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43840" indent="-226108" defTabSz="92170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2170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653EAC-1642-4190-A804-140586BE091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21706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5051463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170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34852" indent="-282635" defTabSz="92170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30541" indent="-226108" defTabSz="92170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82758" indent="-226108" defTabSz="92170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34974" indent="-226108" defTabSz="92170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487191" indent="-226108" defTabSz="92170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39407" indent="-226108" defTabSz="92170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391624" indent="-226108" defTabSz="92170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43840" indent="-226108" defTabSz="92170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2170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653EAC-1642-4190-A804-140586BE091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21706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2998253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170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34852" indent="-282635" defTabSz="92170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30541" indent="-226108" defTabSz="92170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82758" indent="-226108" defTabSz="92170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34974" indent="-226108" defTabSz="92170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487191" indent="-226108" defTabSz="92170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39407" indent="-226108" defTabSz="92170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391624" indent="-226108" defTabSz="92170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43840" indent="-226108" defTabSz="92170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2170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6F6015-ADE1-4284-BFCB-17426266BE7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21706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900673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170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34852" indent="-282635" defTabSz="92170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30541" indent="-226108" defTabSz="92170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82758" indent="-226108" defTabSz="92170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34974" indent="-226108" defTabSz="92170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487191" indent="-226108" defTabSz="92170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39407" indent="-226108" defTabSz="92170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391624" indent="-226108" defTabSz="92170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43840" indent="-226108" defTabSz="92170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2170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3954EC-9B3E-4A18-A7C6-A03E830ADDB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21706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215898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170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34852" indent="-282635" defTabSz="92170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30541" indent="-226108" defTabSz="92170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82758" indent="-226108" defTabSz="92170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34974" indent="-226108" defTabSz="92170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487191" indent="-226108" defTabSz="92170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39407" indent="-226108" defTabSz="92170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391624" indent="-226108" defTabSz="92170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43840" indent="-226108" defTabSz="92170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2170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1BE081-8CF4-4D19-9253-8890640D189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21706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332507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170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34852" indent="-282635" defTabSz="92170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30541" indent="-226108" defTabSz="92170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82758" indent="-226108" defTabSz="92170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34974" indent="-226108" defTabSz="92170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487191" indent="-226108" defTabSz="92170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39407" indent="-226108" defTabSz="92170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391624" indent="-226108" defTabSz="92170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43840" indent="-226108" defTabSz="92170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2170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5AA0BE-B3A9-4D31-ABE4-BECE2843A01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21706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860593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22338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FA0B77-FEDE-4D84-A8C2-0F4E9C984340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22338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9586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09" indent="-285734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2937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111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287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461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635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8811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5985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22287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427C8D-9BDA-4DF4-8A3D-BAD222F9DC9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22287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7550" y="1162050"/>
            <a:ext cx="5575300" cy="3136900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984889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29057" indent="-280406" defTabSz="9144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21626" indent="-224325" defTabSz="9144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70276" indent="-224325" defTabSz="9144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18927" indent="-224325" defTabSz="9144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467577" indent="-224325" defTabSz="9144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16227" indent="-224325" defTabSz="9144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364878" indent="-224325" defTabSz="9144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13528" indent="-224325" defTabSz="9144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37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A10A0E-8F5B-481C-BDBE-16C9C6DB6C7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pPr marL="0" marR="0" lvl="0" indent="0" algn="r" defTabSz="914437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862464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29057" indent="-280406" defTabSz="9144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21626" indent="-224325" defTabSz="9144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70276" indent="-224325" defTabSz="9144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18927" indent="-224325" defTabSz="9144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467577" indent="-224325" defTabSz="9144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16227" indent="-224325" defTabSz="9144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364878" indent="-224325" defTabSz="9144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13528" indent="-224325" defTabSz="9144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37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00209C-82AF-421F-8B3B-5A18AC94DC6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pPr marL="0" marR="0" lvl="0" indent="0" algn="r" defTabSz="914437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191649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29057" indent="-280406" defTabSz="9144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21626" indent="-224325" defTabSz="9144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70276" indent="-224325" defTabSz="9144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18927" indent="-224325" defTabSz="9144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467577" indent="-224325" defTabSz="9144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16227" indent="-224325" defTabSz="9144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364878" indent="-224325" defTabSz="9144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13528" indent="-224325" defTabSz="9144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37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A10A0E-8F5B-481C-BDBE-16C9C6DB6C7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pPr marL="0" marR="0" lvl="0" indent="0" algn="r" defTabSz="914437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123786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29057" indent="-280406" defTabSz="9144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21626" indent="-224325" defTabSz="9144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70276" indent="-224325" defTabSz="9144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18927" indent="-224325" defTabSz="9144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467577" indent="-224325" defTabSz="9144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16227" indent="-224325" defTabSz="9144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364878" indent="-224325" defTabSz="9144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13528" indent="-224325" defTabSz="9144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37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3EB366-7893-42BA-845C-8FEEB7AD074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pPr marL="0" marR="0" lvl="0" indent="0" algn="r" defTabSz="914437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4948654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29057" indent="-280406" defTabSz="9144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21626" indent="-224325" defTabSz="9144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70276" indent="-224325" defTabSz="9144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18927" indent="-224325" defTabSz="9144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467577" indent="-224325" defTabSz="9144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16227" indent="-224325" defTabSz="9144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364878" indent="-224325" defTabSz="9144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13528" indent="-224325" defTabSz="9144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37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E076DA-754C-4194-94D4-80623A0BF2C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pPr marL="0" marR="0" lvl="0" indent="0" algn="r" defTabSz="914437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90777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29057" indent="-280406" defTabSz="9144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21626" indent="-224325" defTabSz="9144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70276" indent="-224325" defTabSz="9144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18927" indent="-224325" defTabSz="9144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467577" indent="-224325" defTabSz="9144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16227" indent="-224325" defTabSz="9144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364878" indent="-224325" defTabSz="9144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13528" indent="-224325" defTabSz="9144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37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F33FDD-6126-4EDC-BA1F-2885C93518A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pPr marL="0" marR="0" lvl="0" indent="0" algn="r" defTabSz="914437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0690698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29057" indent="-280406" defTabSz="9144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21626" indent="-224325" defTabSz="9144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70276" indent="-224325" defTabSz="9144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18927" indent="-224325" defTabSz="9144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467577" indent="-224325" defTabSz="9144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16227" indent="-224325" defTabSz="9144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364878" indent="-224325" defTabSz="9144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13528" indent="-224325" defTabSz="9144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37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206D95-AEFE-4A27-910C-CA7763A5D30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pPr marL="0" marR="0" lvl="0" indent="0" algn="r" defTabSz="914437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1000"/>
              <a:t>Apriori: </a:t>
            </a:r>
          </a:p>
          <a:p>
            <a:r>
              <a:rPr lang="en-US" altLang="en-US" sz="1000"/>
              <a:t>    Step1: Join two k-1 edge graphs (these two graphs share a same k-2 edge subgraph) to generate a k-edge graph</a:t>
            </a:r>
          </a:p>
          <a:p>
            <a:r>
              <a:rPr lang="en-US" altLang="en-US" sz="1000"/>
              <a:t>    Step2:  Join the tid-list of these two k-1 edge graphs, then see whether its count is larger than the minimum support</a:t>
            </a:r>
          </a:p>
          <a:p>
            <a:r>
              <a:rPr lang="en-US" altLang="en-US" sz="1000"/>
              <a:t>    Step3:  Check all k-1 subgraph of this k-edge graph to see whether all of them are frequent</a:t>
            </a:r>
          </a:p>
          <a:p>
            <a:r>
              <a:rPr lang="en-US" altLang="en-US" sz="1000"/>
              <a:t>    Step4:  After G successfully pass Step1-3, do support computation of G in the graph dataset, See whether it is really frequent.</a:t>
            </a:r>
          </a:p>
          <a:p>
            <a:endParaRPr lang="en-US" altLang="en-US" sz="1000"/>
          </a:p>
          <a:p>
            <a:r>
              <a:rPr lang="en-US" altLang="en-US" sz="1000"/>
              <a:t>gSpan:</a:t>
            </a:r>
          </a:p>
          <a:p>
            <a:r>
              <a:rPr lang="en-US" altLang="en-US" sz="1000"/>
              <a:t>    Step1: Right-most extend a k-1 edge graph to several k edge graphs.</a:t>
            </a:r>
          </a:p>
          <a:p>
            <a:r>
              <a:rPr lang="en-US" altLang="en-US" sz="1000"/>
              <a:t>    Step2: Enumerate the occurrence of this k-1 edge graph in the graph dataset, meanwhile, counting these k edge graphs.</a:t>
            </a:r>
          </a:p>
          <a:p>
            <a:r>
              <a:rPr lang="en-US" altLang="en-US" sz="1000"/>
              <a:t>    Step3: Output those k edge graphs whose support is larger than the minimum support.</a:t>
            </a:r>
          </a:p>
          <a:p>
            <a:endParaRPr lang="en-US" altLang="en-US" sz="1000"/>
          </a:p>
          <a:p>
            <a:r>
              <a:rPr lang="en-US" altLang="en-US" sz="1000"/>
              <a:t>Pros:</a:t>
            </a:r>
          </a:p>
          <a:p>
            <a:r>
              <a:rPr lang="en-US" altLang="en-US" sz="1000"/>
              <a:t>   1: gSpan avoid the costly candidate generation and testing some infrequent subgraphs.</a:t>
            </a:r>
          </a:p>
          <a:p>
            <a:r>
              <a:rPr lang="en-US" altLang="en-US" sz="1000"/>
              <a:t>   2: No complicated graph operations, like joining two graphs and calculating its k-1 subgraphs.</a:t>
            </a:r>
          </a:p>
          <a:p>
            <a:r>
              <a:rPr lang="en-US" altLang="en-US" sz="1000"/>
              <a:t>   3. gSpan is very simple</a:t>
            </a:r>
          </a:p>
          <a:p>
            <a:endParaRPr lang="en-US" altLang="en-US" sz="1000"/>
          </a:p>
          <a:p>
            <a:r>
              <a:rPr lang="en-US" altLang="en-US" sz="1000"/>
              <a:t>The key is how to do right most extension efficiently in graph. We invented DFS code for graph.</a:t>
            </a:r>
          </a:p>
        </p:txBody>
      </p:sp>
    </p:spTree>
    <p:extLst>
      <p:ext uri="{BB962C8B-B14F-4D97-AF65-F5344CB8AC3E}">
        <p14:creationId xmlns:p14="http://schemas.microsoft.com/office/powerpoint/2010/main" val="1212735114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29057" indent="-280406" defTabSz="9144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21626" indent="-224325" defTabSz="9144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70276" indent="-224325" defTabSz="9144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18927" indent="-224325" defTabSz="9144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467577" indent="-224325" defTabSz="9144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16227" indent="-224325" defTabSz="9144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364878" indent="-224325" defTabSz="9144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13528" indent="-224325" defTabSz="9144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37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FA4362-77A9-46FA-B4FA-FA91103C846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pPr marL="0" marR="0" lvl="0" indent="0" algn="r" defTabSz="914437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8204694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29057" indent="-280406" defTabSz="9144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21626" indent="-224325" defTabSz="9144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70276" indent="-224325" defTabSz="9144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18927" indent="-224325" defTabSz="9144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467577" indent="-224325" defTabSz="9144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16227" indent="-224325" defTabSz="9144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364878" indent="-224325" defTabSz="9144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13528" indent="-224325" defTabSz="9144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37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7D8E18-B4B6-498E-8CB9-1AFFACD2C0B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pPr marL="0" marR="0" lvl="0" indent="0" algn="r" defTabSz="914437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4497322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29057" indent="-280406" defTabSz="9144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21626" indent="-224325" defTabSz="9144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70276" indent="-224325" defTabSz="9144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18927" indent="-224325" defTabSz="9144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467577" indent="-224325" defTabSz="9144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16227" indent="-224325" defTabSz="9144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364878" indent="-224325" defTabSz="9144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13528" indent="-224325" defTabSz="9144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37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E5CE05-D201-49E7-A292-5AEC5701B5D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pPr marL="0" marR="0" lvl="0" indent="0" algn="r" defTabSz="914437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1000"/>
              <a:t>Apriori: </a:t>
            </a:r>
          </a:p>
          <a:p>
            <a:r>
              <a:rPr lang="en-US" altLang="en-US" sz="1000"/>
              <a:t>    Step1: Join two k-1 edge graphs (these two graphs share a same k-2 edge subgraph) to generate a k-edge graph</a:t>
            </a:r>
          </a:p>
          <a:p>
            <a:r>
              <a:rPr lang="en-US" altLang="en-US" sz="1000"/>
              <a:t>    Step2:  Join the tid-list of these two k-1 edge graphs, then see whether its count is larger than the minimum support</a:t>
            </a:r>
          </a:p>
          <a:p>
            <a:r>
              <a:rPr lang="en-US" altLang="en-US" sz="1000"/>
              <a:t>    Step3:  Check all k-1 subgraph of this k-edge graph to see whether all of them are frequent</a:t>
            </a:r>
          </a:p>
          <a:p>
            <a:r>
              <a:rPr lang="en-US" altLang="en-US" sz="1000"/>
              <a:t>    Step4:  After G successfully pass Step1-3, do support computation of G in the graph dataset, See whether it is really frequent.</a:t>
            </a:r>
          </a:p>
          <a:p>
            <a:endParaRPr lang="en-US" altLang="en-US" sz="1000"/>
          </a:p>
          <a:p>
            <a:r>
              <a:rPr lang="en-US" altLang="en-US" sz="1000"/>
              <a:t>gSpan:</a:t>
            </a:r>
          </a:p>
          <a:p>
            <a:r>
              <a:rPr lang="en-US" altLang="en-US" sz="1000"/>
              <a:t>    Step1: Right-most extend a k-1 edge graph to several k edge graphs.</a:t>
            </a:r>
          </a:p>
          <a:p>
            <a:r>
              <a:rPr lang="en-US" altLang="en-US" sz="1000"/>
              <a:t>    Step2: Enumerate the occurrence of this k-1 edge graph in the graph dataset, meanwhile, counting these k edge graphs.</a:t>
            </a:r>
          </a:p>
          <a:p>
            <a:r>
              <a:rPr lang="en-US" altLang="en-US" sz="1000"/>
              <a:t>    Step3: Output those k edge graphs whose support is larger than the minimum support.</a:t>
            </a:r>
          </a:p>
          <a:p>
            <a:endParaRPr lang="en-US" altLang="en-US" sz="1000"/>
          </a:p>
          <a:p>
            <a:r>
              <a:rPr lang="en-US" altLang="en-US" sz="1000"/>
              <a:t>Pros:</a:t>
            </a:r>
          </a:p>
          <a:p>
            <a:r>
              <a:rPr lang="en-US" altLang="en-US" sz="1000"/>
              <a:t>   1: gSpan avoid the costly candidate generation and testing some infrequent subgraphs.</a:t>
            </a:r>
          </a:p>
          <a:p>
            <a:r>
              <a:rPr lang="en-US" altLang="en-US" sz="1000"/>
              <a:t>   2: No complicated graph operations, like joining two graphs and calculating its k-1 subgraphs.</a:t>
            </a:r>
          </a:p>
          <a:p>
            <a:r>
              <a:rPr lang="en-US" altLang="en-US" sz="1000"/>
              <a:t>   3. gSpan is very simple</a:t>
            </a:r>
          </a:p>
          <a:p>
            <a:endParaRPr lang="en-US" altLang="en-US" sz="1000"/>
          </a:p>
          <a:p>
            <a:r>
              <a:rPr lang="en-US" altLang="en-US" sz="1000"/>
              <a:t>The key is how to do right most extension efficiently in graph. We invented DFS code for graph.</a:t>
            </a:r>
          </a:p>
        </p:txBody>
      </p:sp>
    </p:spTree>
    <p:extLst>
      <p:ext uri="{BB962C8B-B14F-4D97-AF65-F5344CB8AC3E}">
        <p14:creationId xmlns:p14="http://schemas.microsoft.com/office/powerpoint/2010/main" val="18755326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09" indent="-285734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2937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111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287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461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635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8811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5985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22287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A79448-024C-4779-8C03-AC34596CC8B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22287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7550" y="1162050"/>
            <a:ext cx="5575300" cy="3136900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4336204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29057" indent="-280406" defTabSz="9144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21626" indent="-224325" defTabSz="9144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70276" indent="-224325" defTabSz="9144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18927" indent="-224325" defTabSz="9144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467577" indent="-224325" defTabSz="9144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16227" indent="-224325" defTabSz="9144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364878" indent="-224325" defTabSz="9144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13528" indent="-224325" defTabSz="9144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37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DACA5D-7DCA-4736-AD9C-7B4D4DCCD41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pPr marL="0" marR="0" lvl="0" indent="0" algn="r" defTabSz="914437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7184715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22338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FA0B77-FEDE-4D84-A8C2-0F4E9C984340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22338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010825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22338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FA0B77-FEDE-4D84-A8C2-0F4E9C984340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22338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228732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22338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FA0B77-FEDE-4D84-A8C2-0F4E9C984340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22338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34523572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09" indent="-285734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2937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111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287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461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635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8811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5985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1FC7AEE2-938E-452D-BDE4-E1A19BA8808A}" type="slidenum">
              <a:rPr lang="en-US" altLang="en-US" smtClean="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76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7550" y="1162050"/>
            <a:ext cx="5575300" cy="3136900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2872645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2287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09" indent="-285734" defTabSz="922287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2937" indent="-228587" defTabSz="922287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111" indent="-228587" defTabSz="922287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287" indent="-228587" defTabSz="922287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461" indent="-228587" defTabSz="9222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635" indent="-228587" defTabSz="9222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8811" indent="-228587" defTabSz="9222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5985" indent="-228587" defTabSz="9222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fld id="{8F2235FA-AFC4-467F-A141-28B926E0BC8E}" type="slidenum">
              <a:rPr lang="en-US" altLang="en-US" sz="1200">
                <a:solidFill>
                  <a:prstClr val="black"/>
                </a:solidFill>
                <a:latin typeface="Times New Roman" pitchFamily="18" charset="0"/>
              </a:rPr>
              <a:pPr>
                <a:defRPr/>
              </a:pPr>
              <a:t>77</a:t>
            </a:fld>
            <a:endParaRPr lang="en-US" alt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452145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12285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34852" indent="-282635" defTabSz="912285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30541" indent="-226108" defTabSz="912285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582758" indent="-226108" defTabSz="912285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34974" indent="-226108" defTabSz="912285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487191" indent="-226108" defTabSz="91228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39407" indent="-226108" defTabSz="91228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391624" indent="-226108" defTabSz="91228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43840" indent="-226108" defTabSz="91228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fld id="{B758FE0D-3B8E-4164-91D3-E6D1B993BC2F}" type="slidenum">
              <a:rPr lang="en-US" altLang="en-US" sz="1200">
                <a:solidFill>
                  <a:prstClr val="black"/>
                </a:solidFill>
                <a:latin typeface="Times New Roman" pitchFamily="18" charset="0"/>
              </a:rPr>
              <a:pPr>
                <a:defRPr/>
              </a:pPr>
              <a:t>78</a:t>
            </a:fld>
            <a:endParaRPr lang="en-US" alt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4413725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29057" indent="-280406" defTabSz="9144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21626" indent="-224325" defTabSz="9144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70276" indent="-224325" defTabSz="9144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18927" indent="-224325" defTabSz="9144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467577" indent="-224325" defTabSz="9144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16227" indent="-224325" defTabSz="9144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364878" indent="-224325" defTabSz="9144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13528" indent="-224325" defTabSz="9144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9E270414-29A7-4AB3-8A19-56C105716171}" type="slidenum">
              <a:rPr lang="en-US" altLang="en-US" smtClean="0">
                <a:solidFill>
                  <a:prstClr val="black"/>
                </a:solidFill>
                <a:cs typeface="Arial" charset="0"/>
              </a:rPr>
              <a:pPr>
                <a:spcBef>
                  <a:spcPct val="0"/>
                </a:spcBef>
              </a:pPr>
              <a:t>79</a:t>
            </a:fld>
            <a:endParaRPr lang="en-US" alt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76958511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Little Mermaid, Hans Christian Andersen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8110F-5CB8-4B7A-89C2-96B671E6053B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7954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09" indent="-285734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2937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111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287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461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635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8811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5985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22287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3AC8FB-7022-4D8F-94E4-060C59C2060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22287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7550" y="1162050"/>
            <a:ext cx="5575300" cy="3136900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281" tIns="46141" rIns="92281" bIns="46141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47822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09" indent="-285734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2937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111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287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461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635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8811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5985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22287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7A4A7D-757E-4FE7-9D94-D471F137977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22287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7550" y="1162050"/>
            <a:ext cx="5575300" cy="3136900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52341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09" indent="-285734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2937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111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287" indent="-228587" defTabSz="9222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461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635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8811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5985" indent="-228587" defTabSz="9222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22287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4E4DF7-6595-412D-9DE3-667804BEF3C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22287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7550" y="1162050"/>
            <a:ext cx="5575300" cy="3136900"/>
          </a:xfrm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2197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4500" y="2343945"/>
            <a:ext cx="11303000" cy="1034256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600" spc="-51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95871" y="3529775"/>
            <a:ext cx="10058400" cy="782070"/>
          </a:xfrm>
        </p:spPr>
        <p:txBody>
          <a:bodyPr lIns="91436" rIns="91436">
            <a:normAutofit/>
          </a:bodyPr>
          <a:lstStyle>
            <a:lvl1pPr marL="0" indent="0" algn="ctr">
              <a:buNone/>
              <a:defRPr sz="2400" b="1" cap="none" spc="200" baseline="0">
                <a:solidFill>
                  <a:schemeClr val="tx1"/>
                </a:solidFill>
                <a:latin typeface="Berlin Sans FB Demi" panose="020E0802020502020306" pitchFamily="34" charset="0"/>
              </a:defRPr>
            </a:lvl1pPr>
            <a:lvl2pPr marL="457178" indent="0" algn="ctr">
              <a:buNone/>
              <a:defRPr sz="2400"/>
            </a:lvl2pPr>
            <a:lvl3pPr marL="914354" indent="0" algn="ctr">
              <a:buNone/>
              <a:defRPr sz="2400"/>
            </a:lvl3pPr>
            <a:lvl4pPr marL="1371532" indent="0" algn="ctr">
              <a:buNone/>
              <a:defRPr sz="2000"/>
            </a:lvl4pPr>
            <a:lvl5pPr marL="1828709" indent="0" algn="ctr">
              <a:buNone/>
              <a:defRPr sz="2000"/>
            </a:lvl5pPr>
            <a:lvl6pPr marL="2285886" indent="0" algn="ctr">
              <a:buNone/>
              <a:defRPr sz="2000"/>
            </a:lvl6pPr>
            <a:lvl7pPr marL="2743062" indent="0" algn="ctr">
              <a:buNone/>
              <a:defRPr sz="2000"/>
            </a:lvl7pPr>
            <a:lvl8pPr marL="3200240" indent="0" algn="ctr">
              <a:buNone/>
              <a:defRPr sz="2000"/>
            </a:lvl8pPr>
            <a:lvl9pPr marL="3657418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" y="0"/>
            <a:ext cx="12244106" cy="22814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" y="4463419"/>
            <a:ext cx="12192000" cy="23961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6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4"/>
            <a:ext cx="4937760" cy="736283"/>
          </a:xfrm>
        </p:spPr>
        <p:txBody>
          <a:bodyPr lIns="91438" rIns="91438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4"/>
            <a:ext cx="4937760" cy="736283"/>
          </a:xfrm>
        </p:spPr>
        <p:txBody>
          <a:bodyPr lIns="91438" rIns="91438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5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124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686187" y="6459788"/>
            <a:ext cx="4822804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2189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35827" y="6492878"/>
            <a:ext cx="2472271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49B74239-73C9-4B55-8B1C-66BCA0FCF2F2}" type="datetime1">
              <a:rPr lang="en-US" smtClean="0"/>
              <a:t>10/15/2018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686187" y="6459788"/>
            <a:ext cx="4822804" cy="365125"/>
          </a:xfrm>
          <a:prstGeom prst="rect">
            <a:avLst/>
          </a:prstGeom>
        </p:spPr>
        <p:txBody>
          <a:bodyPr lIns="91438" tIns="45719" rIns="91438" bIns="45719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2" y="6492878"/>
            <a:ext cx="1312025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5721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9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1"/>
            <a:ext cx="3200400" cy="3379124"/>
          </a:xfrm>
        </p:spPr>
        <p:txBody>
          <a:bodyPr lIns="91438" rIns="91438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1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4" y="6459788"/>
            <a:ext cx="2618511" cy="365125"/>
          </a:xfrm>
          <a:prstGeom prst="rect">
            <a:avLst/>
          </a:prstGeom>
        </p:spPr>
        <p:txBody>
          <a:bodyPr lIns="91438" tIns="45719" rIns="91438" bIns="45719"/>
          <a:lstStyle>
            <a:lvl1pPr algn="l">
              <a:defRPr/>
            </a:lvl1pPr>
          </a:lstStyle>
          <a:p>
            <a:fld id="{CBBD38C9-86BE-42BA-90B7-7B0F222A966C}" type="datetime1">
              <a:rPr lang="en-US" smtClean="0"/>
              <a:t>10/15/2018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8"/>
            <a:ext cx="4648200" cy="365125"/>
          </a:xfrm>
          <a:prstGeom prst="rect">
            <a:avLst/>
          </a:prstGeom>
        </p:spPr>
        <p:txBody>
          <a:bodyPr lIns="91438" tIns="45719" rIns="91438" bIns="45719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" y="6492878"/>
            <a:ext cx="1312025" cy="365125"/>
          </a:xfrm>
          <a:prstGeom prst="rect">
            <a:avLst/>
          </a:prstGeom>
        </p:spPr>
        <p:txBody>
          <a:bodyPr lIns="91438" tIns="45719" rIns="91438" bIns="45719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199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985" y="221676"/>
            <a:ext cx="11369963" cy="738909"/>
          </a:xfrm>
        </p:spPr>
        <p:txBody>
          <a:bodyPr/>
          <a:lstStyle>
            <a:lvl1pPr marL="0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983" y="1219200"/>
            <a:ext cx="11406908" cy="5384800"/>
          </a:xfrm>
        </p:spPr>
        <p:txBody>
          <a:bodyPr/>
          <a:lstStyle>
            <a:lvl1pPr marL="461951" indent="-461951">
              <a:defRPr sz="2800"/>
            </a:lvl1pPr>
            <a:lvl2pPr marL="738170" indent="-538149">
              <a:defRPr sz="2800"/>
            </a:lvl2pPr>
            <a:lvl3pPr marL="858817" indent="-474651">
              <a:defRPr sz="2800"/>
            </a:lvl3pPr>
            <a:lvl4pPr marL="1144559" indent="-522275">
              <a:defRPr sz="2800"/>
            </a:lvl4pPr>
            <a:lvl5pPr marL="1376328" indent="-507987"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81000"/>
            <a:ext cx="11074400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08000" y="1371600"/>
            <a:ext cx="5486400" cy="5105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371600"/>
            <a:ext cx="5486400" cy="5105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059"/>
          <p:cNvSpPr>
            <a:spLocks noGrp="1" noChangeArrowheads="1"/>
          </p:cNvSpPr>
          <p:nvPr>
            <p:ph type="dt" sz="half" idx="10"/>
          </p:nvPr>
        </p:nvSpPr>
        <p:spPr>
          <a:xfrm>
            <a:off x="406400" y="6477000"/>
            <a:ext cx="25400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0FFBA9-6F95-4F70-A0C1-45366D5DB750}" type="datetime4">
              <a:rPr lang="en-US"/>
              <a:pPr>
                <a:defRPr/>
              </a:pPr>
              <a:t>October 15, 2018</a:t>
            </a:fld>
            <a:endParaRPr lang="en-US"/>
          </a:p>
        </p:txBody>
      </p:sp>
      <p:sp>
        <p:nvSpPr>
          <p:cNvPr id="6" name="Rectangle 2060"/>
          <p:cNvSpPr>
            <a:spLocks noGrp="1" noChangeArrowheads="1"/>
          </p:cNvSpPr>
          <p:nvPr>
            <p:ph type="ftr" sz="quarter" idx="11"/>
          </p:nvPr>
        </p:nvSpPr>
        <p:spPr>
          <a:xfrm>
            <a:off x="4470400" y="6477000"/>
            <a:ext cx="38608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Data Mining: Concepts and Techniques</a:t>
            </a:r>
          </a:p>
        </p:txBody>
      </p:sp>
      <p:sp>
        <p:nvSpPr>
          <p:cNvPr id="7" name="Rectangle 206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652000" y="6477000"/>
            <a:ext cx="25400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3B0B6D57-B021-463B-8D62-09A83E2EE1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6993140"/>
      </p:ext>
    </p:extLst>
  </p:cSld>
  <p:clrMapOvr>
    <a:masterClrMapping/>
  </p:clrMapOvr>
  <p:transition spd="med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686187" y="6459788"/>
            <a:ext cx="4822804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4380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81000"/>
            <a:ext cx="11074400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08000" y="1371600"/>
            <a:ext cx="5486400" cy="5105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371600"/>
            <a:ext cx="5486400" cy="2476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4000500"/>
            <a:ext cx="5486400" cy="2476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2061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1277600" y="6477000"/>
            <a:ext cx="9144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02CC86-93B0-4433-BB82-3B4544800C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132276"/>
      </p:ext>
    </p:extLst>
  </p:cSld>
  <p:clrMapOvr>
    <a:masterClrMapping/>
  </p:clrMapOvr>
  <p:transition spd="med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1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38" rIns="91438">
            <a:normAutofit/>
          </a:bodyPr>
          <a:lstStyle>
            <a:lvl1pPr marL="0" indent="0" algn="l">
              <a:buNone/>
              <a:defRPr sz="2400" b="1" cap="all" spc="200" baseline="0">
                <a:solidFill>
                  <a:schemeClr val="tx1"/>
                </a:solidFill>
                <a:latin typeface="Berlin Sans FB Demi" panose="020E0802020502020306" pitchFamily="34" charset="0"/>
              </a:defRPr>
            </a:lvl1pPr>
            <a:lvl2pPr marL="457189" indent="0" algn="ctr">
              <a:buNone/>
              <a:defRPr sz="2400"/>
            </a:lvl2pPr>
            <a:lvl3pPr marL="914377" indent="0" algn="ctr">
              <a:buNone/>
              <a:defRPr sz="2400"/>
            </a:lvl3pPr>
            <a:lvl4pPr marL="1371566" indent="0" algn="ctr">
              <a:buNone/>
              <a:defRPr sz="2000"/>
            </a:lvl4pPr>
            <a:lvl5pPr marL="1828754" indent="0" algn="ctr">
              <a:buNone/>
              <a:defRPr sz="2000"/>
            </a:lvl5pPr>
            <a:lvl6pPr marL="2285943" indent="0" algn="ctr">
              <a:buNone/>
              <a:defRPr sz="2000"/>
            </a:lvl6pPr>
            <a:lvl7pPr marL="2743131" indent="0" algn="ctr">
              <a:buNone/>
              <a:defRPr sz="2000"/>
            </a:lvl7pPr>
            <a:lvl8pPr marL="3200320" indent="0" algn="ctr">
              <a:buNone/>
              <a:defRPr sz="2000"/>
            </a:lvl8pPr>
            <a:lvl9pPr marL="3657509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" y="6492878"/>
            <a:ext cx="1312025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18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984" y="221676"/>
            <a:ext cx="11369963" cy="738909"/>
          </a:xfrm>
        </p:spPr>
        <p:txBody>
          <a:bodyPr/>
          <a:lstStyle>
            <a:lvl1pPr marL="0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983" y="1219200"/>
            <a:ext cx="11406908" cy="5384800"/>
          </a:xfrm>
        </p:spPr>
        <p:txBody>
          <a:bodyPr/>
          <a:lstStyle>
            <a:lvl1pPr marL="461963" indent="-461963">
              <a:defRPr sz="2800"/>
            </a:lvl1pPr>
            <a:lvl2pPr marL="738188" indent="-538163">
              <a:defRPr sz="2800"/>
            </a:lvl2pPr>
            <a:lvl3pPr marL="858838" indent="-474663">
              <a:defRPr sz="2800"/>
            </a:lvl3pPr>
            <a:lvl4pPr marL="1144588" indent="-522288">
              <a:defRPr sz="2800"/>
            </a:lvl4pPr>
            <a:lvl5pPr marL="1376363" indent="-508000"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</a:p>
        </p:txBody>
      </p:sp>
    </p:spTree>
    <p:extLst>
      <p:ext uri="{BB962C8B-B14F-4D97-AF65-F5344CB8AC3E}">
        <p14:creationId xmlns:p14="http://schemas.microsoft.com/office/powerpoint/2010/main" val="2298863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38" rIns="91438" anchor="t" anchorCtr="0">
            <a:normAutofit/>
          </a:bodyPr>
          <a:lstStyle>
            <a:lvl1pPr marL="0" indent="0" algn="ctr">
              <a:buNone/>
              <a:defRPr sz="2800" cap="all" spc="200" baseline="0">
                <a:solidFill>
                  <a:schemeClr val="tx1"/>
                </a:solidFill>
                <a:latin typeface="+mj-lt"/>
              </a:defRPr>
            </a:lvl1pPr>
            <a:lvl2pPr marL="45718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" y="6492878"/>
            <a:ext cx="1312025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6260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6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849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0985" y="286607"/>
            <a:ext cx="11369963" cy="673979"/>
          </a:xfrm>
          <a:prstGeom prst="rect">
            <a:avLst/>
          </a:prstGeom>
        </p:spPr>
        <p:txBody>
          <a:bodyPr vert="horz" lIns="91436" tIns="45718" rIns="91436" bIns="45718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0983" y="1219203"/>
            <a:ext cx="11406908" cy="5209309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lvl="0"/>
            <a:r>
              <a:rPr lang="en-US" dirty="0"/>
              <a:t> Click to 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91131" y="1100537"/>
            <a:ext cx="1097280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0" y="6565686"/>
            <a:ext cx="1066800" cy="273844"/>
          </a:xfrm>
          <a:prstGeom prst="rect">
            <a:avLst/>
          </a:prstGeom>
        </p:spPr>
        <p:txBody>
          <a:bodyPr lIns="91436" tIns="45718" rIns="91436" bIns="45718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F4F2234-F0AC-4578-99CD-21C2B01FA7D4}" type="slidenum">
              <a:rPr lang="en-US" sz="1600" b="0" smtClean="0"/>
              <a:pPr/>
              <a:t>‹#›</a:t>
            </a:fld>
            <a:endParaRPr lang="en-US" sz="1600" b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81" r:id="rId3"/>
    <p:sldLayoutId id="2147483823" r:id="rId4"/>
    <p:sldLayoutId id="2147483824" r:id="rId5"/>
  </p:sldLayoutIdLst>
  <p:hf hdr="0" ftr="0" dt="0"/>
  <p:txStyles>
    <p:titleStyle>
      <a:lvl1pPr algn="ctr" defTabSz="914354" rtl="0" eaLnBrk="1" latinLnBrk="0" hangingPunct="1">
        <a:lnSpc>
          <a:spcPct val="85000"/>
        </a:lnSpc>
        <a:spcBef>
          <a:spcPct val="0"/>
        </a:spcBef>
        <a:buNone/>
        <a:defRPr sz="4400" kern="1200" spc="-51" baseline="0"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Berlin Sans FB Demi" panose="020E0802020502020306" pitchFamily="34" charset="0"/>
          <a:ea typeface="+mj-ea"/>
          <a:cs typeface="+mj-cs"/>
        </a:defRPr>
      </a:lvl1pPr>
    </p:titleStyle>
    <p:bodyStyle>
      <a:lvl1pPr marL="341305" indent="-341305" algn="l" defTabSz="914354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rgbClr val="0000CC"/>
        </a:buClr>
        <a:buSzPct val="80000"/>
        <a:buFont typeface="Wingdings" panose="05000000000000000000" pitchFamily="2" charset="2"/>
        <a:buChar char="q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3074" indent="-373053" algn="l" defTabSz="914354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rgbClr val="BD582C"/>
        </a:buClr>
        <a:buSzPct val="80000"/>
        <a:buFont typeface="Wingdings" panose="05000000000000000000" pitchFamily="2" charset="2"/>
        <a:buChar char="q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684179" indent="-300023" algn="l" defTabSz="914354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rgbClr val="008080"/>
        </a:buClr>
        <a:buSzPct val="80000"/>
        <a:buFont typeface="Wingdings" panose="05000000000000000000" pitchFamily="2" charset="2"/>
        <a:buChar char="q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912791" indent="-290506" algn="l" defTabSz="914354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rgbClr val="FF0000"/>
        </a:buClr>
        <a:buSzPct val="80000"/>
        <a:buFont typeface="Wingdings" panose="05000000000000000000" pitchFamily="2" charset="2"/>
        <a:buChar char="q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2971" indent="-274632" algn="l" defTabSz="914354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rgbClr val="7030A0"/>
        </a:buClr>
        <a:buSzPct val="80000"/>
        <a:buFont typeface="Wingdings" panose="05000000000000000000" pitchFamily="2" charset="2"/>
        <a:buChar char="q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1099946" indent="-228589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299936" indent="-228589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499925" indent="-228589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699916" indent="-228589" algn="l" defTabSz="914354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0984" y="286606"/>
            <a:ext cx="11369963" cy="673979"/>
          </a:xfrm>
          <a:prstGeom prst="rect">
            <a:avLst/>
          </a:prstGeom>
        </p:spPr>
        <p:txBody>
          <a:bodyPr vert="horz" lIns="91438" tIns="45719" rIns="91438" bIns="45719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0983" y="1219202"/>
            <a:ext cx="11406908" cy="5209309"/>
          </a:xfrm>
          <a:prstGeom prst="rect">
            <a:avLst/>
          </a:prstGeom>
        </p:spPr>
        <p:txBody>
          <a:bodyPr vert="horz" lIns="91438" tIns="45719" rIns="91438" bIns="45719" rtlCol="0">
            <a:noAutofit/>
          </a:bodyPr>
          <a:lstStyle/>
          <a:p>
            <a:pPr lvl="0"/>
            <a:r>
              <a:rPr lang="en-US" dirty="0"/>
              <a:t> Click to 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91131" y="1100537"/>
            <a:ext cx="1097280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0" y="6565685"/>
            <a:ext cx="1066800" cy="273844"/>
          </a:xfrm>
          <a:prstGeom prst="rect">
            <a:avLst/>
          </a:prstGeom>
        </p:spPr>
        <p:txBody>
          <a:bodyPr lIns="91438" tIns="45719" rIns="91438" bIns="45719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F4F2234-F0AC-4578-99CD-21C2B01FA7D4}" type="slidenum">
              <a:rPr lang="en-US" sz="1600" b="0" smtClean="0"/>
              <a:pPr/>
              <a:t>‹#›</a:t>
            </a:fld>
            <a:endParaRPr lang="en-US" sz="1600" b="0" dirty="0"/>
          </a:p>
        </p:txBody>
      </p:sp>
    </p:spTree>
    <p:extLst>
      <p:ext uri="{BB962C8B-B14F-4D97-AF65-F5344CB8AC3E}">
        <p14:creationId xmlns:p14="http://schemas.microsoft.com/office/powerpoint/2010/main" val="868960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</p:sldLayoutIdLst>
  <p:hf hdr="0" ftr="0" dt="0"/>
  <p:txStyles>
    <p:titleStyle>
      <a:lvl1pPr algn="ctr" defTabSz="914377" rtl="0" eaLnBrk="1" latinLnBrk="0" hangingPunct="1">
        <a:lnSpc>
          <a:spcPct val="85000"/>
        </a:lnSpc>
        <a:spcBef>
          <a:spcPct val="0"/>
        </a:spcBef>
        <a:buNone/>
        <a:defRPr sz="4400" kern="1200" spc="-51" baseline="0">
          <a:solidFill>
            <a:schemeClr val="tx1"/>
          </a:solidFill>
          <a:latin typeface="Berlin Sans FB Demi" panose="020E0802020502020306" pitchFamily="34" charset="0"/>
          <a:ea typeface="+mj-ea"/>
          <a:cs typeface="+mj-cs"/>
        </a:defRPr>
      </a:lvl1pPr>
    </p:titleStyle>
    <p:bodyStyle>
      <a:lvl1pPr marL="341313" indent="-341313" algn="l" defTabSz="914377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rgbClr val="0000CC"/>
        </a:buClr>
        <a:buSzPct val="80000"/>
        <a:buFont typeface="Wingdings" panose="05000000000000000000" pitchFamily="2" charset="2"/>
        <a:buChar char="q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3088" indent="-373063" algn="l" defTabSz="914377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rgbClr val="BD582C"/>
        </a:buClr>
        <a:buSzPct val="80000"/>
        <a:buFont typeface="Wingdings" panose="05000000000000000000" pitchFamily="2" charset="2"/>
        <a:buChar char="q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684196" indent="-300031" algn="l" defTabSz="914377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rgbClr val="008080"/>
        </a:buClr>
        <a:buSzPct val="80000"/>
        <a:buFont typeface="Wingdings" panose="05000000000000000000" pitchFamily="2" charset="2"/>
        <a:buChar char="q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912813" indent="-290513" algn="l" defTabSz="914377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rgbClr val="FF0000"/>
        </a:buClr>
        <a:buSzPct val="80000"/>
        <a:buFont typeface="Wingdings" panose="05000000000000000000" pitchFamily="2" charset="2"/>
        <a:buChar char="q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74638" algn="l" defTabSz="914377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rgbClr val="7030A0"/>
        </a:buClr>
        <a:buSzPct val="80000"/>
        <a:buFont typeface="Wingdings" panose="05000000000000000000" pitchFamily="2" charset="2"/>
        <a:buChar char="q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1099973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299968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499963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699958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9.emf"/><Relationship Id="rId18" Type="http://schemas.openxmlformats.org/officeDocument/2006/relationships/oleObject" Target="../embeddings/oleObject8.bin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6.emf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11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7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8.emf"/><Relationship Id="rId5" Type="http://schemas.openxmlformats.org/officeDocument/2006/relationships/image" Target="../media/image5.emf"/><Relationship Id="rId15" Type="http://schemas.openxmlformats.org/officeDocument/2006/relationships/image" Target="../media/image10.emf"/><Relationship Id="rId10" Type="http://schemas.openxmlformats.org/officeDocument/2006/relationships/oleObject" Target="../embeddings/oleObject4.bin"/><Relationship Id="rId19" Type="http://schemas.openxmlformats.org/officeDocument/2006/relationships/image" Target="../media/image12.e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7.emf"/><Relationship Id="rId14" Type="http://schemas.openxmlformats.org/officeDocument/2006/relationships/oleObject" Target="../embeddings/oleObject6.bin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3.e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13" Type="http://schemas.openxmlformats.org/officeDocument/2006/relationships/oleObject" Target="../embeddings/oleObject16.bin"/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6.emf"/><Relationship Id="rId12" Type="http://schemas.openxmlformats.org/officeDocument/2006/relationships/image" Target="../media/image1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2.bin"/><Relationship Id="rId11" Type="http://schemas.openxmlformats.org/officeDocument/2006/relationships/oleObject" Target="../embeddings/oleObject15.bin"/><Relationship Id="rId5" Type="http://schemas.openxmlformats.org/officeDocument/2006/relationships/image" Target="../media/image15.emf"/><Relationship Id="rId10" Type="http://schemas.openxmlformats.org/officeDocument/2006/relationships/oleObject" Target="../embeddings/oleObject14.bin"/><Relationship Id="rId4" Type="http://schemas.openxmlformats.org/officeDocument/2006/relationships/oleObject" Target="../embeddings/oleObject11.bin"/><Relationship Id="rId9" Type="http://schemas.openxmlformats.org/officeDocument/2006/relationships/image" Target="../media/image7.emf"/><Relationship Id="rId14" Type="http://schemas.openxmlformats.org/officeDocument/2006/relationships/image" Target="../media/image17.e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1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8.bin"/><Relationship Id="rId11" Type="http://schemas.openxmlformats.org/officeDocument/2006/relationships/image" Target="../media/image20.emf"/><Relationship Id="rId5" Type="http://schemas.openxmlformats.org/officeDocument/2006/relationships/image" Target="../media/image18.emf"/><Relationship Id="rId10" Type="http://schemas.openxmlformats.org/officeDocument/2006/relationships/oleObject" Target="../embeddings/oleObject20.bin"/><Relationship Id="rId4" Type="http://schemas.openxmlformats.org/officeDocument/2006/relationships/oleObject" Target="../embeddings/oleObject17.bin"/><Relationship Id="rId9" Type="http://schemas.openxmlformats.org/officeDocument/2006/relationships/image" Target="../media/image15.e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emf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2.bin"/><Relationship Id="rId5" Type="http://schemas.openxmlformats.org/officeDocument/2006/relationships/image" Target="../media/image25.png"/><Relationship Id="rId4" Type="http://schemas.openxmlformats.org/officeDocument/2006/relationships/oleObject" Target="../embeddings/oleObject21.bin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4.bin"/><Relationship Id="rId5" Type="http://schemas.openxmlformats.org/officeDocument/2006/relationships/image" Target="../media/image26.png"/><Relationship Id="rId4" Type="http://schemas.openxmlformats.org/officeDocument/2006/relationships/oleObject" Target="../embeddings/oleObject23.bin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emf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emf"/><Relationship Id="rId9" Type="http://schemas.openxmlformats.org/officeDocument/2006/relationships/image" Target="../media/image33.em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7" Type="http://schemas.openxmlformats.org/officeDocument/2006/relationships/image" Target="../media/image38.wmf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wmf"/><Relationship Id="rId5" Type="http://schemas.openxmlformats.org/officeDocument/2006/relationships/image" Target="../media/image36.wmf"/><Relationship Id="rId4" Type="http://schemas.openxmlformats.org/officeDocument/2006/relationships/image" Target="../media/image35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emf"/><Relationship Id="rId3" Type="http://schemas.openxmlformats.org/officeDocument/2006/relationships/notesSlide" Target="../notesSlides/notesSlide60.xml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4.wmf"/><Relationship Id="rId5" Type="http://schemas.openxmlformats.org/officeDocument/2006/relationships/image" Target="../media/image40.wmf"/><Relationship Id="rId10" Type="http://schemas.openxmlformats.org/officeDocument/2006/relationships/image" Target="../media/image42.emf"/><Relationship Id="rId4" Type="http://schemas.openxmlformats.org/officeDocument/2006/relationships/image" Target="../media/image43.wmf"/><Relationship Id="rId9" Type="http://schemas.openxmlformats.org/officeDocument/2006/relationships/oleObject" Target="../embeddings/oleObject26.bin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hyperlink" Target="https://pdfs.semanticscholar.org/05c1/06bb1a21a8d8d99b76953231f1476ec73df2.pdf" TargetMode="Externa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321858"/>
            <a:ext cx="12192000" cy="995083"/>
          </a:xfrm>
        </p:spPr>
        <p:txBody>
          <a:bodyPr>
            <a:noAutofit/>
          </a:bodyPr>
          <a:lstStyle/>
          <a:p>
            <a:pPr algn="ctr" defTabSz="1219110"/>
            <a:r>
              <a:rPr lang="en-US" dirty="0"/>
              <a:t>CS 412 Intro. to Data Mining</a:t>
            </a:r>
            <a:endParaRPr lang="en-US" b="1" spc="0" dirty="0">
              <a:solidFill>
                <a:prstClr val="black"/>
              </a:solidFill>
              <a:effectLst>
                <a:outerShdw blurRad="50800" dist="38100" dir="2700000" algn="tl" rotWithShape="0">
                  <a:scrgbClr r="0" g="0" b="0">
                    <a:alpha val="43000"/>
                  </a:scrgbClr>
                </a:outerShdw>
              </a:effectLst>
              <a:latin typeface="Abadi MT Condensed Extra Bold"/>
              <a:cs typeface="Abadi MT Condensed Extra Bold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308725"/>
            <a:ext cx="12192000" cy="1039906"/>
          </a:xfrm>
        </p:spPr>
        <p:txBody>
          <a:bodyPr>
            <a:noAutofit/>
          </a:bodyPr>
          <a:lstStyle/>
          <a:p>
            <a:r>
              <a:rPr lang="en-US" altLang="en-US" sz="3600" dirty="0"/>
              <a:t>Chapter 7 : Advanced Frequent Pattern Mining</a:t>
            </a:r>
          </a:p>
          <a:p>
            <a:r>
              <a:rPr lang="en-US" altLang="zh-CN" dirty="0"/>
              <a:t>Qi Li</a:t>
            </a:r>
            <a:r>
              <a:rPr lang="en-US" dirty="0"/>
              <a:t>, Computer Science, Univ. Illinois at Urbana-Champaign</a:t>
            </a:r>
            <a:r>
              <a:rPr lang="en-US"/>
              <a:t>, 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4" y="6492879"/>
            <a:ext cx="1312025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smtClean="0">
                <a:solidFill>
                  <a:srgbClr val="000000"/>
                </a:solidFill>
              </a:rPr>
              <a:pPr/>
              <a:t>1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2582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101600" y="152400"/>
            <a:ext cx="11887200" cy="914400"/>
          </a:xfrm>
        </p:spPr>
        <p:txBody>
          <a:bodyPr>
            <a:normAutofit fontScale="90000"/>
          </a:bodyPr>
          <a:lstStyle/>
          <a:p>
            <a:pPr>
              <a:lnSpc>
                <a:spcPts val="3600"/>
              </a:lnSpc>
            </a:pPr>
            <a:r>
              <a:rPr lang="en-US" altLang="en-US" dirty="0"/>
              <a:t>Mining Extraordinary Phenomena in Quantitative Association Mining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idx="1"/>
          </p:nvPr>
        </p:nvSpPr>
        <p:spPr>
          <a:xfrm>
            <a:off x="544946" y="1143000"/>
            <a:ext cx="9597537" cy="5486400"/>
          </a:xfrm>
        </p:spPr>
        <p:txBody>
          <a:bodyPr/>
          <a:lstStyle/>
          <a:p>
            <a:pPr eaLnBrk="1" hangingPunct="1">
              <a:spcBef>
                <a:spcPts val="500"/>
              </a:spcBef>
            </a:pPr>
            <a:r>
              <a:rPr lang="en-US" altLang="en-US" sz="2400" dirty="0"/>
              <a:t>Mining extraordinary (i.e., interesting) phenomena</a:t>
            </a:r>
          </a:p>
          <a:p>
            <a:pPr lvl="1" eaLnBrk="1" hangingPunct="1">
              <a:spcBef>
                <a:spcPts val="500"/>
              </a:spcBef>
            </a:pPr>
            <a:r>
              <a:rPr lang="en-US" altLang="en-US" sz="2400" dirty="0">
                <a:solidFill>
                  <a:srgbClr val="FF0000"/>
                </a:solidFill>
              </a:rPr>
              <a:t>E.g.:  Gender = female </a:t>
            </a:r>
            <a:r>
              <a:rPr lang="en-US" altLang="en-US" sz="2400" dirty="0">
                <a:solidFill>
                  <a:srgbClr val="FF0000"/>
                </a:solidFill>
                <a:sym typeface="Symbol" pitchFamily="18" charset="2"/>
              </a:rPr>
              <a:t></a:t>
            </a:r>
            <a:r>
              <a:rPr lang="en-US" altLang="en-US" sz="2400" dirty="0">
                <a:solidFill>
                  <a:srgbClr val="FF0000"/>
                </a:solidFill>
              </a:rPr>
              <a:t> Wage: mean=$7/</a:t>
            </a:r>
            <a:r>
              <a:rPr lang="en-US" altLang="en-US" sz="2400" dirty="0" err="1">
                <a:solidFill>
                  <a:srgbClr val="FF0000"/>
                </a:solidFill>
              </a:rPr>
              <a:t>hr</a:t>
            </a:r>
            <a:r>
              <a:rPr lang="en-US" altLang="en-US" sz="2400" dirty="0">
                <a:solidFill>
                  <a:srgbClr val="FF0000"/>
                </a:solidFill>
              </a:rPr>
              <a:t> (overall mean = $9)</a:t>
            </a:r>
          </a:p>
          <a:p>
            <a:pPr lvl="1" eaLnBrk="1" hangingPunct="1">
              <a:spcBef>
                <a:spcPts val="500"/>
              </a:spcBef>
            </a:pPr>
            <a:r>
              <a:rPr lang="en-US" altLang="en-US" sz="2400" dirty="0"/>
              <a:t>LHS: a subset of the population </a:t>
            </a:r>
          </a:p>
          <a:p>
            <a:pPr lvl="1" eaLnBrk="1" hangingPunct="1">
              <a:spcBef>
                <a:spcPts val="500"/>
              </a:spcBef>
            </a:pPr>
            <a:r>
              <a:rPr lang="en-US" altLang="en-US" sz="2400" dirty="0"/>
              <a:t>RHS: an extraordinary behavior of this subset</a:t>
            </a:r>
          </a:p>
          <a:p>
            <a:pPr eaLnBrk="1" hangingPunct="1">
              <a:spcBef>
                <a:spcPts val="500"/>
              </a:spcBef>
            </a:pPr>
            <a:r>
              <a:rPr lang="en-US" altLang="en-US" sz="2400" dirty="0"/>
              <a:t>The rule is accepted only if a statistical test (e.g., Z-test) confirms the inference with high confidence</a:t>
            </a:r>
          </a:p>
          <a:p>
            <a:pPr eaLnBrk="1" hangingPunct="1">
              <a:spcBef>
                <a:spcPts val="500"/>
              </a:spcBef>
            </a:pPr>
            <a:endParaRPr lang="en-US" altLang="en-US" sz="2400" dirty="0"/>
          </a:p>
          <a:p>
            <a:pPr eaLnBrk="1" hangingPunct="1">
              <a:spcBef>
                <a:spcPts val="500"/>
              </a:spcBef>
            </a:pPr>
            <a:r>
              <a:rPr lang="en-US" altLang="en-US" sz="2400" dirty="0" err="1"/>
              <a:t>Subrule</a:t>
            </a:r>
            <a:r>
              <a:rPr lang="en-US" altLang="en-US" sz="2400" dirty="0"/>
              <a:t>: Highlights the extraordinary behavior of a subset of the population of the super rule </a:t>
            </a:r>
          </a:p>
          <a:p>
            <a:pPr lvl="1" eaLnBrk="1" hangingPunct="1">
              <a:spcBef>
                <a:spcPts val="500"/>
              </a:spcBef>
            </a:pPr>
            <a:r>
              <a:rPr lang="en-US" altLang="en-US" sz="2400" dirty="0">
                <a:solidFill>
                  <a:srgbClr val="FF0000"/>
                </a:solidFill>
              </a:rPr>
              <a:t>E.g.: (Gender = female) ^ (South = yes) </a:t>
            </a:r>
            <a:r>
              <a:rPr lang="en-US" altLang="en-US" sz="2400" dirty="0">
                <a:solidFill>
                  <a:srgbClr val="FF0000"/>
                </a:solidFill>
                <a:sym typeface="Symbol" pitchFamily="18" charset="2"/>
              </a:rPr>
              <a:t></a:t>
            </a:r>
            <a:r>
              <a:rPr lang="en-US" altLang="en-US" sz="2400" dirty="0">
                <a:solidFill>
                  <a:srgbClr val="FF0000"/>
                </a:solidFill>
              </a:rPr>
              <a:t> mean wage = $6.3/</a:t>
            </a:r>
            <a:r>
              <a:rPr lang="en-US" altLang="en-US" sz="2400" dirty="0" err="1">
                <a:solidFill>
                  <a:srgbClr val="FF0000"/>
                </a:solidFill>
              </a:rPr>
              <a:t>hr</a:t>
            </a:r>
            <a:endParaRPr lang="en-US" altLang="en-US" sz="2400" dirty="0">
              <a:solidFill>
                <a:srgbClr val="FF0000"/>
              </a:solidFill>
            </a:endParaRPr>
          </a:p>
          <a:p>
            <a:pPr eaLnBrk="1" hangingPunct="1">
              <a:spcBef>
                <a:spcPts val="500"/>
              </a:spcBef>
            </a:pPr>
            <a:r>
              <a:rPr lang="en-US" altLang="en-US" sz="2400" dirty="0"/>
              <a:t>Rule condition can be categorical or numerical (quantitative rules)</a:t>
            </a:r>
          </a:p>
          <a:p>
            <a:pPr lvl="1">
              <a:spcBef>
                <a:spcPts val="500"/>
              </a:spcBef>
            </a:pPr>
            <a:r>
              <a:rPr lang="en-US" altLang="en-US" sz="2400" dirty="0">
                <a:solidFill>
                  <a:srgbClr val="FF0000"/>
                </a:solidFill>
              </a:rPr>
              <a:t>E.g.: Education </a:t>
            </a:r>
            <a:r>
              <a:rPr lang="en-US" altLang="en-US" sz="2400" dirty="0">
                <a:solidFill>
                  <a:srgbClr val="FF0000"/>
                </a:solidFill>
                <a:cs typeface="Tahoma" pitchFamily="34" charset="0"/>
              </a:rPr>
              <a:t>in</a:t>
            </a:r>
            <a:r>
              <a:rPr lang="en-US" altLang="en-US" sz="2400" dirty="0">
                <a:solidFill>
                  <a:srgbClr val="FF0000"/>
                </a:solidFill>
              </a:rPr>
              <a:t> [14-18] (</a:t>
            </a:r>
            <a:r>
              <a:rPr lang="en-US" altLang="en-US" sz="2400" dirty="0" err="1">
                <a:solidFill>
                  <a:srgbClr val="FF0000"/>
                </a:solidFill>
              </a:rPr>
              <a:t>yrs</a:t>
            </a:r>
            <a:r>
              <a:rPr lang="en-US" altLang="en-US" sz="2400" dirty="0">
                <a:solidFill>
                  <a:srgbClr val="FF0000"/>
                </a:solidFill>
              </a:rPr>
              <a:t>) </a:t>
            </a:r>
            <a:r>
              <a:rPr lang="en-US" altLang="en-US" sz="2400" dirty="0">
                <a:solidFill>
                  <a:srgbClr val="FF0000"/>
                </a:solidFill>
                <a:sym typeface="Symbol" pitchFamily="18" charset="2"/>
              </a:rPr>
              <a:t></a:t>
            </a:r>
            <a:r>
              <a:rPr lang="en-US" altLang="en-US" sz="2400" dirty="0">
                <a:solidFill>
                  <a:srgbClr val="FF0000"/>
                </a:solidFill>
              </a:rPr>
              <a:t> mean wage = $11.64/</a:t>
            </a:r>
            <a:r>
              <a:rPr lang="en-US" altLang="en-US" sz="2400" dirty="0" err="1">
                <a:solidFill>
                  <a:srgbClr val="FF0000"/>
                </a:solidFill>
              </a:rPr>
              <a:t>hr</a:t>
            </a:r>
            <a:r>
              <a:rPr lang="en-US" altLang="en-US" sz="2400" dirty="0">
                <a:solidFill>
                  <a:srgbClr val="FF0000"/>
                </a:solidFill>
              </a:rPr>
              <a:t>  </a:t>
            </a:r>
          </a:p>
          <a:p>
            <a:pPr marL="0" lvl="1" indent="0">
              <a:spcBef>
                <a:spcPts val="500"/>
              </a:spcBef>
              <a:buClr>
                <a:srgbClr val="0000CC"/>
              </a:buClr>
              <a:buNone/>
            </a:pPr>
            <a:endParaRPr lang="en-US" altLang="en-US" sz="2400" kern="0" dirty="0"/>
          </a:p>
        </p:txBody>
      </p:sp>
    </p:spTree>
    <p:extLst>
      <p:ext uri="{BB962C8B-B14F-4D97-AF65-F5344CB8AC3E}">
        <p14:creationId xmlns:p14="http://schemas.microsoft.com/office/powerpoint/2010/main" val="84961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101600" y="304800"/>
            <a:ext cx="11988800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Rare Patterns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143000"/>
            <a:ext cx="9490635" cy="5334000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altLang="en-US" sz="2400" dirty="0"/>
              <a:t>Rare patterns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en-US" sz="2400" dirty="0"/>
              <a:t>Very low support but interesting (e.g., buying Rolex watches)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en-US" sz="2400" dirty="0"/>
              <a:t>How to mine them? Setting individualized, group-based min-support thresholds for different groups of items</a:t>
            </a:r>
          </a:p>
          <a:p>
            <a:pPr eaLnBrk="1" hangingPunct="1">
              <a:lnSpc>
                <a:spcPct val="120000"/>
              </a:lnSpc>
            </a:pP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813899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Negative Patterns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altLang="en-US" sz="2400" dirty="0"/>
              <a:t>Negative patterns</a:t>
            </a:r>
          </a:p>
          <a:p>
            <a:pPr lvl="1">
              <a:lnSpc>
                <a:spcPct val="120000"/>
              </a:lnSpc>
            </a:pPr>
            <a:r>
              <a:rPr lang="en-US" altLang="en-US" sz="2400" dirty="0"/>
              <a:t>Negatively correlated: Unlikely to happen together</a:t>
            </a:r>
          </a:p>
          <a:p>
            <a:pPr lvl="1">
              <a:lnSpc>
                <a:spcPct val="120000"/>
              </a:lnSpc>
            </a:pPr>
            <a:r>
              <a:rPr lang="en-US" altLang="en-US" sz="2400" dirty="0"/>
              <a:t>Ex.:  Since it is unlikely that the same customer buys both a </a:t>
            </a:r>
            <a:r>
              <a:rPr lang="en-US" altLang="en-US" sz="2400" dirty="0">
                <a:solidFill>
                  <a:srgbClr val="FF0000"/>
                </a:solidFill>
              </a:rPr>
              <a:t>Ford Expedition</a:t>
            </a:r>
            <a:r>
              <a:rPr lang="en-US" altLang="en-US" sz="2400" dirty="0"/>
              <a:t> (an SUV car) and a </a:t>
            </a:r>
            <a:r>
              <a:rPr lang="en-US" altLang="en-US" sz="2400" dirty="0">
                <a:solidFill>
                  <a:srgbClr val="FF0000"/>
                </a:solidFill>
              </a:rPr>
              <a:t>Ford Fusion </a:t>
            </a:r>
            <a:r>
              <a:rPr lang="en-US" altLang="en-US" sz="2400" dirty="0"/>
              <a:t>(a hybrid car), buying a </a:t>
            </a:r>
            <a:r>
              <a:rPr lang="en-US" altLang="en-US" sz="2400" dirty="0">
                <a:solidFill>
                  <a:srgbClr val="FF0000"/>
                </a:solidFill>
              </a:rPr>
              <a:t>Ford Expedition </a:t>
            </a:r>
            <a:r>
              <a:rPr lang="en-US" altLang="en-US" sz="2400" dirty="0"/>
              <a:t>and buying a </a:t>
            </a:r>
            <a:r>
              <a:rPr lang="en-US" altLang="en-US" sz="2400" dirty="0">
                <a:solidFill>
                  <a:srgbClr val="FF0000"/>
                </a:solidFill>
              </a:rPr>
              <a:t>Ford Fusion </a:t>
            </a:r>
            <a:r>
              <a:rPr lang="en-US" altLang="en-US" sz="2400" dirty="0"/>
              <a:t>are likely negatively correlated patterns</a:t>
            </a:r>
          </a:p>
          <a:p>
            <a:pPr lvl="1">
              <a:lnSpc>
                <a:spcPct val="120000"/>
              </a:lnSpc>
            </a:pPr>
            <a:r>
              <a:rPr lang="en-US" altLang="en-US" sz="2400" dirty="0"/>
              <a:t>How to define negative patterns?</a:t>
            </a:r>
          </a:p>
          <a:p>
            <a:r>
              <a:rPr lang="en-US" altLang="en-US" sz="2400" dirty="0"/>
              <a:t>A support-based definition of negative correlated patterns</a:t>
            </a:r>
          </a:p>
          <a:p>
            <a:pPr lvl="1"/>
            <a:r>
              <a:rPr lang="en-US" altLang="en-US" sz="2400" dirty="0"/>
              <a:t>If </a:t>
            </a:r>
            <a:r>
              <a:rPr lang="en-US" altLang="en-US" sz="2400" dirty="0" err="1"/>
              <a:t>itemsets</a:t>
            </a:r>
            <a:r>
              <a:rPr lang="en-US" altLang="en-US" sz="2400" dirty="0"/>
              <a:t> A and B are both frequent but rarely occur together, i.e.,  </a:t>
            </a:r>
            <a:r>
              <a:rPr lang="en-US" altLang="en-US" sz="2400" dirty="0">
                <a:solidFill>
                  <a:srgbClr val="FF0000"/>
                </a:solidFill>
              </a:rPr>
              <a:t>sup(A U B) &lt;&lt; sup (A) </a:t>
            </a:r>
            <a:r>
              <a:rPr lang="en-US" altLang="en-US" sz="2400" dirty="0">
                <a:solidFill>
                  <a:srgbClr val="FF0000"/>
                </a:solidFill>
                <a:cs typeface="Tahoma" pitchFamily="34" charset="0"/>
              </a:rPr>
              <a:t>×</a:t>
            </a:r>
            <a:r>
              <a:rPr lang="en-US" altLang="en-US" sz="2400" dirty="0">
                <a:solidFill>
                  <a:srgbClr val="FF0000"/>
                </a:solidFill>
              </a:rPr>
              <a:t> sup(B)</a:t>
            </a:r>
          </a:p>
          <a:p>
            <a:pPr lvl="1">
              <a:lnSpc>
                <a:spcPct val="120000"/>
              </a:lnSpc>
            </a:pP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208505" y="5233344"/>
            <a:ext cx="4671589" cy="400110"/>
          </a:xfrm>
          <a:prstGeom prst="rect">
            <a:avLst/>
          </a:prstGeom>
          <a:solidFill>
            <a:srgbClr val="F0CDBC"/>
          </a:solidFill>
        </p:spPr>
        <p:txBody>
          <a:bodyPr wrap="square" rtlCol="0">
            <a:spAutoFit/>
          </a:bodyPr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Does this remind you the definition of </a:t>
            </a:r>
            <a:r>
              <a:rPr kumimoji="0" lang="en-US" alt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lift?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2644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101600" y="304800"/>
            <a:ext cx="11988800" cy="609600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Defining Negative Correlated Patterns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idx="1"/>
          </p:nvPr>
        </p:nvSpPr>
        <p:spPr>
          <a:xfrm>
            <a:off x="406401" y="1142999"/>
            <a:ext cx="9855200" cy="5581073"/>
          </a:xfrm>
        </p:spPr>
        <p:txBody>
          <a:bodyPr/>
          <a:lstStyle/>
          <a:p>
            <a:pPr lvl="1"/>
            <a:endParaRPr lang="en-US" altLang="en-US" sz="2400" dirty="0">
              <a:solidFill>
                <a:srgbClr val="FF0000"/>
              </a:solidFill>
            </a:endParaRPr>
          </a:p>
          <a:p>
            <a:r>
              <a:rPr lang="en-US" altLang="en-US" sz="2400" dirty="0"/>
              <a:t>Is this a good definition for large transaction datasets? </a:t>
            </a:r>
          </a:p>
          <a:p>
            <a:r>
              <a:rPr lang="en-US" altLang="en-US" sz="2400" dirty="0"/>
              <a:t>Ex.:   Suppose a store sold two needle packages A and B 100 times each, but only one transaction contained both A and B</a:t>
            </a:r>
          </a:p>
          <a:p>
            <a:pPr lvl="1"/>
            <a:r>
              <a:rPr lang="en-US" altLang="en-US" sz="2400" dirty="0"/>
              <a:t>When there are in total 200 transactions, we have </a:t>
            </a:r>
          </a:p>
          <a:p>
            <a:pPr lvl="2"/>
            <a:r>
              <a:rPr lang="en-US" altLang="en-US" sz="2400" dirty="0">
                <a:solidFill>
                  <a:srgbClr val="FF0000"/>
                </a:solidFill>
              </a:rPr>
              <a:t>s(A U B) = 0.005, s(A) </a:t>
            </a:r>
            <a:r>
              <a:rPr lang="en-US" altLang="en-US" sz="2400" dirty="0">
                <a:solidFill>
                  <a:srgbClr val="FF0000"/>
                </a:solidFill>
                <a:cs typeface="Tahoma" pitchFamily="34" charset="0"/>
              </a:rPr>
              <a:t>×</a:t>
            </a:r>
            <a:r>
              <a:rPr lang="en-US" altLang="en-US" sz="2400" dirty="0">
                <a:solidFill>
                  <a:srgbClr val="FF0000"/>
                </a:solidFill>
              </a:rPr>
              <a:t> s(B) = 0.25, s(A U B) &lt;&lt; s(A) </a:t>
            </a:r>
            <a:r>
              <a:rPr lang="en-US" altLang="en-US" sz="2400" dirty="0">
                <a:solidFill>
                  <a:srgbClr val="FF0000"/>
                </a:solidFill>
                <a:cs typeface="Tahoma" pitchFamily="34" charset="0"/>
              </a:rPr>
              <a:t>×</a:t>
            </a:r>
            <a:r>
              <a:rPr lang="en-US" altLang="en-US" sz="2400" dirty="0">
                <a:solidFill>
                  <a:srgbClr val="FF0000"/>
                </a:solidFill>
              </a:rPr>
              <a:t> s(B)</a:t>
            </a:r>
          </a:p>
          <a:p>
            <a:pPr lvl="2"/>
            <a:endParaRPr lang="en-US" altLang="en-US" sz="2400" dirty="0">
              <a:solidFill>
                <a:srgbClr val="FF0000"/>
              </a:solidFill>
            </a:endParaRPr>
          </a:p>
          <a:p>
            <a:pPr lvl="1"/>
            <a:r>
              <a:rPr lang="en-US" altLang="en-US" sz="2400" dirty="0"/>
              <a:t>But when there are 10</a:t>
            </a:r>
            <a:r>
              <a:rPr lang="en-US" altLang="en-US" sz="2400" baseline="30000" dirty="0"/>
              <a:t>5</a:t>
            </a:r>
            <a:r>
              <a:rPr lang="en-US" altLang="en-US" sz="2400" dirty="0"/>
              <a:t> transactions, we have</a:t>
            </a:r>
          </a:p>
          <a:p>
            <a:pPr lvl="2"/>
            <a:r>
              <a:rPr lang="en-US" altLang="en-US" sz="2400" dirty="0">
                <a:solidFill>
                  <a:srgbClr val="FF0000"/>
                </a:solidFill>
              </a:rPr>
              <a:t>s(A U B) = 1/10</a:t>
            </a:r>
            <a:r>
              <a:rPr lang="en-US" altLang="en-US" sz="2400" baseline="30000" dirty="0">
                <a:solidFill>
                  <a:srgbClr val="FF0000"/>
                </a:solidFill>
              </a:rPr>
              <a:t>5</a:t>
            </a:r>
            <a:r>
              <a:rPr lang="en-US" altLang="en-US" sz="2400" dirty="0">
                <a:solidFill>
                  <a:srgbClr val="FF0000"/>
                </a:solidFill>
              </a:rPr>
              <a:t>, s(A) </a:t>
            </a:r>
            <a:r>
              <a:rPr lang="en-US" altLang="en-US" sz="2400" dirty="0">
                <a:solidFill>
                  <a:srgbClr val="FF0000"/>
                </a:solidFill>
                <a:cs typeface="Tahoma" pitchFamily="34" charset="0"/>
              </a:rPr>
              <a:t>×</a:t>
            </a:r>
            <a:r>
              <a:rPr lang="en-US" altLang="en-US" sz="2400" dirty="0">
                <a:solidFill>
                  <a:srgbClr val="FF0000"/>
                </a:solidFill>
              </a:rPr>
              <a:t> s(B) = 1/10</a:t>
            </a:r>
            <a:r>
              <a:rPr lang="en-US" altLang="en-US" sz="2400" baseline="30000" dirty="0">
                <a:solidFill>
                  <a:srgbClr val="FF0000"/>
                </a:solidFill>
              </a:rPr>
              <a:t>3 </a:t>
            </a:r>
            <a:r>
              <a:rPr lang="en-US" altLang="en-US" sz="2400" dirty="0">
                <a:solidFill>
                  <a:srgbClr val="FF0000"/>
                </a:solidFill>
                <a:cs typeface="Tahoma" pitchFamily="34" charset="0"/>
              </a:rPr>
              <a:t>×</a:t>
            </a:r>
            <a:r>
              <a:rPr lang="en-US" altLang="en-US" sz="2400" baseline="30000" dirty="0">
                <a:solidFill>
                  <a:srgbClr val="FF0000"/>
                </a:solidFill>
              </a:rPr>
              <a:t> </a:t>
            </a:r>
            <a:r>
              <a:rPr lang="en-US" altLang="en-US" sz="2400" dirty="0">
                <a:solidFill>
                  <a:srgbClr val="FF0000"/>
                </a:solidFill>
              </a:rPr>
              <a:t>1/10</a:t>
            </a:r>
            <a:r>
              <a:rPr lang="en-US" altLang="en-US" sz="2400" baseline="30000" dirty="0">
                <a:solidFill>
                  <a:srgbClr val="FF0000"/>
                </a:solidFill>
              </a:rPr>
              <a:t>3</a:t>
            </a:r>
            <a:r>
              <a:rPr lang="en-US" altLang="en-US" sz="2400" dirty="0">
                <a:solidFill>
                  <a:srgbClr val="FF0000"/>
                </a:solidFill>
              </a:rPr>
              <a:t>, s(A U B) &gt; s(A) </a:t>
            </a:r>
            <a:r>
              <a:rPr lang="en-US" altLang="en-US" sz="2400" dirty="0">
                <a:solidFill>
                  <a:srgbClr val="FF0000"/>
                </a:solidFill>
                <a:cs typeface="Tahoma" pitchFamily="34" charset="0"/>
              </a:rPr>
              <a:t>×</a:t>
            </a:r>
            <a:r>
              <a:rPr lang="en-US" altLang="en-US" sz="2400" dirty="0">
                <a:solidFill>
                  <a:srgbClr val="FF0000"/>
                </a:solidFill>
              </a:rPr>
              <a:t> s(B)</a:t>
            </a:r>
          </a:p>
          <a:p>
            <a:pPr lvl="1"/>
            <a:r>
              <a:rPr lang="en-US" altLang="en-US" sz="2400" dirty="0"/>
              <a:t>What is the problem?</a:t>
            </a:r>
            <a:r>
              <a:rPr lang="en-US" altLang="en-US" sz="2400" dirty="0">
                <a:cs typeface="Tahoma" pitchFamily="34" charset="0"/>
              </a:rPr>
              <a:t>—</a:t>
            </a:r>
            <a:r>
              <a:rPr lang="en-US" altLang="en-US" sz="2400" dirty="0"/>
              <a:t>Null transactions: The support-based definition is not null-invariant!</a:t>
            </a:r>
          </a:p>
        </p:txBody>
      </p:sp>
    </p:spTree>
    <p:extLst>
      <p:ext uri="{BB962C8B-B14F-4D97-AF65-F5344CB8AC3E}">
        <p14:creationId xmlns:p14="http://schemas.microsoft.com/office/powerpoint/2010/main" val="2567389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1856403" y="0"/>
            <a:ext cx="8610788" cy="1094874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Defining Negative Correlation:  Need Null-Invariance in Definition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idx="1"/>
          </p:nvPr>
        </p:nvSpPr>
        <p:spPr>
          <a:xfrm>
            <a:off x="586506" y="1120740"/>
            <a:ext cx="9776694" cy="5500783"/>
          </a:xfrm>
        </p:spPr>
        <p:txBody>
          <a:bodyPr/>
          <a:lstStyle/>
          <a:p>
            <a:r>
              <a:rPr lang="en-US" altLang="en-US" sz="2400" dirty="0"/>
              <a:t>A good definition on negative correlation should take care of the null-invariance problem</a:t>
            </a:r>
          </a:p>
          <a:p>
            <a:pPr lvl="1"/>
            <a:r>
              <a:rPr lang="en-US" altLang="en-US" sz="2400" dirty="0"/>
              <a:t>Whether two </a:t>
            </a:r>
            <a:r>
              <a:rPr lang="en-US" altLang="en-US" sz="2400" dirty="0" err="1"/>
              <a:t>itemsets</a:t>
            </a:r>
            <a:r>
              <a:rPr lang="en-US" altLang="en-US" sz="2400" dirty="0"/>
              <a:t> A and B are negatively correlated should not be influenced by the number of null-transactions </a:t>
            </a:r>
          </a:p>
          <a:p>
            <a:r>
              <a:rPr lang="en-US" altLang="en-US" sz="2400" dirty="0"/>
              <a:t>A </a:t>
            </a:r>
            <a:r>
              <a:rPr lang="en-US" altLang="en-US" sz="2400" dirty="0" err="1"/>
              <a:t>Kulczynski</a:t>
            </a:r>
            <a:r>
              <a:rPr lang="en-US" altLang="en-US" sz="2400" dirty="0"/>
              <a:t> measure-based definition  </a:t>
            </a:r>
          </a:p>
          <a:p>
            <a:pPr lvl="1"/>
            <a:r>
              <a:rPr lang="en-US" altLang="en-US" sz="2400" dirty="0"/>
              <a:t>If </a:t>
            </a:r>
            <a:r>
              <a:rPr lang="en-US" altLang="en-US" sz="2400" dirty="0" err="1"/>
              <a:t>itemsets</a:t>
            </a:r>
            <a:r>
              <a:rPr lang="en-US" altLang="en-US" sz="2400" dirty="0"/>
              <a:t> A and B are frequent but </a:t>
            </a:r>
          </a:p>
          <a:p>
            <a:pPr marL="854075" lvl="4" indent="0">
              <a:buNone/>
            </a:pPr>
            <a:r>
              <a:rPr lang="en-US" altLang="en-US" sz="2400" dirty="0">
                <a:solidFill>
                  <a:srgbClr val="FF0000"/>
                </a:solidFill>
              </a:rPr>
              <a:t>(s(A U B)/s(A) + s(A U B)/s(B))/2 &lt; </a:t>
            </a:r>
            <a:r>
              <a:rPr lang="ru-RU" altLang="en-US" sz="2400" dirty="0">
                <a:solidFill>
                  <a:srgbClr val="FF0000"/>
                </a:solidFill>
                <a:cs typeface="Tahoma" pitchFamily="34" charset="0"/>
              </a:rPr>
              <a:t>є</a:t>
            </a:r>
            <a:r>
              <a:rPr lang="en-US" altLang="en-US" sz="2400" dirty="0">
                <a:cs typeface="Tahoma" pitchFamily="34" charset="0"/>
              </a:rPr>
              <a:t>,</a:t>
            </a:r>
            <a:endParaRPr lang="en-US" altLang="en-US" sz="2400" dirty="0"/>
          </a:p>
          <a:p>
            <a:pPr marL="838200" lvl="4" indent="0">
              <a:buNone/>
            </a:pPr>
            <a:r>
              <a:rPr lang="en-US" altLang="en-US" sz="2400" dirty="0"/>
              <a:t>where </a:t>
            </a:r>
            <a:r>
              <a:rPr lang="ru-RU" altLang="en-US" sz="2400" dirty="0">
                <a:cs typeface="Tahoma" pitchFamily="34" charset="0"/>
              </a:rPr>
              <a:t>є</a:t>
            </a:r>
            <a:r>
              <a:rPr lang="en-US" altLang="en-US" sz="2400" dirty="0"/>
              <a:t> is a negative pattern threshold, then A and B are negatively correlated</a:t>
            </a:r>
          </a:p>
          <a:p>
            <a:r>
              <a:rPr lang="en-US" altLang="en-US" sz="2400" dirty="0"/>
              <a:t>For the same needle package problem:</a:t>
            </a:r>
          </a:p>
          <a:p>
            <a:pPr lvl="1"/>
            <a:r>
              <a:rPr lang="en-US" altLang="en-US" sz="2400" dirty="0"/>
              <a:t>No matter there are in total 200 or 10</a:t>
            </a:r>
            <a:r>
              <a:rPr lang="en-US" altLang="en-US" sz="2400" baseline="30000" dirty="0"/>
              <a:t>5</a:t>
            </a:r>
            <a:r>
              <a:rPr lang="en-US" altLang="en-US" sz="2400" dirty="0"/>
              <a:t> transactions</a:t>
            </a:r>
          </a:p>
          <a:p>
            <a:pPr lvl="2"/>
            <a:r>
              <a:rPr lang="en-US" altLang="en-US" sz="2400" dirty="0"/>
              <a:t>If </a:t>
            </a:r>
            <a:r>
              <a:rPr lang="ru-RU" altLang="en-US" sz="2400" dirty="0">
                <a:cs typeface="Tahoma" pitchFamily="34" charset="0"/>
              </a:rPr>
              <a:t>є</a:t>
            </a:r>
            <a:r>
              <a:rPr lang="en-US" altLang="en-US" sz="2400" dirty="0"/>
              <a:t> = 0.01, we have </a:t>
            </a:r>
          </a:p>
          <a:p>
            <a:pPr marL="854075" lvl="4" indent="0">
              <a:buNone/>
            </a:pPr>
            <a:r>
              <a:rPr lang="en-US" altLang="en-US" sz="2400" dirty="0">
                <a:solidFill>
                  <a:srgbClr val="FF0000"/>
                </a:solidFill>
              </a:rPr>
              <a:t>(s(A U B)/s(A) + s(A U B)/s(B))/2 = (0.01 + 0.01)/2 &lt; </a:t>
            </a:r>
            <a:r>
              <a:rPr lang="ru-RU" altLang="en-US" sz="2400" dirty="0">
                <a:solidFill>
                  <a:srgbClr val="FF0000"/>
                </a:solidFill>
                <a:cs typeface="Tahoma" pitchFamily="34" charset="0"/>
              </a:rPr>
              <a:t>є</a:t>
            </a:r>
            <a:endParaRPr lang="en-US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11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12192000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Mining Compressed Patterns</a:t>
            </a:r>
            <a:endParaRPr lang="en-US" altLang="en-US" sz="3200" dirty="0"/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716375" y="1215189"/>
            <a:ext cx="6838316" cy="5490411"/>
          </a:xfrm>
        </p:spPr>
        <p:txBody>
          <a:bodyPr/>
          <a:lstStyle/>
          <a:p>
            <a:pPr eaLnBrk="1" hangingPunct="1">
              <a:spcAft>
                <a:spcPts val="300"/>
              </a:spcAft>
            </a:pPr>
            <a:r>
              <a:rPr lang="en-US" altLang="en-US" dirty="0"/>
              <a:t>Why mining compressed patterns? </a:t>
            </a:r>
            <a:r>
              <a:rPr lang="en-US" altLang="zh-CN" dirty="0">
                <a:ea typeface="SimSun" pitchFamily="2" charset="-122"/>
              </a:rPr>
              <a:t>Too many scattered patterns but not so meaningful</a:t>
            </a:r>
          </a:p>
          <a:p>
            <a:pPr eaLnBrk="1" hangingPunct="1">
              <a:spcAft>
                <a:spcPts val="300"/>
              </a:spcAft>
            </a:pPr>
            <a:r>
              <a:rPr lang="en-US" altLang="zh-CN" dirty="0">
                <a:ea typeface="SimSun" pitchFamily="2" charset="-122"/>
              </a:rPr>
              <a:t>Pattern distance measure</a:t>
            </a:r>
          </a:p>
          <a:p>
            <a:pPr marL="200025" lvl="1" indent="0" eaLnBrk="1" hangingPunct="1">
              <a:spcAft>
                <a:spcPts val="300"/>
              </a:spcAft>
              <a:buNone/>
            </a:pPr>
            <a:endParaRPr lang="en-US" altLang="zh-CN" dirty="0">
              <a:ea typeface="SimSun" pitchFamily="2" charset="-122"/>
            </a:endParaRPr>
          </a:p>
          <a:p>
            <a:pPr eaLnBrk="1" hangingPunct="1">
              <a:spcAft>
                <a:spcPts val="300"/>
              </a:spcAft>
            </a:pPr>
            <a:r>
              <a:rPr lang="el-GR" altLang="zh-CN" dirty="0">
                <a:cs typeface="Arial" pitchFamily="34" charset="0"/>
              </a:rPr>
              <a:t>δ</a:t>
            </a:r>
            <a:r>
              <a:rPr lang="en-US" altLang="zh-CN" dirty="0">
                <a:ea typeface="SimSun" pitchFamily="2" charset="-122"/>
                <a:cs typeface="Arial" pitchFamily="34" charset="0"/>
              </a:rPr>
              <a:t>-clustering: For each pattern P, find all patterns which can be expressed by P and whose distance to P is within </a:t>
            </a:r>
            <a:r>
              <a:rPr lang="el-GR" altLang="zh-CN" dirty="0">
                <a:cs typeface="Arial" pitchFamily="34" charset="0"/>
              </a:rPr>
              <a:t>δ</a:t>
            </a:r>
            <a:r>
              <a:rPr lang="en-US" altLang="zh-CN" dirty="0">
                <a:ea typeface="SimSun" pitchFamily="2" charset="-122"/>
              </a:rPr>
              <a:t> (</a:t>
            </a:r>
            <a:r>
              <a:rPr lang="el-GR" altLang="zh-CN" dirty="0">
                <a:cs typeface="Arial" pitchFamily="34" charset="0"/>
              </a:rPr>
              <a:t>δ</a:t>
            </a:r>
            <a:r>
              <a:rPr lang="en-US" altLang="zh-CN" dirty="0">
                <a:ea typeface="SimSun" pitchFamily="2" charset="-122"/>
              </a:rPr>
              <a:t>-cover)</a:t>
            </a:r>
          </a:p>
          <a:p>
            <a:pPr eaLnBrk="1" hangingPunct="1">
              <a:spcAft>
                <a:spcPts val="300"/>
              </a:spcAft>
            </a:pPr>
            <a:r>
              <a:rPr lang="en-US" altLang="zh-CN" dirty="0">
                <a:ea typeface="SimSun" pitchFamily="2" charset="-122"/>
              </a:rPr>
              <a:t>All patterns in the cluster can be represented by P</a:t>
            </a:r>
          </a:p>
        </p:txBody>
      </p:sp>
      <p:graphicFrame>
        <p:nvGraphicFramePr>
          <p:cNvPr id="2087973" name="Group 37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553452" y="1217437"/>
          <a:ext cx="3982453" cy="2194128"/>
        </p:xfrm>
        <a:graphic>
          <a:graphicData uri="http://schemas.openxmlformats.org/drawingml/2006/table">
            <a:tbl>
              <a:tblPr/>
              <a:tblGrid>
                <a:gridCol w="8301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55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67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39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itchFamily="2" charset="-122"/>
                        </a:rPr>
                        <a:t>Pat-ID</a:t>
                      </a:r>
                    </a:p>
                  </a:txBody>
                  <a:tcPr marL="121920" marR="121920" marT="45684" marB="4568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itchFamily="2" charset="-122"/>
                        </a:rPr>
                        <a:t>Item-Sets</a:t>
                      </a:r>
                    </a:p>
                  </a:txBody>
                  <a:tcPr marL="121920" marR="121920" marT="45684" marB="456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itchFamily="2" charset="-122"/>
                        </a:rPr>
                        <a:t>Support</a:t>
                      </a:r>
                    </a:p>
                  </a:txBody>
                  <a:tcPr marL="121920" marR="121920" marT="45684" marB="456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39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itchFamily="2" charset="-122"/>
                        </a:rPr>
                        <a:t>P1</a:t>
                      </a:r>
                    </a:p>
                  </a:txBody>
                  <a:tcPr marL="121920" marR="121920" marT="45684" marB="4568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itchFamily="2" charset="-122"/>
                        </a:rPr>
                        <a:t>{38,16,18,12}</a:t>
                      </a:r>
                    </a:p>
                  </a:txBody>
                  <a:tcPr marL="121920" marR="121920" marT="45684" marB="456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itchFamily="2" charset="-122"/>
                        </a:rPr>
                        <a:t>205227</a:t>
                      </a:r>
                    </a:p>
                  </a:txBody>
                  <a:tcPr marL="121920" marR="121920" marT="45684" marB="456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39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  <a:ea typeface="宋体" pitchFamily="2" charset="-122"/>
                        </a:rPr>
                        <a:t>P2</a:t>
                      </a:r>
                    </a:p>
                  </a:txBody>
                  <a:tcPr marL="121920" marR="121920" marT="45684" marB="4568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  <a:ea typeface="宋体" pitchFamily="2" charset="-122"/>
                        </a:rPr>
                        <a:t>{38,16,18,12,17}</a:t>
                      </a:r>
                    </a:p>
                  </a:txBody>
                  <a:tcPr marL="121920" marR="121920" marT="45684" marB="456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  <a:ea typeface="宋体" pitchFamily="2" charset="-122"/>
                        </a:rPr>
                        <a:t>205211</a:t>
                      </a:r>
                    </a:p>
                  </a:txBody>
                  <a:tcPr marL="121920" marR="121920" marT="45684" marB="456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39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  <a:ea typeface="宋体" pitchFamily="2" charset="-122"/>
                        </a:rPr>
                        <a:t>P3</a:t>
                      </a:r>
                    </a:p>
                  </a:txBody>
                  <a:tcPr marL="121920" marR="121920" marT="45684" marB="4568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  <a:ea typeface="宋体" pitchFamily="2" charset="-122"/>
                        </a:rPr>
                        <a:t>{39,38,16,18,12,17}</a:t>
                      </a:r>
                    </a:p>
                  </a:txBody>
                  <a:tcPr marL="121920" marR="121920" marT="45684" marB="456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  <a:ea typeface="宋体" pitchFamily="2" charset="-122"/>
                        </a:rPr>
                        <a:t>101758</a:t>
                      </a:r>
                    </a:p>
                  </a:txBody>
                  <a:tcPr marL="121920" marR="121920" marT="45684" marB="456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39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  <a:ea typeface="宋体" pitchFamily="2" charset="-122"/>
                        </a:rPr>
                        <a:t>P4</a:t>
                      </a:r>
                    </a:p>
                  </a:txBody>
                  <a:tcPr marL="121920" marR="121920" marT="45684" marB="4568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  <a:ea typeface="宋体" pitchFamily="2" charset="-122"/>
                        </a:rPr>
                        <a:t>{39,16,18,12,17}</a:t>
                      </a:r>
                    </a:p>
                  </a:txBody>
                  <a:tcPr marL="121920" marR="121920" marT="45684" marB="456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Calibri" panose="020F0502020204030204" pitchFamily="34" charset="0"/>
                          <a:ea typeface="宋体" pitchFamily="2" charset="-122"/>
                        </a:rPr>
                        <a:t>161563</a:t>
                      </a:r>
                    </a:p>
                  </a:txBody>
                  <a:tcPr marL="121920" marR="121920" marT="45684" marB="456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39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itchFamily="2" charset="-122"/>
                        </a:rPr>
                        <a:t>P5</a:t>
                      </a:r>
                    </a:p>
                  </a:txBody>
                  <a:tcPr marL="121920" marR="121920" marT="45684" marB="4568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itchFamily="2" charset="-122"/>
                        </a:rPr>
                        <a:t>{39,16,18,12}</a:t>
                      </a:r>
                    </a:p>
                  </a:txBody>
                  <a:tcPr marL="121920" marR="121920" marT="45684" marB="456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itchFamily="2" charset="-122"/>
                        </a:rPr>
                        <a:t>161576</a:t>
                      </a:r>
                    </a:p>
                  </a:txBody>
                  <a:tcPr marL="121920" marR="121920" marT="45684" marB="456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3523" name="Rectangle 38"/>
          <p:cNvSpPr>
            <a:spLocks noChangeArrowheads="1"/>
          </p:cNvSpPr>
          <p:nvPr/>
        </p:nvSpPr>
        <p:spPr bwMode="auto">
          <a:xfrm>
            <a:off x="553453" y="3497656"/>
            <a:ext cx="4162926" cy="30475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342900" marR="0" lvl="0" indent="-3429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C8C8C"/>
              </a:buClr>
              <a:buSzPct val="60000"/>
              <a:buFont typeface="Wingdings" pitchFamily="2" charset="2"/>
              <a:buChar char="n"/>
              <a:tabLst/>
              <a:defRPr/>
            </a:pPr>
            <a:endParaRPr kumimoji="0" lang="en-US" altLang="zh-CN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itchFamily="2" charset="-122"/>
              <a:cs typeface="+mn-cs"/>
            </a:endParaRPr>
          </a:p>
        </p:txBody>
      </p:sp>
      <p:pic>
        <p:nvPicPr>
          <p:cNvPr id="12324" name="Picture 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3319" y="2428051"/>
            <a:ext cx="5485734" cy="6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553452" y="3497656"/>
            <a:ext cx="4259180" cy="3047521"/>
          </a:xfrm>
          <a:prstGeom prst="rect">
            <a:avLst/>
          </a:prstGeom>
        </p:spPr>
        <p:txBody>
          <a:bodyPr vert="horz" lIns="91438" tIns="45719" rIns="91438" bIns="45719" rtlCol="0">
            <a:noAutofit/>
          </a:bodyPr>
          <a:lstStyle>
            <a:lvl1pPr marL="341313" indent="-341313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CC"/>
              </a:buClr>
              <a:buSzPct val="80000"/>
              <a:buFont typeface="Wingdings" panose="05000000000000000000" pitchFamily="2" charset="2"/>
              <a:buChar char="q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3088" indent="-373063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D582C"/>
              </a:buClr>
              <a:buSzPct val="80000"/>
              <a:buFont typeface="Wingdings" panose="05000000000000000000" pitchFamily="2" charset="2"/>
              <a:buChar char="q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196" indent="-300031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8080"/>
              </a:buClr>
              <a:buSzPct val="80000"/>
              <a:buFont typeface="Wingdings" panose="05000000000000000000" pitchFamily="2" charset="2"/>
              <a:buChar char="q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2813" indent="-290513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ct val="80000"/>
              <a:buFont typeface="Wingdings" panose="05000000000000000000" pitchFamily="2" charset="2"/>
              <a:buChar char="q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74638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030A0"/>
              </a:buClr>
              <a:buSzPct val="80000"/>
              <a:buFont typeface="Wingdings" panose="05000000000000000000" pitchFamily="2" charset="2"/>
              <a:buChar char="q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9973" indent="-228594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68" indent="-228594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63" indent="-228594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58" indent="-228594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1313" marR="0" lvl="0" indent="-341313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ct val="80000"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SimSun" pitchFamily="2" charset="-122"/>
                <a:cs typeface="+mn-cs"/>
              </a:rPr>
              <a:t>Closed patterns </a:t>
            </a:r>
          </a:p>
          <a:p>
            <a:pPr marL="573088" marR="0" lvl="1" indent="-373063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D582C"/>
              </a:buClr>
              <a:buSzPct val="80000"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SimSun" pitchFamily="2" charset="-122"/>
                <a:cs typeface="+mn-cs"/>
              </a:rPr>
              <a:t>P1, P2, P3, P4, P5</a:t>
            </a:r>
          </a:p>
          <a:p>
            <a:pPr marL="573088" marR="0" lvl="1" indent="-373063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D582C"/>
              </a:buClr>
              <a:buSzPct val="80000"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SimSun" pitchFamily="2" charset="-122"/>
                <a:cs typeface="+mn-cs"/>
              </a:rPr>
              <a:t>Emphasizes too much on support</a:t>
            </a:r>
          </a:p>
          <a:p>
            <a:pPr marL="341313" marR="0" lvl="0" indent="-341313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ct val="80000"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SimSun" pitchFamily="2" charset="-122"/>
                <a:cs typeface="+mn-cs"/>
              </a:rPr>
              <a:t>Max-patterns</a:t>
            </a:r>
          </a:p>
          <a:p>
            <a:pPr marL="573088" marR="0" lvl="1" indent="-373063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D582C"/>
              </a:buClr>
              <a:buSzPct val="80000"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SimSun" pitchFamily="2" charset="-122"/>
                <a:cs typeface="+mn-cs"/>
              </a:rPr>
              <a:t>P3: information loss</a:t>
            </a:r>
          </a:p>
          <a:p>
            <a:pPr marL="341313" marR="0" lvl="0" indent="-341313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ct val="80000"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SimSun" pitchFamily="2" charset="-122"/>
                <a:cs typeface="+mn-cs"/>
              </a:rPr>
              <a:t>Desired output (a good balance):</a:t>
            </a:r>
          </a:p>
          <a:p>
            <a:pPr marL="573088" marR="0" lvl="1" indent="-373063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D582C"/>
              </a:buClr>
              <a:buSzPct val="80000"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SimSun" pitchFamily="2" charset="-122"/>
                <a:cs typeface="+mn-cs"/>
              </a:rPr>
              <a:t>P2, P3, P4</a:t>
            </a:r>
          </a:p>
        </p:txBody>
      </p:sp>
    </p:spTree>
    <p:extLst>
      <p:ext uri="{BB962C8B-B14F-4D97-AF65-F5344CB8AC3E}">
        <p14:creationId xmlns:p14="http://schemas.microsoft.com/office/powerpoint/2010/main" val="2048619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7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23" grpId="0" animBg="1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101600" y="228599"/>
            <a:ext cx="11988800" cy="722745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000" dirty="0"/>
              <a:t>Redundancy-Aware Top-k Patterns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143000"/>
            <a:ext cx="8636000" cy="533400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Desired patterns: high significance &amp; low redundancy</a:t>
            </a:r>
          </a:p>
        </p:txBody>
      </p:sp>
      <p:pic>
        <p:nvPicPr>
          <p:cNvPr id="1331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476" y="1608041"/>
            <a:ext cx="6363855" cy="3715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8" name="Rectangle 5"/>
          <p:cNvSpPr>
            <a:spLocks noChangeArrowheads="1"/>
          </p:cNvSpPr>
          <p:nvPr/>
        </p:nvSpPr>
        <p:spPr bwMode="auto">
          <a:xfrm>
            <a:off x="508000" y="5334000"/>
            <a:ext cx="9458036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marR="0" lvl="0" indent="-342900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8C8C8C"/>
              </a:buClr>
              <a:buSzPct val="60000"/>
              <a:buFont typeface="Wingdings" pitchFamily="2" charset="2"/>
              <a:buChar char="n"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58800" y="5326912"/>
            <a:ext cx="9807418" cy="1429487"/>
          </a:xfrm>
          <a:prstGeom prst="rect">
            <a:avLst/>
          </a:prstGeom>
        </p:spPr>
        <p:txBody>
          <a:bodyPr vert="horz" lIns="91438" tIns="45719" rIns="91438" bIns="45719" rtlCol="0">
            <a:noAutofit/>
          </a:bodyPr>
          <a:lstStyle>
            <a:lvl1pPr marL="461963" indent="-461963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CC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8188" indent="-538163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D582C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474663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8080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4588" indent="-522288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6363" indent="-508000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030A0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9973" indent="-228594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68" indent="-228594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63" indent="-228594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58" indent="-228594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1963" marR="0" lvl="0" indent="-461963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CC"/>
              </a:buClr>
              <a:buSzPct val="80000"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Method:  Use MMS (Maximal Marginal Significance) for measuring the combined significance of a pattern set </a:t>
            </a:r>
          </a:p>
          <a:p>
            <a:pPr marL="461963" marR="0" lvl="0" indent="-461963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CC"/>
              </a:buClr>
              <a:buSzPct val="80000"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Xin et al., Extracting Redundancy-Aware Top-K Patterns, KDD’06</a:t>
            </a:r>
          </a:p>
        </p:txBody>
      </p:sp>
    </p:spTree>
    <p:extLst>
      <p:ext uri="{BB962C8B-B14F-4D97-AF65-F5344CB8AC3E}">
        <p14:creationId xmlns:p14="http://schemas.microsoft.com/office/powerpoint/2010/main" val="1324363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1066800"/>
          </a:xfrm>
          <a:noFill/>
        </p:spPr>
        <p:txBody>
          <a:bodyPr vert="horz" lIns="92075" tIns="46038" rIns="92075" bIns="46038" rtlCol="0" anchor="ctr">
            <a:noAutofit/>
          </a:bodyPr>
          <a:lstStyle/>
          <a:p>
            <a:pPr marL="457200" indent="-457200">
              <a:lnSpc>
                <a:spcPct val="200000"/>
              </a:lnSpc>
              <a:buSzTx/>
            </a:pPr>
            <a:r>
              <a:rPr lang="en-US" altLang="en-US" sz="4000" dirty="0"/>
              <a:t>Chapter 7 : Advanced Frequent Pattern Mining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57688" y="1371600"/>
            <a:ext cx="10532282" cy="5074920"/>
          </a:xfrm>
          <a:noFill/>
        </p:spPr>
        <p:txBody>
          <a:bodyPr vert="horz" lIns="92075" tIns="46038" rIns="92075" bIns="46038" rtlCol="0" anchor="t">
            <a:noAutofit/>
          </a:bodyPr>
          <a:lstStyle/>
          <a:p>
            <a:pPr marL="457200" indent="-457200">
              <a:lnSpc>
                <a:spcPct val="150000"/>
              </a:lnSpc>
              <a:buSzTx/>
            </a:pPr>
            <a:r>
              <a:rPr lang="en-US" altLang="en-US" sz="2800" dirty="0"/>
              <a:t>Mining Diverse Patterns</a:t>
            </a:r>
          </a:p>
          <a:p>
            <a:pPr marL="457200" indent="-457200">
              <a:lnSpc>
                <a:spcPct val="150000"/>
              </a:lnSpc>
              <a:buSzTx/>
            </a:pPr>
            <a:r>
              <a:rPr lang="en-US" sz="2800" dirty="0"/>
              <a:t>Constraint-Based Frequent Pattern Mining</a:t>
            </a:r>
            <a:endParaRPr lang="en-US" sz="2800" dirty="0">
              <a:cs typeface="Calibri"/>
            </a:endParaRPr>
          </a:p>
          <a:p>
            <a:pPr marL="457200" indent="-457200">
              <a:lnSpc>
                <a:spcPct val="150000"/>
              </a:lnSpc>
              <a:buSzTx/>
            </a:pPr>
            <a:r>
              <a:rPr lang="en-US" altLang="en-US" sz="2800" dirty="0"/>
              <a:t>Sequential Pattern Mining</a:t>
            </a:r>
            <a:endParaRPr lang="en-US" dirty="0"/>
          </a:p>
          <a:p>
            <a:pPr marL="457200" indent="-457200">
              <a:lnSpc>
                <a:spcPct val="150000"/>
              </a:lnSpc>
              <a:buSzTx/>
            </a:pPr>
            <a:r>
              <a:rPr lang="en-US" altLang="en-US" sz="2800" dirty="0"/>
              <a:t>Graph Pattern Mining</a:t>
            </a:r>
          </a:p>
          <a:p>
            <a:pPr marL="457200" indent="-457200">
              <a:lnSpc>
                <a:spcPct val="150000"/>
              </a:lnSpc>
              <a:buSzTx/>
            </a:pPr>
            <a:r>
              <a:rPr lang="en-US" altLang="en-US" sz="2800" dirty="0"/>
              <a:t>Pattern Mining Application: Mining Software Copy-and-Paste Bugs</a:t>
            </a:r>
          </a:p>
          <a:p>
            <a:pPr marL="457200" indent="-457200">
              <a:lnSpc>
                <a:spcPct val="150000"/>
              </a:lnSpc>
              <a:buSzTx/>
            </a:pPr>
            <a:r>
              <a:rPr lang="en-US" altLang="en-US" sz="2800" dirty="0"/>
              <a:t>Summary</a:t>
            </a:r>
          </a:p>
        </p:txBody>
      </p:sp>
      <p:sp>
        <p:nvSpPr>
          <p:cNvPr id="2" name="Striped Right Arrow 1"/>
          <p:cNvSpPr/>
          <p:nvPr/>
        </p:nvSpPr>
        <p:spPr>
          <a:xfrm rot="9075611">
            <a:off x="7704679" y="1992265"/>
            <a:ext cx="502920" cy="457200"/>
          </a:xfrm>
          <a:prstGeom prst="stripedRightArrow">
            <a:avLst/>
          </a:prstGeom>
          <a:solidFill>
            <a:srgbClr val="00808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192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kern="0" dirty="0"/>
              <a:t>Constraint-Based Pattern Mining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4459" y="1174091"/>
            <a:ext cx="9833516" cy="5426734"/>
          </a:xfrm>
        </p:spPr>
        <p:txBody>
          <a:bodyPr/>
          <a:lstStyle/>
          <a:p>
            <a:pPr>
              <a:spcAft>
                <a:spcPts val="1200"/>
              </a:spcAft>
              <a:buClr>
                <a:srgbClr val="0000FF"/>
              </a:buClr>
              <a:tabLst>
                <a:tab pos="7658100" algn="l"/>
              </a:tabLst>
              <a:defRPr/>
            </a:pPr>
            <a:r>
              <a:rPr lang="en-US" sz="2400" dirty="0">
                <a:ea typeface="ＭＳ Ｐゴシック" charset="0"/>
              </a:rPr>
              <a:t>Why Constraint-Based Mining? </a:t>
            </a:r>
          </a:p>
          <a:p>
            <a:pPr>
              <a:spcAft>
                <a:spcPts val="1200"/>
              </a:spcAft>
              <a:buClr>
                <a:srgbClr val="0000FF"/>
              </a:buClr>
              <a:tabLst>
                <a:tab pos="7658100" algn="l"/>
              </a:tabLst>
              <a:defRPr/>
            </a:pPr>
            <a:r>
              <a:rPr lang="en-US" sz="2400" dirty="0">
                <a:ea typeface="ＭＳ Ｐゴシック" charset="0"/>
              </a:rPr>
              <a:t>Different Kinds of Constraints: Different Pruning Strategies</a:t>
            </a:r>
            <a:r>
              <a:rPr lang="en-US" altLang="en-US" sz="2400" dirty="0"/>
              <a:t>	</a:t>
            </a:r>
          </a:p>
          <a:p>
            <a:pPr>
              <a:spcAft>
                <a:spcPts val="1200"/>
              </a:spcAft>
              <a:defRPr/>
            </a:pPr>
            <a:r>
              <a:rPr lang="en-US" altLang="en-US" sz="2400" kern="0" dirty="0">
                <a:solidFill>
                  <a:prstClr val="black"/>
                </a:solidFill>
              </a:rPr>
              <a:t>Constrained Mining with </a:t>
            </a:r>
            <a:r>
              <a:rPr lang="en-US" sz="2400" dirty="0">
                <a:solidFill>
                  <a:srgbClr val="000000"/>
                </a:solidFill>
                <a:ea typeface="ＭＳ Ｐゴシック" charset="0"/>
              </a:rPr>
              <a:t>Pattern Anti-Monotonicity</a:t>
            </a:r>
            <a:endParaRPr lang="en-US" altLang="en-US" sz="2400" kern="0" dirty="0">
              <a:solidFill>
                <a:prstClr val="black"/>
              </a:solidFill>
            </a:endParaRPr>
          </a:p>
          <a:p>
            <a:pPr>
              <a:spcAft>
                <a:spcPts val="1200"/>
              </a:spcAft>
              <a:defRPr/>
            </a:pPr>
            <a:r>
              <a:rPr lang="en-US" altLang="en-US" sz="2400" kern="0" dirty="0">
                <a:solidFill>
                  <a:prstClr val="black"/>
                </a:solidFill>
              </a:rPr>
              <a:t>Constrained Mining with </a:t>
            </a:r>
            <a:r>
              <a:rPr lang="en-US" sz="2400" dirty="0">
                <a:solidFill>
                  <a:srgbClr val="000000"/>
                </a:solidFill>
                <a:ea typeface="ＭＳ Ｐゴシック" charset="0"/>
              </a:rPr>
              <a:t>Pattern Monotonicity</a:t>
            </a:r>
            <a:endParaRPr lang="en-US" altLang="en-US" sz="2400" kern="0" dirty="0">
              <a:solidFill>
                <a:prstClr val="black"/>
              </a:solidFill>
            </a:endParaRPr>
          </a:p>
          <a:p>
            <a:pPr>
              <a:spcAft>
                <a:spcPts val="1200"/>
              </a:spcAft>
              <a:buClr>
                <a:srgbClr val="0000FF"/>
              </a:buClr>
              <a:tabLst>
                <a:tab pos="7658100" algn="l"/>
              </a:tabLst>
              <a:defRPr/>
            </a:pPr>
            <a:r>
              <a:rPr lang="en-US" altLang="en-US" sz="2400" kern="0" dirty="0">
                <a:solidFill>
                  <a:prstClr val="black"/>
                </a:solidFill>
              </a:rPr>
              <a:t>Constrained Mining with </a:t>
            </a:r>
            <a:r>
              <a:rPr lang="en-US" sz="2400" dirty="0">
                <a:solidFill>
                  <a:srgbClr val="000000"/>
                </a:solidFill>
                <a:ea typeface="ＭＳ Ｐゴシック" charset="0"/>
              </a:rPr>
              <a:t>Convertible Constraints</a:t>
            </a:r>
          </a:p>
          <a:p>
            <a:pPr>
              <a:spcAft>
                <a:spcPts val="1200"/>
              </a:spcAft>
              <a:buClr>
                <a:srgbClr val="0000FF"/>
              </a:buClr>
              <a:tabLst>
                <a:tab pos="7658100" algn="l"/>
              </a:tabLst>
              <a:defRPr/>
            </a:pPr>
            <a:r>
              <a:rPr lang="en-US" altLang="en-US" sz="2400" kern="0" dirty="0">
                <a:solidFill>
                  <a:prstClr val="black"/>
                </a:solidFill>
              </a:rPr>
              <a:t>Constrained Mining with </a:t>
            </a:r>
            <a:r>
              <a:rPr lang="en-US" sz="2400" dirty="0">
                <a:solidFill>
                  <a:srgbClr val="000000"/>
                </a:solidFill>
                <a:ea typeface="ＭＳ Ｐゴシック" charset="0"/>
              </a:rPr>
              <a:t>Data Anti-Monotonicity</a:t>
            </a:r>
            <a:endParaRPr lang="en-US" altLang="zh-CN" sz="2400" dirty="0">
              <a:ea typeface="SimSun" charset="0"/>
              <a:cs typeface="SimSun" charset="0"/>
            </a:endParaRPr>
          </a:p>
          <a:p>
            <a:pPr>
              <a:spcAft>
                <a:spcPts val="1200"/>
              </a:spcAft>
              <a:defRPr/>
            </a:pPr>
            <a:r>
              <a:rPr lang="en-US" altLang="en-US" sz="2400" kern="0" dirty="0">
                <a:solidFill>
                  <a:prstClr val="black"/>
                </a:solidFill>
              </a:rPr>
              <a:t>Constrained Mining with </a:t>
            </a:r>
            <a:r>
              <a:rPr lang="en-US" sz="2400" dirty="0">
                <a:solidFill>
                  <a:srgbClr val="000000"/>
                </a:solidFill>
                <a:ea typeface="ＭＳ Ｐゴシック" charset="0"/>
              </a:rPr>
              <a:t>Succinct Constraints</a:t>
            </a:r>
            <a:endParaRPr lang="en-US" altLang="en-US" sz="2400" kern="0" dirty="0">
              <a:solidFill>
                <a:prstClr val="black"/>
              </a:solidFill>
            </a:endParaRPr>
          </a:p>
          <a:p>
            <a:pPr>
              <a:spcAft>
                <a:spcPts val="1200"/>
              </a:spcAft>
              <a:defRPr/>
            </a:pPr>
            <a:r>
              <a:rPr lang="en-US" altLang="en-US" sz="2400" kern="0" dirty="0">
                <a:solidFill>
                  <a:prstClr val="black"/>
                </a:solidFill>
              </a:rPr>
              <a:t>Handling Multiple Constraints</a:t>
            </a:r>
          </a:p>
        </p:txBody>
      </p:sp>
    </p:spTree>
    <p:extLst>
      <p:ext uri="{BB962C8B-B14F-4D97-AF65-F5344CB8AC3E}">
        <p14:creationId xmlns:p14="http://schemas.microsoft.com/office/powerpoint/2010/main" val="1351481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304800"/>
            <a:ext cx="11508317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a typeface="ＭＳ Ｐゴシック" charset="0"/>
              </a:rPr>
              <a:t>Why Constraint-Based Mining?</a:t>
            </a:r>
            <a:endParaRPr lang="en-GB" dirty="0">
              <a:ea typeface="ＭＳ Ｐゴシック" charset="0"/>
            </a:endParaRPr>
          </a:p>
        </p:txBody>
      </p:sp>
      <p:sp>
        <p:nvSpPr>
          <p:cNvPr id="4100" name="Rectangle 3"/>
          <p:cNvSpPr>
            <a:spLocks noGrp="1" noChangeArrowheads="1"/>
          </p:cNvSpPr>
          <p:nvPr>
            <p:ph idx="1"/>
          </p:nvPr>
        </p:nvSpPr>
        <p:spPr>
          <a:xfrm>
            <a:off x="529020" y="1179688"/>
            <a:ext cx="10391227" cy="5525911"/>
          </a:xfrm>
        </p:spPr>
        <p:txBody>
          <a:bodyPr/>
          <a:lstStyle/>
          <a:p>
            <a:pPr eaLnBrk="1" hangingPunct="1">
              <a:spcAft>
                <a:spcPts val="400"/>
              </a:spcAft>
              <a:defRPr/>
            </a:pPr>
            <a:r>
              <a:rPr lang="en-US" altLang="en-US" sz="2400" dirty="0"/>
              <a:t>Pattern mining in practice: Often a user-guided, </a:t>
            </a:r>
            <a:r>
              <a:rPr lang="en-US" altLang="en-US" sz="2400" dirty="0">
                <a:solidFill>
                  <a:srgbClr val="FF0000"/>
                </a:solidFill>
              </a:rPr>
              <a:t>interactive</a:t>
            </a:r>
            <a:r>
              <a:rPr lang="en-US" altLang="en-US" sz="2400" dirty="0">
                <a:solidFill>
                  <a:schemeClr val="hlink"/>
                </a:solidFill>
              </a:rPr>
              <a:t> </a:t>
            </a:r>
            <a:r>
              <a:rPr lang="en-US" altLang="en-US" sz="2400" dirty="0"/>
              <a:t>process </a:t>
            </a:r>
          </a:p>
          <a:p>
            <a:pPr lvl="1" eaLnBrk="1" hangingPunct="1">
              <a:spcAft>
                <a:spcPts val="400"/>
              </a:spcAft>
              <a:defRPr/>
            </a:pPr>
            <a:r>
              <a:rPr lang="en-US" altLang="en-US" sz="2400" dirty="0"/>
              <a:t>User directs what to be mined using a </a:t>
            </a:r>
            <a:r>
              <a:rPr lang="en-US" altLang="en-US" sz="2400" dirty="0">
                <a:solidFill>
                  <a:srgbClr val="FF0000"/>
                </a:solidFill>
              </a:rPr>
              <a:t>data mining query language </a:t>
            </a:r>
            <a:r>
              <a:rPr lang="en-US" altLang="en-US" sz="2400" dirty="0"/>
              <a:t>(or a graphical user interface), </a:t>
            </a:r>
            <a:r>
              <a:rPr lang="en-US" altLang="en-US" sz="2400" dirty="0">
                <a:solidFill>
                  <a:srgbClr val="FF0000"/>
                </a:solidFill>
              </a:rPr>
              <a:t>specifying various kinds of constraints</a:t>
            </a:r>
          </a:p>
          <a:p>
            <a:pPr lvl="1" eaLnBrk="1" hangingPunct="1">
              <a:spcAft>
                <a:spcPts val="400"/>
              </a:spcAft>
              <a:defRPr/>
            </a:pPr>
            <a:endParaRPr lang="en-US" altLang="en-US" sz="2400" dirty="0">
              <a:solidFill>
                <a:srgbClr val="FF0000"/>
              </a:solidFill>
            </a:endParaRPr>
          </a:p>
          <a:p>
            <a:pPr eaLnBrk="1" hangingPunct="1">
              <a:spcAft>
                <a:spcPts val="400"/>
              </a:spcAft>
              <a:defRPr/>
            </a:pPr>
            <a:r>
              <a:rPr lang="en-US" altLang="en-US" sz="2400" dirty="0"/>
              <a:t>What is constraint-based mining?</a:t>
            </a:r>
          </a:p>
          <a:p>
            <a:pPr lvl="1">
              <a:spcAft>
                <a:spcPts val="400"/>
              </a:spcAft>
              <a:defRPr/>
            </a:pPr>
            <a:r>
              <a:rPr lang="en-US" altLang="en-US" sz="2400" dirty="0"/>
              <a:t>Mine together with user-provided constraints</a:t>
            </a:r>
          </a:p>
          <a:p>
            <a:pPr lvl="1">
              <a:spcAft>
                <a:spcPts val="400"/>
              </a:spcAft>
              <a:defRPr/>
            </a:pPr>
            <a:endParaRPr lang="en-US" altLang="en-US" sz="2400" dirty="0"/>
          </a:p>
          <a:p>
            <a:pPr>
              <a:spcAft>
                <a:spcPts val="400"/>
              </a:spcAft>
              <a:defRPr/>
            </a:pPr>
            <a:r>
              <a:rPr lang="en-US" altLang="en-US" sz="2400" dirty="0"/>
              <a:t>Why constraint-based mining?</a:t>
            </a:r>
          </a:p>
          <a:p>
            <a:pPr lvl="1" eaLnBrk="1" hangingPunct="1">
              <a:spcAft>
                <a:spcPts val="400"/>
              </a:spcAft>
              <a:defRPr/>
            </a:pPr>
            <a:r>
              <a:rPr lang="en-US" altLang="en-US" sz="2400" dirty="0"/>
              <a:t>User flexibility: User provides</a:t>
            </a:r>
            <a:r>
              <a:rPr lang="en-US" altLang="en-US" sz="2400" dirty="0">
                <a:solidFill>
                  <a:schemeClr val="hlink"/>
                </a:solidFill>
              </a:rPr>
              <a:t> </a:t>
            </a:r>
            <a:r>
              <a:rPr lang="en-US" altLang="en-US" sz="2400" dirty="0">
                <a:solidFill>
                  <a:srgbClr val="FF0000"/>
                </a:solidFill>
              </a:rPr>
              <a:t>constraints</a:t>
            </a:r>
            <a:r>
              <a:rPr lang="en-US" altLang="en-US" sz="2400" dirty="0"/>
              <a:t> on what to be mined</a:t>
            </a:r>
          </a:p>
          <a:p>
            <a:pPr lvl="1">
              <a:spcAft>
                <a:spcPts val="400"/>
              </a:spcAft>
              <a:defRPr/>
            </a:pPr>
            <a:r>
              <a:rPr lang="en-US" altLang="en-US" sz="2400" dirty="0"/>
              <a:t>Optimization: System explores such constraints for mining efficiency</a:t>
            </a:r>
          </a:p>
          <a:p>
            <a:pPr lvl="2">
              <a:spcAft>
                <a:spcPts val="400"/>
              </a:spcAft>
              <a:defRPr/>
            </a:pPr>
            <a:r>
              <a:rPr lang="en-US" altLang="en-US" sz="2400" dirty="0"/>
              <a:t>E.g., Push constraints deeply into the mining process</a:t>
            </a:r>
          </a:p>
        </p:txBody>
      </p:sp>
    </p:spTree>
    <p:extLst>
      <p:ext uri="{BB962C8B-B14F-4D97-AF65-F5344CB8AC3E}">
        <p14:creationId xmlns:p14="http://schemas.microsoft.com/office/powerpoint/2010/main" val="3737670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1066800"/>
          </a:xfrm>
          <a:noFill/>
        </p:spPr>
        <p:txBody>
          <a:bodyPr vert="horz" lIns="92075" tIns="46038" rIns="92075" bIns="46038" rtlCol="0" anchor="ctr">
            <a:noAutofit/>
          </a:bodyPr>
          <a:lstStyle/>
          <a:p>
            <a:pPr marL="457200" indent="-457200">
              <a:lnSpc>
                <a:spcPct val="200000"/>
              </a:lnSpc>
              <a:buSzTx/>
            </a:pPr>
            <a:r>
              <a:rPr lang="en-US" altLang="en-US" sz="4000" dirty="0"/>
              <a:t>Chapter 7 : Advanced Frequent Pattern Mining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57688" y="1371600"/>
            <a:ext cx="10532282" cy="5074920"/>
          </a:xfrm>
          <a:noFill/>
        </p:spPr>
        <p:txBody>
          <a:bodyPr vert="horz" lIns="92075" tIns="46038" rIns="92075" bIns="46038" rtlCol="0" anchor="t">
            <a:noAutofit/>
          </a:bodyPr>
          <a:lstStyle/>
          <a:p>
            <a:pPr marL="457200" indent="-457200">
              <a:lnSpc>
                <a:spcPct val="150000"/>
              </a:lnSpc>
              <a:buSzTx/>
            </a:pPr>
            <a:r>
              <a:rPr lang="en-US" altLang="en-US" sz="2800" dirty="0"/>
              <a:t>Mining Diverse Patterns</a:t>
            </a:r>
          </a:p>
          <a:p>
            <a:pPr marL="457200" indent="-457200">
              <a:lnSpc>
                <a:spcPct val="150000"/>
              </a:lnSpc>
              <a:buSzTx/>
            </a:pPr>
            <a:r>
              <a:rPr lang="en-US" altLang="en-US" sz="2800" dirty="0"/>
              <a:t>Constraint-Based Frequent Pattern Mining</a:t>
            </a:r>
          </a:p>
          <a:p>
            <a:pPr marL="457200" indent="-457200">
              <a:lnSpc>
                <a:spcPct val="150000"/>
              </a:lnSpc>
              <a:buSzTx/>
            </a:pPr>
            <a:r>
              <a:rPr lang="en-US" sz="2800" dirty="0">
                <a:cs typeface="Calibri"/>
              </a:rPr>
              <a:t>Sequential Pattern Mining</a:t>
            </a:r>
          </a:p>
          <a:p>
            <a:pPr marL="457200" indent="-457200">
              <a:lnSpc>
                <a:spcPct val="150000"/>
              </a:lnSpc>
              <a:buSzTx/>
            </a:pPr>
            <a:r>
              <a:rPr lang="en-US" altLang="en-US" sz="2800" dirty="0"/>
              <a:t>Graph Pattern Mining</a:t>
            </a:r>
          </a:p>
          <a:p>
            <a:pPr marL="457200" indent="-457200">
              <a:lnSpc>
                <a:spcPct val="150000"/>
              </a:lnSpc>
              <a:buSzTx/>
            </a:pPr>
            <a:r>
              <a:rPr lang="en-US" altLang="en-US" sz="2800" dirty="0"/>
              <a:t>Pattern Mining Application: Mining Software Copy-and-Paste Bugs</a:t>
            </a:r>
          </a:p>
          <a:p>
            <a:pPr marL="457200" indent="-457200">
              <a:lnSpc>
                <a:spcPct val="150000"/>
              </a:lnSpc>
              <a:buSzTx/>
            </a:pPr>
            <a:r>
              <a:rPr lang="en-US" altLang="en-US" sz="2800" dirty="0"/>
              <a:t>Summary</a:t>
            </a:r>
          </a:p>
        </p:txBody>
      </p:sp>
      <p:sp>
        <p:nvSpPr>
          <p:cNvPr id="2" name="Striped Right Arrow 1"/>
          <p:cNvSpPr/>
          <p:nvPr/>
        </p:nvSpPr>
        <p:spPr>
          <a:xfrm rot="9075611">
            <a:off x="5082059" y="1374292"/>
            <a:ext cx="502920" cy="457200"/>
          </a:xfrm>
          <a:prstGeom prst="stripedRightArrow">
            <a:avLst/>
          </a:prstGeom>
          <a:solidFill>
            <a:srgbClr val="00808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-252247" y="277475"/>
            <a:ext cx="12643944" cy="568325"/>
          </a:xfrm>
        </p:spPr>
        <p:txBody>
          <a:bodyPr lIns="92075" tIns="46038" rIns="92075" bIns="46038" anchor="ctr">
            <a:noAutofit/>
          </a:bodyPr>
          <a:lstStyle/>
          <a:p>
            <a:pPr eaLnBrk="1" hangingPunct="1">
              <a:defRPr/>
            </a:pPr>
            <a:r>
              <a:rPr lang="en-US" sz="3800" dirty="0">
                <a:ea typeface="ＭＳ Ｐゴシック" charset="0"/>
              </a:rPr>
              <a:t>Various Kinds of User-Specified Constraints in Data Mining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D3F3626F-CE50-4B2F-8442-2DB61A09878C}"/>
              </a:ext>
            </a:extLst>
          </p:cNvPr>
          <p:cNvSpPr txBox="1">
            <a:spLocks noChangeArrowheads="1"/>
          </p:cNvSpPr>
          <p:nvPr/>
        </p:nvSpPr>
        <p:spPr>
          <a:xfrm>
            <a:off x="634123" y="1221729"/>
            <a:ext cx="9942751" cy="5094230"/>
          </a:xfrm>
          <a:prstGeom prst="rect">
            <a:avLst/>
          </a:prstGeom>
        </p:spPr>
        <p:txBody>
          <a:bodyPr vert="horz" lIns="91438" tIns="45719" rIns="91438" bIns="45719" rtlCol="0">
            <a:noAutofit/>
          </a:bodyPr>
          <a:lstStyle>
            <a:lvl1pPr marL="461963" indent="-461963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CC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8188" indent="-538163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D582C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474663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8080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4588" indent="-522288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6363" indent="-508000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030A0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9973" indent="-228594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68" indent="-228594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63" indent="-228594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58" indent="-228594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1963" marR="0" lvl="0" indent="-461963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Clr>
                <a:srgbClr val="0000CC"/>
              </a:buClr>
              <a:buSzPct val="80000"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Knowledge type constraint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—Specifying what kinds of knowledge to mine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738188" marR="0" lvl="1" indent="-538163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Clr>
                <a:srgbClr val="BD582C"/>
              </a:buClr>
              <a:buSzPct val="80000"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E.g.: Classification, association, clustering, outlier finding, …</a:t>
            </a:r>
          </a:p>
          <a:p>
            <a:pPr marL="461963" marR="0" lvl="0" indent="-461963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Clr>
                <a:srgbClr val="0000CC"/>
              </a:buClr>
              <a:buSzPct val="80000"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Data constraint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—using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SQL-like queries</a:t>
            </a:r>
          </a:p>
          <a:p>
            <a:pPr marL="738188" marR="0" lvl="1" indent="-538163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Clr>
                <a:srgbClr val="BD582C"/>
              </a:buClr>
              <a:buSzPct val="80000"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E.g.: Find products sold together in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7098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NY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stores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7098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this year</a:t>
            </a:r>
          </a:p>
          <a:p>
            <a:pPr marL="461963" marR="0" lvl="0" indent="-461963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Clr>
                <a:srgbClr val="0000CC"/>
              </a:buClr>
              <a:buSzPct val="80000"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Dimension/level constraint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—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similar to projection in relational database </a:t>
            </a:r>
          </a:p>
          <a:p>
            <a:pPr marL="738188" marR="0" lvl="1" indent="-538163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Clr>
                <a:srgbClr val="BD582C"/>
              </a:buClr>
              <a:buSzPct val="80000"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E.g.: In relevance to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7098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region, price, brand, customer category</a:t>
            </a:r>
          </a:p>
          <a:p>
            <a:pPr marL="461963" marR="0" lvl="0" indent="-461963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Clr>
                <a:srgbClr val="0000CC"/>
              </a:buClr>
              <a:buSzPct val="80000"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Interestingness constraint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—various kinds of thresholds</a:t>
            </a:r>
          </a:p>
          <a:p>
            <a:pPr marL="738188" marR="0" lvl="1" indent="-538163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Clr>
                <a:srgbClr val="BD582C"/>
              </a:buClr>
              <a:buSzPct val="80000"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E.g.: Strong rules: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min_sup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Symbol" pitchFamily="18" charset="2"/>
              </a:rPr>
              <a:t>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0.02,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min_conf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Symbol" pitchFamily="18" charset="2"/>
              </a:rPr>
              <a:t>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0.6,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min_correlation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Symbol" pitchFamily="18" charset="2"/>
              </a:rPr>
              <a:t> 0.7</a:t>
            </a:r>
          </a:p>
          <a:p>
            <a:pPr marL="461963" marR="0" lvl="0" indent="-461963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Clr>
                <a:srgbClr val="0000CC"/>
              </a:buClr>
              <a:buSzPct val="80000"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alt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Rule (or pattern) constraint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738188" marR="0" lvl="1" indent="-538163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Clr>
                <a:srgbClr val="BD582C"/>
              </a:buClr>
              <a:buSzPct val="80000"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E.g.: Small sales (price &lt; $10) triggers big sales (sum &gt; $200)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0BA267-46E6-486D-8082-6C4D5C1780CF}"/>
              </a:ext>
            </a:extLst>
          </p:cNvPr>
          <p:cNvSpPr txBox="1"/>
          <p:nvPr/>
        </p:nvSpPr>
        <p:spPr>
          <a:xfrm>
            <a:off x="5829736" y="5150299"/>
            <a:ext cx="2987835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focus of this study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DFC955BA-3126-44C5-9C45-112D54A8CAD3}"/>
              </a:ext>
            </a:extLst>
          </p:cNvPr>
          <p:cNvSpPr/>
          <p:nvPr/>
        </p:nvSpPr>
        <p:spPr>
          <a:xfrm rot="10800000">
            <a:off x="5367280" y="5213338"/>
            <a:ext cx="462456" cy="388883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5381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-76200" y="228600"/>
            <a:ext cx="12344400" cy="6096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4000" dirty="0">
                <a:ea typeface="ＭＳ Ｐゴシック" charset="0"/>
              </a:rPr>
              <a:t>Pattern Space Pruning with Pattern Anti-Monotonicity 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idx="1"/>
          </p:nvPr>
        </p:nvSpPr>
        <p:spPr>
          <a:xfrm>
            <a:off x="2689274" y="1168836"/>
            <a:ext cx="8893125" cy="5030949"/>
          </a:xfrm>
        </p:spPr>
        <p:txBody>
          <a:bodyPr/>
          <a:lstStyle/>
          <a:p>
            <a:pPr eaLnBrk="1" hangingPunct="1">
              <a:spcAft>
                <a:spcPts val="200"/>
              </a:spcAft>
              <a:buFont typeface="Wingdings" charset="0"/>
              <a:buChar char="n"/>
              <a:defRPr/>
            </a:pPr>
            <a:r>
              <a:rPr lang="en-US" altLang="zh-CN" sz="2400" dirty="0">
                <a:latin typeface="Calibri" charset="0"/>
                <a:ea typeface="SimSun" charset="0"/>
                <a:cs typeface="SimSun" charset="0"/>
              </a:rPr>
              <a:t>A constraint </a:t>
            </a:r>
            <a:r>
              <a:rPr lang="en-US" altLang="zh-CN" sz="2400" i="1" dirty="0">
                <a:latin typeface="Calibri" charset="0"/>
                <a:ea typeface="SimSun" charset="0"/>
                <a:cs typeface="SimSun" charset="0"/>
              </a:rPr>
              <a:t>c</a:t>
            </a:r>
            <a:r>
              <a:rPr lang="en-US" altLang="zh-CN" sz="2400" dirty="0">
                <a:latin typeface="Calibri" charset="0"/>
                <a:ea typeface="SimSun" charset="0"/>
                <a:cs typeface="SimSun" charset="0"/>
              </a:rPr>
              <a:t> is </a:t>
            </a:r>
            <a:r>
              <a:rPr lang="en-US" altLang="zh-CN" sz="2400" b="1" i="1" dirty="0">
                <a:solidFill>
                  <a:srgbClr val="FF0000"/>
                </a:solidFill>
                <a:latin typeface="Calibri" charset="0"/>
                <a:ea typeface="SimSun" charset="0"/>
                <a:cs typeface="SimSun" charset="0"/>
              </a:rPr>
              <a:t>anti-monotone</a:t>
            </a:r>
          </a:p>
          <a:p>
            <a:pPr lvl="1">
              <a:spcAft>
                <a:spcPts val="200"/>
              </a:spcAft>
              <a:buFont typeface="Wingdings" charset="0"/>
              <a:buChar char="n"/>
              <a:defRPr/>
            </a:pPr>
            <a:r>
              <a:rPr lang="en-US" altLang="zh-CN" sz="2400" dirty="0">
                <a:latin typeface="Calibri" charset="0"/>
                <a:ea typeface="SimSun" charset="0"/>
                <a:cs typeface="SimSun" charset="0"/>
              </a:rPr>
              <a:t>If </a:t>
            </a:r>
            <a:r>
              <a:rPr lang="en-US" sz="2400" dirty="0">
                <a:latin typeface="Calibri" charset="0"/>
                <a:ea typeface="ＭＳ Ｐゴシック" charset="0"/>
              </a:rPr>
              <a:t>an </a:t>
            </a:r>
            <a:r>
              <a:rPr lang="en-US" sz="2400" dirty="0" err="1">
                <a:latin typeface="Calibri" charset="0"/>
                <a:ea typeface="ＭＳ Ｐゴシック" charset="0"/>
              </a:rPr>
              <a:t>itemset</a:t>
            </a:r>
            <a:r>
              <a:rPr lang="en-US" sz="2400" dirty="0">
                <a:latin typeface="Calibri" charset="0"/>
                <a:ea typeface="ＭＳ Ｐゴシック" charset="0"/>
              </a:rPr>
              <a:t> S </a:t>
            </a:r>
            <a:r>
              <a:rPr lang="en-US" sz="2400" b="1" dirty="0">
                <a:latin typeface="Calibri" charset="0"/>
                <a:ea typeface="ＭＳ Ｐゴシック" charset="0"/>
              </a:rPr>
              <a:t>violates</a:t>
            </a:r>
            <a:r>
              <a:rPr lang="en-US" sz="2400" dirty="0">
                <a:latin typeface="Calibri" charset="0"/>
                <a:ea typeface="ＭＳ Ｐゴシック" charset="0"/>
              </a:rPr>
              <a:t> constraint </a:t>
            </a:r>
            <a:r>
              <a:rPr lang="en-US" sz="2400" i="1" dirty="0">
                <a:latin typeface="Calibri" charset="0"/>
                <a:ea typeface="ＭＳ Ｐゴシック" charset="0"/>
              </a:rPr>
              <a:t>c</a:t>
            </a:r>
            <a:r>
              <a:rPr lang="en-US" sz="2400" dirty="0">
                <a:latin typeface="Calibri" charset="0"/>
                <a:ea typeface="ＭＳ Ｐゴシック" charset="0"/>
              </a:rPr>
              <a:t>, so does any of its superset </a:t>
            </a:r>
          </a:p>
          <a:p>
            <a:pPr lvl="1">
              <a:spcAft>
                <a:spcPts val="200"/>
              </a:spcAft>
              <a:buFont typeface="Wingdings" charset="0"/>
              <a:buChar char="n"/>
              <a:defRPr/>
            </a:pPr>
            <a:r>
              <a:rPr lang="en-US" sz="2400" dirty="0">
                <a:latin typeface="Calibri" charset="0"/>
                <a:ea typeface="ＭＳ Ｐゴシック" charset="0"/>
              </a:rPr>
              <a:t>That is, mining on itemset S can be terminated</a:t>
            </a:r>
          </a:p>
          <a:p>
            <a:pPr>
              <a:spcAft>
                <a:spcPts val="200"/>
              </a:spcAft>
              <a:buFont typeface="Wingdings" charset="0"/>
              <a:buChar char="n"/>
              <a:defRPr/>
            </a:pPr>
            <a:r>
              <a:rPr lang="en-US" sz="2400" dirty="0">
                <a:latin typeface="Calibri" charset="0"/>
                <a:ea typeface="ＭＳ Ｐゴシック" charset="0"/>
                <a:sym typeface="Symbol" charset="0"/>
              </a:rPr>
              <a:t>E.g. 1:  c</a:t>
            </a:r>
            <a:r>
              <a:rPr lang="en-US" sz="2400" baseline="-25000" dirty="0">
                <a:latin typeface="Calibri" charset="0"/>
                <a:ea typeface="ＭＳ Ｐゴシック" charset="0"/>
                <a:sym typeface="Symbol" charset="0"/>
              </a:rPr>
              <a:t>1</a:t>
            </a:r>
            <a:r>
              <a:rPr lang="en-US" sz="2400" dirty="0">
                <a:latin typeface="Calibri" charset="0"/>
                <a:ea typeface="ＭＳ Ｐゴシック" charset="0"/>
                <a:sym typeface="Symbol" charset="0"/>
              </a:rPr>
              <a:t>: </a:t>
            </a:r>
            <a:r>
              <a:rPr lang="en-US" sz="2400" i="1" dirty="0">
                <a:latin typeface="Calibri" charset="0"/>
                <a:ea typeface="ＭＳ Ｐゴシック" charset="0"/>
                <a:sym typeface="Symbol" charset="0"/>
              </a:rPr>
              <a:t>sum</a:t>
            </a:r>
            <a:r>
              <a:rPr lang="en-US" sz="2400" dirty="0">
                <a:latin typeface="Calibri" charset="0"/>
                <a:ea typeface="ＭＳ Ｐゴシック" charset="0"/>
                <a:sym typeface="Symbol" charset="0"/>
              </a:rPr>
              <a:t>(</a:t>
            </a:r>
            <a:r>
              <a:rPr lang="en-US" sz="2400" i="1" dirty="0" err="1">
                <a:latin typeface="Calibri" charset="0"/>
                <a:ea typeface="ＭＳ Ｐゴシック" charset="0"/>
                <a:sym typeface="Symbol" charset="0"/>
              </a:rPr>
              <a:t>S.price</a:t>
            </a:r>
            <a:r>
              <a:rPr lang="en-US" sz="2400" dirty="0">
                <a:latin typeface="Calibri" charset="0"/>
                <a:ea typeface="ＭＳ Ｐゴシック" charset="0"/>
                <a:sym typeface="Symbol" charset="0"/>
              </a:rPr>
              <a:t>)  </a:t>
            </a:r>
            <a:r>
              <a:rPr lang="en-US" sz="2400" i="1" dirty="0">
                <a:latin typeface="Calibri" charset="0"/>
                <a:ea typeface="ＭＳ Ｐゴシック" charset="0"/>
                <a:sym typeface="Symbol" charset="0"/>
              </a:rPr>
              <a:t>v</a:t>
            </a:r>
            <a:r>
              <a:rPr lang="en-US" sz="2400" dirty="0">
                <a:latin typeface="Calibri" charset="0"/>
                <a:ea typeface="ＭＳ Ｐゴシック" charset="0"/>
                <a:sym typeface="Symbol" charset="0"/>
              </a:rPr>
              <a:t>  is </a:t>
            </a:r>
            <a:r>
              <a:rPr lang="en-US" sz="2400" dirty="0">
                <a:solidFill>
                  <a:srgbClr val="FF0000"/>
                </a:solidFill>
                <a:latin typeface="Calibri" charset="0"/>
                <a:ea typeface="ＭＳ Ｐゴシック" charset="0"/>
                <a:sym typeface="Symbol" charset="0"/>
              </a:rPr>
              <a:t>anti-monotone</a:t>
            </a:r>
          </a:p>
          <a:p>
            <a:pPr>
              <a:spcAft>
                <a:spcPts val="200"/>
              </a:spcAft>
              <a:buFont typeface="Wingdings" charset="0"/>
              <a:buChar char="n"/>
              <a:defRPr/>
            </a:pPr>
            <a:endParaRPr lang="en-US" sz="2400" dirty="0">
              <a:solidFill>
                <a:srgbClr val="FF0000"/>
              </a:solidFill>
              <a:latin typeface="Calibri" charset="0"/>
              <a:ea typeface="ＭＳ Ｐゴシック" charset="0"/>
              <a:sym typeface="Symbol" charset="0"/>
            </a:endParaRPr>
          </a:p>
          <a:p>
            <a:pPr>
              <a:spcAft>
                <a:spcPts val="200"/>
              </a:spcAft>
              <a:buFont typeface="Wingdings" charset="0"/>
              <a:buChar char="n"/>
              <a:defRPr/>
            </a:pPr>
            <a:endParaRPr lang="en-US" sz="2400" dirty="0">
              <a:solidFill>
                <a:srgbClr val="FF0000"/>
              </a:solidFill>
              <a:latin typeface="Calibri" charset="0"/>
              <a:ea typeface="ＭＳ Ｐゴシック" charset="0"/>
              <a:sym typeface="Symbol" charset="0"/>
            </a:endParaRPr>
          </a:p>
          <a:p>
            <a:pPr>
              <a:spcAft>
                <a:spcPts val="200"/>
              </a:spcAft>
              <a:buFont typeface="Wingdings" charset="0"/>
              <a:buChar char="n"/>
              <a:defRPr/>
            </a:pPr>
            <a:r>
              <a:rPr lang="en-US" sz="2400" dirty="0">
                <a:latin typeface="Calibri" charset="0"/>
                <a:ea typeface="ＭＳ Ｐゴシック" charset="0"/>
                <a:sym typeface="Symbol" charset="0"/>
              </a:rPr>
              <a:t>E.g. 2:</a:t>
            </a:r>
            <a:r>
              <a:rPr lang="en-US" sz="2400" dirty="0">
                <a:solidFill>
                  <a:schemeClr val="hlink"/>
                </a:solidFill>
                <a:latin typeface="Calibri" charset="0"/>
                <a:ea typeface="ＭＳ Ｐゴシック" charset="0"/>
                <a:sym typeface="Symbol" charset="0"/>
              </a:rPr>
              <a:t> </a:t>
            </a:r>
            <a:r>
              <a:rPr lang="en-US" sz="2400" dirty="0">
                <a:latin typeface="Calibri" charset="0"/>
                <a:ea typeface="ＭＳ Ｐゴシック" charset="0"/>
                <a:sym typeface="Symbol" charset="0"/>
              </a:rPr>
              <a:t>c</a:t>
            </a:r>
            <a:r>
              <a:rPr lang="en-US" sz="2400" baseline="-25000" dirty="0">
                <a:latin typeface="Calibri" charset="0"/>
                <a:ea typeface="ＭＳ Ｐゴシック" charset="0"/>
                <a:sym typeface="Symbol" charset="0"/>
              </a:rPr>
              <a:t>2</a:t>
            </a:r>
            <a:r>
              <a:rPr lang="en-US" sz="2400" dirty="0">
                <a:latin typeface="Calibri" charset="0"/>
                <a:ea typeface="ＭＳ Ｐゴシック" charset="0"/>
                <a:sym typeface="Symbol" charset="0"/>
              </a:rPr>
              <a:t>:</a:t>
            </a:r>
            <a:r>
              <a:rPr lang="en-US" sz="2400" dirty="0">
                <a:solidFill>
                  <a:schemeClr val="hlink"/>
                </a:solidFill>
                <a:latin typeface="Calibri" charset="0"/>
                <a:ea typeface="ＭＳ Ｐゴシック" charset="0"/>
                <a:sym typeface="Symbol" charset="0"/>
              </a:rPr>
              <a:t> </a:t>
            </a:r>
            <a:r>
              <a:rPr lang="en-US" sz="2400" dirty="0">
                <a:latin typeface="Calibri" charset="0"/>
                <a:ea typeface="ＭＳ Ｐゴシック" charset="0"/>
                <a:sym typeface="Wingdings" charset="0"/>
              </a:rPr>
              <a:t>range(</a:t>
            </a:r>
            <a:r>
              <a:rPr lang="en-US" sz="2400" dirty="0" err="1">
                <a:latin typeface="Calibri" charset="0"/>
                <a:ea typeface="ＭＳ Ｐゴシック" charset="0"/>
                <a:sym typeface="Wingdings" charset="0"/>
              </a:rPr>
              <a:t>S.profit</a:t>
            </a:r>
            <a:r>
              <a:rPr lang="en-US" sz="2400" dirty="0">
                <a:latin typeface="Calibri" charset="0"/>
                <a:ea typeface="ＭＳ Ｐゴシック" charset="0"/>
                <a:sym typeface="Wingdings" charset="0"/>
              </a:rPr>
              <a:t>) </a:t>
            </a:r>
            <a:r>
              <a:rPr lang="en-US" sz="2400" dirty="0">
                <a:latin typeface="Calibri" charset="0"/>
                <a:ea typeface="ＭＳ Ｐゴシック" charset="0"/>
                <a:sym typeface="Symbol" charset="0"/>
              </a:rPr>
              <a:t></a:t>
            </a:r>
            <a:r>
              <a:rPr lang="en-US" sz="2400" dirty="0">
                <a:latin typeface="Calibri" charset="0"/>
                <a:ea typeface="ＭＳ Ｐゴシック" charset="0"/>
                <a:sym typeface="Wingdings" charset="0"/>
              </a:rPr>
              <a:t> 15 </a:t>
            </a:r>
            <a:r>
              <a:rPr lang="en-US" sz="2400" dirty="0">
                <a:latin typeface="Calibri" charset="0"/>
                <a:ea typeface="ＭＳ Ｐゴシック" charset="0"/>
                <a:sym typeface="Symbol" charset="0"/>
              </a:rPr>
              <a:t>is </a:t>
            </a:r>
            <a:r>
              <a:rPr lang="en-US" sz="2400" dirty="0">
                <a:solidFill>
                  <a:srgbClr val="FF0000"/>
                </a:solidFill>
                <a:latin typeface="Calibri" charset="0"/>
                <a:ea typeface="ＭＳ Ｐゴシック" charset="0"/>
                <a:sym typeface="Symbol" charset="0"/>
              </a:rPr>
              <a:t>anti-monotone</a:t>
            </a:r>
            <a:endParaRPr lang="en-US" sz="2400" dirty="0">
              <a:solidFill>
                <a:srgbClr val="FF0000"/>
              </a:solidFill>
              <a:latin typeface="Calibri" charset="0"/>
              <a:ea typeface="ＭＳ Ｐゴシック" charset="0"/>
              <a:sym typeface="Wingdings" charset="0"/>
            </a:endParaRPr>
          </a:p>
          <a:p>
            <a:pPr lvl="1">
              <a:spcAft>
                <a:spcPts val="200"/>
              </a:spcAft>
              <a:buFont typeface="Wingdings" charset="0"/>
              <a:buChar char="n"/>
              <a:defRPr/>
            </a:pPr>
            <a:r>
              <a:rPr lang="en-US" sz="2400" dirty="0">
                <a:latin typeface="Calibri" charset="0"/>
                <a:ea typeface="ＭＳ Ｐゴシック" charset="0"/>
              </a:rPr>
              <a:t>Itemset </a:t>
            </a:r>
            <a:r>
              <a:rPr lang="en-US" sz="2400" i="1" dirty="0">
                <a:latin typeface="Calibri" charset="0"/>
                <a:ea typeface="ＭＳ Ｐゴシック" charset="0"/>
              </a:rPr>
              <a:t>ab </a:t>
            </a:r>
            <a:r>
              <a:rPr lang="en-US" sz="2400" dirty="0">
                <a:latin typeface="Calibri" charset="0"/>
                <a:ea typeface="ＭＳ Ｐゴシック" charset="0"/>
              </a:rPr>
              <a:t>violates </a:t>
            </a:r>
            <a:r>
              <a:rPr lang="en-US" sz="2400" dirty="0">
                <a:latin typeface="Calibri" charset="0"/>
                <a:ea typeface="ＭＳ Ｐゴシック" charset="0"/>
                <a:sym typeface="Symbol" charset="0"/>
              </a:rPr>
              <a:t>c</a:t>
            </a:r>
            <a:r>
              <a:rPr lang="en-US" sz="2400" baseline="-25000" dirty="0">
                <a:latin typeface="Calibri" charset="0"/>
                <a:ea typeface="ＭＳ Ｐゴシック" charset="0"/>
                <a:sym typeface="Symbol" charset="0"/>
              </a:rPr>
              <a:t>2</a:t>
            </a:r>
            <a:r>
              <a:rPr lang="en-US" sz="2400" dirty="0">
                <a:latin typeface="Calibri" charset="0"/>
                <a:ea typeface="ＭＳ Ｐゴシック" charset="0"/>
              </a:rPr>
              <a:t> (range(ab) = 40)</a:t>
            </a:r>
          </a:p>
          <a:p>
            <a:pPr lvl="1">
              <a:spcAft>
                <a:spcPts val="200"/>
              </a:spcAft>
              <a:buFont typeface="Wingdings" charset="0"/>
              <a:buChar char="n"/>
              <a:defRPr/>
            </a:pPr>
            <a:r>
              <a:rPr lang="en-US" sz="2400" dirty="0">
                <a:latin typeface="Calibri" charset="0"/>
                <a:ea typeface="ＭＳ Ｐゴシック" charset="0"/>
                <a:sym typeface="Wingdings" charset="0"/>
              </a:rPr>
              <a:t>So does every superset of </a:t>
            </a:r>
            <a:r>
              <a:rPr lang="en-US" sz="2400" i="1" dirty="0" err="1">
                <a:latin typeface="Calibri" charset="0"/>
                <a:ea typeface="ＭＳ Ｐゴシック" charset="0"/>
                <a:sym typeface="Wingdings" charset="0"/>
              </a:rPr>
              <a:t>ab</a:t>
            </a:r>
            <a:endParaRPr lang="en-US" sz="2400" i="1" dirty="0">
              <a:latin typeface="Calibri" charset="0"/>
              <a:ea typeface="ＭＳ Ｐゴシック" charset="0"/>
              <a:sym typeface="Wingdings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0902630"/>
              </p:ext>
            </p:extLst>
          </p:nvPr>
        </p:nvGraphicFramePr>
        <p:xfrm>
          <a:off x="301046" y="1328205"/>
          <a:ext cx="2209307" cy="32608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69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6978">
                  <a:extLst>
                    <a:ext uri="{9D8B030D-6E8A-4147-A177-3AD203B41FA5}">
                      <a16:colId xmlns:a16="http://schemas.microsoft.com/office/drawing/2014/main" val="70790107"/>
                    </a:ext>
                  </a:extLst>
                </a:gridCol>
                <a:gridCol w="7953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5211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121920" marR="121920" marT="45690" marB="45690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Price</a:t>
                      </a:r>
                    </a:p>
                  </a:txBody>
                  <a:tcPr marL="121920" marR="121920" marT="45690" marB="45690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Profit</a:t>
                      </a:r>
                    </a:p>
                  </a:txBody>
                  <a:tcPr marL="121920" marR="121920" marT="45690" marB="456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6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121920" marR="121920" marT="45690" marB="456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121920" marR="121920" marT="45690" marB="456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121920" marR="121920" marT="45690" marB="456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6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121920" marR="121920" marT="45690" marB="456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121920" marR="121920" marT="45690" marB="456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21920" marR="121920" marT="45690" marB="456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6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121920" marR="121920" marT="45690" marB="456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121920" marR="121920" marT="45690" marB="456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1800" dirty="0">
                          <a:solidFill>
                            <a:prstClr val="black"/>
                          </a:solidFill>
                          <a:sym typeface="Wingdings" pitchFamily="2" charset="2"/>
                        </a:rPr>
                        <a:t>−</a:t>
                      </a:r>
                      <a:r>
                        <a:rPr lang="en-US" sz="1800" dirty="0"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121920" marR="121920" marT="45690" marB="456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6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d</a:t>
                      </a:r>
                    </a:p>
                  </a:txBody>
                  <a:tcPr marL="121920" marR="121920" marT="45690" marB="456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121920" marR="121920" marT="45690" marB="456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1800" dirty="0">
                          <a:solidFill>
                            <a:prstClr val="black"/>
                          </a:solidFill>
                          <a:sym typeface="Wingdings" pitchFamily="2" charset="2"/>
                        </a:rPr>
                        <a:t>−</a:t>
                      </a:r>
                      <a:r>
                        <a:rPr lang="en-US" sz="1800" dirty="0"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121920" marR="121920" marT="45690" marB="456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6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e</a:t>
                      </a:r>
                    </a:p>
                  </a:txBody>
                  <a:tcPr marL="121920" marR="121920" marT="45690" marB="456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121920" marR="121920" marT="45690" marB="456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1800" dirty="0">
                          <a:solidFill>
                            <a:prstClr val="black"/>
                          </a:solidFill>
                          <a:sym typeface="Wingdings" pitchFamily="2" charset="2"/>
                        </a:rPr>
                        <a:t>−</a:t>
                      </a:r>
                      <a:r>
                        <a:rPr lang="en-US" sz="1800" dirty="0"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121920" marR="121920" marT="45690" marB="456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6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f</a:t>
                      </a:r>
                    </a:p>
                  </a:txBody>
                  <a:tcPr marL="121920" marR="121920" marT="45690" marB="456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121920" marR="121920" marT="45690" marB="456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1800" dirty="0">
                          <a:solidFill>
                            <a:prstClr val="black"/>
                          </a:solidFill>
                          <a:sym typeface="Wingdings" pitchFamily="2" charset="2"/>
                        </a:rPr>
                        <a:t>−</a:t>
                      </a:r>
                      <a:r>
                        <a:rPr lang="en-US" sz="1800" dirty="0"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121920" marR="121920" marT="45690" marB="4569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6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g</a:t>
                      </a:r>
                    </a:p>
                  </a:txBody>
                  <a:tcPr marL="121920" marR="121920" marT="45690" marB="456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121920" marR="121920" marT="45690" marB="456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121920" marR="121920" marT="45690" marB="4569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6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121920" marR="121920" marT="45690" marB="456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121920" marR="121920" marT="45690" marB="456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121920" marR="121920" marT="45690" marB="4569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8252" name="TextBox 12"/>
          <p:cNvSpPr txBox="1">
            <a:spLocks noChangeArrowheads="1"/>
          </p:cNvSpPr>
          <p:nvPr/>
        </p:nvSpPr>
        <p:spPr bwMode="auto">
          <a:xfrm>
            <a:off x="289776" y="4602477"/>
            <a:ext cx="2297808" cy="646331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6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ts val="6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ts val="6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ts val="6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ts val="6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Note: 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item.price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 &gt; 0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Profit can be negative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39527F2A-A186-446E-8DF1-EE6FE3E01248}"/>
              </a:ext>
            </a:extLst>
          </p:cNvPr>
          <p:cNvSpPr txBox="1">
            <a:spLocks noChangeArrowheads="1"/>
          </p:cNvSpPr>
          <p:nvPr/>
        </p:nvSpPr>
        <p:spPr>
          <a:xfrm>
            <a:off x="2689274" y="2880275"/>
            <a:ext cx="7066456" cy="5517928"/>
          </a:xfrm>
          <a:prstGeom prst="rect">
            <a:avLst/>
          </a:prstGeom>
        </p:spPr>
        <p:txBody>
          <a:bodyPr vert="horz" lIns="91438" tIns="45719" rIns="91438" bIns="45719" rtlCol="0">
            <a:noAutofit/>
          </a:bodyPr>
          <a:lstStyle>
            <a:lvl1pPr marL="461963" indent="-461963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CC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8188" indent="-538163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D582C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474663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8080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4588" indent="-522288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6363" indent="-508000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030A0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9973" indent="-228594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68" indent="-228594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63" indent="-228594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58" indent="-228594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1963" marR="0" lvl="0" indent="-461963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200"/>
              </a:spcAft>
              <a:buClr>
                <a:srgbClr val="0000CC"/>
              </a:buClr>
              <a:buSzPct val="80000"/>
              <a:buFont typeface="Wingdings" charset="0"/>
              <a:buChar char="n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charset="0"/>
              <a:ea typeface="ＭＳ Ｐゴシック" charset="0"/>
              <a:cs typeface="+mn-cs"/>
              <a:sym typeface="Symbo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78861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2689274" y="1168836"/>
            <a:ext cx="8893125" cy="5030949"/>
          </a:xfrm>
        </p:spPr>
        <p:txBody>
          <a:bodyPr/>
          <a:lstStyle/>
          <a:p>
            <a:pPr>
              <a:spcAft>
                <a:spcPts val="200"/>
              </a:spcAft>
              <a:buFont typeface="Wingdings" charset="0"/>
              <a:buChar char="n"/>
              <a:defRPr/>
            </a:pPr>
            <a:r>
              <a:rPr lang="en-US" sz="2400" dirty="0">
                <a:latin typeface="Calibri" charset="0"/>
                <a:ea typeface="ＭＳ Ｐゴシック" charset="0"/>
                <a:sym typeface="Symbol" charset="0"/>
              </a:rPr>
              <a:t>E.g. 3.</a:t>
            </a:r>
            <a:r>
              <a:rPr lang="en-US" sz="2400" i="1" dirty="0">
                <a:latin typeface="Calibri" charset="0"/>
                <a:ea typeface="ＭＳ Ｐゴシック" charset="0"/>
                <a:sym typeface="Symbol" charset="0"/>
              </a:rPr>
              <a:t> </a:t>
            </a:r>
            <a:r>
              <a:rPr lang="en-US" sz="2400" dirty="0">
                <a:latin typeface="Calibri" charset="0"/>
                <a:ea typeface="ＭＳ Ｐゴシック" charset="0"/>
                <a:sym typeface="Symbol" charset="0"/>
              </a:rPr>
              <a:t>c</a:t>
            </a:r>
            <a:r>
              <a:rPr lang="en-US" sz="2400" baseline="-25000" dirty="0">
                <a:latin typeface="Calibri" charset="0"/>
                <a:ea typeface="ＭＳ Ｐゴシック" charset="0"/>
                <a:sym typeface="Symbol" charset="0"/>
              </a:rPr>
              <a:t>3</a:t>
            </a:r>
            <a:r>
              <a:rPr lang="en-US" sz="2400" dirty="0">
                <a:latin typeface="Calibri" charset="0"/>
                <a:ea typeface="ＭＳ Ｐゴシック" charset="0"/>
                <a:sym typeface="Symbol" charset="0"/>
              </a:rPr>
              <a:t>:</a:t>
            </a:r>
            <a:r>
              <a:rPr lang="en-US" sz="2400" i="1" dirty="0">
                <a:latin typeface="Calibri" charset="0"/>
                <a:ea typeface="ＭＳ Ｐゴシック" charset="0"/>
                <a:sym typeface="Symbol" charset="0"/>
              </a:rPr>
              <a:t> sum</a:t>
            </a:r>
            <a:r>
              <a:rPr lang="en-US" sz="2400" dirty="0">
                <a:latin typeface="Calibri" charset="0"/>
                <a:ea typeface="ＭＳ Ｐゴシック" charset="0"/>
                <a:sym typeface="Symbol" charset="0"/>
              </a:rPr>
              <a:t>(</a:t>
            </a:r>
            <a:r>
              <a:rPr lang="en-US" sz="2400" i="1" dirty="0" err="1">
                <a:latin typeface="Calibri" charset="0"/>
                <a:ea typeface="ＭＳ Ｐゴシック" charset="0"/>
                <a:sym typeface="Symbol" charset="0"/>
              </a:rPr>
              <a:t>S.Price</a:t>
            </a:r>
            <a:r>
              <a:rPr lang="en-US" sz="2400" dirty="0">
                <a:latin typeface="Calibri" charset="0"/>
                <a:ea typeface="ＭＳ Ｐゴシック" charset="0"/>
                <a:sym typeface="Symbol" charset="0"/>
              </a:rPr>
              <a:t>)</a:t>
            </a:r>
            <a:r>
              <a:rPr lang="en-US" sz="2400" i="1" dirty="0">
                <a:latin typeface="Calibri" charset="0"/>
                <a:ea typeface="ＭＳ Ｐゴシック" charset="0"/>
                <a:sym typeface="Symbol" charset="0"/>
              </a:rPr>
              <a:t> </a:t>
            </a:r>
            <a:r>
              <a:rPr lang="en-US" sz="2400" dirty="0">
                <a:latin typeface="Calibri" charset="0"/>
                <a:ea typeface="ＭＳ Ｐゴシック" charset="0"/>
                <a:sym typeface="Symbol" charset="0"/>
              </a:rPr>
              <a:t> </a:t>
            </a:r>
            <a:r>
              <a:rPr lang="en-US" sz="2400" i="1" dirty="0">
                <a:latin typeface="Calibri" charset="0"/>
                <a:ea typeface="ＭＳ Ｐゴシック" charset="0"/>
                <a:sym typeface="Symbol" charset="0"/>
              </a:rPr>
              <a:t>v</a:t>
            </a:r>
            <a:r>
              <a:rPr lang="en-US" sz="2400" dirty="0">
                <a:latin typeface="Calibri" charset="0"/>
                <a:ea typeface="ＭＳ Ｐゴシック" charset="0"/>
                <a:sym typeface="Symbol" charset="0"/>
              </a:rPr>
              <a:t>  is </a:t>
            </a:r>
            <a:r>
              <a:rPr lang="en-US" sz="2400" dirty="0">
                <a:solidFill>
                  <a:srgbClr val="FF0000"/>
                </a:solidFill>
                <a:latin typeface="Calibri" charset="0"/>
                <a:ea typeface="ＭＳ Ｐゴシック" charset="0"/>
                <a:sym typeface="Symbol" charset="0"/>
              </a:rPr>
              <a:t>not anti-monotone</a:t>
            </a:r>
          </a:p>
          <a:p>
            <a:pPr>
              <a:spcAft>
                <a:spcPts val="200"/>
              </a:spcAft>
              <a:buFont typeface="Wingdings" charset="0"/>
              <a:buChar char="n"/>
              <a:defRPr/>
            </a:pPr>
            <a:endParaRPr lang="en-US" sz="2400" dirty="0">
              <a:solidFill>
                <a:srgbClr val="FF0000"/>
              </a:solidFill>
              <a:latin typeface="Calibri" charset="0"/>
              <a:ea typeface="ＭＳ Ｐゴシック" charset="0"/>
              <a:sym typeface="Symbol" charset="0"/>
            </a:endParaRPr>
          </a:p>
          <a:p>
            <a:pPr>
              <a:spcAft>
                <a:spcPts val="200"/>
              </a:spcAft>
              <a:buFont typeface="Wingdings" charset="0"/>
              <a:buChar char="n"/>
              <a:defRPr/>
            </a:pPr>
            <a:endParaRPr lang="en-US" sz="2400" dirty="0">
              <a:solidFill>
                <a:srgbClr val="FF0000"/>
              </a:solidFill>
              <a:latin typeface="Calibri" charset="0"/>
              <a:ea typeface="ＭＳ Ｐゴシック" charset="0"/>
              <a:sym typeface="Symbol" charset="0"/>
            </a:endParaRPr>
          </a:p>
          <a:p>
            <a:pPr>
              <a:spcAft>
                <a:spcPts val="200"/>
              </a:spcAft>
              <a:buFont typeface="Wingdings" charset="0"/>
              <a:buChar char="n"/>
              <a:defRPr/>
            </a:pPr>
            <a:endParaRPr lang="en-US" sz="2400" dirty="0">
              <a:solidFill>
                <a:srgbClr val="FF0000"/>
              </a:solidFill>
              <a:latin typeface="Calibri" charset="0"/>
              <a:ea typeface="ＭＳ Ｐゴシック" charset="0"/>
              <a:sym typeface="Symbol" charset="0"/>
            </a:endParaRPr>
          </a:p>
          <a:p>
            <a:pPr>
              <a:spcAft>
                <a:spcPts val="200"/>
              </a:spcAft>
              <a:buFont typeface="Wingdings" charset="0"/>
              <a:buChar char="n"/>
              <a:defRPr/>
            </a:pPr>
            <a:r>
              <a:rPr lang="en-US" sz="2400" dirty="0">
                <a:latin typeface="Calibri" charset="0"/>
                <a:ea typeface="ＭＳ Ｐゴシック" charset="0"/>
                <a:sym typeface="Symbol" charset="0"/>
              </a:rPr>
              <a:t>E.g. 4. Is c</a:t>
            </a:r>
            <a:r>
              <a:rPr lang="en-US" sz="2400" baseline="-25000" dirty="0">
                <a:latin typeface="Calibri" charset="0"/>
                <a:ea typeface="ＭＳ Ｐゴシック" charset="0"/>
                <a:sym typeface="Symbol" charset="0"/>
              </a:rPr>
              <a:t>4</a:t>
            </a:r>
            <a:r>
              <a:rPr lang="en-US" sz="2400" dirty="0">
                <a:latin typeface="Calibri" charset="0"/>
                <a:ea typeface="ＭＳ Ｐゴシック" charset="0"/>
                <a:sym typeface="Symbol" charset="0"/>
              </a:rPr>
              <a:t>: </a:t>
            </a:r>
            <a:r>
              <a:rPr lang="en-US" sz="2400" i="1" dirty="0">
                <a:latin typeface="Calibri" charset="0"/>
                <a:ea typeface="ＭＳ Ｐゴシック" charset="0"/>
                <a:sym typeface="Symbol" charset="0"/>
              </a:rPr>
              <a:t>support</a:t>
            </a:r>
            <a:r>
              <a:rPr lang="en-US" sz="2400" dirty="0">
                <a:latin typeface="Calibri" charset="0"/>
                <a:ea typeface="ＭＳ Ｐゴシック" charset="0"/>
                <a:sym typeface="Symbol" charset="0"/>
              </a:rPr>
              <a:t>(</a:t>
            </a:r>
            <a:r>
              <a:rPr lang="en-US" sz="2400" i="1" dirty="0">
                <a:latin typeface="Calibri" charset="0"/>
                <a:ea typeface="ＭＳ Ｐゴシック" charset="0"/>
                <a:sym typeface="Symbol" charset="0"/>
              </a:rPr>
              <a:t>S</a:t>
            </a:r>
            <a:r>
              <a:rPr lang="en-US" sz="2400" dirty="0">
                <a:latin typeface="Calibri" charset="0"/>
                <a:ea typeface="ＭＳ Ｐゴシック" charset="0"/>
                <a:sym typeface="Symbol" charset="0"/>
              </a:rPr>
              <a:t>)</a:t>
            </a:r>
            <a:r>
              <a:rPr lang="en-US" sz="2400" i="1" dirty="0">
                <a:latin typeface="Calibri" charset="0"/>
                <a:ea typeface="ＭＳ Ｐゴシック" charset="0"/>
                <a:sym typeface="Symbol" charset="0"/>
              </a:rPr>
              <a:t>  </a:t>
            </a:r>
            <a:r>
              <a:rPr lang="en-US" sz="2400" dirty="0">
                <a:latin typeface="Calibri" charset="0"/>
                <a:ea typeface="ＭＳ Ｐゴシック" charset="0"/>
                <a:sym typeface="Symbol" charset="0"/>
              </a:rPr>
              <a:t> </a:t>
            </a:r>
            <a:r>
              <a:rPr lang="el-GR" sz="2400" i="1" dirty="0">
                <a:latin typeface="Calibri" charset="0"/>
                <a:ea typeface="ＭＳ Ｐゴシック" charset="0"/>
                <a:sym typeface="Symbol" charset="0"/>
              </a:rPr>
              <a:t>σ</a:t>
            </a:r>
            <a:r>
              <a:rPr lang="en-US" sz="2400" i="1" dirty="0">
                <a:latin typeface="Calibri" charset="0"/>
                <a:ea typeface="ＭＳ Ｐゴシック" charset="0"/>
                <a:sym typeface="Symbol" charset="0"/>
              </a:rPr>
              <a:t> </a:t>
            </a:r>
            <a:r>
              <a:rPr lang="en-US" sz="2400" dirty="0">
                <a:latin typeface="Calibri" charset="0"/>
                <a:ea typeface="ＭＳ Ｐゴシック" charset="0"/>
                <a:sym typeface="Symbol" charset="0"/>
              </a:rPr>
              <a:t>anti-monotone?</a:t>
            </a:r>
          </a:p>
          <a:p>
            <a:pPr lvl="1">
              <a:spcAft>
                <a:spcPts val="200"/>
              </a:spcAft>
              <a:buFont typeface="Wingdings" charset="0"/>
              <a:buChar char="n"/>
              <a:defRPr/>
            </a:pPr>
            <a:r>
              <a:rPr lang="en-US" sz="2400" dirty="0">
                <a:latin typeface="Calibri" charset="0"/>
                <a:ea typeface="ＭＳ Ｐゴシック" charset="0"/>
                <a:sym typeface="Symbol" charset="0"/>
              </a:rPr>
              <a:t>Yes! </a:t>
            </a:r>
            <a:r>
              <a:rPr lang="en-US" sz="2400" dirty="0" err="1">
                <a:latin typeface="Calibri" charset="0"/>
                <a:ea typeface="ＭＳ Ｐゴシック" charset="0"/>
                <a:sym typeface="Symbol" charset="0"/>
              </a:rPr>
              <a:t>Apriori</a:t>
            </a:r>
            <a:r>
              <a:rPr lang="en-US" sz="2400" dirty="0">
                <a:latin typeface="Calibri" charset="0"/>
                <a:ea typeface="ＭＳ Ｐゴシック" charset="0"/>
                <a:sym typeface="Symbol" charset="0"/>
              </a:rPr>
              <a:t> pruning is essentially pruning with an anti-monotonic constraint!</a:t>
            </a:r>
          </a:p>
        </p:txBody>
      </p:sp>
      <p:sp>
        <p:nvSpPr>
          <p:cNvPr id="9" name="Text Box 24">
            <a:extLst>
              <a:ext uri="{FF2B5EF4-FFF2-40B4-BE49-F238E27FC236}">
                <a16:creationId xmlns:a16="http://schemas.microsoft.com/office/drawing/2014/main" id="{7885A8BA-91E8-4FB8-B2FD-6D0563E9FC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319" y="3096616"/>
            <a:ext cx="1430779" cy="36830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6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ts val="6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ts val="6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ts val="6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ts val="6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min_sup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 = 2</a:t>
            </a: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336BD597-92DB-4271-86AF-5535E8743F79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79969" y="1166650"/>
          <a:ext cx="2209307" cy="191332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948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44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9321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TID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Transaction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a, b, c, d, f, h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b, c, d, f, g, h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b, c, d, f, g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a, c, e, f, g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21396D7B-0675-4A8E-933A-51D192689E3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06319" y="3464916"/>
          <a:ext cx="2209307" cy="32608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69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6978">
                  <a:extLst>
                    <a:ext uri="{9D8B030D-6E8A-4147-A177-3AD203B41FA5}">
                      <a16:colId xmlns:a16="http://schemas.microsoft.com/office/drawing/2014/main" val="70790107"/>
                    </a:ext>
                  </a:extLst>
                </a:gridCol>
                <a:gridCol w="7953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5211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121920" marR="121920" marT="45690" marB="45690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Price</a:t>
                      </a:r>
                    </a:p>
                  </a:txBody>
                  <a:tcPr marL="121920" marR="121920" marT="45690" marB="45690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Profit</a:t>
                      </a:r>
                    </a:p>
                  </a:txBody>
                  <a:tcPr marL="121920" marR="121920" marT="45690" marB="456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6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121920" marR="121920" marT="45690" marB="456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121920" marR="121920" marT="45690" marB="456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121920" marR="121920" marT="45690" marB="456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6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121920" marR="121920" marT="45690" marB="456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121920" marR="121920" marT="45690" marB="456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21920" marR="121920" marT="45690" marB="456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6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121920" marR="121920" marT="45690" marB="456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121920" marR="121920" marT="45690" marB="456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1800" dirty="0">
                          <a:solidFill>
                            <a:prstClr val="black"/>
                          </a:solidFill>
                          <a:sym typeface="Wingdings" pitchFamily="2" charset="2"/>
                        </a:rPr>
                        <a:t>−</a:t>
                      </a:r>
                      <a:r>
                        <a:rPr lang="en-US" sz="1800" dirty="0"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121920" marR="121920" marT="45690" marB="456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6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d</a:t>
                      </a:r>
                    </a:p>
                  </a:txBody>
                  <a:tcPr marL="121920" marR="121920" marT="45690" marB="456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121920" marR="121920" marT="45690" marB="456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1800" dirty="0">
                          <a:solidFill>
                            <a:prstClr val="black"/>
                          </a:solidFill>
                          <a:sym typeface="Wingdings" pitchFamily="2" charset="2"/>
                        </a:rPr>
                        <a:t>−</a:t>
                      </a:r>
                      <a:r>
                        <a:rPr lang="en-US" sz="1800" dirty="0"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121920" marR="121920" marT="45690" marB="456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6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e</a:t>
                      </a:r>
                    </a:p>
                  </a:txBody>
                  <a:tcPr marL="121920" marR="121920" marT="45690" marB="456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121920" marR="121920" marT="45690" marB="456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1800" dirty="0">
                          <a:solidFill>
                            <a:prstClr val="black"/>
                          </a:solidFill>
                          <a:sym typeface="Wingdings" pitchFamily="2" charset="2"/>
                        </a:rPr>
                        <a:t>−</a:t>
                      </a:r>
                      <a:r>
                        <a:rPr lang="en-US" sz="1800" dirty="0"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121920" marR="121920" marT="45690" marB="456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6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f</a:t>
                      </a:r>
                    </a:p>
                  </a:txBody>
                  <a:tcPr marL="121920" marR="121920" marT="45690" marB="456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121920" marR="121920" marT="45690" marB="456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1800" dirty="0">
                          <a:solidFill>
                            <a:prstClr val="black"/>
                          </a:solidFill>
                          <a:sym typeface="Wingdings" pitchFamily="2" charset="2"/>
                        </a:rPr>
                        <a:t>−</a:t>
                      </a:r>
                      <a:r>
                        <a:rPr lang="en-US" sz="1800" dirty="0"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121920" marR="121920" marT="45690" marB="4569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6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g</a:t>
                      </a:r>
                    </a:p>
                  </a:txBody>
                  <a:tcPr marL="121920" marR="121920" marT="45690" marB="456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121920" marR="121920" marT="45690" marB="456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121920" marR="121920" marT="45690" marB="4569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6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121920" marR="121920" marT="45690" marB="456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121920" marR="121920" marT="45690" marB="456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121920" marR="121920" marT="45690" marB="4569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-76200" y="228600"/>
            <a:ext cx="12344400" cy="6096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4000" dirty="0">
                <a:ea typeface="ＭＳ Ｐゴシック" charset="0"/>
              </a:rPr>
              <a:t>Pattern Space Pruning with Pattern Anti-Monotonicity </a:t>
            </a:r>
          </a:p>
        </p:txBody>
      </p:sp>
    </p:spTree>
    <p:extLst>
      <p:ext uri="{BB962C8B-B14F-4D97-AF65-F5344CB8AC3E}">
        <p14:creationId xmlns:p14="http://schemas.microsoft.com/office/powerpoint/2010/main" val="7480319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-203200" y="304800"/>
            <a:ext cx="12598400" cy="6096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000" dirty="0">
                <a:ea typeface="ＭＳ Ｐゴシック" charset="0"/>
              </a:rPr>
              <a:t>Pattern Monotonicity and Its Roles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idx="1"/>
          </p:nvPr>
        </p:nvSpPr>
        <p:spPr>
          <a:xfrm>
            <a:off x="2893848" y="1368103"/>
            <a:ext cx="8184055" cy="4193626"/>
          </a:xfrm>
        </p:spPr>
        <p:txBody>
          <a:bodyPr/>
          <a:lstStyle/>
          <a:p>
            <a:pPr>
              <a:spcAft>
                <a:spcPts val="600"/>
              </a:spcAft>
              <a:buFont typeface="Wingdings" charset="0"/>
              <a:buChar char="n"/>
              <a:defRPr/>
            </a:pPr>
            <a:r>
              <a:rPr lang="en-US" altLang="zh-CN" sz="2400" dirty="0">
                <a:latin typeface="Calibri" charset="0"/>
                <a:ea typeface="SimSun" charset="0"/>
                <a:cs typeface="SimSun" charset="0"/>
              </a:rPr>
              <a:t>A constraint </a:t>
            </a:r>
            <a:r>
              <a:rPr lang="en-US" altLang="zh-CN" sz="2400" i="1" dirty="0">
                <a:latin typeface="Calibri" charset="0"/>
                <a:ea typeface="SimSun" charset="0"/>
                <a:cs typeface="SimSun" charset="0"/>
              </a:rPr>
              <a:t>c</a:t>
            </a:r>
            <a:r>
              <a:rPr lang="en-US" altLang="zh-CN" sz="2400" dirty="0">
                <a:latin typeface="Calibri" charset="0"/>
                <a:ea typeface="SimSun" charset="0"/>
                <a:cs typeface="SimSun" charset="0"/>
              </a:rPr>
              <a:t> is </a:t>
            </a:r>
            <a:r>
              <a:rPr lang="en-US" altLang="zh-CN" sz="2400" i="1" dirty="0">
                <a:latin typeface="Calibri" charset="0"/>
                <a:ea typeface="SimSun" charset="0"/>
                <a:cs typeface="SimSun" charset="0"/>
              </a:rPr>
              <a:t>monotone</a:t>
            </a:r>
            <a:r>
              <a:rPr lang="en-US" altLang="zh-CN" sz="2400" dirty="0">
                <a:latin typeface="Calibri" charset="0"/>
                <a:ea typeface="SimSun" charset="0"/>
                <a:cs typeface="SimSun" charset="0"/>
              </a:rPr>
              <a:t>: I</a:t>
            </a:r>
            <a:r>
              <a:rPr lang="en-US" sz="2400" dirty="0">
                <a:latin typeface="Calibri" charset="0"/>
                <a:ea typeface="ＭＳ Ｐゴシック" charset="0"/>
              </a:rPr>
              <a:t>f an </a:t>
            </a:r>
            <a:r>
              <a:rPr lang="en-US" sz="2400" dirty="0" err="1">
                <a:latin typeface="Calibri" charset="0"/>
                <a:ea typeface="ＭＳ Ｐゴシック" charset="0"/>
              </a:rPr>
              <a:t>itemset</a:t>
            </a:r>
            <a:r>
              <a:rPr lang="en-US" sz="2400" dirty="0">
                <a:latin typeface="Calibri" charset="0"/>
                <a:ea typeface="ＭＳ Ｐゴシック" charset="0"/>
              </a:rPr>
              <a:t> S </a:t>
            </a:r>
            <a:r>
              <a:rPr lang="en-US" sz="2400" b="1" dirty="0">
                <a:latin typeface="Calibri" charset="0"/>
                <a:ea typeface="ＭＳ Ｐゴシック" charset="0"/>
              </a:rPr>
              <a:t>satisfies</a:t>
            </a:r>
            <a:r>
              <a:rPr lang="en-US" sz="2400" dirty="0">
                <a:latin typeface="Calibri" charset="0"/>
                <a:ea typeface="ＭＳ Ｐゴシック" charset="0"/>
              </a:rPr>
              <a:t> the constraint c, so does any of its superset</a:t>
            </a:r>
            <a:r>
              <a:rPr lang="en-US" sz="2400" i="1" dirty="0">
                <a:latin typeface="Calibri" charset="0"/>
                <a:ea typeface="ＭＳ Ｐゴシック" charset="0"/>
              </a:rPr>
              <a:t> </a:t>
            </a:r>
          </a:p>
          <a:p>
            <a:pPr lvl="1">
              <a:spcAft>
                <a:spcPts val="600"/>
              </a:spcAft>
              <a:buFont typeface="Wingdings" charset="0"/>
              <a:buChar char="n"/>
              <a:defRPr/>
            </a:pPr>
            <a:r>
              <a:rPr lang="en-US" sz="2400" dirty="0">
                <a:latin typeface="Calibri" charset="0"/>
                <a:ea typeface="ＭＳ Ｐゴシック" charset="0"/>
              </a:rPr>
              <a:t>That is, </a:t>
            </a:r>
            <a:r>
              <a:rPr lang="en-US" altLang="zh-CN" sz="2400" dirty="0">
                <a:latin typeface="Calibri" charset="0"/>
                <a:ea typeface="SimSun" charset="0"/>
                <a:cs typeface="SimSun" charset="0"/>
              </a:rPr>
              <a:t>we do not need to check </a:t>
            </a:r>
            <a:r>
              <a:rPr lang="en-US" altLang="zh-CN" sz="2400" i="1" dirty="0">
                <a:latin typeface="Calibri" charset="0"/>
                <a:ea typeface="SimSun" charset="0"/>
                <a:cs typeface="SimSun" charset="0"/>
              </a:rPr>
              <a:t>c</a:t>
            </a:r>
            <a:r>
              <a:rPr lang="en-US" altLang="zh-CN" sz="2400" dirty="0">
                <a:latin typeface="Calibri" charset="0"/>
                <a:ea typeface="SimSun" charset="0"/>
                <a:cs typeface="SimSun" charset="0"/>
              </a:rPr>
              <a:t> in subsequent mining</a:t>
            </a:r>
            <a:endParaRPr lang="en-US" sz="2400" i="1" dirty="0">
              <a:latin typeface="Calibri" charset="0"/>
              <a:ea typeface="ＭＳ Ｐゴシック" charset="0"/>
            </a:endParaRPr>
          </a:p>
          <a:p>
            <a:pPr eaLnBrk="1" hangingPunct="1">
              <a:spcAft>
                <a:spcPts val="600"/>
              </a:spcAft>
              <a:buFont typeface="Wingdings" charset="0"/>
              <a:buChar char="n"/>
              <a:defRPr/>
            </a:pPr>
            <a:r>
              <a:rPr lang="en-US" sz="2400" dirty="0">
                <a:latin typeface="Calibri" charset="0"/>
                <a:ea typeface="ＭＳ Ｐゴシック" charset="0"/>
                <a:sym typeface="Symbol" charset="0"/>
              </a:rPr>
              <a:t>E.g. 1: c</a:t>
            </a:r>
            <a:r>
              <a:rPr lang="en-US" sz="2400" baseline="-25000" dirty="0">
                <a:latin typeface="Calibri" charset="0"/>
                <a:ea typeface="ＭＳ Ｐゴシック" charset="0"/>
                <a:sym typeface="Symbol" charset="0"/>
              </a:rPr>
              <a:t>1</a:t>
            </a:r>
            <a:r>
              <a:rPr lang="en-US" sz="2400" dirty="0">
                <a:latin typeface="Calibri" charset="0"/>
                <a:ea typeface="ＭＳ Ｐゴシック" charset="0"/>
                <a:sym typeface="Symbol" charset="0"/>
              </a:rPr>
              <a:t>: </a:t>
            </a:r>
            <a:r>
              <a:rPr lang="en-US" sz="2400" i="1" dirty="0">
                <a:latin typeface="Calibri" charset="0"/>
                <a:ea typeface="ＭＳ Ｐゴシック" charset="0"/>
                <a:sym typeface="Symbol" charset="0"/>
              </a:rPr>
              <a:t>sum</a:t>
            </a:r>
            <a:r>
              <a:rPr lang="en-US" sz="2400" dirty="0">
                <a:latin typeface="Calibri" charset="0"/>
                <a:ea typeface="ＭＳ Ｐゴシック" charset="0"/>
                <a:sym typeface="Symbol" charset="0"/>
              </a:rPr>
              <a:t>(</a:t>
            </a:r>
            <a:r>
              <a:rPr lang="en-US" sz="2400" i="1" dirty="0" err="1">
                <a:latin typeface="Calibri" charset="0"/>
                <a:ea typeface="ＭＳ Ｐゴシック" charset="0"/>
                <a:sym typeface="Symbol" charset="0"/>
              </a:rPr>
              <a:t>S.Price</a:t>
            </a:r>
            <a:r>
              <a:rPr lang="en-US" sz="2400" dirty="0">
                <a:latin typeface="Calibri" charset="0"/>
                <a:ea typeface="ＭＳ Ｐゴシック" charset="0"/>
                <a:sym typeface="Symbol" charset="0"/>
              </a:rPr>
              <a:t>)  </a:t>
            </a:r>
            <a:r>
              <a:rPr lang="en-US" sz="2400" i="1" dirty="0">
                <a:latin typeface="Calibri" charset="0"/>
                <a:ea typeface="ＭＳ Ｐゴシック" charset="0"/>
                <a:sym typeface="Symbol" charset="0"/>
              </a:rPr>
              <a:t>v</a:t>
            </a:r>
            <a:r>
              <a:rPr lang="en-US" sz="2400" dirty="0">
                <a:latin typeface="Calibri" charset="0"/>
                <a:ea typeface="ＭＳ Ｐゴシック" charset="0"/>
                <a:sym typeface="Symbol" charset="0"/>
              </a:rPr>
              <a:t>  is </a:t>
            </a:r>
            <a:r>
              <a:rPr lang="en-US" sz="2400" dirty="0">
                <a:solidFill>
                  <a:srgbClr val="FF0000"/>
                </a:solidFill>
                <a:latin typeface="Calibri" charset="0"/>
                <a:ea typeface="ＭＳ Ｐゴシック" charset="0"/>
                <a:sym typeface="Symbol" charset="0"/>
              </a:rPr>
              <a:t>monotone</a:t>
            </a:r>
          </a:p>
          <a:p>
            <a:pPr eaLnBrk="1" hangingPunct="1">
              <a:spcAft>
                <a:spcPts val="600"/>
              </a:spcAft>
              <a:buFont typeface="Wingdings" charset="0"/>
              <a:buChar char="n"/>
              <a:defRPr/>
            </a:pPr>
            <a:endParaRPr lang="en-US" sz="2400" dirty="0">
              <a:solidFill>
                <a:srgbClr val="FF0000"/>
              </a:solidFill>
              <a:latin typeface="Calibri" charset="0"/>
              <a:ea typeface="ＭＳ Ｐゴシック" charset="0"/>
              <a:sym typeface="Symbol" charset="0"/>
            </a:endParaRPr>
          </a:p>
          <a:p>
            <a:pPr>
              <a:spcAft>
                <a:spcPts val="600"/>
              </a:spcAft>
              <a:buFont typeface="Wingdings" charset="0"/>
              <a:buChar char="n"/>
              <a:defRPr/>
            </a:pPr>
            <a:r>
              <a:rPr lang="en-US" sz="2400" dirty="0">
                <a:latin typeface="Calibri" charset="0"/>
                <a:ea typeface="ＭＳ Ｐゴシック" charset="0"/>
                <a:sym typeface="Wingdings" charset="0"/>
              </a:rPr>
              <a:t>E.g. 2:</a:t>
            </a:r>
            <a:r>
              <a:rPr lang="en-US" sz="2400" i="1" dirty="0">
                <a:latin typeface="Calibri" charset="0"/>
                <a:ea typeface="ＭＳ Ｐゴシック" charset="0"/>
                <a:sym typeface="Wingdings" charset="0"/>
              </a:rPr>
              <a:t> </a:t>
            </a:r>
            <a:r>
              <a:rPr lang="en-US" sz="2400" dirty="0">
                <a:latin typeface="Calibri" charset="0"/>
                <a:ea typeface="ＭＳ Ｐゴシック" charset="0"/>
                <a:sym typeface="Symbol" charset="0"/>
              </a:rPr>
              <a:t>c</a:t>
            </a:r>
            <a:r>
              <a:rPr lang="en-US" sz="2400" baseline="-25000" dirty="0">
                <a:latin typeface="Calibri" charset="0"/>
                <a:ea typeface="ＭＳ Ｐゴシック" charset="0"/>
                <a:sym typeface="Symbol" charset="0"/>
              </a:rPr>
              <a:t>2</a:t>
            </a:r>
            <a:r>
              <a:rPr lang="en-US" sz="2400" dirty="0">
                <a:latin typeface="Calibri" charset="0"/>
                <a:ea typeface="ＭＳ Ｐゴシック" charset="0"/>
                <a:sym typeface="Symbol" charset="0"/>
              </a:rPr>
              <a:t>: </a:t>
            </a:r>
            <a:r>
              <a:rPr lang="en-US" sz="2400" i="1" dirty="0">
                <a:latin typeface="Calibri" charset="0"/>
                <a:ea typeface="ＭＳ Ｐゴシック" charset="0"/>
                <a:sym typeface="Wingdings" charset="0"/>
              </a:rPr>
              <a:t>min</a:t>
            </a:r>
            <a:r>
              <a:rPr lang="en-US" sz="2400" dirty="0">
                <a:latin typeface="Calibri" charset="0"/>
                <a:ea typeface="ＭＳ Ｐゴシック" charset="0"/>
                <a:sym typeface="Wingdings" charset="0"/>
              </a:rPr>
              <a:t>(</a:t>
            </a:r>
            <a:r>
              <a:rPr lang="en-US" sz="2400" i="1" dirty="0" err="1">
                <a:latin typeface="Calibri" charset="0"/>
                <a:ea typeface="ＭＳ Ｐゴシック" charset="0"/>
                <a:sym typeface="Wingdings" charset="0"/>
              </a:rPr>
              <a:t>S.Price</a:t>
            </a:r>
            <a:r>
              <a:rPr lang="en-US" sz="2400" dirty="0">
                <a:latin typeface="Calibri" charset="0"/>
                <a:ea typeface="ＭＳ Ｐゴシック" charset="0"/>
                <a:sym typeface="Wingdings" charset="0"/>
              </a:rPr>
              <a:t>)</a:t>
            </a:r>
            <a:r>
              <a:rPr lang="en-US" sz="2400" i="1" dirty="0">
                <a:latin typeface="Calibri" charset="0"/>
                <a:ea typeface="ＭＳ Ｐゴシック" charset="0"/>
                <a:sym typeface="Wingdings" charset="0"/>
              </a:rPr>
              <a:t> </a:t>
            </a:r>
            <a:r>
              <a:rPr lang="en-US" sz="2400" dirty="0">
                <a:latin typeface="Calibri" charset="0"/>
                <a:ea typeface="ＭＳ Ｐゴシック" charset="0"/>
                <a:sym typeface="Symbol" charset="0"/>
              </a:rPr>
              <a:t></a:t>
            </a:r>
            <a:r>
              <a:rPr lang="en-US" sz="2400" i="1" dirty="0">
                <a:latin typeface="Calibri" charset="0"/>
                <a:ea typeface="ＭＳ Ｐゴシック" charset="0"/>
                <a:sym typeface="Wingdings" charset="0"/>
              </a:rPr>
              <a:t> v  </a:t>
            </a:r>
            <a:r>
              <a:rPr lang="en-US" sz="2400" dirty="0">
                <a:latin typeface="Calibri" charset="0"/>
                <a:ea typeface="ＭＳ Ｐゴシック" charset="0"/>
                <a:sym typeface="Symbol" charset="0"/>
              </a:rPr>
              <a:t>is </a:t>
            </a:r>
            <a:r>
              <a:rPr lang="en-US" sz="2400" dirty="0">
                <a:solidFill>
                  <a:srgbClr val="FF0000"/>
                </a:solidFill>
                <a:latin typeface="Calibri" charset="0"/>
                <a:ea typeface="ＭＳ Ｐゴシック" charset="0"/>
                <a:sym typeface="Symbol" charset="0"/>
              </a:rPr>
              <a:t>monotone</a:t>
            </a:r>
          </a:p>
          <a:p>
            <a:pPr>
              <a:spcAft>
                <a:spcPts val="600"/>
              </a:spcAft>
              <a:buFont typeface="Wingdings" charset="0"/>
              <a:buChar char="n"/>
              <a:defRPr/>
            </a:pPr>
            <a:endParaRPr lang="en-US" sz="2400" dirty="0">
              <a:solidFill>
                <a:srgbClr val="FF0000"/>
              </a:solidFill>
              <a:latin typeface="Calibri" charset="0"/>
              <a:ea typeface="ＭＳ Ｐゴシック" charset="0"/>
              <a:sym typeface="Symbol" charset="0"/>
            </a:endParaRPr>
          </a:p>
          <a:p>
            <a:pPr eaLnBrk="1" hangingPunct="1">
              <a:spcAft>
                <a:spcPts val="600"/>
              </a:spcAft>
              <a:buFont typeface="Wingdings" charset="0"/>
              <a:buChar char="n"/>
              <a:defRPr/>
            </a:pPr>
            <a:r>
              <a:rPr lang="en-US" sz="2400" dirty="0">
                <a:latin typeface="Calibri" charset="0"/>
                <a:ea typeface="ＭＳ Ｐゴシック" charset="0"/>
                <a:sym typeface="Wingdings" charset="0"/>
              </a:rPr>
              <a:t>E.g. 3: </a:t>
            </a:r>
            <a:r>
              <a:rPr lang="en-US" sz="2400" i="1" dirty="0">
                <a:latin typeface="Calibri" charset="0"/>
                <a:ea typeface="ＭＳ Ｐゴシック" charset="0"/>
                <a:sym typeface="Wingdings" charset="0"/>
              </a:rPr>
              <a:t>c</a:t>
            </a:r>
            <a:r>
              <a:rPr lang="en-US" sz="2400" i="1" baseline="-25000" dirty="0">
                <a:latin typeface="Calibri" charset="0"/>
                <a:ea typeface="ＭＳ Ｐゴシック" charset="0"/>
                <a:sym typeface="Wingdings" charset="0"/>
              </a:rPr>
              <a:t>3</a:t>
            </a:r>
            <a:r>
              <a:rPr lang="en-US" sz="2400" dirty="0">
                <a:latin typeface="Calibri" charset="0"/>
                <a:ea typeface="ＭＳ Ｐゴシック" charset="0"/>
                <a:sym typeface="Wingdings" charset="0"/>
              </a:rPr>
              <a:t>: range(</a:t>
            </a:r>
            <a:r>
              <a:rPr lang="en-US" sz="2400" dirty="0" err="1">
                <a:latin typeface="Calibri" charset="0"/>
                <a:ea typeface="ＭＳ Ｐゴシック" charset="0"/>
                <a:sym typeface="Wingdings" charset="0"/>
              </a:rPr>
              <a:t>S.profit</a:t>
            </a:r>
            <a:r>
              <a:rPr lang="en-US" sz="2400" dirty="0">
                <a:latin typeface="Calibri" charset="0"/>
                <a:ea typeface="ＭＳ Ｐゴシック" charset="0"/>
                <a:sym typeface="Wingdings" charset="0"/>
              </a:rPr>
              <a:t>) </a:t>
            </a:r>
            <a:r>
              <a:rPr lang="en-US" sz="2400" dirty="0">
                <a:latin typeface="Calibri" charset="0"/>
                <a:ea typeface="ＭＳ Ｐゴシック" charset="0"/>
                <a:sym typeface="Symbol" charset="0"/>
              </a:rPr>
              <a:t></a:t>
            </a:r>
            <a:r>
              <a:rPr lang="en-US" sz="2400" dirty="0">
                <a:latin typeface="Calibri" charset="0"/>
                <a:ea typeface="ＭＳ Ｐゴシック" charset="0"/>
                <a:sym typeface="Wingdings" charset="0"/>
              </a:rPr>
              <a:t> 15 </a:t>
            </a:r>
            <a:r>
              <a:rPr lang="en-US" sz="2400" dirty="0">
                <a:latin typeface="Calibri" charset="0"/>
                <a:ea typeface="ＭＳ Ｐゴシック" charset="0"/>
                <a:sym typeface="Symbol" charset="0"/>
              </a:rPr>
              <a:t>is </a:t>
            </a:r>
            <a:r>
              <a:rPr lang="en-US" sz="2400" dirty="0">
                <a:solidFill>
                  <a:srgbClr val="FF0000"/>
                </a:solidFill>
                <a:latin typeface="Calibri" charset="0"/>
                <a:ea typeface="ＭＳ Ｐゴシック" charset="0"/>
                <a:sym typeface="Symbol" charset="0"/>
              </a:rPr>
              <a:t>monotone</a:t>
            </a:r>
            <a:endParaRPr lang="en-US" sz="2400" dirty="0">
              <a:solidFill>
                <a:srgbClr val="FF0000"/>
              </a:solidFill>
              <a:latin typeface="Calibri" charset="0"/>
              <a:ea typeface="ＭＳ Ｐゴシック" charset="0"/>
              <a:sym typeface="Wingdings" charset="0"/>
            </a:endParaRPr>
          </a:p>
          <a:p>
            <a:pPr lvl="1" eaLnBrk="1" hangingPunct="1">
              <a:spcAft>
                <a:spcPts val="600"/>
              </a:spcAft>
              <a:buFont typeface="Wingdings" charset="0"/>
              <a:buChar char="n"/>
              <a:defRPr/>
            </a:pPr>
            <a:r>
              <a:rPr lang="en-US" sz="2400" dirty="0" err="1">
                <a:latin typeface="Calibri" charset="0"/>
                <a:ea typeface="ＭＳ Ｐゴシック" charset="0"/>
              </a:rPr>
              <a:t>Itemset</a:t>
            </a:r>
            <a:r>
              <a:rPr lang="en-US" sz="2400" dirty="0">
                <a:latin typeface="Calibri" charset="0"/>
                <a:ea typeface="ＭＳ Ｐゴシック" charset="0"/>
              </a:rPr>
              <a:t> </a:t>
            </a:r>
            <a:r>
              <a:rPr lang="en-US" sz="2400" i="1" dirty="0" err="1">
                <a:latin typeface="Calibri" charset="0"/>
                <a:ea typeface="ＭＳ Ｐゴシック" charset="0"/>
              </a:rPr>
              <a:t>ab</a:t>
            </a:r>
            <a:r>
              <a:rPr lang="en-US" sz="2400" i="1" dirty="0">
                <a:latin typeface="Calibri" charset="0"/>
                <a:ea typeface="ＭＳ Ｐゴシック" charset="0"/>
              </a:rPr>
              <a:t> </a:t>
            </a:r>
            <a:r>
              <a:rPr lang="en-US" sz="2400" dirty="0">
                <a:latin typeface="Calibri" charset="0"/>
                <a:ea typeface="ＭＳ Ｐゴシック" charset="0"/>
              </a:rPr>
              <a:t>satisfies </a:t>
            </a:r>
            <a:r>
              <a:rPr lang="en-US" sz="2400" i="1" dirty="0">
                <a:latin typeface="Calibri" charset="0"/>
                <a:ea typeface="ＭＳ Ｐゴシック" charset="0"/>
                <a:sym typeface="Wingdings" charset="0"/>
              </a:rPr>
              <a:t>c</a:t>
            </a:r>
            <a:r>
              <a:rPr lang="en-US" sz="2400" i="1" baseline="-25000" dirty="0">
                <a:latin typeface="Calibri" charset="0"/>
                <a:ea typeface="ＭＳ Ｐゴシック" charset="0"/>
                <a:sym typeface="Wingdings" charset="0"/>
              </a:rPr>
              <a:t>3</a:t>
            </a:r>
            <a:endParaRPr lang="en-US" sz="2400" i="1" dirty="0">
              <a:latin typeface="Calibri" charset="0"/>
              <a:ea typeface="ＭＳ Ｐゴシック" charset="0"/>
              <a:sym typeface="Wingdings" charset="0"/>
            </a:endParaRPr>
          </a:p>
          <a:p>
            <a:pPr lvl="1" eaLnBrk="1" hangingPunct="1">
              <a:spcAft>
                <a:spcPts val="600"/>
              </a:spcAft>
              <a:buFont typeface="Wingdings" charset="0"/>
              <a:buChar char="n"/>
              <a:defRPr/>
            </a:pPr>
            <a:r>
              <a:rPr lang="en-US" sz="2400" dirty="0">
                <a:latin typeface="Calibri" charset="0"/>
                <a:ea typeface="ＭＳ Ｐゴシック" charset="0"/>
                <a:sym typeface="Wingdings" charset="0"/>
              </a:rPr>
              <a:t>So does every superset of </a:t>
            </a:r>
            <a:r>
              <a:rPr lang="en-US" sz="2400" i="1" dirty="0" err="1">
                <a:latin typeface="Calibri" charset="0"/>
                <a:ea typeface="ＭＳ Ｐゴシック" charset="0"/>
                <a:sym typeface="Wingdings" charset="0"/>
              </a:rPr>
              <a:t>ab</a:t>
            </a:r>
            <a:endParaRPr lang="en-US" sz="2400" i="1" dirty="0">
              <a:latin typeface="Calibri" charset="0"/>
              <a:ea typeface="ＭＳ Ｐゴシック" charset="0"/>
              <a:sym typeface="Wingdings" charset="0"/>
            </a:endParaRPr>
          </a:p>
        </p:txBody>
      </p:sp>
      <p:sp>
        <p:nvSpPr>
          <p:cNvPr id="8" name="Text Box 24">
            <a:extLst>
              <a:ext uri="{FF2B5EF4-FFF2-40B4-BE49-F238E27FC236}">
                <a16:creationId xmlns:a16="http://schemas.microsoft.com/office/drawing/2014/main" id="{7885A8BA-91E8-4FB8-B2FD-6D0563E9FC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319" y="3096616"/>
            <a:ext cx="1430779" cy="36830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6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ts val="6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ts val="6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ts val="6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ts val="6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min_sup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 = 2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336BD597-92DB-4271-86AF-5535E8743F79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79969" y="1166650"/>
          <a:ext cx="2209307" cy="191332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948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44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9321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TID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Transaction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a, b, c, d, f, h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b, c, d, f, g, h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b, c, d, f, g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a, c, e, f, g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21396D7B-0675-4A8E-933A-51D192689E3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06319" y="3464916"/>
          <a:ext cx="2209307" cy="32608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69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6978">
                  <a:extLst>
                    <a:ext uri="{9D8B030D-6E8A-4147-A177-3AD203B41FA5}">
                      <a16:colId xmlns:a16="http://schemas.microsoft.com/office/drawing/2014/main" val="70790107"/>
                    </a:ext>
                  </a:extLst>
                </a:gridCol>
                <a:gridCol w="7953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5211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121920" marR="121920" marT="45690" marB="45690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Price</a:t>
                      </a:r>
                    </a:p>
                  </a:txBody>
                  <a:tcPr marL="121920" marR="121920" marT="45690" marB="45690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Profit</a:t>
                      </a:r>
                    </a:p>
                  </a:txBody>
                  <a:tcPr marL="121920" marR="121920" marT="45690" marB="456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6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121920" marR="121920" marT="45690" marB="456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121920" marR="121920" marT="45690" marB="456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121920" marR="121920" marT="45690" marB="456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6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121920" marR="121920" marT="45690" marB="456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121920" marR="121920" marT="45690" marB="456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21920" marR="121920" marT="45690" marB="456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6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121920" marR="121920" marT="45690" marB="456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121920" marR="121920" marT="45690" marB="456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1800" dirty="0">
                          <a:solidFill>
                            <a:prstClr val="black"/>
                          </a:solidFill>
                          <a:sym typeface="Wingdings" pitchFamily="2" charset="2"/>
                        </a:rPr>
                        <a:t>−</a:t>
                      </a:r>
                      <a:r>
                        <a:rPr lang="en-US" sz="1800" dirty="0"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121920" marR="121920" marT="45690" marB="456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6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d</a:t>
                      </a:r>
                    </a:p>
                  </a:txBody>
                  <a:tcPr marL="121920" marR="121920" marT="45690" marB="456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121920" marR="121920" marT="45690" marB="456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1800" dirty="0">
                          <a:solidFill>
                            <a:prstClr val="black"/>
                          </a:solidFill>
                          <a:sym typeface="Wingdings" pitchFamily="2" charset="2"/>
                        </a:rPr>
                        <a:t>−</a:t>
                      </a:r>
                      <a:r>
                        <a:rPr lang="en-US" sz="1800" dirty="0"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121920" marR="121920" marT="45690" marB="456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6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e</a:t>
                      </a:r>
                    </a:p>
                  </a:txBody>
                  <a:tcPr marL="121920" marR="121920" marT="45690" marB="456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121920" marR="121920" marT="45690" marB="456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1800" dirty="0">
                          <a:solidFill>
                            <a:prstClr val="black"/>
                          </a:solidFill>
                          <a:sym typeface="Wingdings" pitchFamily="2" charset="2"/>
                        </a:rPr>
                        <a:t>−</a:t>
                      </a:r>
                      <a:r>
                        <a:rPr lang="en-US" sz="1800" dirty="0"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121920" marR="121920" marT="45690" marB="456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6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f</a:t>
                      </a:r>
                    </a:p>
                  </a:txBody>
                  <a:tcPr marL="121920" marR="121920" marT="45690" marB="456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121920" marR="121920" marT="45690" marB="456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1800" dirty="0">
                          <a:solidFill>
                            <a:prstClr val="black"/>
                          </a:solidFill>
                          <a:sym typeface="Wingdings" pitchFamily="2" charset="2"/>
                        </a:rPr>
                        <a:t>−</a:t>
                      </a:r>
                      <a:r>
                        <a:rPr lang="en-US" sz="1800" dirty="0"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121920" marR="121920" marT="45690" marB="4569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6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g</a:t>
                      </a:r>
                    </a:p>
                  </a:txBody>
                  <a:tcPr marL="121920" marR="121920" marT="45690" marB="456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121920" marR="121920" marT="45690" marB="456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121920" marR="121920" marT="45690" marB="4569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6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121920" marR="121920" marT="45690" marB="456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121920" marR="121920" marT="45690" marB="456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121920" marR="121920" marT="45690" marB="4569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47932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12192000" cy="60960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Apriori</a:t>
            </a:r>
            <a:r>
              <a:rPr lang="en-US" dirty="0"/>
              <a:t> for </a:t>
            </a:r>
            <a:r>
              <a:rPr lang="en-US" dirty="0">
                <a:ea typeface="ＭＳ Ｐゴシック" charset="0"/>
              </a:rPr>
              <a:t>Pattern</a:t>
            </a:r>
            <a:r>
              <a:rPr lang="zh-CN" altLang="en-US" dirty="0"/>
              <a:t> </a:t>
            </a:r>
            <a:r>
              <a:rPr lang="en-US" altLang="zh-CN" dirty="0"/>
              <a:t>Anti-Monotone Constraint</a:t>
            </a:r>
            <a:endParaRPr lang="en-US" dirty="0"/>
          </a:p>
        </p:txBody>
      </p:sp>
      <p:graphicFrame>
        <p:nvGraphicFramePr>
          <p:cNvPr id="3072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4776453"/>
              </p:ext>
            </p:extLst>
          </p:nvPr>
        </p:nvGraphicFramePr>
        <p:xfrm>
          <a:off x="1827213" y="1795463"/>
          <a:ext cx="1893887" cy="164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90" name="Worksheet" r:id="rId4" imgW="1739681" imgH="1765316" progId="Excel.Sheet.8">
                  <p:embed/>
                </p:oleObj>
              </mc:Choice>
              <mc:Fallback>
                <p:oleObj name="Worksheet" r:id="rId4" imgW="1739681" imgH="1765316" progId="Excel.Sheet.8">
                  <p:embed/>
                  <p:pic>
                    <p:nvPicPr>
                      <p:cNvPr id="3072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7213" y="1795463"/>
                        <a:ext cx="1893887" cy="164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5" name="Text Box 4"/>
          <p:cNvSpPr txBox="1">
            <a:spLocks noChangeArrowheads="1"/>
          </p:cNvSpPr>
          <p:nvPr/>
        </p:nvSpPr>
        <p:spPr bwMode="auto">
          <a:xfrm>
            <a:off x="1779589" y="1389063"/>
            <a:ext cx="1597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>
                <a:latin typeface="Times New Roman" pitchFamily="18" charset="0"/>
              </a:rPr>
              <a:t>Database D</a:t>
            </a:r>
          </a:p>
        </p:txBody>
      </p:sp>
      <p:graphicFrame>
        <p:nvGraphicFramePr>
          <p:cNvPr id="30726" name="Object 5"/>
          <p:cNvGraphicFramePr>
            <a:graphicFrameLocks noChangeAspect="1"/>
          </p:cNvGraphicFramePr>
          <p:nvPr/>
        </p:nvGraphicFramePr>
        <p:xfrm>
          <a:off x="4786314" y="1468438"/>
          <a:ext cx="1824037" cy="1947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91" name="Worksheet" r:id="rId6" imgW="1619701" imgH="2086337" progId="Excel.Sheet.8">
                  <p:embed/>
                </p:oleObj>
              </mc:Choice>
              <mc:Fallback>
                <p:oleObj name="Worksheet" r:id="rId6" imgW="1619701" imgH="2086337" progId="Excel.Sheet.8">
                  <p:embed/>
                  <p:pic>
                    <p:nvPicPr>
                      <p:cNvPr id="3072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6314" y="1468438"/>
                        <a:ext cx="1824037" cy="1947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7" name="Object 6"/>
          <p:cNvGraphicFramePr>
            <a:graphicFrameLocks noChangeAspect="1"/>
          </p:cNvGraphicFramePr>
          <p:nvPr/>
        </p:nvGraphicFramePr>
        <p:xfrm>
          <a:off x="7308850" y="1560513"/>
          <a:ext cx="2046288" cy="166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92" name="Worksheet" r:id="rId8" imgW="1619701" imgH="1743437" progId="Excel.Sheet.8">
                  <p:embed/>
                </p:oleObj>
              </mc:Choice>
              <mc:Fallback>
                <p:oleObj name="Worksheet" r:id="rId8" imgW="1619701" imgH="1743437" progId="Excel.Sheet.8">
                  <p:embed/>
                  <p:pic>
                    <p:nvPicPr>
                      <p:cNvPr id="3072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8850" y="1560513"/>
                        <a:ext cx="2046288" cy="1662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8" name="Text Box 7"/>
          <p:cNvSpPr txBox="1">
            <a:spLocks noChangeArrowheads="1"/>
          </p:cNvSpPr>
          <p:nvPr/>
        </p:nvSpPr>
        <p:spPr bwMode="auto">
          <a:xfrm>
            <a:off x="3705225" y="2273300"/>
            <a:ext cx="1073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>
                <a:latin typeface="Times New Roman" pitchFamily="18" charset="0"/>
              </a:rPr>
              <a:t>Scan D</a:t>
            </a:r>
          </a:p>
        </p:txBody>
      </p:sp>
      <p:sp>
        <p:nvSpPr>
          <p:cNvPr id="30729" name="Line 8"/>
          <p:cNvSpPr>
            <a:spLocks noChangeShapeType="1"/>
          </p:cNvSpPr>
          <p:nvPr/>
        </p:nvSpPr>
        <p:spPr bwMode="auto">
          <a:xfrm>
            <a:off x="3821113" y="2719388"/>
            <a:ext cx="8318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0730" name="Text Box 9"/>
          <p:cNvSpPr txBox="1">
            <a:spLocks noChangeArrowheads="1"/>
          </p:cNvSpPr>
          <p:nvPr/>
        </p:nvSpPr>
        <p:spPr bwMode="auto">
          <a:xfrm>
            <a:off x="4283075" y="172085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i="1">
                <a:latin typeface="Times New Roman" pitchFamily="18" charset="0"/>
              </a:rPr>
              <a:t>C</a:t>
            </a:r>
            <a:r>
              <a:rPr lang="en-US" i="1" baseline="-25000">
                <a:latin typeface="Times New Roman" pitchFamily="18" charset="0"/>
              </a:rPr>
              <a:t>1</a:t>
            </a:r>
          </a:p>
        </p:txBody>
      </p:sp>
      <p:sp>
        <p:nvSpPr>
          <p:cNvPr id="30731" name="Text Box 10"/>
          <p:cNvSpPr txBox="1">
            <a:spLocks noChangeArrowheads="1"/>
          </p:cNvSpPr>
          <p:nvPr/>
        </p:nvSpPr>
        <p:spPr bwMode="auto">
          <a:xfrm>
            <a:off x="6861103" y="1561456"/>
            <a:ext cx="47480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i="1" dirty="0">
                <a:latin typeface="Times New Roman" pitchFamily="18" charset="0"/>
              </a:rPr>
              <a:t>F</a:t>
            </a:r>
            <a:r>
              <a:rPr lang="en-US" i="1" baseline="-25000" dirty="0">
                <a:latin typeface="Times New Roman" pitchFamily="18" charset="0"/>
              </a:rPr>
              <a:t>1</a:t>
            </a:r>
          </a:p>
        </p:txBody>
      </p:sp>
      <p:graphicFrame>
        <p:nvGraphicFramePr>
          <p:cNvPr id="30732" name="Object 11"/>
          <p:cNvGraphicFramePr>
            <a:graphicFrameLocks noChangeAspect="1"/>
          </p:cNvGraphicFramePr>
          <p:nvPr/>
        </p:nvGraphicFramePr>
        <p:xfrm>
          <a:off x="8134351" y="3381376"/>
          <a:ext cx="1120775" cy="233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93" name="Worksheet" r:id="rId10" imgW="990735" imgH="2428944" progId="Excel.Sheet.8">
                  <p:embed/>
                </p:oleObj>
              </mc:Choice>
              <mc:Fallback>
                <p:oleObj name="Worksheet" r:id="rId10" imgW="990735" imgH="2428944" progId="Excel.Sheet.8">
                  <p:embed/>
                  <p:pic>
                    <p:nvPicPr>
                      <p:cNvPr id="3073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34351" y="3381376"/>
                        <a:ext cx="1120775" cy="2333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33" name="Object 12"/>
          <p:cNvGraphicFramePr>
            <a:graphicFrameLocks noChangeAspect="1"/>
          </p:cNvGraphicFramePr>
          <p:nvPr/>
        </p:nvGraphicFramePr>
        <p:xfrm>
          <a:off x="4724401" y="3492500"/>
          <a:ext cx="1736725" cy="224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94" name="Worksheet" r:id="rId12" imgW="1581421" imgH="2429237" progId="Excel.Sheet.8">
                  <p:embed/>
                </p:oleObj>
              </mc:Choice>
              <mc:Fallback>
                <p:oleObj name="Worksheet" r:id="rId12" imgW="1581421" imgH="2429237" progId="Excel.Sheet.8">
                  <p:embed/>
                  <p:pic>
                    <p:nvPicPr>
                      <p:cNvPr id="3073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1" y="3492500"/>
                        <a:ext cx="1736725" cy="2247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34" name="Object 13"/>
          <p:cNvGraphicFramePr>
            <a:graphicFrameLocks noChangeAspect="1"/>
          </p:cNvGraphicFramePr>
          <p:nvPr/>
        </p:nvGraphicFramePr>
        <p:xfrm>
          <a:off x="2336801" y="3756026"/>
          <a:ext cx="1717675" cy="180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95" name="Worksheet" r:id="rId14" imgW="1581421" imgH="1743437" progId="Excel.Sheet.8">
                  <p:embed/>
                </p:oleObj>
              </mc:Choice>
              <mc:Fallback>
                <p:oleObj name="Worksheet" r:id="rId14" imgW="1581421" imgH="1743437" progId="Excel.Sheet.8">
                  <p:embed/>
                  <p:pic>
                    <p:nvPicPr>
                      <p:cNvPr id="3073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6801" y="3756026"/>
                        <a:ext cx="1717675" cy="180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35" name="Text Box 14"/>
          <p:cNvSpPr txBox="1">
            <a:spLocks noChangeArrowheads="1"/>
          </p:cNvSpPr>
          <p:nvPr/>
        </p:nvSpPr>
        <p:spPr bwMode="auto">
          <a:xfrm>
            <a:off x="1816028" y="3726806"/>
            <a:ext cx="47480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i="1" dirty="0">
                <a:latin typeface="Times New Roman" pitchFamily="18" charset="0"/>
              </a:rPr>
              <a:t>F</a:t>
            </a:r>
            <a:r>
              <a:rPr lang="en-US" i="1" baseline="-25000" dirty="0">
                <a:latin typeface="Times New Roman" pitchFamily="18" charset="0"/>
              </a:rPr>
              <a:t>2</a:t>
            </a:r>
          </a:p>
        </p:txBody>
      </p:sp>
      <p:sp>
        <p:nvSpPr>
          <p:cNvPr id="30736" name="Text Box 15"/>
          <p:cNvSpPr txBox="1">
            <a:spLocks noChangeArrowheads="1"/>
          </p:cNvSpPr>
          <p:nvPr/>
        </p:nvSpPr>
        <p:spPr bwMode="auto">
          <a:xfrm>
            <a:off x="4252913" y="3332163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i="1">
                <a:latin typeface="Times New Roman" pitchFamily="18" charset="0"/>
              </a:rPr>
              <a:t>C</a:t>
            </a:r>
            <a:r>
              <a:rPr lang="en-US" i="1" baseline="-25000">
                <a:latin typeface="Times New Roman" pitchFamily="18" charset="0"/>
              </a:rPr>
              <a:t>2</a:t>
            </a:r>
          </a:p>
        </p:txBody>
      </p:sp>
      <p:sp>
        <p:nvSpPr>
          <p:cNvPr id="30737" name="Text Box 16"/>
          <p:cNvSpPr txBox="1">
            <a:spLocks noChangeArrowheads="1"/>
          </p:cNvSpPr>
          <p:nvPr/>
        </p:nvSpPr>
        <p:spPr bwMode="auto">
          <a:xfrm>
            <a:off x="7540625" y="3382963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i="1">
                <a:latin typeface="Times New Roman" pitchFamily="18" charset="0"/>
              </a:rPr>
              <a:t>C</a:t>
            </a:r>
            <a:r>
              <a:rPr lang="en-US" i="1" baseline="-25000">
                <a:latin typeface="Times New Roman" pitchFamily="18" charset="0"/>
              </a:rPr>
              <a:t>2</a:t>
            </a:r>
          </a:p>
        </p:txBody>
      </p:sp>
      <p:sp>
        <p:nvSpPr>
          <p:cNvPr id="30738" name="Line 17"/>
          <p:cNvSpPr>
            <a:spLocks noChangeShapeType="1"/>
          </p:cNvSpPr>
          <p:nvPr/>
        </p:nvSpPr>
        <p:spPr bwMode="auto">
          <a:xfrm flipH="1">
            <a:off x="6651626" y="4252913"/>
            <a:ext cx="11207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739" name="Text Box 18"/>
          <p:cNvSpPr txBox="1">
            <a:spLocks noChangeArrowheads="1"/>
          </p:cNvSpPr>
          <p:nvPr/>
        </p:nvSpPr>
        <p:spPr bwMode="auto">
          <a:xfrm>
            <a:off x="6672263" y="3751263"/>
            <a:ext cx="1073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>
                <a:latin typeface="Times New Roman" pitchFamily="18" charset="0"/>
              </a:rPr>
              <a:t>Scan D</a:t>
            </a:r>
          </a:p>
        </p:txBody>
      </p:sp>
      <p:sp>
        <p:nvSpPr>
          <p:cNvPr id="30740" name="AutoShape 19"/>
          <p:cNvSpPr>
            <a:spLocks noChangeArrowheads="1"/>
          </p:cNvSpPr>
          <p:nvPr/>
        </p:nvSpPr>
        <p:spPr bwMode="auto">
          <a:xfrm>
            <a:off x="9385301" y="3305697"/>
            <a:ext cx="627063" cy="384721"/>
          </a:xfrm>
          <a:prstGeom prst="curvedLeftArrow">
            <a:avLst>
              <a:gd name="adj1" fmla="val 27291"/>
              <a:gd name="adj2" fmla="val 54582"/>
              <a:gd name="adj3" fmla="val 33333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0741" name="Line 20"/>
          <p:cNvSpPr>
            <a:spLocks noChangeShapeType="1"/>
          </p:cNvSpPr>
          <p:nvPr/>
        </p:nvSpPr>
        <p:spPr bwMode="auto">
          <a:xfrm>
            <a:off x="4059239" y="6299200"/>
            <a:ext cx="16922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742" name="Text Box 21"/>
          <p:cNvSpPr txBox="1">
            <a:spLocks noChangeArrowheads="1"/>
          </p:cNvSpPr>
          <p:nvPr/>
        </p:nvSpPr>
        <p:spPr bwMode="auto">
          <a:xfrm>
            <a:off x="2222500" y="5802313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i="1">
                <a:latin typeface="Times New Roman" pitchFamily="18" charset="0"/>
              </a:rPr>
              <a:t>C</a:t>
            </a:r>
            <a:r>
              <a:rPr lang="en-US" i="1" baseline="-25000">
                <a:latin typeface="Times New Roman" pitchFamily="18" charset="0"/>
              </a:rPr>
              <a:t>3</a:t>
            </a:r>
          </a:p>
        </p:txBody>
      </p:sp>
      <p:sp>
        <p:nvSpPr>
          <p:cNvPr id="30743" name="Text Box 22"/>
          <p:cNvSpPr txBox="1">
            <a:spLocks noChangeArrowheads="1"/>
          </p:cNvSpPr>
          <p:nvPr/>
        </p:nvSpPr>
        <p:spPr bwMode="auto">
          <a:xfrm>
            <a:off x="5629203" y="5788968"/>
            <a:ext cx="47480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i="1" dirty="0">
                <a:latin typeface="Times New Roman" pitchFamily="18" charset="0"/>
              </a:rPr>
              <a:t>F</a:t>
            </a:r>
            <a:r>
              <a:rPr lang="en-US" i="1" baseline="-25000" dirty="0">
                <a:latin typeface="Times New Roman" pitchFamily="18" charset="0"/>
              </a:rPr>
              <a:t>3</a:t>
            </a:r>
          </a:p>
        </p:txBody>
      </p:sp>
      <p:graphicFrame>
        <p:nvGraphicFramePr>
          <p:cNvPr id="30744" name="Object 23"/>
          <p:cNvGraphicFramePr>
            <a:graphicFrameLocks noChangeAspect="1"/>
          </p:cNvGraphicFramePr>
          <p:nvPr/>
        </p:nvGraphicFramePr>
        <p:xfrm>
          <a:off x="2690814" y="5845175"/>
          <a:ext cx="1125537" cy="77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96" name="Worksheet" r:id="rId16" imgW="990961" imgH="714737" progId="Excel.Sheet.8">
                  <p:embed/>
                </p:oleObj>
              </mc:Choice>
              <mc:Fallback>
                <p:oleObj name="Worksheet" r:id="rId16" imgW="990961" imgH="714737" progId="Excel.Sheet.8">
                  <p:embed/>
                  <p:pic>
                    <p:nvPicPr>
                      <p:cNvPr id="30744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0814" y="5845175"/>
                        <a:ext cx="1125537" cy="776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45" name="Text Box 24"/>
          <p:cNvSpPr txBox="1">
            <a:spLocks noChangeArrowheads="1"/>
          </p:cNvSpPr>
          <p:nvPr/>
        </p:nvSpPr>
        <p:spPr bwMode="auto">
          <a:xfrm>
            <a:off x="4256088" y="5881688"/>
            <a:ext cx="1073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>
                <a:latin typeface="Times New Roman" pitchFamily="18" charset="0"/>
              </a:rPr>
              <a:t>Scan D</a:t>
            </a:r>
          </a:p>
        </p:txBody>
      </p:sp>
      <p:graphicFrame>
        <p:nvGraphicFramePr>
          <p:cNvPr id="30746" name="Object 25"/>
          <p:cNvGraphicFramePr>
            <a:graphicFrameLocks noChangeAspect="1"/>
          </p:cNvGraphicFramePr>
          <p:nvPr/>
        </p:nvGraphicFramePr>
        <p:xfrm>
          <a:off x="6092825" y="5835651"/>
          <a:ext cx="1754188" cy="81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97" name="Worksheet" r:id="rId18" imgW="1581421" imgH="705332" progId="Excel.Sheet.8">
                  <p:embed/>
                </p:oleObj>
              </mc:Choice>
              <mc:Fallback>
                <p:oleObj name="Worksheet" r:id="rId18" imgW="1581421" imgH="705332" progId="Excel.Sheet.8">
                  <p:embed/>
                  <p:pic>
                    <p:nvPicPr>
                      <p:cNvPr id="30746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2825" y="5835651"/>
                        <a:ext cx="1754188" cy="811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47" name="AutoShape 26"/>
          <p:cNvSpPr>
            <a:spLocks noChangeArrowheads="1"/>
          </p:cNvSpPr>
          <p:nvPr/>
        </p:nvSpPr>
        <p:spPr bwMode="auto">
          <a:xfrm>
            <a:off x="1725614" y="5278959"/>
            <a:ext cx="184731" cy="384721"/>
          </a:xfrm>
          <a:prstGeom prst="curvedRightArrow">
            <a:avLst>
              <a:gd name="adj1" fmla="val 56619"/>
              <a:gd name="adj2" fmla="val 113237"/>
              <a:gd name="adj3" fmla="val 33333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748" name="Line 27"/>
          <p:cNvSpPr>
            <a:spLocks noChangeShapeType="1"/>
          </p:cNvSpPr>
          <p:nvPr/>
        </p:nvSpPr>
        <p:spPr bwMode="auto">
          <a:xfrm>
            <a:off x="6705600" y="2438400"/>
            <a:ext cx="5270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0749" name="Line 28"/>
          <p:cNvSpPr>
            <a:spLocks noChangeShapeType="1"/>
          </p:cNvSpPr>
          <p:nvPr/>
        </p:nvSpPr>
        <p:spPr bwMode="auto">
          <a:xfrm flipH="1">
            <a:off x="4191000" y="4648200"/>
            <a:ext cx="3810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0750" name="Text Box 29"/>
          <p:cNvSpPr txBox="1">
            <a:spLocks noChangeArrowheads="1"/>
          </p:cNvSpPr>
          <p:nvPr/>
        </p:nvSpPr>
        <p:spPr bwMode="auto">
          <a:xfrm>
            <a:off x="9501186" y="5510123"/>
            <a:ext cx="24384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 dirty="0" err="1">
                <a:solidFill>
                  <a:schemeClr val="hlink"/>
                </a:solidFill>
              </a:rPr>
              <a:t>Min_sup</a:t>
            </a:r>
            <a:r>
              <a:rPr lang="en-US" sz="1800" b="1" dirty="0">
                <a:solidFill>
                  <a:schemeClr val="hlink"/>
                </a:solidFill>
              </a:rPr>
              <a:t>=2</a:t>
            </a:r>
          </a:p>
          <a:p>
            <a:pPr eaLnBrk="1" hangingPunct="1">
              <a:spcBef>
                <a:spcPct val="50000"/>
              </a:spcBef>
            </a:pPr>
            <a:r>
              <a:rPr lang="en-US" sz="1800" b="1" dirty="0">
                <a:solidFill>
                  <a:schemeClr val="hlink"/>
                </a:solidFill>
              </a:rPr>
              <a:t>Constraint: </a:t>
            </a:r>
          </a:p>
          <a:p>
            <a:pPr eaLnBrk="1" hangingPunct="1">
              <a:spcBef>
                <a:spcPct val="50000"/>
              </a:spcBef>
            </a:pPr>
            <a:r>
              <a:rPr lang="en-US" sz="1800" b="1" dirty="0">
                <a:solidFill>
                  <a:schemeClr val="hlink"/>
                </a:solidFill>
              </a:rPr>
              <a:t>Sum{</a:t>
            </a:r>
            <a:r>
              <a:rPr lang="en-US" sz="1800" b="1" dirty="0" err="1">
                <a:solidFill>
                  <a:schemeClr val="hlink"/>
                </a:solidFill>
              </a:rPr>
              <a:t>S.price</a:t>
            </a:r>
            <a:r>
              <a:rPr lang="en-US" sz="1800" b="1" dirty="0">
                <a:solidFill>
                  <a:schemeClr val="hlink"/>
                </a:solidFill>
              </a:rPr>
              <a:t>} &lt; 5</a:t>
            </a:r>
          </a:p>
        </p:txBody>
      </p:sp>
      <p:grpSp>
        <p:nvGrpSpPr>
          <p:cNvPr id="30751" name="Group 30"/>
          <p:cNvGrpSpPr>
            <a:grpSpLocks/>
          </p:cNvGrpSpPr>
          <p:nvPr/>
        </p:nvGrpSpPr>
        <p:grpSpPr bwMode="auto">
          <a:xfrm>
            <a:off x="7620000" y="2971800"/>
            <a:ext cx="1524000" cy="152400"/>
            <a:chOff x="2160" y="2016"/>
            <a:chExt cx="960" cy="96"/>
          </a:xfrm>
        </p:grpSpPr>
        <p:sp>
          <p:nvSpPr>
            <p:cNvPr id="30788" name="Line 31"/>
            <p:cNvSpPr>
              <a:spLocks noChangeShapeType="1"/>
            </p:cNvSpPr>
            <p:nvPr/>
          </p:nvSpPr>
          <p:spPr bwMode="auto">
            <a:xfrm>
              <a:off x="2160" y="2016"/>
              <a:ext cx="960" cy="96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0789" name="Line 32"/>
            <p:cNvSpPr>
              <a:spLocks noChangeShapeType="1"/>
            </p:cNvSpPr>
            <p:nvPr/>
          </p:nvSpPr>
          <p:spPr bwMode="auto">
            <a:xfrm flipV="1">
              <a:off x="2160" y="2016"/>
              <a:ext cx="960" cy="96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0752" name="Group 33"/>
          <p:cNvGrpSpPr>
            <a:grpSpLocks/>
          </p:cNvGrpSpPr>
          <p:nvPr/>
        </p:nvGrpSpPr>
        <p:grpSpPr bwMode="auto">
          <a:xfrm>
            <a:off x="2438400" y="4572000"/>
            <a:ext cx="1524000" cy="152400"/>
            <a:chOff x="2160" y="2016"/>
            <a:chExt cx="960" cy="96"/>
          </a:xfrm>
        </p:grpSpPr>
        <p:sp>
          <p:nvSpPr>
            <p:cNvPr id="30786" name="Line 34"/>
            <p:cNvSpPr>
              <a:spLocks noChangeShapeType="1"/>
            </p:cNvSpPr>
            <p:nvPr/>
          </p:nvSpPr>
          <p:spPr bwMode="auto">
            <a:xfrm>
              <a:off x="2160" y="2016"/>
              <a:ext cx="960" cy="96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0787" name="Line 35"/>
            <p:cNvSpPr>
              <a:spLocks noChangeShapeType="1"/>
            </p:cNvSpPr>
            <p:nvPr/>
          </p:nvSpPr>
          <p:spPr bwMode="auto">
            <a:xfrm flipV="1">
              <a:off x="2160" y="2016"/>
              <a:ext cx="960" cy="96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0753" name="Group 36"/>
          <p:cNvGrpSpPr>
            <a:grpSpLocks/>
          </p:cNvGrpSpPr>
          <p:nvPr/>
        </p:nvGrpSpPr>
        <p:grpSpPr bwMode="auto">
          <a:xfrm>
            <a:off x="2438400" y="4953000"/>
            <a:ext cx="1524000" cy="152400"/>
            <a:chOff x="2160" y="2016"/>
            <a:chExt cx="960" cy="96"/>
          </a:xfrm>
        </p:grpSpPr>
        <p:sp>
          <p:nvSpPr>
            <p:cNvPr id="30784" name="Line 37"/>
            <p:cNvSpPr>
              <a:spLocks noChangeShapeType="1"/>
            </p:cNvSpPr>
            <p:nvPr/>
          </p:nvSpPr>
          <p:spPr bwMode="auto">
            <a:xfrm>
              <a:off x="2160" y="2016"/>
              <a:ext cx="960" cy="96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0785" name="Line 38"/>
            <p:cNvSpPr>
              <a:spLocks noChangeShapeType="1"/>
            </p:cNvSpPr>
            <p:nvPr/>
          </p:nvSpPr>
          <p:spPr bwMode="auto">
            <a:xfrm flipV="1">
              <a:off x="2160" y="2016"/>
              <a:ext cx="960" cy="96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0754" name="Group 39"/>
          <p:cNvGrpSpPr>
            <a:grpSpLocks/>
          </p:cNvGrpSpPr>
          <p:nvPr/>
        </p:nvGrpSpPr>
        <p:grpSpPr bwMode="auto">
          <a:xfrm>
            <a:off x="2438400" y="5257800"/>
            <a:ext cx="1524000" cy="152400"/>
            <a:chOff x="2160" y="2016"/>
            <a:chExt cx="960" cy="96"/>
          </a:xfrm>
        </p:grpSpPr>
        <p:sp>
          <p:nvSpPr>
            <p:cNvPr id="30782" name="Line 40"/>
            <p:cNvSpPr>
              <a:spLocks noChangeShapeType="1"/>
            </p:cNvSpPr>
            <p:nvPr/>
          </p:nvSpPr>
          <p:spPr bwMode="auto">
            <a:xfrm>
              <a:off x="2160" y="2016"/>
              <a:ext cx="960" cy="96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0783" name="Line 41"/>
            <p:cNvSpPr>
              <a:spLocks noChangeShapeType="1"/>
            </p:cNvSpPr>
            <p:nvPr/>
          </p:nvSpPr>
          <p:spPr bwMode="auto">
            <a:xfrm flipV="1">
              <a:off x="2160" y="2016"/>
              <a:ext cx="960" cy="96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0755" name="Group 42"/>
          <p:cNvGrpSpPr>
            <a:grpSpLocks/>
          </p:cNvGrpSpPr>
          <p:nvPr/>
        </p:nvGrpSpPr>
        <p:grpSpPr bwMode="auto">
          <a:xfrm>
            <a:off x="6172200" y="6400800"/>
            <a:ext cx="1524000" cy="152400"/>
            <a:chOff x="2160" y="2016"/>
            <a:chExt cx="960" cy="96"/>
          </a:xfrm>
        </p:grpSpPr>
        <p:sp>
          <p:nvSpPr>
            <p:cNvPr id="30780" name="Line 43"/>
            <p:cNvSpPr>
              <a:spLocks noChangeShapeType="1"/>
            </p:cNvSpPr>
            <p:nvPr/>
          </p:nvSpPr>
          <p:spPr bwMode="auto">
            <a:xfrm>
              <a:off x="2160" y="2016"/>
              <a:ext cx="960" cy="96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0781" name="Line 44"/>
            <p:cNvSpPr>
              <a:spLocks noChangeShapeType="1"/>
            </p:cNvSpPr>
            <p:nvPr/>
          </p:nvSpPr>
          <p:spPr bwMode="auto">
            <a:xfrm flipV="1">
              <a:off x="2160" y="2016"/>
              <a:ext cx="960" cy="96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0756" name="Group 30"/>
          <p:cNvGrpSpPr>
            <a:grpSpLocks/>
          </p:cNvGrpSpPr>
          <p:nvPr/>
        </p:nvGrpSpPr>
        <p:grpSpPr bwMode="auto">
          <a:xfrm>
            <a:off x="8229600" y="4467226"/>
            <a:ext cx="990600" cy="257175"/>
            <a:chOff x="2160" y="2016"/>
            <a:chExt cx="960" cy="96"/>
          </a:xfrm>
        </p:grpSpPr>
        <p:sp>
          <p:nvSpPr>
            <p:cNvPr id="30778" name="Line 31"/>
            <p:cNvSpPr>
              <a:spLocks noChangeShapeType="1"/>
            </p:cNvSpPr>
            <p:nvPr/>
          </p:nvSpPr>
          <p:spPr bwMode="auto">
            <a:xfrm>
              <a:off x="2160" y="2016"/>
              <a:ext cx="960" cy="96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0779" name="Line 32"/>
            <p:cNvSpPr>
              <a:spLocks noChangeShapeType="1"/>
            </p:cNvSpPr>
            <p:nvPr/>
          </p:nvSpPr>
          <p:spPr bwMode="auto">
            <a:xfrm flipV="1">
              <a:off x="2160" y="2016"/>
              <a:ext cx="960" cy="96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0757" name="Group 30"/>
          <p:cNvGrpSpPr>
            <a:grpSpLocks/>
          </p:cNvGrpSpPr>
          <p:nvPr/>
        </p:nvGrpSpPr>
        <p:grpSpPr bwMode="auto">
          <a:xfrm>
            <a:off x="8181975" y="5105401"/>
            <a:ext cx="990600" cy="257175"/>
            <a:chOff x="2160" y="2016"/>
            <a:chExt cx="960" cy="96"/>
          </a:xfrm>
        </p:grpSpPr>
        <p:sp>
          <p:nvSpPr>
            <p:cNvPr id="30776" name="Line 31"/>
            <p:cNvSpPr>
              <a:spLocks noChangeShapeType="1"/>
            </p:cNvSpPr>
            <p:nvPr/>
          </p:nvSpPr>
          <p:spPr bwMode="auto">
            <a:xfrm>
              <a:off x="2160" y="2016"/>
              <a:ext cx="960" cy="96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0777" name="Line 32"/>
            <p:cNvSpPr>
              <a:spLocks noChangeShapeType="1"/>
            </p:cNvSpPr>
            <p:nvPr/>
          </p:nvSpPr>
          <p:spPr bwMode="auto">
            <a:xfrm flipV="1">
              <a:off x="2160" y="2016"/>
              <a:ext cx="960" cy="96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0758" name="Group 30"/>
          <p:cNvGrpSpPr>
            <a:grpSpLocks/>
          </p:cNvGrpSpPr>
          <p:nvPr/>
        </p:nvGrpSpPr>
        <p:grpSpPr bwMode="auto">
          <a:xfrm>
            <a:off x="8277225" y="5410201"/>
            <a:ext cx="990600" cy="257175"/>
            <a:chOff x="2160" y="2016"/>
            <a:chExt cx="960" cy="96"/>
          </a:xfrm>
        </p:grpSpPr>
        <p:sp>
          <p:nvSpPr>
            <p:cNvPr id="30774" name="Line 31"/>
            <p:cNvSpPr>
              <a:spLocks noChangeShapeType="1"/>
            </p:cNvSpPr>
            <p:nvPr/>
          </p:nvSpPr>
          <p:spPr bwMode="auto">
            <a:xfrm>
              <a:off x="2160" y="2016"/>
              <a:ext cx="960" cy="96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0775" name="Line 32"/>
            <p:cNvSpPr>
              <a:spLocks noChangeShapeType="1"/>
            </p:cNvSpPr>
            <p:nvPr/>
          </p:nvSpPr>
          <p:spPr bwMode="auto">
            <a:xfrm flipV="1">
              <a:off x="2160" y="2016"/>
              <a:ext cx="960" cy="96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0759" name="Group 33"/>
          <p:cNvGrpSpPr>
            <a:grpSpLocks/>
          </p:cNvGrpSpPr>
          <p:nvPr/>
        </p:nvGrpSpPr>
        <p:grpSpPr bwMode="auto">
          <a:xfrm>
            <a:off x="4792663" y="4519613"/>
            <a:ext cx="1524000" cy="152400"/>
            <a:chOff x="2160" y="2016"/>
            <a:chExt cx="960" cy="96"/>
          </a:xfrm>
        </p:grpSpPr>
        <p:sp>
          <p:nvSpPr>
            <p:cNvPr id="30772" name="Line 34"/>
            <p:cNvSpPr>
              <a:spLocks noChangeShapeType="1"/>
            </p:cNvSpPr>
            <p:nvPr/>
          </p:nvSpPr>
          <p:spPr bwMode="auto">
            <a:xfrm>
              <a:off x="2160" y="2016"/>
              <a:ext cx="960" cy="96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0773" name="Line 35"/>
            <p:cNvSpPr>
              <a:spLocks noChangeShapeType="1"/>
            </p:cNvSpPr>
            <p:nvPr/>
          </p:nvSpPr>
          <p:spPr bwMode="auto">
            <a:xfrm flipV="1">
              <a:off x="2160" y="2016"/>
              <a:ext cx="960" cy="96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0760" name="Group 33"/>
          <p:cNvGrpSpPr>
            <a:grpSpLocks/>
          </p:cNvGrpSpPr>
          <p:nvPr/>
        </p:nvGrpSpPr>
        <p:grpSpPr bwMode="auto">
          <a:xfrm>
            <a:off x="4770438" y="5181600"/>
            <a:ext cx="1524000" cy="152400"/>
            <a:chOff x="2160" y="2016"/>
            <a:chExt cx="960" cy="96"/>
          </a:xfrm>
        </p:grpSpPr>
        <p:sp>
          <p:nvSpPr>
            <p:cNvPr id="30770" name="Line 34"/>
            <p:cNvSpPr>
              <a:spLocks noChangeShapeType="1"/>
            </p:cNvSpPr>
            <p:nvPr/>
          </p:nvSpPr>
          <p:spPr bwMode="auto">
            <a:xfrm>
              <a:off x="2160" y="2016"/>
              <a:ext cx="960" cy="96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0771" name="Line 35"/>
            <p:cNvSpPr>
              <a:spLocks noChangeShapeType="1"/>
            </p:cNvSpPr>
            <p:nvPr/>
          </p:nvSpPr>
          <p:spPr bwMode="auto">
            <a:xfrm flipV="1">
              <a:off x="2160" y="2016"/>
              <a:ext cx="960" cy="96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0761" name="Group 33"/>
          <p:cNvGrpSpPr>
            <a:grpSpLocks/>
          </p:cNvGrpSpPr>
          <p:nvPr/>
        </p:nvGrpSpPr>
        <p:grpSpPr bwMode="auto">
          <a:xfrm>
            <a:off x="4895850" y="5494338"/>
            <a:ext cx="1524000" cy="152400"/>
            <a:chOff x="2160" y="2016"/>
            <a:chExt cx="960" cy="96"/>
          </a:xfrm>
        </p:grpSpPr>
        <p:sp>
          <p:nvSpPr>
            <p:cNvPr id="30768" name="Line 34"/>
            <p:cNvSpPr>
              <a:spLocks noChangeShapeType="1"/>
            </p:cNvSpPr>
            <p:nvPr/>
          </p:nvSpPr>
          <p:spPr bwMode="auto">
            <a:xfrm>
              <a:off x="2160" y="2016"/>
              <a:ext cx="960" cy="96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0769" name="Line 35"/>
            <p:cNvSpPr>
              <a:spLocks noChangeShapeType="1"/>
            </p:cNvSpPr>
            <p:nvPr/>
          </p:nvSpPr>
          <p:spPr bwMode="auto">
            <a:xfrm flipV="1">
              <a:off x="2160" y="2016"/>
              <a:ext cx="960" cy="96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0762" name="Group 33"/>
          <p:cNvGrpSpPr>
            <a:grpSpLocks/>
          </p:cNvGrpSpPr>
          <p:nvPr/>
        </p:nvGrpSpPr>
        <p:grpSpPr bwMode="auto">
          <a:xfrm>
            <a:off x="2740025" y="6321426"/>
            <a:ext cx="960438" cy="231775"/>
            <a:chOff x="2160" y="2016"/>
            <a:chExt cx="960" cy="96"/>
          </a:xfrm>
        </p:grpSpPr>
        <p:sp>
          <p:nvSpPr>
            <p:cNvPr id="30766" name="Line 34"/>
            <p:cNvSpPr>
              <a:spLocks noChangeShapeType="1"/>
            </p:cNvSpPr>
            <p:nvPr/>
          </p:nvSpPr>
          <p:spPr bwMode="auto">
            <a:xfrm>
              <a:off x="2160" y="2016"/>
              <a:ext cx="960" cy="96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0767" name="Line 35"/>
            <p:cNvSpPr>
              <a:spLocks noChangeShapeType="1"/>
            </p:cNvSpPr>
            <p:nvPr/>
          </p:nvSpPr>
          <p:spPr bwMode="auto">
            <a:xfrm flipV="1">
              <a:off x="2160" y="2016"/>
              <a:ext cx="960" cy="96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0763" name="Group 33"/>
          <p:cNvGrpSpPr>
            <a:grpSpLocks/>
          </p:cNvGrpSpPr>
          <p:nvPr/>
        </p:nvGrpSpPr>
        <p:grpSpPr bwMode="auto">
          <a:xfrm>
            <a:off x="4800600" y="4876800"/>
            <a:ext cx="1524000" cy="152400"/>
            <a:chOff x="2160" y="2016"/>
            <a:chExt cx="960" cy="96"/>
          </a:xfrm>
        </p:grpSpPr>
        <p:sp>
          <p:nvSpPr>
            <p:cNvPr id="30764" name="Line 34"/>
            <p:cNvSpPr>
              <a:spLocks noChangeShapeType="1"/>
            </p:cNvSpPr>
            <p:nvPr/>
          </p:nvSpPr>
          <p:spPr bwMode="auto">
            <a:xfrm>
              <a:off x="2160" y="2016"/>
              <a:ext cx="960" cy="96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0765" name="Line 35"/>
            <p:cNvSpPr>
              <a:spLocks noChangeShapeType="1"/>
            </p:cNvSpPr>
            <p:nvPr/>
          </p:nvSpPr>
          <p:spPr bwMode="auto">
            <a:xfrm flipV="1">
              <a:off x="2160" y="2016"/>
              <a:ext cx="960" cy="96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aphicFrame>
        <p:nvGraphicFramePr>
          <p:cNvPr id="71" name="Table 70">
            <a:extLst>
              <a:ext uri="{FF2B5EF4-FFF2-40B4-BE49-F238E27FC236}">
                <a16:creationId xmlns:a16="http://schemas.microsoft.com/office/drawing/2014/main" id="{29059600-69F8-44C3-BAD2-F143230153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6450749"/>
              </p:ext>
            </p:extLst>
          </p:nvPr>
        </p:nvGraphicFramePr>
        <p:xfrm>
          <a:off x="218788" y="1278827"/>
          <a:ext cx="1413956" cy="2163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69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6978">
                  <a:extLst>
                    <a:ext uri="{9D8B030D-6E8A-4147-A177-3AD203B41FA5}">
                      <a16:colId xmlns:a16="http://schemas.microsoft.com/office/drawing/2014/main" val="70790107"/>
                    </a:ext>
                  </a:extLst>
                </a:gridCol>
              </a:tblGrid>
              <a:tr h="335211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121920" marR="121920" marT="45690" marB="45690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Price</a:t>
                      </a:r>
                    </a:p>
                  </a:txBody>
                  <a:tcPr marL="121920" marR="121920" marT="45690" marB="456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6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21920" marR="121920" marT="45690" marB="456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21920" marR="121920" marT="45690" marB="456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6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121920" marR="121920" marT="45690" marB="456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121920" marR="121920" marT="45690" marB="456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6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121920" marR="121920" marT="45690" marB="456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121920" marR="121920" marT="45690" marB="456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6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121920" marR="121920" marT="45690" marB="456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121920" marR="121920" marT="45690" marB="456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6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121920" marR="121920" marT="45690" marB="456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121920" marR="121920" marT="45690" marB="456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8DB6D2A2-8544-4FB2-A816-1296B1BF4F70}"/>
              </a:ext>
            </a:extLst>
          </p:cNvPr>
          <p:cNvCxnSpPr>
            <a:cxnSpLocks/>
          </p:cNvCxnSpPr>
          <p:nvPr/>
        </p:nvCxnSpPr>
        <p:spPr>
          <a:xfrm flipH="1">
            <a:off x="9355138" y="2360687"/>
            <a:ext cx="657226" cy="61111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 Box 29">
            <a:extLst>
              <a:ext uri="{FF2B5EF4-FFF2-40B4-BE49-F238E27FC236}">
                <a16:creationId xmlns:a16="http://schemas.microsoft.com/office/drawing/2014/main" id="{62F01CB9-D687-41BF-A654-5F113ECD0E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88113" y="1786696"/>
            <a:ext cx="1687514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 dirty="0">
                <a:solidFill>
                  <a:schemeClr val="hlink"/>
                </a:solidFill>
              </a:rPr>
              <a:t>Can be chopped early</a:t>
            </a:r>
          </a:p>
        </p:txBody>
      </p:sp>
    </p:spTree>
    <p:extLst>
      <p:ext uri="{BB962C8B-B14F-4D97-AF65-F5344CB8AC3E}">
        <p14:creationId xmlns:p14="http://schemas.microsoft.com/office/powerpoint/2010/main" val="22822374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-406400" y="381000"/>
            <a:ext cx="13004800" cy="5334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4000" dirty="0">
                <a:ea typeface="ＭＳ Ｐゴシック" charset="0"/>
              </a:rPr>
              <a:t>Convertible Constraints: Ordering Data in Transactions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idx="1"/>
          </p:nvPr>
        </p:nvSpPr>
        <p:spPr>
          <a:xfrm>
            <a:off x="2799710" y="1187037"/>
            <a:ext cx="9171573" cy="5255804"/>
          </a:xfrm>
        </p:spPr>
        <p:txBody>
          <a:bodyPr/>
          <a:lstStyle/>
          <a:p>
            <a:pPr eaLnBrk="1" hangingPunct="1">
              <a:buFont typeface="Wingdings" charset="0"/>
              <a:buChar char="n"/>
              <a:defRPr/>
            </a:pPr>
            <a:r>
              <a:rPr lang="en-US" sz="2400" dirty="0">
                <a:latin typeface="Calibri" charset="0"/>
                <a:ea typeface="ＭＳ Ｐゴシック" charset="0"/>
              </a:rPr>
              <a:t>Convert tough constraints into (anti-)monotone by proper ordering of items in transactions</a:t>
            </a:r>
          </a:p>
          <a:p>
            <a:pPr marL="0" indent="0" eaLnBrk="1" hangingPunct="1">
              <a:buNone/>
              <a:defRPr/>
            </a:pPr>
            <a:endParaRPr lang="en-US" sz="2400" dirty="0">
              <a:latin typeface="Calibri" charset="0"/>
              <a:ea typeface="ＭＳ Ｐゴシック" charset="0"/>
            </a:endParaRPr>
          </a:p>
          <a:p>
            <a:pPr eaLnBrk="1" hangingPunct="1">
              <a:buFont typeface="Wingdings" charset="0"/>
              <a:buChar char="n"/>
              <a:defRPr/>
            </a:pPr>
            <a:r>
              <a:rPr lang="en-US" sz="2400" dirty="0">
                <a:latin typeface="Calibri" charset="0"/>
                <a:ea typeface="ＭＳ Ｐゴシック" charset="0"/>
              </a:rPr>
              <a:t>Examine c</a:t>
            </a:r>
            <a:r>
              <a:rPr lang="en-US" sz="2400" baseline="-25000" dirty="0">
                <a:latin typeface="Calibri" charset="0"/>
                <a:ea typeface="ＭＳ Ｐゴシック" charset="0"/>
              </a:rPr>
              <a:t>1</a:t>
            </a:r>
            <a:r>
              <a:rPr lang="en-US" sz="2400" dirty="0">
                <a:latin typeface="Calibri" charset="0"/>
                <a:ea typeface="ＭＳ Ｐゴシック" charset="0"/>
              </a:rPr>
              <a:t>: </a:t>
            </a:r>
            <a:r>
              <a:rPr lang="en-US" sz="2400" dirty="0" err="1">
                <a:latin typeface="Calibri" charset="0"/>
                <a:ea typeface="ＭＳ Ｐゴシック" charset="0"/>
              </a:rPr>
              <a:t>avg</a:t>
            </a:r>
            <a:r>
              <a:rPr lang="en-US" sz="2400" dirty="0">
                <a:latin typeface="Calibri" charset="0"/>
                <a:ea typeface="ＭＳ Ｐゴシック" charset="0"/>
              </a:rPr>
              <a:t>(</a:t>
            </a:r>
            <a:r>
              <a:rPr lang="en-US" sz="2400" i="1" dirty="0" err="1">
                <a:latin typeface="Calibri" charset="0"/>
                <a:ea typeface="ＭＳ Ｐゴシック" charset="0"/>
              </a:rPr>
              <a:t>S</a:t>
            </a:r>
            <a:r>
              <a:rPr lang="en-US" sz="2400" dirty="0" err="1">
                <a:latin typeface="Calibri" charset="0"/>
                <a:ea typeface="ＭＳ Ｐゴシック" charset="0"/>
              </a:rPr>
              <a:t>.profit</a:t>
            </a:r>
            <a:r>
              <a:rPr lang="en-US" sz="2400" dirty="0">
                <a:latin typeface="Calibri" charset="0"/>
                <a:ea typeface="ＭＳ Ｐゴシック" charset="0"/>
              </a:rPr>
              <a:t>) </a:t>
            </a:r>
            <a:r>
              <a:rPr lang="en-US" sz="2400" b="1" dirty="0">
                <a:latin typeface="Calibri" charset="0"/>
                <a:ea typeface="ＭＳ Ｐゴシック" charset="0"/>
                <a:sym typeface="Symbol" charset="0"/>
              </a:rPr>
              <a:t>&gt;</a:t>
            </a:r>
            <a:r>
              <a:rPr lang="en-US" sz="2400" dirty="0">
                <a:latin typeface="Calibri" charset="0"/>
                <a:ea typeface="ＭＳ Ｐゴシック" charset="0"/>
              </a:rPr>
              <a:t> 20 </a:t>
            </a:r>
          </a:p>
          <a:p>
            <a:pPr lvl="1" eaLnBrk="1" hangingPunct="1">
              <a:buFont typeface="Wingdings" charset="0"/>
              <a:buChar char="n"/>
              <a:defRPr/>
            </a:pPr>
            <a:r>
              <a:rPr lang="en-US" sz="2400" dirty="0">
                <a:latin typeface="Calibri" charset="0"/>
                <a:ea typeface="ＭＳ Ｐゴシック" charset="0"/>
              </a:rPr>
              <a:t>Order items in (profit) value-descending order</a:t>
            </a:r>
          </a:p>
          <a:p>
            <a:pPr lvl="2" eaLnBrk="1" hangingPunct="1">
              <a:buFont typeface="Wingdings" charset="0"/>
              <a:buChar char="n"/>
              <a:defRPr/>
            </a:pPr>
            <a:r>
              <a:rPr lang="en-US" sz="2400" dirty="0">
                <a:latin typeface="Calibri" charset="0"/>
                <a:ea typeface="ＭＳ Ｐゴシック" charset="0"/>
              </a:rPr>
              <a:t>&lt;</a:t>
            </a:r>
            <a:r>
              <a:rPr lang="en-US" sz="2400" i="1" dirty="0">
                <a:latin typeface="Calibri" charset="0"/>
                <a:ea typeface="ＭＳ Ｐゴシック" charset="0"/>
              </a:rPr>
              <a:t>a, g, f, b, h, d, c, e</a:t>
            </a:r>
            <a:r>
              <a:rPr lang="en-US" sz="2400" dirty="0">
                <a:latin typeface="Calibri" charset="0"/>
                <a:ea typeface="ＭＳ Ｐゴシック" charset="0"/>
              </a:rPr>
              <a:t>&gt;</a:t>
            </a:r>
          </a:p>
          <a:p>
            <a:pPr lvl="1" eaLnBrk="1" hangingPunct="1">
              <a:buFont typeface="Wingdings" charset="0"/>
              <a:buChar char="n"/>
              <a:defRPr/>
            </a:pPr>
            <a:r>
              <a:rPr lang="en-US" sz="2400" dirty="0">
                <a:latin typeface="Calibri" charset="0"/>
                <a:ea typeface="ＭＳ Ｐゴシック" charset="0"/>
              </a:rPr>
              <a:t>An </a:t>
            </a:r>
            <a:r>
              <a:rPr lang="en-US" sz="2400" dirty="0" err="1">
                <a:latin typeface="Calibri" charset="0"/>
                <a:ea typeface="ＭＳ Ｐゴシック" charset="0"/>
              </a:rPr>
              <a:t>itemset</a:t>
            </a:r>
            <a:r>
              <a:rPr lang="en-US" sz="2400" dirty="0">
                <a:latin typeface="Calibri" charset="0"/>
                <a:ea typeface="ＭＳ Ｐゴシック" charset="0"/>
              </a:rPr>
              <a:t> </a:t>
            </a:r>
            <a:r>
              <a:rPr lang="en-US" sz="2400" i="1" dirty="0">
                <a:latin typeface="Calibri" charset="0"/>
                <a:ea typeface="ＭＳ Ｐゴシック" charset="0"/>
              </a:rPr>
              <a:t>ab</a:t>
            </a:r>
            <a:r>
              <a:rPr lang="en-US" sz="2400" dirty="0">
                <a:latin typeface="Calibri" charset="0"/>
                <a:ea typeface="ＭＳ Ｐゴシック" charset="0"/>
              </a:rPr>
              <a:t> violates c</a:t>
            </a:r>
            <a:r>
              <a:rPr lang="en-US" sz="2400" baseline="-25000" dirty="0">
                <a:latin typeface="Calibri" charset="0"/>
                <a:ea typeface="ＭＳ Ｐゴシック" charset="0"/>
              </a:rPr>
              <a:t>1</a:t>
            </a:r>
            <a:r>
              <a:rPr lang="en-US" sz="2400" dirty="0">
                <a:latin typeface="Calibri" charset="0"/>
                <a:ea typeface="ＭＳ Ｐゴシック" charset="0"/>
              </a:rPr>
              <a:t> (</a:t>
            </a:r>
            <a:r>
              <a:rPr lang="en-US" sz="2400" dirty="0" err="1">
                <a:latin typeface="Calibri" charset="0"/>
                <a:ea typeface="ＭＳ Ｐゴシック" charset="0"/>
              </a:rPr>
              <a:t>avg</a:t>
            </a:r>
            <a:r>
              <a:rPr lang="en-US" sz="2400" dirty="0">
                <a:latin typeface="Calibri" charset="0"/>
                <a:ea typeface="ＭＳ Ｐゴシック" charset="0"/>
              </a:rPr>
              <a:t>(ab) = 20)</a:t>
            </a:r>
            <a:endParaRPr lang="en-US" sz="2400" dirty="0">
              <a:latin typeface="Calibri" charset="0"/>
              <a:ea typeface="ＭＳ Ｐゴシック" charset="0"/>
              <a:sym typeface="Wingdings" charset="0"/>
            </a:endParaRPr>
          </a:p>
          <a:p>
            <a:pPr lvl="2" eaLnBrk="1" hangingPunct="1">
              <a:buFont typeface="Wingdings" charset="0"/>
              <a:buChar char="n"/>
              <a:defRPr/>
            </a:pPr>
            <a:r>
              <a:rPr lang="en-US" sz="2400" dirty="0">
                <a:latin typeface="Calibri" charset="0"/>
                <a:ea typeface="ＭＳ Ｐゴシック" charset="0"/>
              </a:rPr>
              <a:t>So does </a:t>
            </a:r>
            <a:r>
              <a:rPr lang="en-US" sz="2400" i="1" dirty="0">
                <a:latin typeface="Calibri" charset="0"/>
                <a:ea typeface="ＭＳ Ｐゴシック" charset="0"/>
              </a:rPr>
              <a:t>ab*</a:t>
            </a:r>
            <a:r>
              <a:rPr lang="en-US" sz="2400" dirty="0">
                <a:latin typeface="Calibri" charset="0"/>
                <a:ea typeface="ＭＳ Ｐゴシック" charset="0"/>
              </a:rPr>
              <a:t> (i.e., </a:t>
            </a:r>
            <a:r>
              <a:rPr lang="en-US" sz="2400" i="1" dirty="0">
                <a:latin typeface="Calibri" charset="0"/>
                <a:ea typeface="ＭＳ Ｐゴシック" charset="0"/>
              </a:rPr>
              <a:t>ab-projected DB)</a:t>
            </a:r>
          </a:p>
          <a:p>
            <a:pPr lvl="2" eaLnBrk="1" hangingPunct="1">
              <a:buFont typeface="Wingdings" charset="0"/>
              <a:buChar char="n"/>
              <a:defRPr/>
            </a:pPr>
            <a:r>
              <a:rPr lang="en-US" sz="2400" dirty="0">
                <a:latin typeface="Calibri" charset="0"/>
                <a:ea typeface="ＭＳ Ｐゴシック" charset="0"/>
              </a:rPr>
              <a:t>C</a:t>
            </a:r>
            <a:r>
              <a:rPr lang="en-US" sz="2400" baseline="-25000" dirty="0">
                <a:latin typeface="Calibri" charset="0"/>
                <a:ea typeface="ＭＳ Ｐゴシック" charset="0"/>
              </a:rPr>
              <a:t>1</a:t>
            </a:r>
            <a:r>
              <a:rPr lang="en-US" sz="2400" dirty="0">
                <a:latin typeface="Calibri" charset="0"/>
                <a:ea typeface="ＭＳ Ｐゴシック" charset="0"/>
              </a:rPr>
              <a:t>: </a:t>
            </a:r>
            <a:r>
              <a:rPr lang="en-US" sz="2400" dirty="0">
                <a:solidFill>
                  <a:srgbClr val="FF0000"/>
                </a:solidFill>
                <a:latin typeface="Calibri" charset="0"/>
                <a:ea typeface="ＭＳ Ｐゴシック" charset="0"/>
              </a:rPr>
              <a:t>anti-monotone if patterns grow in the right order!</a:t>
            </a:r>
          </a:p>
        </p:txBody>
      </p:sp>
      <p:sp>
        <p:nvSpPr>
          <p:cNvPr id="8" name="Text Box 24">
            <a:extLst>
              <a:ext uri="{FF2B5EF4-FFF2-40B4-BE49-F238E27FC236}">
                <a16:creationId xmlns:a16="http://schemas.microsoft.com/office/drawing/2014/main" id="{6284A1F0-07F0-46BC-8F7D-2137312179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319" y="3096616"/>
            <a:ext cx="1430779" cy="36830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6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ts val="6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ts val="6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ts val="6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ts val="6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min_sup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 = 2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EFB037F6-39C6-4F33-887C-96CB0576E91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79969" y="1166650"/>
          <a:ext cx="2319741" cy="191332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245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51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9321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TID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Transaction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a, b, c, d, f, h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a, b, c, d, f, g, h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b, c, d, f, g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a, c, e, f, g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A33D25CF-02B2-4D43-8B53-3C02105E18E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06319" y="3464916"/>
          <a:ext cx="2209307" cy="32608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69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6978">
                  <a:extLst>
                    <a:ext uri="{9D8B030D-6E8A-4147-A177-3AD203B41FA5}">
                      <a16:colId xmlns:a16="http://schemas.microsoft.com/office/drawing/2014/main" val="70790107"/>
                    </a:ext>
                  </a:extLst>
                </a:gridCol>
                <a:gridCol w="7953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5211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121920" marR="121920" marT="45690" marB="45690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Price</a:t>
                      </a:r>
                    </a:p>
                  </a:txBody>
                  <a:tcPr marL="121920" marR="121920" marT="45690" marB="45690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Profit</a:t>
                      </a:r>
                    </a:p>
                  </a:txBody>
                  <a:tcPr marL="121920" marR="121920" marT="45690" marB="456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6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121920" marR="121920" marT="45690" marB="456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121920" marR="121920" marT="45690" marB="456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121920" marR="121920" marT="45690" marB="456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6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121920" marR="121920" marT="45690" marB="456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121920" marR="121920" marT="45690" marB="456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21920" marR="121920" marT="45690" marB="456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6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121920" marR="121920" marT="45690" marB="456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121920" marR="121920" marT="45690" marB="456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1800" dirty="0">
                          <a:solidFill>
                            <a:prstClr val="black"/>
                          </a:solidFill>
                          <a:sym typeface="Wingdings" pitchFamily="2" charset="2"/>
                        </a:rPr>
                        <a:t>−</a:t>
                      </a:r>
                      <a:r>
                        <a:rPr lang="en-US" sz="1800" dirty="0"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121920" marR="121920" marT="45690" marB="456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6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d</a:t>
                      </a:r>
                    </a:p>
                  </a:txBody>
                  <a:tcPr marL="121920" marR="121920" marT="45690" marB="456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121920" marR="121920" marT="45690" marB="456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1800" dirty="0">
                          <a:solidFill>
                            <a:prstClr val="black"/>
                          </a:solidFill>
                          <a:sym typeface="Wingdings" pitchFamily="2" charset="2"/>
                        </a:rPr>
                        <a:t>−</a:t>
                      </a:r>
                      <a:r>
                        <a:rPr lang="en-US" sz="1800" dirty="0"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121920" marR="121920" marT="45690" marB="456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6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e</a:t>
                      </a:r>
                    </a:p>
                  </a:txBody>
                  <a:tcPr marL="121920" marR="121920" marT="45690" marB="456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121920" marR="121920" marT="45690" marB="456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1800" dirty="0">
                          <a:solidFill>
                            <a:prstClr val="black"/>
                          </a:solidFill>
                          <a:sym typeface="Wingdings" pitchFamily="2" charset="2"/>
                        </a:rPr>
                        <a:t>−</a:t>
                      </a:r>
                      <a:r>
                        <a:rPr lang="en-US" sz="1800" dirty="0"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121920" marR="121920" marT="45690" marB="456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6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f</a:t>
                      </a:r>
                    </a:p>
                  </a:txBody>
                  <a:tcPr marL="121920" marR="121920" marT="45690" marB="456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121920" marR="121920" marT="45690" marB="456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1800" dirty="0">
                          <a:solidFill>
                            <a:prstClr val="black"/>
                          </a:solidFill>
                          <a:sym typeface="Wingdings" pitchFamily="2" charset="2"/>
                        </a:rPr>
                        <a:t>−</a:t>
                      </a:r>
                      <a:r>
                        <a:rPr lang="en-US" sz="1800" dirty="0"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121920" marR="121920" marT="45690" marB="4569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6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g</a:t>
                      </a:r>
                    </a:p>
                  </a:txBody>
                  <a:tcPr marL="121920" marR="121920" marT="45690" marB="456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121920" marR="121920" marT="45690" marB="456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121920" marR="121920" marT="45690" marB="4569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6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121920" marR="121920" marT="45690" marB="456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121920" marR="121920" marT="45690" marB="456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121920" marR="121920" marT="45690" marB="4569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4407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4C725-FFEC-4E7D-B726-D1C234CCB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item-reordering work for </a:t>
            </a:r>
            <a:r>
              <a:rPr lang="en-US" dirty="0" err="1"/>
              <a:t>Apriori</a:t>
            </a:r>
            <a:r>
              <a:rPr lang="en-US" dirty="0"/>
              <a:t>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5478AF-F25F-4801-A39D-D43BEE0660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7039" y="4407544"/>
            <a:ext cx="8770851" cy="2196455"/>
          </a:xfrm>
        </p:spPr>
        <p:txBody>
          <a:bodyPr/>
          <a:lstStyle/>
          <a:p>
            <a:pPr>
              <a:buFont typeface="Wingdings" charset="0"/>
              <a:buChar char="n"/>
              <a:defRPr/>
            </a:pPr>
            <a:r>
              <a:rPr lang="en-US" dirty="0">
                <a:latin typeface="Calibri" charset="0"/>
                <a:ea typeface="ＭＳ Ｐゴシック" charset="0"/>
              </a:rPr>
              <a:t>avg(</a:t>
            </a:r>
            <a:r>
              <a:rPr lang="en-US" i="1" dirty="0">
                <a:latin typeface="Calibri" charset="0"/>
                <a:ea typeface="ＭＳ Ｐゴシック" charset="0"/>
              </a:rPr>
              <a:t>gf</a:t>
            </a:r>
            <a:r>
              <a:rPr lang="en-US" dirty="0">
                <a:latin typeface="Calibri" charset="0"/>
                <a:ea typeface="ＭＳ Ｐゴシック" charset="0"/>
              </a:rPr>
              <a:t>) = 12.5 &lt; 20, avg(</a:t>
            </a:r>
            <a:r>
              <a:rPr lang="en-US" dirty="0" err="1">
                <a:latin typeface="Calibri" charset="0"/>
                <a:ea typeface="ＭＳ Ｐゴシック" charset="0"/>
              </a:rPr>
              <a:t>af</a:t>
            </a:r>
            <a:r>
              <a:rPr lang="en-US" dirty="0">
                <a:latin typeface="Calibri" charset="0"/>
                <a:ea typeface="ＭＳ Ｐゴシック" charset="0"/>
              </a:rPr>
              <a:t>) = 17.5 &lt; 20, avg(ag) = 35 &gt; 20</a:t>
            </a:r>
            <a:endParaRPr lang="en-US" i="1" dirty="0">
              <a:latin typeface="Calibri" charset="0"/>
              <a:ea typeface="ＭＳ Ｐゴシック" charset="0"/>
            </a:endParaRPr>
          </a:p>
          <a:p>
            <a:pPr>
              <a:buFont typeface="Wingdings" charset="0"/>
              <a:buChar char="n"/>
              <a:defRPr/>
            </a:pPr>
            <a:r>
              <a:rPr lang="en-US" dirty="0">
                <a:latin typeface="Calibri" charset="0"/>
                <a:ea typeface="ＭＳ Ｐゴシック" charset="0"/>
              </a:rPr>
              <a:t>But </a:t>
            </a:r>
            <a:r>
              <a:rPr lang="en-US" i="1" dirty="0">
                <a:latin typeface="Calibri" charset="0"/>
                <a:ea typeface="ＭＳ Ｐゴシック" charset="0"/>
              </a:rPr>
              <a:t>avg</a:t>
            </a:r>
            <a:r>
              <a:rPr lang="en-US" dirty="0">
                <a:latin typeface="Calibri" charset="0"/>
                <a:ea typeface="ＭＳ Ｐゴシック" charset="0"/>
              </a:rPr>
              <a:t>(</a:t>
            </a:r>
            <a:r>
              <a:rPr lang="en-US" i="1" dirty="0" err="1">
                <a:latin typeface="Calibri" charset="0"/>
                <a:ea typeface="ＭＳ Ｐゴシック" charset="0"/>
              </a:rPr>
              <a:t>agf</a:t>
            </a:r>
            <a:r>
              <a:rPr lang="en-US" dirty="0">
                <a:latin typeface="Calibri" charset="0"/>
                <a:ea typeface="ＭＳ Ｐゴシック" charset="0"/>
              </a:rPr>
              <a:t>) = 21.7 &gt; 20 </a:t>
            </a:r>
          </a:p>
          <a:p>
            <a:pPr>
              <a:buFont typeface="Wingdings" charset="0"/>
              <a:buChar char="n"/>
              <a:defRPr/>
            </a:pPr>
            <a:r>
              <a:rPr lang="en-US" dirty="0" err="1">
                <a:latin typeface="Calibri" charset="0"/>
                <a:ea typeface="ＭＳ Ｐゴシック" charset="0"/>
              </a:rPr>
              <a:t>Apriori</a:t>
            </a:r>
            <a:r>
              <a:rPr lang="en-US" dirty="0">
                <a:latin typeface="Calibri" charset="0"/>
                <a:ea typeface="ＭＳ Ｐゴシック" charset="0"/>
              </a:rPr>
              <a:t> will not generate “</a:t>
            </a:r>
            <a:r>
              <a:rPr lang="en-US" dirty="0" err="1">
                <a:latin typeface="Calibri" charset="0"/>
                <a:ea typeface="ＭＳ Ｐゴシック" charset="0"/>
              </a:rPr>
              <a:t>agf</a:t>
            </a:r>
            <a:r>
              <a:rPr lang="en-US" dirty="0">
                <a:latin typeface="Calibri" charset="0"/>
                <a:ea typeface="ＭＳ Ｐゴシック" charset="0"/>
              </a:rPr>
              <a:t>” as a candidate</a:t>
            </a:r>
          </a:p>
          <a:p>
            <a:endParaRPr lang="en-US" dirty="0"/>
          </a:p>
        </p:txBody>
      </p:sp>
      <p:sp>
        <p:nvSpPr>
          <p:cNvPr id="4" name="Text Box 24">
            <a:extLst>
              <a:ext uri="{FF2B5EF4-FFF2-40B4-BE49-F238E27FC236}">
                <a16:creationId xmlns:a16="http://schemas.microsoft.com/office/drawing/2014/main" id="{E52F0700-5B49-4121-957D-D3994442BB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319" y="3096616"/>
            <a:ext cx="1430779" cy="36830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6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ts val="6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ts val="6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ts val="6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ts val="6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min_sup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 = 2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5D319FA-05BA-4C64-B4D0-1F53C16A223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79969" y="1166650"/>
          <a:ext cx="2319741" cy="191332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245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51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9321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TID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Transaction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a, b, c, d, f, h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a, b, c, d, f, g, h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b, c, d, f, g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a, c, e, f, g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C8DA71A-F717-4775-B9F6-72A39DF8F4F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06319" y="3464916"/>
          <a:ext cx="2209307" cy="32608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69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6978">
                  <a:extLst>
                    <a:ext uri="{9D8B030D-6E8A-4147-A177-3AD203B41FA5}">
                      <a16:colId xmlns:a16="http://schemas.microsoft.com/office/drawing/2014/main" val="70790107"/>
                    </a:ext>
                  </a:extLst>
                </a:gridCol>
                <a:gridCol w="7953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5211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121920" marR="121920" marT="45690" marB="45690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Price</a:t>
                      </a:r>
                    </a:p>
                  </a:txBody>
                  <a:tcPr marL="121920" marR="121920" marT="45690" marB="45690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Profit</a:t>
                      </a:r>
                    </a:p>
                  </a:txBody>
                  <a:tcPr marL="121920" marR="121920" marT="45690" marB="456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6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121920" marR="121920" marT="45690" marB="456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121920" marR="121920" marT="45690" marB="456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121920" marR="121920" marT="45690" marB="456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6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121920" marR="121920" marT="45690" marB="456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121920" marR="121920" marT="45690" marB="456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21920" marR="121920" marT="45690" marB="456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6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121920" marR="121920" marT="45690" marB="456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121920" marR="121920" marT="45690" marB="456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1800" dirty="0">
                          <a:solidFill>
                            <a:prstClr val="black"/>
                          </a:solidFill>
                          <a:sym typeface="Wingdings" pitchFamily="2" charset="2"/>
                        </a:rPr>
                        <a:t>−</a:t>
                      </a:r>
                      <a:r>
                        <a:rPr lang="en-US" sz="1800" dirty="0"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121920" marR="121920" marT="45690" marB="456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6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d</a:t>
                      </a:r>
                    </a:p>
                  </a:txBody>
                  <a:tcPr marL="121920" marR="121920" marT="45690" marB="456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121920" marR="121920" marT="45690" marB="456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1800" dirty="0">
                          <a:solidFill>
                            <a:prstClr val="black"/>
                          </a:solidFill>
                          <a:sym typeface="Wingdings" pitchFamily="2" charset="2"/>
                        </a:rPr>
                        <a:t>−</a:t>
                      </a:r>
                      <a:r>
                        <a:rPr lang="en-US" sz="1800" dirty="0"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121920" marR="121920" marT="45690" marB="456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6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e</a:t>
                      </a:r>
                    </a:p>
                  </a:txBody>
                  <a:tcPr marL="121920" marR="121920" marT="45690" marB="456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121920" marR="121920" marT="45690" marB="456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1800" dirty="0">
                          <a:solidFill>
                            <a:prstClr val="black"/>
                          </a:solidFill>
                          <a:sym typeface="Wingdings" pitchFamily="2" charset="2"/>
                        </a:rPr>
                        <a:t>−</a:t>
                      </a:r>
                      <a:r>
                        <a:rPr lang="en-US" sz="1800" dirty="0"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121920" marR="121920" marT="45690" marB="456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6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f</a:t>
                      </a:r>
                    </a:p>
                  </a:txBody>
                  <a:tcPr marL="121920" marR="121920" marT="45690" marB="456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121920" marR="121920" marT="45690" marB="456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1800" dirty="0">
                          <a:solidFill>
                            <a:prstClr val="black"/>
                          </a:solidFill>
                          <a:sym typeface="Wingdings" pitchFamily="2" charset="2"/>
                        </a:rPr>
                        <a:t>−</a:t>
                      </a:r>
                      <a:r>
                        <a:rPr lang="en-US" sz="1800" dirty="0"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121920" marR="121920" marT="45690" marB="4569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6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g</a:t>
                      </a:r>
                    </a:p>
                  </a:txBody>
                  <a:tcPr marL="121920" marR="121920" marT="45690" marB="456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121920" marR="121920" marT="45690" marB="456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121920" marR="121920" marT="45690" marB="4569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6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121920" marR="121920" marT="45690" marB="456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121920" marR="121920" marT="45690" marB="456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121920" marR="121920" marT="45690" marB="4569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9" name="Object 5">
            <a:extLst>
              <a:ext uri="{FF2B5EF4-FFF2-40B4-BE49-F238E27FC236}">
                <a16:creationId xmlns:a16="http://schemas.microsoft.com/office/drawing/2014/main" id="{B799919D-A889-46EB-9C5E-D3612C50422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128467"/>
              </p:ext>
            </p:extLst>
          </p:nvPr>
        </p:nvGraphicFramePr>
        <p:xfrm>
          <a:off x="4281488" y="1869234"/>
          <a:ext cx="1909762" cy="1963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59" name="Worksheet" r:id="rId3" imgW="1695447" imgH="2114660" progId="Excel.Sheet.8">
                  <p:embed/>
                </p:oleObj>
              </mc:Choice>
              <mc:Fallback>
                <p:oleObj name="Worksheet" r:id="rId3" imgW="1695447" imgH="2114660" progId="Excel.Sheet.8">
                  <p:embed/>
                  <p:pic>
                    <p:nvPicPr>
                      <p:cNvPr id="3072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1488" y="1869234"/>
                        <a:ext cx="1909762" cy="1963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3" name="Group 72">
            <a:extLst>
              <a:ext uri="{FF2B5EF4-FFF2-40B4-BE49-F238E27FC236}">
                <a16:creationId xmlns:a16="http://schemas.microsoft.com/office/drawing/2014/main" id="{C04EB109-79C8-475A-88A5-EB2A87ECA44B}"/>
              </a:ext>
            </a:extLst>
          </p:cNvPr>
          <p:cNvGrpSpPr/>
          <p:nvPr/>
        </p:nvGrpSpPr>
        <p:grpSpPr>
          <a:xfrm>
            <a:off x="2799710" y="2347171"/>
            <a:ext cx="1073150" cy="457200"/>
            <a:chOff x="4757303" y="3087947"/>
            <a:chExt cx="1073150" cy="457200"/>
          </a:xfrm>
        </p:grpSpPr>
        <p:sp>
          <p:nvSpPr>
            <p:cNvPr id="11" name="Text Box 7">
              <a:extLst>
                <a:ext uri="{FF2B5EF4-FFF2-40B4-BE49-F238E27FC236}">
                  <a16:creationId xmlns:a16="http://schemas.microsoft.com/office/drawing/2014/main" id="{096532EB-EBDF-4B49-84C4-76D9D7B23B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57303" y="3087947"/>
              <a:ext cx="107315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dirty="0">
                  <a:latin typeface="Times New Roman" pitchFamily="18" charset="0"/>
                </a:rPr>
                <a:t>Scan D</a:t>
              </a:r>
            </a:p>
          </p:txBody>
        </p:sp>
        <p:sp>
          <p:nvSpPr>
            <p:cNvPr id="12" name="Line 8">
              <a:extLst>
                <a:ext uri="{FF2B5EF4-FFF2-40B4-BE49-F238E27FC236}">
                  <a16:creationId xmlns:a16="http://schemas.microsoft.com/office/drawing/2014/main" id="{C92CF549-ACCF-442C-84DA-C2790C6250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95209" y="3532188"/>
              <a:ext cx="83185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3" name="Text Box 9">
            <a:extLst>
              <a:ext uri="{FF2B5EF4-FFF2-40B4-BE49-F238E27FC236}">
                <a16:creationId xmlns:a16="http://schemas.microsoft.com/office/drawing/2014/main" id="{3BD2A826-3D94-476B-A41D-5558E2F2A4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4463" y="1772598"/>
            <a:ext cx="47481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altLang="zh-CN" i="1" dirty="0">
                <a:latin typeface="Times New Roman" pitchFamily="18" charset="0"/>
              </a:rPr>
              <a:t>F</a:t>
            </a:r>
            <a:r>
              <a:rPr lang="en-US" i="1" baseline="-25000" dirty="0">
                <a:latin typeface="Times New Roman" pitchFamily="18" charset="0"/>
              </a:rPr>
              <a:t>1</a:t>
            </a:r>
          </a:p>
        </p:txBody>
      </p:sp>
      <p:sp>
        <p:nvSpPr>
          <p:cNvPr id="14" name="Text Box 10">
            <a:extLst>
              <a:ext uri="{FF2B5EF4-FFF2-40B4-BE49-F238E27FC236}">
                <a16:creationId xmlns:a16="http://schemas.microsoft.com/office/drawing/2014/main" id="{56E6E172-2D78-4AFC-AA49-85E38E5198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4541" y="1793987"/>
            <a:ext cx="47481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i="1" dirty="0">
                <a:latin typeface="Times New Roman" pitchFamily="18" charset="0"/>
              </a:rPr>
              <a:t>F</a:t>
            </a:r>
            <a:r>
              <a:rPr lang="en-US" i="1" baseline="-25000" dirty="0">
                <a:latin typeface="Times New Roman" pitchFamily="18" charset="0"/>
              </a:rPr>
              <a:t>2</a:t>
            </a:r>
          </a:p>
        </p:txBody>
      </p:sp>
      <p:sp>
        <p:nvSpPr>
          <p:cNvPr id="31" name="Line 27">
            <a:extLst>
              <a:ext uri="{FF2B5EF4-FFF2-40B4-BE49-F238E27FC236}">
                <a16:creationId xmlns:a16="http://schemas.microsoft.com/office/drawing/2014/main" id="{4D21FFDD-3119-4160-9E22-781B875854DF}"/>
              </a:ext>
            </a:extLst>
          </p:cNvPr>
          <p:cNvSpPr>
            <a:spLocks noChangeShapeType="1"/>
          </p:cNvSpPr>
          <p:nvPr/>
        </p:nvSpPr>
        <p:spPr bwMode="auto">
          <a:xfrm>
            <a:off x="6191250" y="2810939"/>
            <a:ext cx="5270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706EB2E5-630E-445B-AE4F-567EE9512890}"/>
              </a:ext>
            </a:extLst>
          </p:cNvPr>
          <p:cNvCxnSpPr>
            <a:cxnSpLocks/>
          </p:cNvCxnSpPr>
          <p:nvPr/>
        </p:nvCxnSpPr>
        <p:spPr>
          <a:xfrm flipH="1" flipV="1">
            <a:off x="8912228" y="2677473"/>
            <a:ext cx="712370" cy="2774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4" name="Object 5">
            <a:extLst>
              <a:ext uri="{FF2B5EF4-FFF2-40B4-BE49-F238E27FC236}">
                <a16:creationId xmlns:a16="http://schemas.microsoft.com/office/drawing/2014/main" id="{C387B2D1-CE14-4E6A-AD46-2247947BB55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0755548"/>
              </p:ext>
            </p:extLst>
          </p:nvPr>
        </p:nvGraphicFramePr>
        <p:xfrm>
          <a:off x="6953043" y="1862090"/>
          <a:ext cx="1909762" cy="1963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60" name="Worksheet" r:id="rId5" imgW="1695447" imgH="2114660" progId="Excel.Sheet.8">
                  <p:embed/>
                </p:oleObj>
              </mc:Choice>
              <mc:Fallback>
                <p:oleObj name="Worksheet" r:id="rId5" imgW="1695447" imgH="2114660" progId="Excel.Sheet.8">
                  <p:embed/>
                  <p:pic>
                    <p:nvPicPr>
                      <p:cNvPr id="9" name="Object 5">
                        <a:extLst>
                          <a:ext uri="{FF2B5EF4-FFF2-40B4-BE49-F238E27FC236}">
                            <a16:creationId xmlns:a16="http://schemas.microsoft.com/office/drawing/2014/main" id="{B799919D-A889-46EB-9C5E-D3612C50422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3043" y="1862090"/>
                        <a:ext cx="1909762" cy="1963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3" name="Group 30">
            <a:extLst>
              <a:ext uri="{FF2B5EF4-FFF2-40B4-BE49-F238E27FC236}">
                <a16:creationId xmlns:a16="http://schemas.microsoft.com/office/drawing/2014/main" id="{90353636-74BE-4D30-BA85-514CDC2CB869}"/>
              </a:ext>
            </a:extLst>
          </p:cNvPr>
          <p:cNvGrpSpPr>
            <a:grpSpLocks/>
          </p:cNvGrpSpPr>
          <p:nvPr/>
        </p:nvGrpSpPr>
        <p:grpSpPr bwMode="auto">
          <a:xfrm>
            <a:off x="7241191" y="2622503"/>
            <a:ext cx="1524000" cy="152400"/>
            <a:chOff x="2160" y="2016"/>
            <a:chExt cx="960" cy="96"/>
          </a:xfrm>
        </p:grpSpPr>
        <p:sp>
          <p:nvSpPr>
            <p:cNvPr id="34" name="Line 31">
              <a:extLst>
                <a:ext uri="{FF2B5EF4-FFF2-40B4-BE49-F238E27FC236}">
                  <a16:creationId xmlns:a16="http://schemas.microsoft.com/office/drawing/2014/main" id="{424C771C-1EE2-4070-9587-667A3D1F90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0" y="2016"/>
              <a:ext cx="960" cy="96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" name="Line 32">
              <a:extLst>
                <a:ext uri="{FF2B5EF4-FFF2-40B4-BE49-F238E27FC236}">
                  <a16:creationId xmlns:a16="http://schemas.microsoft.com/office/drawing/2014/main" id="{2C2C0827-0BFD-4594-9584-FA57D190528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60" y="2016"/>
              <a:ext cx="960" cy="96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75" name="Group 30">
            <a:extLst>
              <a:ext uri="{FF2B5EF4-FFF2-40B4-BE49-F238E27FC236}">
                <a16:creationId xmlns:a16="http://schemas.microsoft.com/office/drawing/2014/main" id="{01AE6B22-87AA-48AD-BA86-A77B91D95247}"/>
              </a:ext>
            </a:extLst>
          </p:cNvPr>
          <p:cNvGrpSpPr>
            <a:grpSpLocks/>
          </p:cNvGrpSpPr>
          <p:nvPr/>
        </p:nvGrpSpPr>
        <p:grpSpPr bwMode="auto">
          <a:xfrm>
            <a:off x="7278778" y="2273703"/>
            <a:ext cx="1524000" cy="152400"/>
            <a:chOff x="2160" y="2016"/>
            <a:chExt cx="960" cy="96"/>
          </a:xfrm>
        </p:grpSpPr>
        <p:sp>
          <p:nvSpPr>
            <p:cNvPr id="76" name="Line 31">
              <a:extLst>
                <a:ext uri="{FF2B5EF4-FFF2-40B4-BE49-F238E27FC236}">
                  <a16:creationId xmlns:a16="http://schemas.microsoft.com/office/drawing/2014/main" id="{7B665A27-F641-4827-84B9-0865D7F81C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0" y="2016"/>
              <a:ext cx="960" cy="96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7" name="Line 32">
              <a:extLst>
                <a:ext uri="{FF2B5EF4-FFF2-40B4-BE49-F238E27FC236}">
                  <a16:creationId xmlns:a16="http://schemas.microsoft.com/office/drawing/2014/main" id="{7E887FC3-A0F3-4930-9DDB-C15A2456535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60" y="2016"/>
              <a:ext cx="960" cy="96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78" name="Group 30">
            <a:extLst>
              <a:ext uri="{FF2B5EF4-FFF2-40B4-BE49-F238E27FC236}">
                <a16:creationId xmlns:a16="http://schemas.microsoft.com/office/drawing/2014/main" id="{74EA436D-1C23-4976-B93B-FFA939EE45F9}"/>
              </a:ext>
            </a:extLst>
          </p:cNvPr>
          <p:cNvGrpSpPr>
            <a:grpSpLocks/>
          </p:cNvGrpSpPr>
          <p:nvPr/>
        </p:nvGrpSpPr>
        <p:grpSpPr bwMode="auto">
          <a:xfrm>
            <a:off x="7241191" y="3284490"/>
            <a:ext cx="1524000" cy="152400"/>
            <a:chOff x="2160" y="2016"/>
            <a:chExt cx="960" cy="96"/>
          </a:xfrm>
        </p:grpSpPr>
        <p:sp>
          <p:nvSpPr>
            <p:cNvPr id="79" name="Line 31">
              <a:extLst>
                <a:ext uri="{FF2B5EF4-FFF2-40B4-BE49-F238E27FC236}">
                  <a16:creationId xmlns:a16="http://schemas.microsoft.com/office/drawing/2014/main" id="{83B4ADAC-B4C7-4AE6-9856-32BC7E5B1B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0" y="2016"/>
              <a:ext cx="960" cy="96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0" name="Line 32">
              <a:extLst>
                <a:ext uri="{FF2B5EF4-FFF2-40B4-BE49-F238E27FC236}">
                  <a16:creationId xmlns:a16="http://schemas.microsoft.com/office/drawing/2014/main" id="{79425960-D24C-4999-B7E4-D99F7DE82B4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60" y="2016"/>
              <a:ext cx="960" cy="96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AEC05453-68DE-409E-827F-BDACA41AA8F5}"/>
              </a:ext>
            </a:extLst>
          </p:cNvPr>
          <p:cNvCxnSpPr>
            <a:cxnSpLocks/>
          </p:cNvCxnSpPr>
          <p:nvPr/>
        </p:nvCxnSpPr>
        <p:spPr>
          <a:xfrm flipH="1" flipV="1">
            <a:off x="8862806" y="2330245"/>
            <a:ext cx="761792" cy="62462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 Box 29">
            <a:extLst>
              <a:ext uri="{FF2B5EF4-FFF2-40B4-BE49-F238E27FC236}">
                <a16:creationId xmlns:a16="http://schemas.microsoft.com/office/drawing/2014/main" id="{0BB0274D-2C7C-49C5-9B77-57DB74D561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07516" y="2901593"/>
            <a:ext cx="168751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 dirty="0">
                <a:solidFill>
                  <a:schemeClr val="hlink"/>
                </a:solidFill>
              </a:rPr>
              <a:t>Chopped too early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04CD99F7-ED49-4CCC-BEE4-092835538F2D}"/>
              </a:ext>
            </a:extLst>
          </p:cNvPr>
          <p:cNvSpPr/>
          <p:nvPr/>
        </p:nvSpPr>
        <p:spPr>
          <a:xfrm>
            <a:off x="4542291" y="1287076"/>
            <a:ext cx="36824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chemeClr val="hlink"/>
                </a:solidFill>
                <a:latin typeface="Tahoma" pitchFamily="34" charset="0"/>
              </a:rPr>
              <a:t>constraint: avg(</a:t>
            </a:r>
            <a:r>
              <a:rPr lang="en-US" sz="1800" b="1" dirty="0" err="1">
                <a:solidFill>
                  <a:schemeClr val="hlink"/>
                </a:solidFill>
                <a:latin typeface="Tahoma" pitchFamily="34" charset="0"/>
              </a:rPr>
              <a:t>S.profit</a:t>
            </a:r>
            <a:r>
              <a:rPr lang="en-US" sz="1800" b="1" dirty="0">
                <a:solidFill>
                  <a:schemeClr val="hlink"/>
                </a:solidFill>
                <a:latin typeface="Tahoma" pitchFamily="34" charset="0"/>
              </a:rPr>
              <a:t>) </a:t>
            </a:r>
            <a:r>
              <a:rPr lang="en-US" sz="1800" b="1" dirty="0">
                <a:solidFill>
                  <a:schemeClr val="hlink"/>
                </a:solidFill>
                <a:latin typeface="Tahoma" pitchFamily="34" charset="0"/>
                <a:sym typeface="Symbol" charset="0"/>
              </a:rPr>
              <a:t>&gt;</a:t>
            </a:r>
            <a:r>
              <a:rPr lang="en-US" sz="1800" b="1" dirty="0">
                <a:solidFill>
                  <a:schemeClr val="hlink"/>
                </a:solidFill>
                <a:latin typeface="Tahoma" pitchFamily="34" charset="0"/>
              </a:rPr>
              <a:t> 20 </a:t>
            </a:r>
          </a:p>
        </p:txBody>
      </p:sp>
    </p:spTree>
    <p:extLst>
      <p:ext uri="{BB962C8B-B14F-4D97-AF65-F5344CB8AC3E}">
        <p14:creationId xmlns:p14="http://schemas.microsoft.com/office/powerpoint/2010/main" val="3560577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599089" y="258820"/>
            <a:ext cx="11116441" cy="71437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zh-CN" sz="4000" dirty="0">
                <a:ea typeface="SimSun" charset="0"/>
                <a:cs typeface="SimSun" charset="0"/>
              </a:rPr>
              <a:t>Data Space Pruning with Data Anti-Monotonicity</a:t>
            </a:r>
            <a:endParaRPr lang="en-US" sz="4000" dirty="0">
              <a:ea typeface="SimSun" charset="0"/>
              <a:cs typeface="SimSun" charset="0"/>
            </a:endParaRPr>
          </a:p>
        </p:txBody>
      </p:sp>
      <p:sp>
        <p:nvSpPr>
          <p:cNvPr id="10244" name="Rectangle 3"/>
          <p:cNvSpPr>
            <a:spLocks noGrp="1" noChangeArrowheads="1"/>
          </p:cNvSpPr>
          <p:nvPr>
            <p:ph idx="1"/>
          </p:nvPr>
        </p:nvSpPr>
        <p:spPr>
          <a:xfrm>
            <a:off x="2799710" y="1165668"/>
            <a:ext cx="8593504" cy="4913300"/>
          </a:xfrm>
        </p:spPr>
        <p:txBody>
          <a:bodyPr/>
          <a:lstStyle/>
          <a:p>
            <a:pPr>
              <a:defRPr/>
            </a:pPr>
            <a:r>
              <a:rPr lang="en-US" altLang="zh-CN" sz="2400" dirty="0">
                <a:ea typeface="SimSun" pitchFamily="2" charset="-122"/>
              </a:rPr>
              <a:t>A constraint c is </a:t>
            </a:r>
            <a:r>
              <a:rPr lang="en-US" altLang="zh-CN" sz="2400" i="1" dirty="0">
                <a:solidFill>
                  <a:srgbClr val="FF0000"/>
                </a:solidFill>
                <a:ea typeface="SimSun" pitchFamily="2" charset="-122"/>
              </a:rPr>
              <a:t>data anti-monotone</a:t>
            </a:r>
            <a:r>
              <a:rPr lang="en-US" altLang="zh-CN" sz="2400" dirty="0">
                <a:ea typeface="SimSun" pitchFamily="2" charset="-122"/>
              </a:rPr>
              <a:t>: In the mining process, if a data entry </a:t>
            </a:r>
            <a:r>
              <a:rPr lang="en-US" altLang="zh-CN" sz="2400" i="1" dirty="0">
                <a:ea typeface="SimSun" pitchFamily="2" charset="-122"/>
              </a:rPr>
              <a:t>t</a:t>
            </a:r>
            <a:r>
              <a:rPr lang="en-US" altLang="zh-CN" sz="2400" dirty="0">
                <a:ea typeface="SimSun" pitchFamily="2" charset="-122"/>
              </a:rPr>
              <a:t> cannot contribute to a pattern </a:t>
            </a:r>
            <a:r>
              <a:rPr lang="en-US" altLang="zh-CN" sz="2400" i="1" dirty="0">
                <a:ea typeface="SimSun" pitchFamily="2" charset="-122"/>
              </a:rPr>
              <a:t>p</a:t>
            </a:r>
            <a:r>
              <a:rPr lang="en-US" altLang="zh-CN" sz="2400" dirty="0">
                <a:ea typeface="SimSun" pitchFamily="2" charset="-122"/>
              </a:rPr>
              <a:t> satisfying </a:t>
            </a:r>
            <a:r>
              <a:rPr lang="en-US" altLang="zh-CN" sz="2400" i="1" dirty="0">
                <a:ea typeface="SimSun" pitchFamily="2" charset="-122"/>
              </a:rPr>
              <a:t>c</a:t>
            </a:r>
            <a:r>
              <a:rPr lang="en-US" altLang="zh-CN" sz="2400" dirty="0">
                <a:ea typeface="SimSun" pitchFamily="2" charset="-122"/>
              </a:rPr>
              <a:t>, </a:t>
            </a:r>
            <a:r>
              <a:rPr lang="en-US" altLang="zh-CN" sz="2400" i="1" dirty="0">
                <a:ea typeface="SimSun" pitchFamily="2" charset="-122"/>
              </a:rPr>
              <a:t>t</a:t>
            </a:r>
            <a:r>
              <a:rPr lang="en-US" altLang="zh-CN" sz="2400" dirty="0">
                <a:ea typeface="SimSun" pitchFamily="2" charset="-122"/>
              </a:rPr>
              <a:t> cannot contribute to </a:t>
            </a:r>
            <a:r>
              <a:rPr lang="en-US" altLang="zh-CN" sz="2400" i="1" dirty="0">
                <a:ea typeface="SimSun" pitchFamily="2" charset="-122"/>
              </a:rPr>
              <a:t>p</a:t>
            </a:r>
            <a:r>
              <a:rPr lang="en-US" altLang="zh-CN" sz="2400" dirty="0">
                <a:ea typeface="SimSun" pitchFamily="2" charset="-122"/>
              </a:rPr>
              <a:t>’s superset either</a:t>
            </a:r>
          </a:p>
          <a:p>
            <a:pPr lvl="1">
              <a:defRPr/>
            </a:pPr>
            <a:r>
              <a:rPr lang="en-US" altLang="zh-CN" sz="2400" dirty="0">
                <a:ea typeface="SimSun" pitchFamily="2" charset="-122"/>
              </a:rPr>
              <a:t>Data space pruning: Data entry </a:t>
            </a:r>
            <a:r>
              <a:rPr lang="en-US" altLang="zh-CN" sz="2400" i="1" dirty="0">
                <a:ea typeface="SimSun" pitchFamily="2" charset="-122"/>
              </a:rPr>
              <a:t>t</a:t>
            </a:r>
            <a:r>
              <a:rPr lang="en-US" altLang="zh-CN" sz="2400" dirty="0">
                <a:ea typeface="SimSun" pitchFamily="2" charset="-122"/>
              </a:rPr>
              <a:t> can be pruned </a:t>
            </a:r>
          </a:p>
          <a:p>
            <a:pPr lvl="1">
              <a:defRPr/>
            </a:pPr>
            <a:endParaRPr lang="en-US" altLang="zh-CN" sz="2400" dirty="0">
              <a:ea typeface="SimSun" pitchFamily="2" charset="-122"/>
            </a:endParaRPr>
          </a:p>
          <a:p>
            <a:pPr eaLnBrk="1" hangingPunct="1">
              <a:defRPr/>
            </a:pPr>
            <a:r>
              <a:rPr lang="en-US" altLang="en-US" sz="2400" dirty="0"/>
              <a:t>E.g. 1: c</a:t>
            </a:r>
            <a:r>
              <a:rPr lang="en-US" altLang="en-US" sz="2400" baseline="-25000" dirty="0"/>
              <a:t>1</a:t>
            </a:r>
            <a:r>
              <a:rPr lang="en-US" altLang="en-US" sz="2400" dirty="0"/>
              <a:t>: </a:t>
            </a:r>
            <a:r>
              <a:rPr lang="en-US" altLang="en-US" sz="2400" i="1" dirty="0">
                <a:sym typeface="Symbol" pitchFamily="18" charset="2"/>
              </a:rPr>
              <a:t>sum</a:t>
            </a:r>
            <a:r>
              <a:rPr lang="en-US" altLang="en-US" sz="2400" dirty="0">
                <a:sym typeface="Symbol" pitchFamily="18" charset="2"/>
              </a:rPr>
              <a:t>(</a:t>
            </a:r>
            <a:r>
              <a:rPr lang="en-US" altLang="en-US" sz="2400" i="1" dirty="0" err="1">
                <a:sym typeface="Symbol" pitchFamily="18" charset="2"/>
              </a:rPr>
              <a:t>S.Profit</a:t>
            </a:r>
            <a:r>
              <a:rPr lang="en-US" altLang="en-US" sz="2400" dirty="0">
                <a:sym typeface="Symbol" pitchFamily="18" charset="2"/>
              </a:rPr>
              <a:t>)  </a:t>
            </a:r>
            <a:r>
              <a:rPr lang="en-US" altLang="en-US" sz="2400" i="1" dirty="0">
                <a:sym typeface="Symbol" pitchFamily="18" charset="2"/>
              </a:rPr>
              <a:t>v</a:t>
            </a:r>
            <a:r>
              <a:rPr lang="en-US" altLang="en-US" sz="2400" dirty="0">
                <a:sym typeface="Symbol" pitchFamily="18" charset="2"/>
              </a:rPr>
              <a:t>  is </a:t>
            </a:r>
            <a:r>
              <a:rPr lang="en-US" altLang="en-US" sz="2400" dirty="0">
                <a:solidFill>
                  <a:srgbClr val="FF0000"/>
                </a:solidFill>
                <a:sym typeface="Symbol" pitchFamily="18" charset="2"/>
              </a:rPr>
              <a:t>data anti-monotone</a:t>
            </a:r>
          </a:p>
          <a:p>
            <a:pPr lvl="1" defTabSz="914400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2400" dirty="0">
                <a:sym typeface="Symbol" pitchFamily="18" charset="2"/>
              </a:rPr>
              <a:t>Let </a:t>
            </a:r>
            <a:r>
              <a:rPr lang="en-US" altLang="en-US" sz="2400" dirty="0"/>
              <a:t>constraint c</a:t>
            </a:r>
            <a:r>
              <a:rPr lang="en-US" altLang="en-US" sz="2400" baseline="-25000" dirty="0"/>
              <a:t>1</a:t>
            </a:r>
            <a:r>
              <a:rPr lang="en-US" altLang="en-US" sz="2400" dirty="0"/>
              <a:t> be: </a:t>
            </a:r>
            <a:r>
              <a:rPr lang="en-US" altLang="en-US" sz="2400" i="1" dirty="0">
                <a:sym typeface="Symbol" pitchFamily="18" charset="2"/>
              </a:rPr>
              <a:t>sum</a:t>
            </a:r>
            <a:r>
              <a:rPr lang="en-US" altLang="en-US" sz="2400" dirty="0">
                <a:sym typeface="Symbol" pitchFamily="18" charset="2"/>
              </a:rPr>
              <a:t>(</a:t>
            </a:r>
            <a:r>
              <a:rPr lang="en-US" altLang="en-US" sz="2400" i="1" dirty="0" err="1">
                <a:sym typeface="Symbol" pitchFamily="18" charset="2"/>
              </a:rPr>
              <a:t>S.Profit</a:t>
            </a:r>
            <a:r>
              <a:rPr lang="en-US" altLang="en-US" sz="2400" dirty="0">
                <a:sym typeface="Symbol" pitchFamily="18" charset="2"/>
              </a:rPr>
              <a:t>)</a:t>
            </a:r>
            <a:r>
              <a:rPr lang="en-US" altLang="en-US" sz="2400" dirty="0"/>
              <a:t> ≥ 25</a:t>
            </a:r>
          </a:p>
          <a:p>
            <a:pPr lvl="2">
              <a:defRPr/>
            </a:pPr>
            <a:r>
              <a:rPr lang="en-US" altLang="en-US" sz="2400" dirty="0">
                <a:sym typeface="Symbol" pitchFamily="18" charset="2"/>
              </a:rPr>
              <a:t>T</a:t>
            </a:r>
            <a:r>
              <a:rPr lang="en-US" altLang="en-US" sz="2400" baseline="-25000" dirty="0">
                <a:sym typeface="Symbol" pitchFamily="18" charset="2"/>
              </a:rPr>
              <a:t>30</a:t>
            </a:r>
            <a:r>
              <a:rPr lang="en-US" altLang="en-US" sz="2400" dirty="0">
                <a:sym typeface="Symbol" pitchFamily="18" charset="2"/>
              </a:rPr>
              <a:t>:</a:t>
            </a:r>
            <a:r>
              <a:rPr lang="en-US" altLang="en-US" sz="2400" baseline="-25000" dirty="0">
                <a:sym typeface="Symbol" pitchFamily="18" charset="2"/>
              </a:rPr>
              <a:t> </a:t>
            </a:r>
            <a:r>
              <a:rPr lang="en-US" altLang="en-US" sz="2400" dirty="0">
                <a:sym typeface="Symbol" pitchFamily="18" charset="2"/>
              </a:rPr>
              <a:t>{</a:t>
            </a:r>
            <a:r>
              <a:rPr lang="en-US" sz="2400" dirty="0">
                <a:latin typeface="Calibri" panose="020F0502020204030204" pitchFamily="34" charset="0"/>
              </a:rPr>
              <a:t>b, c, d, f, g</a:t>
            </a:r>
            <a:r>
              <a:rPr lang="en-US" altLang="en-US" sz="2400" dirty="0">
                <a:sym typeface="Symbol" pitchFamily="18" charset="2"/>
              </a:rPr>
              <a:t>} can be removed since none of their combinations can make an S whose sum of the profit is </a:t>
            </a:r>
            <a:r>
              <a:rPr lang="en-US" altLang="en-US" sz="2400" dirty="0"/>
              <a:t>≥</a:t>
            </a:r>
            <a:r>
              <a:rPr lang="en-US" altLang="en-US" sz="2400" dirty="0">
                <a:sym typeface="Symbol" pitchFamily="18" charset="2"/>
              </a:rPr>
              <a:t> 25</a:t>
            </a:r>
          </a:p>
        </p:txBody>
      </p:sp>
      <p:sp>
        <p:nvSpPr>
          <p:cNvPr id="8" name="Text Box 24">
            <a:extLst>
              <a:ext uri="{FF2B5EF4-FFF2-40B4-BE49-F238E27FC236}">
                <a16:creationId xmlns:a16="http://schemas.microsoft.com/office/drawing/2014/main" id="{58ADA6B8-FD75-4CCB-8BE3-F07CF6B35C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319" y="3096616"/>
            <a:ext cx="1430779" cy="36830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6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ts val="6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ts val="6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ts val="6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ts val="6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min_sup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 = 2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D41FFF71-BAAE-4B6C-925A-10B344B3A1C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79969" y="1166650"/>
          <a:ext cx="2209307" cy="191332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948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44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9321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TID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Transaction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a, b, c, d, f, h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b, c, d, f, g, h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b, c, d, f, g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a, c, e, f, g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A4C51E42-FD6E-40A9-9E8E-29C31D243E1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06319" y="3464916"/>
          <a:ext cx="2209307" cy="32608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69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6978">
                  <a:extLst>
                    <a:ext uri="{9D8B030D-6E8A-4147-A177-3AD203B41FA5}">
                      <a16:colId xmlns:a16="http://schemas.microsoft.com/office/drawing/2014/main" val="70790107"/>
                    </a:ext>
                  </a:extLst>
                </a:gridCol>
                <a:gridCol w="7953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5211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121920" marR="121920" marT="45690" marB="45690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Price</a:t>
                      </a:r>
                    </a:p>
                  </a:txBody>
                  <a:tcPr marL="121920" marR="121920" marT="45690" marB="45690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Profit</a:t>
                      </a:r>
                    </a:p>
                  </a:txBody>
                  <a:tcPr marL="121920" marR="121920" marT="45690" marB="456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6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121920" marR="121920" marT="45690" marB="456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121920" marR="121920" marT="45690" marB="456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121920" marR="121920" marT="45690" marB="456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6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121920" marR="121920" marT="45690" marB="456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121920" marR="121920" marT="45690" marB="456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21920" marR="121920" marT="45690" marB="456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6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121920" marR="121920" marT="45690" marB="456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121920" marR="121920" marT="45690" marB="456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1800" dirty="0">
                          <a:solidFill>
                            <a:prstClr val="black"/>
                          </a:solidFill>
                          <a:sym typeface="Wingdings" pitchFamily="2" charset="2"/>
                        </a:rPr>
                        <a:t>−</a:t>
                      </a:r>
                      <a:r>
                        <a:rPr lang="en-US" sz="1800" dirty="0"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121920" marR="121920" marT="45690" marB="456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6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d</a:t>
                      </a:r>
                    </a:p>
                  </a:txBody>
                  <a:tcPr marL="121920" marR="121920" marT="45690" marB="456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121920" marR="121920" marT="45690" marB="456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1800" dirty="0">
                          <a:solidFill>
                            <a:prstClr val="black"/>
                          </a:solidFill>
                          <a:sym typeface="Wingdings" pitchFamily="2" charset="2"/>
                        </a:rPr>
                        <a:t>−</a:t>
                      </a:r>
                      <a:r>
                        <a:rPr lang="en-US" sz="1800" dirty="0"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121920" marR="121920" marT="45690" marB="456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6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e</a:t>
                      </a:r>
                    </a:p>
                  </a:txBody>
                  <a:tcPr marL="121920" marR="121920" marT="45690" marB="456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121920" marR="121920" marT="45690" marB="456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1800" dirty="0">
                          <a:solidFill>
                            <a:prstClr val="black"/>
                          </a:solidFill>
                          <a:sym typeface="Wingdings" pitchFamily="2" charset="2"/>
                        </a:rPr>
                        <a:t>−</a:t>
                      </a:r>
                      <a:r>
                        <a:rPr lang="en-US" sz="1800" dirty="0"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121920" marR="121920" marT="45690" marB="456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6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f</a:t>
                      </a:r>
                    </a:p>
                  </a:txBody>
                  <a:tcPr marL="121920" marR="121920" marT="45690" marB="456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121920" marR="121920" marT="45690" marB="456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1800" dirty="0">
                          <a:solidFill>
                            <a:prstClr val="black"/>
                          </a:solidFill>
                          <a:sym typeface="Wingdings" pitchFamily="2" charset="2"/>
                        </a:rPr>
                        <a:t>−</a:t>
                      </a:r>
                      <a:r>
                        <a:rPr lang="en-US" sz="1800" dirty="0"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121920" marR="121920" marT="45690" marB="4569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6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g</a:t>
                      </a:r>
                    </a:p>
                  </a:txBody>
                  <a:tcPr marL="121920" marR="121920" marT="45690" marB="456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121920" marR="121920" marT="45690" marB="456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121920" marR="121920" marT="45690" marB="4569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6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121920" marR="121920" marT="45690" marB="456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121920" marR="121920" marT="45690" marB="456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121920" marR="121920" marT="45690" marB="4569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21656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599089" y="258820"/>
            <a:ext cx="11116441" cy="71437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zh-CN" sz="4000" dirty="0">
                <a:ea typeface="SimSun" charset="0"/>
                <a:cs typeface="SimSun" charset="0"/>
              </a:rPr>
              <a:t>Data Space Pruning with Data Anti-Monotonicity</a:t>
            </a:r>
            <a:endParaRPr lang="en-US" sz="4000" dirty="0">
              <a:ea typeface="SimSun" charset="0"/>
              <a:cs typeface="SimSun" charset="0"/>
            </a:endParaRPr>
          </a:p>
        </p:txBody>
      </p:sp>
      <p:sp>
        <p:nvSpPr>
          <p:cNvPr id="10244" name="Rectangle 3"/>
          <p:cNvSpPr>
            <a:spLocks noGrp="1" noChangeArrowheads="1"/>
          </p:cNvSpPr>
          <p:nvPr>
            <p:ph idx="1"/>
          </p:nvPr>
        </p:nvSpPr>
        <p:spPr>
          <a:xfrm>
            <a:off x="2799710" y="1156338"/>
            <a:ext cx="8593504" cy="4913300"/>
          </a:xfrm>
        </p:spPr>
        <p:txBody>
          <a:bodyPr/>
          <a:lstStyle/>
          <a:p>
            <a:pPr>
              <a:defRPr/>
            </a:pPr>
            <a:r>
              <a:rPr lang="en-US" altLang="zh-CN" sz="2400" dirty="0">
                <a:ea typeface="SimSun" pitchFamily="2" charset="-122"/>
              </a:rPr>
              <a:t>A constraint c is </a:t>
            </a:r>
            <a:r>
              <a:rPr lang="en-US" altLang="zh-CN" sz="2400" i="1" dirty="0">
                <a:solidFill>
                  <a:srgbClr val="FF0000"/>
                </a:solidFill>
                <a:ea typeface="SimSun" pitchFamily="2" charset="-122"/>
              </a:rPr>
              <a:t>data anti-monotone</a:t>
            </a:r>
            <a:r>
              <a:rPr lang="en-US" altLang="zh-CN" sz="2400" dirty="0">
                <a:ea typeface="SimSun" pitchFamily="2" charset="-122"/>
              </a:rPr>
              <a:t>: In the mining process, if a data entry </a:t>
            </a:r>
            <a:r>
              <a:rPr lang="en-US" altLang="zh-CN" sz="2400" i="1" dirty="0">
                <a:ea typeface="SimSun" pitchFamily="2" charset="-122"/>
              </a:rPr>
              <a:t>t</a:t>
            </a:r>
            <a:r>
              <a:rPr lang="en-US" altLang="zh-CN" sz="2400" dirty="0">
                <a:ea typeface="SimSun" pitchFamily="2" charset="-122"/>
              </a:rPr>
              <a:t> cannot contribute to a pattern </a:t>
            </a:r>
            <a:r>
              <a:rPr lang="en-US" altLang="zh-CN" sz="2400" i="1" dirty="0">
                <a:ea typeface="SimSun" pitchFamily="2" charset="-122"/>
              </a:rPr>
              <a:t>p</a:t>
            </a:r>
            <a:r>
              <a:rPr lang="en-US" altLang="zh-CN" sz="2400" dirty="0">
                <a:ea typeface="SimSun" pitchFamily="2" charset="-122"/>
              </a:rPr>
              <a:t> satisfying </a:t>
            </a:r>
            <a:r>
              <a:rPr lang="en-US" altLang="zh-CN" sz="2400" i="1" dirty="0">
                <a:ea typeface="SimSun" pitchFamily="2" charset="-122"/>
              </a:rPr>
              <a:t>c</a:t>
            </a:r>
            <a:r>
              <a:rPr lang="en-US" altLang="zh-CN" sz="2400" dirty="0">
                <a:ea typeface="SimSun" pitchFamily="2" charset="-122"/>
              </a:rPr>
              <a:t>, </a:t>
            </a:r>
            <a:r>
              <a:rPr lang="en-US" altLang="zh-CN" sz="2400" i="1" dirty="0">
                <a:ea typeface="SimSun" pitchFamily="2" charset="-122"/>
              </a:rPr>
              <a:t>t</a:t>
            </a:r>
            <a:r>
              <a:rPr lang="en-US" altLang="zh-CN" sz="2400" dirty="0">
                <a:ea typeface="SimSun" pitchFamily="2" charset="-122"/>
              </a:rPr>
              <a:t> cannot contribute to </a:t>
            </a:r>
            <a:r>
              <a:rPr lang="en-US" altLang="zh-CN" sz="2400" i="1" dirty="0">
                <a:ea typeface="SimSun" pitchFamily="2" charset="-122"/>
              </a:rPr>
              <a:t>p</a:t>
            </a:r>
            <a:r>
              <a:rPr lang="en-US" altLang="zh-CN" sz="2400" dirty="0">
                <a:ea typeface="SimSun" pitchFamily="2" charset="-122"/>
              </a:rPr>
              <a:t>’s superset either</a:t>
            </a:r>
          </a:p>
          <a:p>
            <a:pPr lvl="1">
              <a:defRPr/>
            </a:pPr>
            <a:r>
              <a:rPr lang="en-US" altLang="zh-CN" sz="2400" dirty="0">
                <a:ea typeface="SimSun" pitchFamily="2" charset="-122"/>
              </a:rPr>
              <a:t>Data space pruning: Data entry </a:t>
            </a:r>
            <a:r>
              <a:rPr lang="en-US" altLang="zh-CN" sz="2400" i="1" dirty="0">
                <a:ea typeface="SimSun" pitchFamily="2" charset="-122"/>
              </a:rPr>
              <a:t>t</a:t>
            </a:r>
            <a:r>
              <a:rPr lang="en-US" altLang="zh-CN" sz="2400" dirty="0">
                <a:ea typeface="SimSun" pitchFamily="2" charset="-122"/>
              </a:rPr>
              <a:t> can be pruned </a:t>
            </a:r>
          </a:p>
          <a:p>
            <a:pPr>
              <a:defRPr/>
            </a:pPr>
            <a:endParaRPr lang="en-US" altLang="en-US" sz="2400" dirty="0"/>
          </a:p>
          <a:p>
            <a:pPr>
              <a:defRPr/>
            </a:pPr>
            <a:r>
              <a:rPr lang="en-US" altLang="en-US" sz="2400" dirty="0"/>
              <a:t>E.g. 2: c</a:t>
            </a:r>
            <a:r>
              <a:rPr lang="en-US" altLang="en-US" sz="2400" baseline="-25000" dirty="0"/>
              <a:t>2</a:t>
            </a:r>
            <a:r>
              <a:rPr lang="en-US" altLang="en-US" sz="2400" dirty="0"/>
              <a:t>: </a:t>
            </a:r>
            <a:r>
              <a:rPr lang="en-US" altLang="en-US" sz="2400" i="1" dirty="0">
                <a:sym typeface="Wingdings" pitchFamily="2" charset="2"/>
              </a:rPr>
              <a:t>min</a:t>
            </a:r>
            <a:r>
              <a:rPr lang="en-US" altLang="en-US" sz="2400" dirty="0">
                <a:sym typeface="Wingdings" pitchFamily="2" charset="2"/>
              </a:rPr>
              <a:t>(</a:t>
            </a:r>
            <a:r>
              <a:rPr lang="en-US" altLang="en-US" sz="2400" i="1" dirty="0" err="1">
                <a:sym typeface="Wingdings" pitchFamily="2" charset="2"/>
              </a:rPr>
              <a:t>S.Price</a:t>
            </a:r>
            <a:r>
              <a:rPr lang="en-US" altLang="en-US" sz="2400" dirty="0">
                <a:sym typeface="Wingdings" pitchFamily="2" charset="2"/>
              </a:rPr>
              <a:t>) </a:t>
            </a:r>
            <a:r>
              <a:rPr lang="en-US" altLang="en-US" sz="2400" dirty="0">
                <a:sym typeface="Symbol" pitchFamily="18" charset="2"/>
              </a:rPr>
              <a:t></a:t>
            </a:r>
            <a:r>
              <a:rPr lang="en-US" altLang="en-US" sz="2400" i="1" dirty="0">
                <a:sym typeface="Wingdings" pitchFamily="2" charset="2"/>
              </a:rPr>
              <a:t> v  </a:t>
            </a:r>
            <a:r>
              <a:rPr lang="en-US" altLang="en-US" sz="2400" dirty="0">
                <a:sym typeface="Symbol" pitchFamily="18" charset="2"/>
              </a:rPr>
              <a:t>is </a:t>
            </a:r>
            <a:r>
              <a:rPr lang="en-US" altLang="en-US" sz="2400" dirty="0">
                <a:solidFill>
                  <a:srgbClr val="FF0000"/>
                </a:solidFill>
                <a:sym typeface="Symbol" pitchFamily="18" charset="2"/>
              </a:rPr>
              <a:t>data anti-monotone</a:t>
            </a:r>
          </a:p>
          <a:p>
            <a:pPr lvl="2">
              <a:defRPr/>
            </a:pPr>
            <a:r>
              <a:rPr lang="en-US" altLang="en-US" sz="2400" dirty="0">
                <a:sym typeface="Symbol" pitchFamily="18" charset="2"/>
              </a:rPr>
              <a:t>Consider </a:t>
            </a:r>
            <a:r>
              <a:rPr lang="en-US" altLang="en-US" sz="2400" i="1" dirty="0">
                <a:sym typeface="Symbol" pitchFamily="18" charset="2"/>
              </a:rPr>
              <a:t>v </a:t>
            </a:r>
            <a:r>
              <a:rPr lang="en-US" altLang="en-US" sz="2400" dirty="0">
                <a:sym typeface="Symbol" pitchFamily="18" charset="2"/>
              </a:rPr>
              <a:t>= 5 but every item in a transaction, say T</a:t>
            </a:r>
            <a:r>
              <a:rPr lang="en-US" altLang="en-US" sz="2400" i="1" baseline="-25000" dirty="0">
                <a:sym typeface="Symbol" pitchFamily="18" charset="2"/>
              </a:rPr>
              <a:t>50</a:t>
            </a:r>
            <a:r>
              <a:rPr lang="en-US" altLang="en-US" sz="2400" baseline="-25000" dirty="0">
                <a:sym typeface="Symbol" pitchFamily="18" charset="2"/>
              </a:rPr>
              <a:t> </a:t>
            </a:r>
            <a:r>
              <a:rPr lang="en-US" altLang="en-US" sz="2400" dirty="0">
                <a:sym typeface="Symbol" pitchFamily="18" charset="2"/>
              </a:rPr>
              <a:t>, has a price higher than 10</a:t>
            </a:r>
          </a:p>
          <a:p>
            <a:pPr lvl="2">
              <a:defRPr/>
            </a:pPr>
            <a:endParaRPr lang="en-US" altLang="en-US" sz="2400" dirty="0">
              <a:sym typeface="Symbol" pitchFamily="18" charset="2"/>
            </a:endParaRPr>
          </a:p>
          <a:p>
            <a:pPr lvl="2">
              <a:defRPr/>
            </a:pPr>
            <a:endParaRPr lang="en-US" altLang="en-US" sz="2400" dirty="0">
              <a:sym typeface="Symbol" pitchFamily="18" charset="2"/>
            </a:endParaRPr>
          </a:p>
          <a:p>
            <a:pPr eaLnBrk="1" hangingPunct="1">
              <a:defRPr/>
            </a:pPr>
            <a:r>
              <a:rPr lang="en-US" altLang="en-US" sz="2400" dirty="0">
                <a:sym typeface="Wingdings" pitchFamily="2" charset="2"/>
              </a:rPr>
              <a:t>E.g. 3: c</a:t>
            </a:r>
            <a:r>
              <a:rPr lang="en-US" altLang="en-US" sz="2400" baseline="-25000" dirty="0">
                <a:sym typeface="Wingdings" pitchFamily="2" charset="2"/>
              </a:rPr>
              <a:t>3</a:t>
            </a:r>
            <a:r>
              <a:rPr lang="en-US" altLang="en-US" sz="2400" dirty="0">
                <a:sym typeface="Wingdings" pitchFamily="2" charset="2"/>
              </a:rPr>
              <a:t>: </a:t>
            </a:r>
            <a:r>
              <a:rPr lang="en-US" altLang="en-US" sz="2400" i="1" dirty="0">
                <a:sym typeface="Wingdings" pitchFamily="2" charset="2"/>
              </a:rPr>
              <a:t>range</a:t>
            </a:r>
            <a:r>
              <a:rPr lang="en-US" altLang="en-US" sz="2400" dirty="0">
                <a:sym typeface="Wingdings" pitchFamily="2" charset="2"/>
              </a:rPr>
              <a:t>(</a:t>
            </a:r>
            <a:r>
              <a:rPr lang="en-US" altLang="en-US" sz="2400" i="1" dirty="0" err="1">
                <a:sym typeface="Wingdings" pitchFamily="2" charset="2"/>
              </a:rPr>
              <a:t>S.Profit</a:t>
            </a:r>
            <a:r>
              <a:rPr lang="en-US" altLang="en-US" sz="2400" dirty="0">
                <a:sym typeface="Wingdings" pitchFamily="2" charset="2"/>
              </a:rPr>
              <a:t>) </a:t>
            </a:r>
            <a:r>
              <a:rPr lang="en-US" altLang="en-US" sz="2400" dirty="0">
                <a:sym typeface="Symbol" pitchFamily="18" charset="2"/>
              </a:rPr>
              <a:t>&gt;</a:t>
            </a:r>
            <a:r>
              <a:rPr lang="en-US" altLang="en-US" sz="2400" dirty="0">
                <a:sym typeface="Wingdings" pitchFamily="2" charset="2"/>
              </a:rPr>
              <a:t> </a:t>
            </a:r>
            <a:r>
              <a:rPr lang="en-US" altLang="en-US" sz="2400" i="1" dirty="0">
                <a:sym typeface="Wingdings" pitchFamily="2" charset="2"/>
              </a:rPr>
              <a:t>25</a:t>
            </a:r>
            <a:r>
              <a:rPr lang="en-US" altLang="en-US" sz="2400" dirty="0">
                <a:sym typeface="Wingdings" pitchFamily="2" charset="2"/>
              </a:rPr>
              <a:t> is </a:t>
            </a:r>
            <a:r>
              <a:rPr lang="en-US" altLang="en-US" sz="2400" dirty="0">
                <a:solidFill>
                  <a:srgbClr val="FF0000"/>
                </a:solidFill>
                <a:sym typeface="Wingdings" pitchFamily="2" charset="2"/>
              </a:rPr>
              <a:t>data anti-monotone</a:t>
            </a:r>
            <a:r>
              <a:rPr lang="en-US" altLang="en-US" dirty="0">
                <a:sym typeface="Wingdings" pitchFamily="2" charset="2"/>
              </a:rPr>
              <a:t> </a:t>
            </a:r>
          </a:p>
        </p:txBody>
      </p:sp>
      <p:sp>
        <p:nvSpPr>
          <p:cNvPr id="8" name="Text Box 24">
            <a:extLst>
              <a:ext uri="{FF2B5EF4-FFF2-40B4-BE49-F238E27FC236}">
                <a16:creationId xmlns:a16="http://schemas.microsoft.com/office/drawing/2014/main" id="{58ADA6B8-FD75-4CCB-8BE3-F07CF6B35C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319" y="3096616"/>
            <a:ext cx="1430779" cy="36830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6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ts val="6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ts val="6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ts val="6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ts val="6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min_sup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 = 2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D41FFF71-BAAE-4B6C-925A-10B344B3A1C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79969" y="1166650"/>
          <a:ext cx="2209307" cy="191332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948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44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9321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TID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Transaction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a, b, c, d, f, h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b, c, d, f, g, h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b, c, d, f, g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a, c, e, f, g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A4C51E42-FD6E-40A9-9E8E-29C31D243E1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06319" y="3464916"/>
          <a:ext cx="2209307" cy="32608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69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6978">
                  <a:extLst>
                    <a:ext uri="{9D8B030D-6E8A-4147-A177-3AD203B41FA5}">
                      <a16:colId xmlns:a16="http://schemas.microsoft.com/office/drawing/2014/main" val="70790107"/>
                    </a:ext>
                  </a:extLst>
                </a:gridCol>
                <a:gridCol w="7953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5211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121920" marR="121920" marT="45690" marB="45690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Price</a:t>
                      </a:r>
                    </a:p>
                  </a:txBody>
                  <a:tcPr marL="121920" marR="121920" marT="45690" marB="45690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Profit</a:t>
                      </a:r>
                    </a:p>
                  </a:txBody>
                  <a:tcPr marL="121920" marR="121920" marT="45690" marB="456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6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121920" marR="121920" marT="45690" marB="456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121920" marR="121920" marT="45690" marB="456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121920" marR="121920" marT="45690" marB="456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6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121920" marR="121920" marT="45690" marB="456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121920" marR="121920" marT="45690" marB="456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21920" marR="121920" marT="45690" marB="456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6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121920" marR="121920" marT="45690" marB="456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121920" marR="121920" marT="45690" marB="456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1800" dirty="0">
                          <a:solidFill>
                            <a:prstClr val="black"/>
                          </a:solidFill>
                          <a:sym typeface="Wingdings" pitchFamily="2" charset="2"/>
                        </a:rPr>
                        <a:t>−</a:t>
                      </a:r>
                      <a:r>
                        <a:rPr lang="en-US" sz="1800" dirty="0"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121920" marR="121920" marT="45690" marB="456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6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d</a:t>
                      </a:r>
                    </a:p>
                  </a:txBody>
                  <a:tcPr marL="121920" marR="121920" marT="45690" marB="456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121920" marR="121920" marT="45690" marB="456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1800" dirty="0">
                          <a:solidFill>
                            <a:prstClr val="black"/>
                          </a:solidFill>
                          <a:sym typeface="Wingdings" pitchFamily="2" charset="2"/>
                        </a:rPr>
                        <a:t>−</a:t>
                      </a:r>
                      <a:r>
                        <a:rPr lang="en-US" sz="1800" dirty="0"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121920" marR="121920" marT="45690" marB="456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6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e</a:t>
                      </a:r>
                    </a:p>
                  </a:txBody>
                  <a:tcPr marL="121920" marR="121920" marT="45690" marB="456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121920" marR="121920" marT="45690" marB="456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1800" dirty="0">
                          <a:solidFill>
                            <a:prstClr val="black"/>
                          </a:solidFill>
                          <a:sym typeface="Wingdings" pitchFamily="2" charset="2"/>
                        </a:rPr>
                        <a:t>−</a:t>
                      </a:r>
                      <a:r>
                        <a:rPr lang="en-US" sz="1800" dirty="0"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121920" marR="121920" marT="45690" marB="456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6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f</a:t>
                      </a:r>
                    </a:p>
                  </a:txBody>
                  <a:tcPr marL="121920" marR="121920" marT="45690" marB="456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121920" marR="121920" marT="45690" marB="456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1800" dirty="0">
                          <a:solidFill>
                            <a:prstClr val="black"/>
                          </a:solidFill>
                          <a:sym typeface="Wingdings" pitchFamily="2" charset="2"/>
                        </a:rPr>
                        <a:t>−</a:t>
                      </a:r>
                      <a:r>
                        <a:rPr lang="en-US" sz="1800" dirty="0"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121920" marR="121920" marT="45690" marB="4569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6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g</a:t>
                      </a:r>
                    </a:p>
                  </a:txBody>
                  <a:tcPr marL="121920" marR="121920" marT="45690" marB="456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121920" marR="121920" marT="45690" marB="456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121920" marR="121920" marT="45690" marB="4569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6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121920" marR="121920" marT="45690" marB="456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121920" marR="121920" marT="45690" marB="456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121920" marR="121920" marT="45690" marB="4569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47403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-101600" y="228599"/>
            <a:ext cx="12395200" cy="71437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zh-CN" sz="4000" dirty="0">
                <a:ea typeface="SimSun" pitchFamily="2" charset="-122"/>
              </a:rPr>
              <a:t>Data Space Pruning Should Be Explored Recursively </a:t>
            </a:r>
            <a:endParaRPr lang="en-US" sz="4000" dirty="0">
              <a:ea typeface="SimSun" charset="0"/>
              <a:cs typeface="SimSun" charset="0"/>
            </a:endParaRPr>
          </a:p>
        </p:txBody>
      </p:sp>
      <p:sp>
        <p:nvSpPr>
          <p:cNvPr id="10244" name="Rectangle 3"/>
          <p:cNvSpPr>
            <a:spLocks noGrp="1" noChangeArrowheads="1"/>
          </p:cNvSpPr>
          <p:nvPr>
            <p:ph idx="1"/>
          </p:nvPr>
        </p:nvSpPr>
        <p:spPr>
          <a:xfrm>
            <a:off x="3965365" y="1277647"/>
            <a:ext cx="7528481" cy="3047256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400" dirty="0">
                <a:sym typeface="Wingdings" pitchFamily="2" charset="2"/>
              </a:rPr>
              <a:t>Example. c</a:t>
            </a:r>
            <a:r>
              <a:rPr lang="en-US" altLang="en-US" sz="2400" baseline="-25000" dirty="0">
                <a:sym typeface="Wingdings" pitchFamily="2" charset="2"/>
              </a:rPr>
              <a:t>3</a:t>
            </a:r>
            <a:r>
              <a:rPr lang="en-US" altLang="en-US" sz="2400" dirty="0">
                <a:sym typeface="Wingdings" pitchFamily="2" charset="2"/>
              </a:rPr>
              <a:t>: </a:t>
            </a:r>
            <a:r>
              <a:rPr lang="en-US" altLang="en-US" sz="2400" i="1" dirty="0">
                <a:sym typeface="Wingdings" pitchFamily="2" charset="2"/>
              </a:rPr>
              <a:t>range</a:t>
            </a:r>
            <a:r>
              <a:rPr lang="en-US" altLang="en-US" sz="2400" dirty="0">
                <a:sym typeface="Wingdings" pitchFamily="2" charset="2"/>
              </a:rPr>
              <a:t>(</a:t>
            </a:r>
            <a:r>
              <a:rPr lang="en-US" altLang="en-US" sz="2400" i="1" dirty="0" err="1">
                <a:sym typeface="Wingdings" pitchFamily="2" charset="2"/>
              </a:rPr>
              <a:t>S.Profit</a:t>
            </a:r>
            <a:r>
              <a:rPr lang="en-US" altLang="en-US" sz="2400" dirty="0">
                <a:sym typeface="Wingdings" pitchFamily="2" charset="2"/>
              </a:rPr>
              <a:t>)</a:t>
            </a:r>
            <a:r>
              <a:rPr lang="en-US" altLang="en-US" sz="2400" i="1" dirty="0">
                <a:sym typeface="Wingdings" pitchFamily="2" charset="2"/>
              </a:rPr>
              <a:t> </a:t>
            </a:r>
            <a:r>
              <a:rPr lang="en-US" altLang="en-US" sz="2400" dirty="0">
                <a:sym typeface="Symbol" pitchFamily="18" charset="2"/>
              </a:rPr>
              <a:t>&gt;</a:t>
            </a:r>
            <a:r>
              <a:rPr lang="en-US" altLang="en-US" sz="2400" i="1" dirty="0">
                <a:sym typeface="Wingdings" pitchFamily="2" charset="2"/>
              </a:rPr>
              <a:t> 25</a:t>
            </a:r>
            <a:endParaRPr lang="en-US" altLang="en-US" dirty="0">
              <a:sym typeface="Wingdings" pitchFamily="2" charset="2"/>
            </a:endParaRPr>
          </a:p>
          <a:p>
            <a:pPr lvl="1">
              <a:defRPr/>
            </a:pPr>
            <a:r>
              <a:rPr lang="en-US" altLang="en-US" sz="2400" dirty="0">
                <a:solidFill>
                  <a:prstClr val="black"/>
                </a:solidFill>
                <a:sym typeface="Wingdings" pitchFamily="2" charset="2"/>
              </a:rPr>
              <a:t>We check b’s projected database</a:t>
            </a:r>
          </a:p>
          <a:p>
            <a:pPr lvl="2">
              <a:defRPr/>
            </a:pPr>
            <a:r>
              <a:rPr lang="en-US" altLang="en-US" sz="2400" dirty="0">
                <a:solidFill>
                  <a:prstClr val="black"/>
                </a:solidFill>
                <a:sym typeface="Wingdings" pitchFamily="2" charset="2"/>
              </a:rPr>
              <a:t>But item “a” is infrequent (sup = 1)</a:t>
            </a:r>
          </a:p>
          <a:p>
            <a:pPr lvl="2">
              <a:defRPr/>
            </a:pPr>
            <a:endParaRPr lang="en-US" altLang="en-US" sz="2400" dirty="0">
              <a:solidFill>
                <a:prstClr val="black"/>
              </a:solidFill>
              <a:sym typeface="Wingdings" pitchFamily="2" charset="2"/>
            </a:endParaRPr>
          </a:p>
          <a:p>
            <a:pPr lvl="2">
              <a:defRPr/>
            </a:pPr>
            <a:endParaRPr lang="en-US" altLang="en-US" sz="2400" dirty="0">
              <a:solidFill>
                <a:prstClr val="black"/>
              </a:solidFill>
              <a:sym typeface="Wingdings" pitchFamily="2" charset="2"/>
            </a:endParaRPr>
          </a:p>
          <a:p>
            <a:pPr lvl="1">
              <a:defRPr/>
            </a:pPr>
            <a:r>
              <a:rPr lang="en-US" altLang="en-US" sz="2400" dirty="0">
                <a:solidFill>
                  <a:prstClr val="black"/>
                </a:solidFill>
                <a:sym typeface="Wingdings" pitchFamily="2" charset="2"/>
              </a:rPr>
              <a:t>After removing “a (40)” from T</a:t>
            </a:r>
            <a:r>
              <a:rPr lang="en-US" altLang="en-US" sz="2400" baseline="-25000" dirty="0">
                <a:solidFill>
                  <a:prstClr val="black"/>
                </a:solidFill>
                <a:sym typeface="Wingdings" pitchFamily="2" charset="2"/>
              </a:rPr>
              <a:t>10</a:t>
            </a:r>
            <a:r>
              <a:rPr lang="en-US" altLang="en-US" sz="2400" dirty="0">
                <a:solidFill>
                  <a:prstClr val="black"/>
                </a:solidFill>
                <a:sym typeface="Wingdings" pitchFamily="2" charset="2"/>
              </a:rPr>
              <a:t> </a:t>
            </a:r>
          </a:p>
          <a:p>
            <a:pPr lvl="2">
              <a:defRPr/>
            </a:pPr>
            <a:r>
              <a:rPr lang="en-US" altLang="en-US" sz="2400" dirty="0">
                <a:solidFill>
                  <a:prstClr val="black"/>
                </a:solidFill>
                <a:sym typeface="Wingdings" pitchFamily="2" charset="2"/>
              </a:rPr>
              <a:t>T</a:t>
            </a:r>
            <a:r>
              <a:rPr lang="en-US" altLang="en-US" sz="2400" baseline="-25000" dirty="0">
                <a:solidFill>
                  <a:prstClr val="black"/>
                </a:solidFill>
                <a:sym typeface="Wingdings" pitchFamily="2" charset="2"/>
              </a:rPr>
              <a:t>10</a:t>
            </a:r>
            <a:r>
              <a:rPr lang="en-US" altLang="en-US" sz="2400" dirty="0">
                <a:solidFill>
                  <a:prstClr val="black"/>
                </a:solidFill>
                <a:sym typeface="Wingdings" pitchFamily="2" charset="2"/>
              </a:rPr>
              <a:t> cannot satisfy </a:t>
            </a:r>
            <a:r>
              <a:rPr lang="en-US" altLang="en-US" sz="2400" dirty="0">
                <a:sym typeface="Wingdings" pitchFamily="2" charset="2"/>
              </a:rPr>
              <a:t>c</a:t>
            </a:r>
            <a:r>
              <a:rPr lang="en-US" altLang="en-US" sz="2400" baseline="-25000" dirty="0">
                <a:sym typeface="Wingdings" pitchFamily="2" charset="2"/>
              </a:rPr>
              <a:t>3</a:t>
            </a:r>
            <a:r>
              <a:rPr lang="en-US" altLang="en-US" sz="2400" dirty="0">
                <a:solidFill>
                  <a:prstClr val="black"/>
                </a:solidFill>
                <a:sym typeface="Wingdings" pitchFamily="2" charset="2"/>
              </a:rPr>
              <a:t> any more</a:t>
            </a:r>
          </a:p>
          <a:p>
            <a:pPr lvl="3">
              <a:defRPr/>
            </a:pPr>
            <a:r>
              <a:rPr lang="en-US" altLang="en-US" sz="2400" dirty="0">
                <a:solidFill>
                  <a:prstClr val="black"/>
                </a:solidFill>
                <a:sym typeface="Wingdings" pitchFamily="2" charset="2"/>
              </a:rPr>
              <a:t>Since “b (0)” and “c (−20), d (−15), f (−10), h (5)”</a:t>
            </a:r>
          </a:p>
          <a:p>
            <a:pPr lvl="2">
              <a:defRPr/>
            </a:pPr>
            <a:r>
              <a:rPr lang="en-US" altLang="en-US" sz="2400" dirty="0">
                <a:solidFill>
                  <a:prstClr val="black"/>
                </a:solidFill>
                <a:sym typeface="Wingdings" pitchFamily="2" charset="2"/>
              </a:rPr>
              <a:t>By removing T</a:t>
            </a:r>
            <a:r>
              <a:rPr lang="en-US" altLang="en-US" sz="2400" baseline="-25000" dirty="0">
                <a:solidFill>
                  <a:prstClr val="black"/>
                </a:solidFill>
                <a:sym typeface="Wingdings" pitchFamily="2" charset="2"/>
              </a:rPr>
              <a:t>10</a:t>
            </a:r>
            <a:r>
              <a:rPr lang="en-US" altLang="en-US" sz="2400" dirty="0">
                <a:solidFill>
                  <a:prstClr val="black"/>
                </a:solidFill>
                <a:sym typeface="Wingdings" pitchFamily="2" charset="2"/>
              </a:rPr>
              <a:t>, we can also prune “h” in T</a:t>
            </a:r>
            <a:r>
              <a:rPr lang="en-US" altLang="en-US" sz="2400" baseline="-25000" dirty="0">
                <a:solidFill>
                  <a:prstClr val="black"/>
                </a:solidFill>
                <a:sym typeface="Wingdings" pitchFamily="2" charset="2"/>
              </a:rPr>
              <a:t>20</a:t>
            </a:r>
            <a:r>
              <a:rPr lang="en-US" altLang="en-US" sz="2400" dirty="0">
                <a:solidFill>
                  <a:prstClr val="black"/>
                </a:solidFill>
                <a:sym typeface="Wingdings" pitchFamily="2" charset="2"/>
              </a:rPr>
              <a:t> </a:t>
            </a:r>
          </a:p>
        </p:txBody>
      </p:sp>
      <p:sp>
        <p:nvSpPr>
          <p:cNvPr id="10245" name="Text Box 24"/>
          <p:cNvSpPr txBox="1">
            <a:spLocks noChangeArrowheads="1"/>
          </p:cNvSpPr>
          <p:nvPr/>
        </p:nvSpPr>
        <p:spPr bwMode="auto">
          <a:xfrm>
            <a:off x="300082" y="3177119"/>
            <a:ext cx="1828800" cy="40011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ts val="6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ts val="6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ts val="6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ts val="6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min_sup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 = 2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8102575"/>
              </p:ext>
            </p:extLst>
          </p:nvPr>
        </p:nvGraphicFramePr>
        <p:xfrm>
          <a:off x="101164" y="1283609"/>
          <a:ext cx="2126589" cy="19050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34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24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2599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TID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Transaction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a, b, c, d, f, h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b, c, d, f, g, h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b, c, d, f, g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a, c, e, f, g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8116084"/>
              </p:ext>
            </p:extLst>
          </p:nvPr>
        </p:nvGraphicFramePr>
        <p:xfrm>
          <a:off x="2176434" y="1292753"/>
          <a:ext cx="1727200" cy="32608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5211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121920" marR="121920" marT="45690" marB="45690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Profit</a:t>
                      </a:r>
                    </a:p>
                  </a:txBody>
                  <a:tcPr marL="121920" marR="121920" marT="45690" marB="456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6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121920" marR="121920" marT="45690" marB="456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121920" marR="121920" marT="45690" marB="456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6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121920" marR="121920" marT="45690" marB="456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21920" marR="121920" marT="45690" marB="456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6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121920" marR="121920" marT="45690" marB="456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1800" dirty="0">
                          <a:solidFill>
                            <a:prstClr val="black"/>
                          </a:solidFill>
                          <a:sym typeface="Wingdings" pitchFamily="2" charset="2"/>
                        </a:rPr>
                        <a:t>−</a:t>
                      </a:r>
                      <a:r>
                        <a:rPr lang="en-US" sz="1800" dirty="0"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121920" marR="121920" marT="45690" marB="456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6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d</a:t>
                      </a:r>
                    </a:p>
                  </a:txBody>
                  <a:tcPr marL="121920" marR="121920" marT="45690" marB="456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1800" dirty="0">
                          <a:solidFill>
                            <a:prstClr val="black"/>
                          </a:solidFill>
                          <a:sym typeface="Wingdings" pitchFamily="2" charset="2"/>
                        </a:rPr>
                        <a:t>−</a:t>
                      </a:r>
                      <a:r>
                        <a:rPr lang="en-US" sz="1800" dirty="0"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121920" marR="121920" marT="45690" marB="456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6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e</a:t>
                      </a:r>
                    </a:p>
                  </a:txBody>
                  <a:tcPr marL="121920" marR="121920" marT="45690" marB="456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1800" dirty="0">
                          <a:solidFill>
                            <a:prstClr val="black"/>
                          </a:solidFill>
                          <a:sym typeface="Wingdings" pitchFamily="2" charset="2"/>
                        </a:rPr>
                        <a:t>−</a:t>
                      </a:r>
                      <a:r>
                        <a:rPr lang="en-US" sz="1800" dirty="0"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121920" marR="121920" marT="45690" marB="456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6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f</a:t>
                      </a:r>
                    </a:p>
                  </a:txBody>
                  <a:tcPr marL="121920" marR="121920" marT="45690" marB="456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1800" dirty="0">
                          <a:solidFill>
                            <a:prstClr val="black"/>
                          </a:solidFill>
                          <a:sym typeface="Wingdings" pitchFamily="2" charset="2"/>
                        </a:rPr>
                        <a:t>−</a:t>
                      </a:r>
                      <a:r>
                        <a:rPr lang="en-US" sz="1800" dirty="0"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121920" marR="121920" marT="45690" marB="4569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6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g</a:t>
                      </a:r>
                    </a:p>
                  </a:txBody>
                  <a:tcPr marL="121920" marR="121920" marT="45690" marB="456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121920" marR="121920" marT="45690" marB="4569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6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121920" marR="121920" marT="45690" marB="456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121920" marR="121920" marT="45690" marB="4569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0316" name="Text Box 123"/>
          <p:cNvSpPr txBox="1">
            <a:spLocks noChangeArrowheads="1"/>
          </p:cNvSpPr>
          <p:nvPr/>
        </p:nvSpPr>
        <p:spPr bwMode="auto">
          <a:xfrm>
            <a:off x="10215507" y="1092981"/>
            <a:ext cx="1263295" cy="36933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ts val="6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ts val="6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ts val="6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ts val="6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b’s-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proj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. DB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9642208"/>
              </p:ext>
            </p:extLst>
          </p:nvPr>
        </p:nvGraphicFramePr>
        <p:xfrm>
          <a:off x="9793846" y="1483716"/>
          <a:ext cx="2011000" cy="148992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875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34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216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TID</a:t>
                      </a:r>
                    </a:p>
                  </a:txBody>
                  <a:tcPr marL="121920" marR="121920" marT="45740" marB="457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Transaction</a:t>
                      </a:r>
                    </a:p>
                  </a:txBody>
                  <a:tcPr marL="121920" marR="121920" marT="45740" marB="4574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919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121920" marR="121920" marT="45740" marB="4574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a, c, d, f, h</a:t>
                      </a:r>
                    </a:p>
                  </a:txBody>
                  <a:tcPr marL="121920" marR="121920" marT="45740" marB="4574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919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121920" marR="121920" marT="45740" marB="4574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c, d, f, g, h</a:t>
                      </a:r>
                    </a:p>
                  </a:txBody>
                  <a:tcPr marL="121920" marR="121920" marT="45740" marB="4574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919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121920" marR="121920" marT="45740" marB="4574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c, d, f, g</a:t>
                      </a:r>
                    </a:p>
                  </a:txBody>
                  <a:tcPr marL="121920" marR="121920" marT="45740" marB="4574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Right Arrow 3"/>
          <p:cNvSpPr/>
          <p:nvPr/>
        </p:nvSpPr>
        <p:spPr>
          <a:xfrm>
            <a:off x="9407283" y="1707076"/>
            <a:ext cx="362787" cy="325776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val 4"/>
          <p:cNvSpPr/>
          <p:nvPr/>
        </p:nvSpPr>
        <p:spPr>
          <a:xfrm>
            <a:off x="10426100" y="1938452"/>
            <a:ext cx="262497" cy="2797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28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4555934"/>
              </p:ext>
            </p:extLst>
          </p:nvPr>
        </p:nvGraphicFramePr>
        <p:xfrm>
          <a:off x="9770482" y="5344072"/>
          <a:ext cx="2153343" cy="146355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797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35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485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TID</a:t>
                      </a:r>
                    </a:p>
                  </a:txBody>
                  <a:tcPr marL="121920" marR="121920" marT="45740" marB="457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Transaction</a:t>
                      </a:r>
                    </a:p>
                  </a:txBody>
                  <a:tcPr marL="121920" marR="121920" marT="45740" marB="4574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919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121920" marR="121920" marT="45740" marB="4574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a, c, d, f, h</a:t>
                      </a:r>
                    </a:p>
                  </a:txBody>
                  <a:tcPr marL="121920" marR="121920" marT="45740" marB="4574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919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121920" marR="121920" marT="45740" marB="4574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c, d, f, g, h</a:t>
                      </a:r>
                    </a:p>
                  </a:txBody>
                  <a:tcPr marL="121920" marR="121920" marT="45740" marB="4574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919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121920" marR="121920" marT="45740" marB="4574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c, d, f, g</a:t>
                      </a:r>
                    </a:p>
                  </a:txBody>
                  <a:tcPr marL="121920" marR="121920" marT="45740" marB="4574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9" name="Line 299"/>
          <p:cNvSpPr>
            <a:spLocks noChangeShapeType="1"/>
          </p:cNvSpPr>
          <p:nvPr/>
        </p:nvSpPr>
        <p:spPr bwMode="auto">
          <a:xfrm>
            <a:off x="9859838" y="5891141"/>
            <a:ext cx="1955214" cy="6708"/>
          </a:xfrm>
          <a:prstGeom prst="line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0"/>
              <a:cs typeface="+mn-cs"/>
            </a:endParaRPr>
          </a:p>
        </p:txBody>
      </p:sp>
      <p:sp>
        <p:nvSpPr>
          <p:cNvPr id="30" name="Line 310"/>
          <p:cNvSpPr>
            <a:spLocks noChangeShapeType="1"/>
          </p:cNvSpPr>
          <p:nvPr/>
        </p:nvSpPr>
        <p:spPr bwMode="auto">
          <a:xfrm>
            <a:off x="11229900" y="6157251"/>
            <a:ext cx="304800" cy="228600"/>
          </a:xfrm>
          <a:prstGeom prst="line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0"/>
              <a:cs typeface="+mn-cs"/>
            </a:endParaRPr>
          </a:p>
        </p:txBody>
      </p:sp>
      <p:sp>
        <p:nvSpPr>
          <p:cNvPr id="31" name="Line 310"/>
          <p:cNvSpPr>
            <a:spLocks noChangeShapeType="1"/>
          </p:cNvSpPr>
          <p:nvPr/>
        </p:nvSpPr>
        <p:spPr bwMode="auto">
          <a:xfrm>
            <a:off x="10332271" y="5795096"/>
            <a:ext cx="304800" cy="228600"/>
          </a:xfrm>
          <a:prstGeom prst="line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0"/>
              <a:cs typeface="+mn-cs"/>
            </a:endParaRPr>
          </a:p>
        </p:txBody>
      </p:sp>
      <p:sp>
        <p:nvSpPr>
          <p:cNvPr id="32" name="Oval 24"/>
          <p:cNvSpPr/>
          <p:nvPr/>
        </p:nvSpPr>
        <p:spPr>
          <a:xfrm>
            <a:off x="10392354" y="5757992"/>
            <a:ext cx="262497" cy="2797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Text Box 123"/>
          <p:cNvSpPr txBox="1">
            <a:spLocks noChangeArrowheads="1"/>
          </p:cNvSpPr>
          <p:nvPr/>
        </p:nvSpPr>
        <p:spPr bwMode="auto">
          <a:xfrm>
            <a:off x="10598252" y="4941877"/>
            <a:ext cx="1263295" cy="36933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ts val="6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ts val="6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ts val="6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ts val="6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b’s-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proj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. DB</a:t>
            </a:r>
          </a:p>
        </p:txBody>
      </p:sp>
      <p:sp>
        <p:nvSpPr>
          <p:cNvPr id="34" name="Oval 26"/>
          <p:cNvSpPr/>
          <p:nvPr/>
        </p:nvSpPr>
        <p:spPr>
          <a:xfrm>
            <a:off x="11229900" y="6125974"/>
            <a:ext cx="262497" cy="2797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5768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 animBg="1"/>
      <p:bldP spid="10316" grpId="0" animBg="1"/>
      <p:bldP spid="4" grpId="0" animBg="1"/>
      <p:bldP spid="5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kern="0" dirty="0"/>
              <a:t>Mining Diverse Patterns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7832" y="1423737"/>
            <a:ext cx="11048028" cy="4895273"/>
          </a:xfrm>
        </p:spPr>
        <p:txBody>
          <a:bodyPr/>
          <a:lstStyle/>
          <a:p>
            <a:pPr>
              <a:lnSpc>
                <a:spcPct val="200000"/>
              </a:lnSpc>
              <a:spcBef>
                <a:spcPts val="400"/>
              </a:spcBef>
              <a:spcAft>
                <a:spcPts val="400"/>
              </a:spcAft>
              <a:buClr>
                <a:srgbClr val="0000FF"/>
              </a:buClr>
              <a:tabLst>
                <a:tab pos="7658100" algn="l"/>
              </a:tabLst>
              <a:defRPr/>
            </a:pPr>
            <a:r>
              <a:rPr lang="en-US" altLang="en-US" dirty="0"/>
              <a:t>Mining Multiple-Level Associations</a:t>
            </a:r>
          </a:p>
          <a:p>
            <a:pPr>
              <a:lnSpc>
                <a:spcPct val="200000"/>
              </a:lnSpc>
              <a:spcBef>
                <a:spcPts val="400"/>
              </a:spcBef>
              <a:spcAft>
                <a:spcPts val="400"/>
              </a:spcAft>
              <a:buClr>
                <a:srgbClr val="0000FF"/>
              </a:buClr>
              <a:tabLst>
                <a:tab pos="7658100" algn="l"/>
              </a:tabLst>
              <a:defRPr/>
            </a:pPr>
            <a:r>
              <a:rPr lang="en-US" altLang="en-US" dirty="0"/>
              <a:t>Mining Multi-Dimensional Associations</a:t>
            </a:r>
          </a:p>
          <a:p>
            <a:pPr>
              <a:lnSpc>
                <a:spcPct val="200000"/>
              </a:lnSpc>
              <a:spcBef>
                <a:spcPts val="400"/>
              </a:spcBef>
              <a:spcAft>
                <a:spcPts val="400"/>
              </a:spcAft>
              <a:buClr>
                <a:srgbClr val="0000FF"/>
              </a:buClr>
              <a:tabLst>
                <a:tab pos="7658100" algn="l"/>
              </a:tabLst>
              <a:defRPr/>
            </a:pPr>
            <a:r>
              <a:rPr lang="en-US" altLang="en-US" dirty="0"/>
              <a:t>Mining Quantitative Associations</a:t>
            </a:r>
          </a:p>
          <a:p>
            <a:pPr>
              <a:lnSpc>
                <a:spcPct val="200000"/>
              </a:lnSpc>
              <a:spcBef>
                <a:spcPts val="400"/>
              </a:spcBef>
              <a:spcAft>
                <a:spcPts val="400"/>
              </a:spcAft>
              <a:buClr>
                <a:srgbClr val="0000FF"/>
              </a:buClr>
              <a:tabLst>
                <a:tab pos="7658100" algn="l"/>
              </a:tabLst>
              <a:defRPr/>
            </a:pPr>
            <a:r>
              <a:rPr lang="en-US" altLang="en-US" dirty="0"/>
              <a:t>Mining Negative Correlations	</a:t>
            </a:r>
          </a:p>
          <a:p>
            <a:pPr>
              <a:lnSpc>
                <a:spcPct val="200000"/>
              </a:lnSpc>
              <a:spcBef>
                <a:spcPts val="400"/>
              </a:spcBef>
              <a:spcAft>
                <a:spcPts val="400"/>
              </a:spcAft>
              <a:buClr>
                <a:srgbClr val="0000FF"/>
              </a:buClr>
              <a:tabLst>
                <a:tab pos="7658100" algn="l"/>
              </a:tabLst>
              <a:defRPr/>
            </a:pPr>
            <a:r>
              <a:rPr lang="en-US" altLang="en-US" dirty="0"/>
              <a:t>Mining Compressed and Redundancy-Aware Patterns</a:t>
            </a:r>
          </a:p>
        </p:txBody>
      </p:sp>
    </p:spTree>
    <p:extLst>
      <p:ext uri="{BB962C8B-B14F-4D97-AF65-F5344CB8AC3E}">
        <p14:creationId xmlns:p14="http://schemas.microsoft.com/office/powerpoint/2010/main" val="26588171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-101600" y="228599"/>
            <a:ext cx="12395200" cy="71437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zh-CN" sz="4000" dirty="0">
                <a:ea typeface="SimSun" pitchFamily="2" charset="-122"/>
              </a:rPr>
              <a:t>Data Space Pruning Should Be Explored Recursively </a:t>
            </a:r>
            <a:endParaRPr lang="en-US" sz="4000" dirty="0">
              <a:ea typeface="SimSun" charset="0"/>
              <a:cs typeface="SimSun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0168994"/>
              </p:ext>
            </p:extLst>
          </p:nvPr>
        </p:nvGraphicFramePr>
        <p:xfrm>
          <a:off x="1712686" y="3086124"/>
          <a:ext cx="2153343" cy="146355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797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35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485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TID</a:t>
                      </a:r>
                    </a:p>
                  </a:txBody>
                  <a:tcPr marL="121920" marR="121920" marT="45740" marB="457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Transaction</a:t>
                      </a:r>
                    </a:p>
                  </a:txBody>
                  <a:tcPr marL="121920" marR="121920" marT="45740" marB="4574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919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121920" marR="121920" marT="45740" marB="4574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a, c, d, f, h</a:t>
                      </a:r>
                    </a:p>
                  </a:txBody>
                  <a:tcPr marL="121920" marR="121920" marT="45740" marB="4574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919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121920" marR="121920" marT="45740" marB="4574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c, d, f, g, h</a:t>
                      </a:r>
                    </a:p>
                  </a:txBody>
                  <a:tcPr marL="121920" marR="121920" marT="45740" marB="4574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919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121920" marR="121920" marT="45740" marB="4574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c, d, f, g</a:t>
                      </a:r>
                    </a:p>
                  </a:txBody>
                  <a:tcPr marL="121920" marR="121920" marT="45740" marB="4574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317" name="Line 299"/>
          <p:cNvSpPr>
            <a:spLocks noChangeShapeType="1"/>
          </p:cNvSpPr>
          <p:nvPr/>
        </p:nvSpPr>
        <p:spPr bwMode="auto">
          <a:xfrm>
            <a:off x="1802042" y="3633193"/>
            <a:ext cx="1955214" cy="6708"/>
          </a:xfrm>
          <a:prstGeom prst="line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0"/>
              <a:cs typeface="+mn-cs"/>
            </a:endParaRPr>
          </a:p>
        </p:txBody>
      </p:sp>
      <p:sp>
        <p:nvSpPr>
          <p:cNvPr id="10318" name="AutoShape 302"/>
          <p:cNvSpPr>
            <a:spLocks noChangeArrowheads="1"/>
          </p:cNvSpPr>
          <p:nvPr/>
        </p:nvSpPr>
        <p:spPr bwMode="auto">
          <a:xfrm>
            <a:off x="4230494" y="3146217"/>
            <a:ext cx="1359764" cy="973952"/>
          </a:xfrm>
          <a:prstGeom prst="wedgeRoundRectCallout">
            <a:avLst>
              <a:gd name="adj1" fmla="val -75662"/>
              <a:gd name="adj2" fmla="val 1917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0"/>
                <a:cs typeface="+mn-cs"/>
              </a:rPr>
              <a:t>Recursive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0"/>
                <a:cs typeface="+mn-cs"/>
              </a:rPr>
              <a:t>Data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0"/>
                <a:cs typeface="+mn-cs"/>
              </a:rPr>
              <a:t>Pruning</a:t>
            </a:r>
          </a:p>
        </p:txBody>
      </p:sp>
      <p:sp>
        <p:nvSpPr>
          <p:cNvPr id="10319" name="Line 310"/>
          <p:cNvSpPr>
            <a:spLocks noChangeShapeType="1"/>
          </p:cNvSpPr>
          <p:nvPr/>
        </p:nvSpPr>
        <p:spPr bwMode="auto">
          <a:xfrm>
            <a:off x="3172104" y="3899303"/>
            <a:ext cx="304800" cy="228600"/>
          </a:xfrm>
          <a:prstGeom prst="line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0"/>
              <a:cs typeface="+mn-cs"/>
            </a:endParaRPr>
          </a:p>
        </p:txBody>
      </p:sp>
      <p:sp>
        <p:nvSpPr>
          <p:cNvPr id="10320" name="Line 310"/>
          <p:cNvSpPr>
            <a:spLocks noChangeShapeType="1"/>
          </p:cNvSpPr>
          <p:nvPr/>
        </p:nvSpPr>
        <p:spPr bwMode="auto">
          <a:xfrm>
            <a:off x="2274475" y="3537148"/>
            <a:ext cx="304800" cy="228600"/>
          </a:xfrm>
          <a:prstGeom prst="line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0"/>
              <a:cs typeface="+mn-cs"/>
            </a:endParaRPr>
          </a:p>
        </p:txBody>
      </p:sp>
      <p:sp>
        <p:nvSpPr>
          <p:cNvPr id="10321" name="Curved Left Arrow 16"/>
          <p:cNvSpPr>
            <a:spLocks noChangeArrowheads="1"/>
          </p:cNvSpPr>
          <p:nvPr/>
        </p:nvSpPr>
        <p:spPr bwMode="auto">
          <a:xfrm rot="16200000" flipH="1">
            <a:off x="4611849" y="3052661"/>
            <a:ext cx="411376" cy="2774585"/>
          </a:xfrm>
          <a:prstGeom prst="curvedLeftArrow">
            <a:avLst>
              <a:gd name="adj1" fmla="val 24965"/>
              <a:gd name="adj2" fmla="val 49949"/>
              <a:gd name="adj3" fmla="val 25000"/>
            </a:avLst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 eaLnBrk="0" hangingPunct="0">
              <a:spcBef>
                <a:spcPts val="6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ts val="6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ts val="6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ts val="6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ts val="6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10322" name="Text Box 123"/>
          <p:cNvSpPr txBox="1">
            <a:spLocks noChangeArrowheads="1"/>
          </p:cNvSpPr>
          <p:nvPr/>
        </p:nvSpPr>
        <p:spPr bwMode="auto">
          <a:xfrm>
            <a:off x="6276835" y="3337093"/>
            <a:ext cx="1286121" cy="40011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ts val="6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ts val="6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ts val="6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ts val="6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b’s FP-tree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642632" y="3760227"/>
            <a:ext cx="2363694" cy="4000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single branch: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cdfg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: 2 </a:t>
            </a:r>
          </a:p>
        </p:txBody>
      </p:sp>
      <p:sp>
        <p:nvSpPr>
          <p:cNvPr id="20" name="Text Box 56"/>
          <p:cNvSpPr txBox="1">
            <a:spLocks noChangeArrowheads="1"/>
          </p:cNvSpPr>
          <p:nvPr/>
        </p:nvSpPr>
        <p:spPr bwMode="auto">
          <a:xfrm>
            <a:off x="8116690" y="2881114"/>
            <a:ext cx="2204469" cy="707886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Constraint: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range{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S.profit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} &gt; 25</a:t>
            </a:r>
          </a:p>
        </p:txBody>
      </p:sp>
      <p:sp>
        <p:nvSpPr>
          <p:cNvPr id="23" name="Rectangle 22"/>
          <p:cNvSpPr/>
          <p:nvPr/>
        </p:nvSpPr>
        <p:spPr>
          <a:xfrm>
            <a:off x="8015744" y="3923701"/>
            <a:ext cx="3471465" cy="707886"/>
          </a:xfrm>
          <a:prstGeom prst="rect">
            <a:avLst/>
          </a:prstGeom>
          <a:solidFill>
            <a:srgbClr val="F0CDBC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Only a single branch “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cdfg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: 2” to be mined in b’s projected DB</a:t>
            </a:r>
          </a:p>
        </p:txBody>
      </p:sp>
      <p:sp>
        <p:nvSpPr>
          <p:cNvPr id="24" name="Rectangle 3"/>
          <p:cNvSpPr txBox="1">
            <a:spLocks noChangeArrowheads="1"/>
          </p:cNvSpPr>
          <p:nvPr/>
        </p:nvSpPr>
        <p:spPr>
          <a:xfrm>
            <a:off x="335760" y="5560676"/>
            <a:ext cx="11315208" cy="641303"/>
          </a:xfrm>
          <a:prstGeom prst="rect">
            <a:avLst/>
          </a:prstGeom>
        </p:spPr>
        <p:txBody>
          <a:bodyPr vert="horz" lIns="91438" tIns="45719" rIns="91438" bIns="45719" rtlCol="0">
            <a:noAutofit/>
          </a:bodyPr>
          <a:lstStyle>
            <a:lvl1pPr marL="461963" indent="-461963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CC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8188" indent="-538163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D582C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474663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8080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4588" indent="-522288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6363" indent="-508000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030A0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9973" indent="-228594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68" indent="-228594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63" indent="-228594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58" indent="-228594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1963" marR="0" lvl="0" indent="-461963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CC"/>
              </a:buClr>
              <a:buSzPct val="80000"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itchFamily="2" charset="2"/>
              </a:rPr>
              <a:t>Note: c</a:t>
            </a:r>
            <a:r>
              <a:rPr kumimoji="0" lang="en-US" alt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itchFamily="2" charset="2"/>
              </a:rPr>
              <a:t>3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itchFamily="2" charset="2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prunes T</a:t>
            </a:r>
            <a:r>
              <a:rPr kumimoji="0" lang="en-US" altLang="zh-CN" sz="24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10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 effectively only after “a” is pruned (by min-sup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  <a:sym typeface="Wingdings" pitchFamily="2" charset="2"/>
              </a:rPr>
              <a:t>)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in b’s projected DB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  <a:sym typeface="Wingdings" pitchFamily="2" charset="2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2334558" y="3500044"/>
            <a:ext cx="262497" cy="2797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Text Box 123"/>
          <p:cNvSpPr txBox="1">
            <a:spLocks noChangeArrowheads="1"/>
          </p:cNvSpPr>
          <p:nvPr/>
        </p:nvSpPr>
        <p:spPr bwMode="auto">
          <a:xfrm>
            <a:off x="538747" y="3070877"/>
            <a:ext cx="1263295" cy="36933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ts val="6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ts val="6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ts val="6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ts val="6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b’s-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proj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. DB</a:t>
            </a:r>
          </a:p>
        </p:txBody>
      </p:sp>
      <p:sp>
        <p:nvSpPr>
          <p:cNvPr id="27" name="Oval 26"/>
          <p:cNvSpPr/>
          <p:nvPr/>
        </p:nvSpPr>
        <p:spPr>
          <a:xfrm>
            <a:off x="3172104" y="3868026"/>
            <a:ext cx="262497" cy="2797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0265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17" grpId="0" animBg="1"/>
      <p:bldP spid="10318" grpId="0" animBg="1"/>
      <p:bldP spid="10319" grpId="0" animBg="1"/>
      <p:bldP spid="10320" grpId="0" animBg="1"/>
      <p:bldP spid="10321" grpId="0" animBg="1"/>
      <p:bldP spid="10322" grpId="0" animBg="1"/>
      <p:bldP spid="19" grpId="0" animBg="1"/>
      <p:bldP spid="20" grpId="0" animBg="1"/>
      <p:bldP spid="23" grpId="0" animBg="1"/>
      <p:bldP spid="24" grpId="0"/>
      <p:bldP spid="25" grpId="0" animBg="1"/>
      <p:bldP spid="26" grpId="0" animBg="1"/>
      <p:bldP spid="2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2509"/>
            <a:ext cx="12192000" cy="658091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>
                <a:ea typeface="ＭＳ Ｐゴシック" charset="0"/>
              </a:rPr>
              <a:t>Succinctness: Pruning Both Data and Pattern Spaces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idx="1"/>
          </p:nvPr>
        </p:nvSpPr>
        <p:spPr>
          <a:xfrm>
            <a:off x="508000" y="1210147"/>
            <a:ext cx="10845046" cy="5453204"/>
          </a:xfrm>
        </p:spPr>
        <p:txBody>
          <a:bodyPr/>
          <a:lstStyle/>
          <a:p>
            <a:pPr eaLnBrk="1" hangingPunct="1">
              <a:lnSpc>
                <a:spcPct val="110000"/>
              </a:lnSpc>
              <a:buFont typeface="Wingdings" charset="0"/>
              <a:buChar char="n"/>
              <a:defRPr/>
            </a:pPr>
            <a:r>
              <a:rPr lang="en-US" sz="2400" dirty="0">
                <a:latin typeface="Calibri" charset="0"/>
                <a:ea typeface="ＭＳ Ｐゴシック" charset="0"/>
              </a:rPr>
              <a:t>Succinctness: If the constraint </a:t>
            </a:r>
            <a:r>
              <a:rPr lang="en-US" sz="2400" i="1" dirty="0">
                <a:latin typeface="Calibri" charset="0"/>
                <a:ea typeface="ＭＳ Ｐゴシック" charset="0"/>
              </a:rPr>
              <a:t>c</a:t>
            </a:r>
            <a:r>
              <a:rPr lang="en-US" sz="2400" dirty="0">
                <a:latin typeface="Calibri" charset="0"/>
                <a:ea typeface="ＭＳ Ｐゴシック" charset="0"/>
              </a:rPr>
              <a:t> can be enforced by directly manipulating the data</a:t>
            </a:r>
          </a:p>
          <a:p>
            <a:pPr eaLnBrk="1" hangingPunct="1">
              <a:lnSpc>
                <a:spcPct val="110000"/>
              </a:lnSpc>
              <a:buFont typeface="Wingdings" charset="0"/>
              <a:buChar char="n"/>
              <a:defRPr/>
            </a:pPr>
            <a:r>
              <a:rPr lang="en-US" sz="2400" dirty="0">
                <a:latin typeface="Calibri" charset="0"/>
                <a:ea typeface="ＭＳ Ｐゴシック" charset="0"/>
              </a:rPr>
              <a:t>E.g. 1: To find those patterns without item </a:t>
            </a:r>
            <a:r>
              <a:rPr lang="en-US" sz="2400" i="1" dirty="0" err="1">
                <a:latin typeface="Calibri" charset="0"/>
                <a:ea typeface="ＭＳ Ｐゴシック" charset="0"/>
              </a:rPr>
              <a:t>i</a:t>
            </a:r>
            <a:endParaRPr lang="en-US" sz="2400" i="1" dirty="0">
              <a:latin typeface="Calibri" charset="0"/>
              <a:ea typeface="ＭＳ Ｐゴシック" charset="0"/>
            </a:endParaRPr>
          </a:p>
          <a:p>
            <a:pPr lvl="1" eaLnBrk="1" hangingPunct="1">
              <a:lnSpc>
                <a:spcPct val="110000"/>
              </a:lnSpc>
              <a:buFont typeface="Wingdings" charset="0"/>
              <a:buChar char="n"/>
              <a:defRPr/>
            </a:pPr>
            <a:r>
              <a:rPr lang="en-US" sz="2400" dirty="0">
                <a:latin typeface="Calibri" charset="0"/>
                <a:ea typeface="ＭＳ Ｐゴシック" charset="0"/>
              </a:rPr>
              <a:t>Remove </a:t>
            </a:r>
            <a:r>
              <a:rPr lang="en-US" sz="2400" i="1" dirty="0" err="1">
                <a:latin typeface="Calibri" charset="0"/>
                <a:ea typeface="ＭＳ Ｐゴシック" charset="0"/>
              </a:rPr>
              <a:t>i</a:t>
            </a:r>
            <a:r>
              <a:rPr lang="en-US" sz="2400" dirty="0">
                <a:latin typeface="Calibri" charset="0"/>
                <a:ea typeface="ＭＳ Ｐゴシック" charset="0"/>
              </a:rPr>
              <a:t> from DB and then mine (pattern space pruning)</a:t>
            </a:r>
          </a:p>
          <a:p>
            <a:pPr eaLnBrk="1" hangingPunct="1">
              <a:lnSpc>
                <a:spcPct val="110000"/>
              </a:lnSpc>
              <a:buFont typeface="Wingdings" charset="0"/>
              <a:buChar char="n"/>
              <a:defRPr/>
            </a:pPr>
            <a:r>
              <a:rPr lang="en-US" sz="2400" dirty="0">
                <a:latin typeface="Calibri" charset="0"/>
                <a:ea typeface="ＭＳ Ｐゴシック" charset="0"/>
              </a:rPr>
              <a:t>E.g. 2: To find those patterns containing item </a:t>
            </a:r>
            <a:r>
              <a:rPr lang="en-US" sz="2400" i="1" dirty="0" err="1">
                <a:latin typeface="Calibri" charset="0"/>
                <a:ea typeface="ＭＳ Ｐゴシック" charset="0"/>
              </a:rPr>
              <a:t>i</a:t>
            </a:r>
            <a:endParaRPr lang="en-US" sz="2400" i="1" dirty="0">
              <a:latin typeface="Calibri" charset="0"/>
              <a:ea typeface="ＭＳ Ｐゴシック" charset="0"/>
            </a:endParaRPr>
          </a:p>
          <a:p>
            <a:pPr lvl="1">
              <a:lnSpc>
                <a:spcPct val="110000"/>
              </a:lnSpc>
              <a:buFont typeface="Wingdings" charset="0"/>
              <a:buChar char="n"/>
              <a:defRPr/>
            </a:pPr>
            <a:r>
              <a:rPr lang="en-US" sz="2400" dirty="0">
                <a:latin typeface="Calibri" charset="0"/>
                <a:ea typeface="ＭＳ Ｐゴシック" charset="0"/>
                <a:sym typeface="Symbol" charset="0"/>
              </a:rPr>
              <a:t>Mine only </a:t>
            </a:r>
            <a:r>
              <a:rPr lang="en-US" sz="2400" i="1" dirty="0" err="1">
                <a:latin typeface="Calibri" charset="0"/>
                <a:ea typeface="ＭＳ Ｐゴシック" charset="0"/>
                <a:sym typeface="Symbol" charset="0"/>
              </a:rPr>
              <a:t>i</a:t>
            </a:r>
            <a:r>
              <a:rPr lang="en-US" sz="2400" i="1" dirty="0">
                <a:latin typeface="Calibri" charset="0"/>
                <a:ea typeface="ＭＳ Ｐゴシック" charset="0"/>
                <a:sym typeface="Symbol" charset="0"/>
              </a:rPr>
              <a:t>-</a:t>
            </a:r>
            <a:r>
              <a:rPr lang="en-US" sz="2400" dirty="0">
                <a:latin typeface="Calibri" charset="0"/>
                <a:ea typeface="ＭＳ Ｐゴシック" charset="0"/>
                <a:sym typeface="Symbol" charset="0"/>
              </a:rPr>
              <a:t>projected DB </a:t>
            </a:r>
            <a:r>
              <a:rPr lang="en-US" sz="2400" dirty="0">
                <a:latin typeface="Calibri" charset="0"/>
                <a:ea typeface="ＭＳ Ｐゴシック" charset="0"/>
              </a:rPr>
              <a:t>(data space pruning)</a:t>
            </a:r>
            <a:endParaRPr lang="en-US" sz="2400" dirty="0">
              <a:latin typeface="Calibri" charset="0"/>
              <a:ea typeface="ＭＳ Ｐゴシック" charset="0"/>
              <a:sym typeface="Symbol" charset="0"/>
            </a:endParaRPr>
          </a:p>
          <a:p>
            <a:pPr eaLnBrk="1" hangingPunct="1">
              <a:lnSpc>
                <a:spcPct val="110000"/>
              </a:lnSpc>
              <a:buFont typeface="Wingdings" charset="0"/>
              <a:buChar char="n"/>
              <a:defRPr/>
            </a:pPr>
            <a:r>
              <a:rPr lang="en-US" sz="2400" dirty="0">
                <a:latin typeface="Calibri" charset="0"/>
                <a:ea typeface="ＭＳ Ｐゴシック" charset="0"/>
                <a:sym typeface="Symbol" charset="0"/>
              </a:rPr>
              <a:t>E.g. 3: c</a:t>
            </a:r>
            <a:r>
              <a:rPr lang="en-US" sz="2400" baseline="-25000" dirty="0">
                <a:latin typeface="Calibri" charset="0"/>
                <a:ea typeface="ＭＳ Ｐゴシック" charset="0"/>
                <a:sym typeface="Symbol" charset="0"/>
              </a:rPr>
              <a:t>3</a:t>
            </a:r>
            <a:r>
              <a:rPr lang="en-US" sz="2400" dirty="0">
                <a:latin typeface="Calibri" charset="0"/>
                <a:ea typeface="ＭＳ Ｐゴシック" charset="0"/>
                <a:sym typeface="Symbol" charset="0"/>
              </a:rPr>
              <a:t>: </a:t>
            </a:r>
            <a:r>
              <a:rPr lang="en-US" sz="2400" i="1" dirty="0">
                <a:latin typeface="Calibri" charset="0"/>
                <a:ea typeface="ＭＳ Ｐゴシック" charset="0"/>
                <a:sym typeface="Symbol" charset="0"/>
              </a:rPr>
              <a:t>min</a:t>
            </a:r>
            <a:r>
              <a:rPr lang="en-US" sz="2400" dirty="0">
                <a:latin typeface="Calibri" charset="0"/>
                <a:ea typeface="ＭＳ Ｐゴシック" charset="0"/>
                <a:sym typeface="Symbol" charset="0"/>
              </a:rPr>
              <a:t>(</a:t>
            </a:r>
            <a:r>
              <a:rPr lang="en-US" sz="2400" i="1" dirty="0" err="1">
                <a:latin typeface="Calibri" charset="0"/>
                <a:ea typeface="ＭＳ Ｐゴシック" charset="0"/>
                <a:sym typeface="Symbol" charset="0"/>
              </a:rPr>
              <a:t>S.Price</a:t>
            </a:r>
            <a:r>
              <a:rPr lang="en-US" sz="2400" dirty="0">
                <a:latin typeface="Calibri" charset="0"/>
                <a:ea typeface="ＭＳ Ｐゴシック" charset="0"/>
                <a:sym typeface="Symbol" charset="0"/>
              </a:rPr>
              <a:t>)</a:t>
            </a:r>
            <a:r>
              <a:rPr lang="en-US" sz="2400" i="1" dirty="0">
                <a:latin typeface="Calibri" charset="0"/>
                <a:ea typeface="ＭＳ Ｐゴシック" charset="0"/>
                <a:sym typeface="Symbol" charset="0"/>
              </a:rPr>
              <a:t> </a:t>
            </a:r>
            <a:r>
              <a:rPr lang="en-US" sz="2400" dirty="0">
                <a:latin typeface="Calibri" charset="0"/>
                <a:ea typeface="ＭＳ Ｐゴシック" charset="0"/>
                <a:sym typeface="Symbol" charset="0"/>
              </a:rPr>
              <a:t> </a:t>
            </a:r>
            <a:r>
              <a:rPr lang="en-US" sz="2400" i="1" dirty="0">
                <a:latin typeface="Calibri" charset="0"/>
                <a:ea typeface="ＭＳ Ｐゴシック" charset="0"/>
                <a:sym typeface="Symbol" charset="0"/>
              </a:rPr>
              <a:t>v</a:t>
            </a:r>
            <a:r>
              <a:rPr lang="en-US" sz="2400" dirty="0">
                <a:latin typeface="Calibri" charset="0"/>
                <a:ea typeface="ＭＳ Ｐゴシック" charset="0"/>
                <a:sym typeface="Symbol" charset="0"/>
              </a:rPr>
              <a:t>  is succinct</a:t>
            </a:r>
          </a:p>
          <a:p>
            <a:pPr lvl="1">
              <a:lnSpc>
                <a:spcPct val="110000"/>
              </a:lnSpc>
              <a:buFont typeface="Wingdings" charset="0"/>
              <a:buChar char="n"/>
              <a:defRPr/>
            </a:pPr>
            <a:r>
              <a:rPr lang="en-US" sz="2400" dirty="0">
                <a:latin typeface="Calibri" charset="0"/>
                <a:ea typeface="ＭＳ Ｐゴシック" charset="0"/>
                <a:sym typeface="Symbol" charset="0"/>
              </a:rPr>
              <a:t>Start with only items whose price  v </a:t>
            </a:r>
            <a:r>
              <a:rPr lang="en-US" sz="2400" dirty="0">
                <a:latin typeface="Calibri" charset="0"/>
                <a:ea typeface="ＭＳ Ｐゴシック" charset="0"/>
              </a:rPr>
              <a:t>and remove transactions with high-price items only (pattern + data space pruning)</a:t>
            </a:r>
            <a:endParaRPr lang="en-US" sz="2400" dirty="0">
              <a:latin typeface="Calibri" charset="0"/>
              <a:ea typeface="ＭＳ Ｐゴシック" charset="0"/>
              <a:sym typeface="Symbol" charset="0"/>
            </a:endParaRPr>
          </a:p>
          <a:p>
            <a:pPr>
              <a:lnSpc>
                <a:spcPct val="110000"/>
              </a:lnSpc>
              <a:buFont typeface="Wingdings" charset="0"/>
              <a:buChar char="n"/>
              <a:defRPr/>
            </a:pPr>
            <a:r>
              <a:rPr lang="en-US" sz="2400" dirty="0">
                <a:latin typeface="Calibri" charset="0"/>
                <a:ea typeface="ＭＳ Ｐゴシック" charset="0"/>
                <a:sym typeface="Symbol" charset="0"/>
              </a:rPr>
              <a:t>E.g. 4: c</a:t>
            </a:r>
            <a:r>
              <a:rPr lang="en-US" sz="2400" baseline="-25000" dirty="0">
                <a:latin typeface="Calibri" charset="0"/>
                <a:ea typeface="ＭＳ Ｐゴシック" charset="0"/>
                <a:sym typeface="Symbol" charset="0"/>
              </a:rPr>
              <a:t>4</a:t>
            </a:r>
            <a:r>
              <a:rPr lang="en-US" sz="2400" dirty="0">
                <a:latin typeface="Calibri" charset="0"/>
                <a:ea typeface="ＭＳ Ｐゴシック" charset="0"/>
                <a:sym typeface="Symbol" charset="0"/>
              </a:rPr>
              <a:t>: </a:t>
            </a:r>
            <a:r>
              <a:rPr lang="en-US" sz="2400" i="1" dirty="0">
                <a:latin typeface="Calibri" charset="0"/>
                <a:ea typeface="ＭＳ Ｐゴシック" charset="0"/>
                <a:sym typeface="Symbol" charset="0"/>
              </a:rPr>
              <a:t>sum</a:t>
            </a:r>
            <a:r>
              <a:rPr lang="en-US" sz="2400" dirty="0">
                <a:latin typeface="Calibri" charset="0"/>
                <a:ea typeface="ＭＳ Ｐゴシック" charset="0"/>
                <a:sym typeface="Symbol" charset="0"/>
              </a:rPr>
              <a:t>(</a:t>
            </a:r>
            <a:r>
              <a:rPr lang="en-US" sz="2400" i="1" dirty="0" err="1">
                <a:latin typeface="Calibri" charset="0"/>
                <a:ea typeface="ＭＳ Ｐゴシック" charset="0"/>
                <a:sym typeface="Symbol" charset="0"/>
              </a:rPr>
              <a:t>S.Price</a:t>
            </a:r>
            <a:r>
              <a:rPr lang="en-US" sz="2400" dirty="0">
                <a:latin typeface="Calibri" charset="0"/>
                <a:ea typeface="ＭＳ Ｐゴシック" charset="0"/>
                <a:sym typeface="Symbol" charset="0"/>
              </a:rPr>
              <a:t>)  </a:t>
            </a:r>
            <a:r>
              <a:rPr lang="en-US" sz="2400" i="1" dirty="0">
                <a:latin typeface="Calibri" charset="0"/>
                <a:ea typeface="ＭＳ Ｐゴシック" charset="0"/>
                <a:sym typeface="Symbol" charset="0"/>
              </a:rPr>
              <a:t>v</a:t>
            </a:r>
            <a:r>
              <a:rPr lang="en-US" sz="2400" dirty="0">
                <a:latin typeface="Calibri" charset="0"/>
                <a:ea typeface="ＭＳ Ｐゴシック" charset="0"/>
                <a:sym typeface="Symbol" charset="0"/>
              </a:rPr>
              <a:t>  is not succinct</a:t>
            </a:r>
          </a:p>
          <a:p>
            <a:pPr lvl="1" eaLnBrk="1" hangingPunct="1">
              <a:lnSpc>
                <a:spcPct val="110000"/>
              </a:lnSpc>
              <a:buFont typeface="Wingdings" charset="0"/>
              <a:buChar char="n"/>
              <a:defRPr/>
            </a:pPr>
            <a:r>
              <a:rPr lang="en-US" sz="2400" dirty="0">
                <a:latin typeface="Calibri" charset="0"/>
                <a:ea typeface="ＭＳ Ｐゴシック" charset="0"/>
                <a:sym typeface="Symbol" charset="0"/>
              </a:rPr>
              <a:t>It cannot be determined beforehand since sum of the price of </a:t>
            </a:r>
            <a:r>
              <a:rPr lang="en-US" sz="2400" dirty="0" err="1">
                <a:latin typeface="Calibri" charset="0"/>
                <a:ea typeface="ＭＳ Ｐゴシック" charset="0"/>
                <a:sym typeface="Symbol" charset="0"/>
              </a:rPr>
              <a:t>itemset</a:t>
            </a:r>
            <a:r>
              <a:rPr lang="en-US" sz="2400" dirty="0">
                <a:latin typeface="Calibri" charset="0"/>
                <a:ea typeface="ＭＳ Ｐゴシック" charset="0"/>
                <a:sym typeface="Symbol" charset="0"/>
              </a:rPr>
              <a:t> S keeps increasing</a:t>
            </a:r>
          </a:p>
        </p:txBody>
      </p:sp>
    </p:spTree>
    <p:extLst>
      <p:ext uri="{BB962C8B-B14F-4D97-AF65-F5344CB8AC3E}">
        <p14:creationId xmlns:p14="http://schemas.microsoft.com/office/powerpoint/2010/main" val="2259796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514773" y="152400"/>
            <a:ext cx="11311467" cy="9906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200" dirty="0" err="1"/>
              <a:t>Apriori</a:t>
            </a:r>
            <a:r>
              <a:rPr lang="en-US" sz="3200" dirty="0"/>
              <a:t> + Succinct Constraint</a:t>
            </a:r>
            <a:endParaRPr lang="en-US" dirty="0"/>
          </a:p>
        </p:txBody>
      </p:sp>
      <p:graphicFrame>
        <p:nvGraphicFramePr>
          <p:cNvPr id="3174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047726"/>
              </p:ext>
            </p:extLst>
          </p:nvPr>
        </p:nvGraphicFramePr>
        <p:xfrm>
          <a:off x="1827213" y="1795463"/>
          <a:ext cx="1893887" cy="164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22" name="Worksheet" r:id="rId4" imgW="1739681" imgH="1765316" progId="Excel.Sheet.8">
                  <p:embed/>
                </p:oleObj>
              </mc:Choice>
              <mc:Fallback>
                <p:oleObj name="Worksheet" r:id="rId4" imgW="1739681" imgH="1765316" progId="Excel.Sheet.8">
                  <p:embed/>
                  <p:pic>
                    <p:nvPicPr>
                      <p:cNvPr id="31748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7213" y="1795463"/>
                        <a:ext cx="1893887" cy="164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49" name="Text Box 4"/>
          <p:cNvSpPr txBox="1">
            <a:spLocks noChangeArrowheads="1"/>
          </p:cNvSpPr>
          <p:nvPr/>
        </p:nvSpPr>
        <p:spPr bwMode="auto">
          <a:xfrm>
            <a:off x="1779589" y="1389063"/>
            <a:ext cx="1597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>
                <a:latin typeface="Times New Roman" pitchFamily="18" charset="0"/>
              </a:rPr>
              <a:t>Database D</a:t>
            </a:r>
          </a:p>
        </p:txBody>
      </p:sp>
      <p:graphicFrame>
        <p:nvGraphicFramePr>
          <p:cNvPr id="31750" name="Object 5"/>
          <p:cNvGraphicFramePr>
            <a:graphicFrameLocks noChangeAspect="1"/>
          </p:cNvGraphicFramePr>
          <p:nvPr/>
        </p:nvGraphicFramePr>
        <p:xfrm>
          <a:off x="4786314" y="1468438"/>
          <a:ext cx="1824037" cy="1947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23" name="Worksheet" r:id="rId6" imgW="1619701" imgH="2086337" progId="Excel.Sheet.8">
                  <p:embed/>
                </p:oleObj>
              </mc:Choice>
              <mc:Fallback>
                <p:oleObj name="Worksheet" r:id="rId6" imgW="1619701" imgH="2086337" progId="Excel.Sheet.8">
                  <p:embed/>
                  <p:pic>
                    <p:nvPicPr>
                      <p:cNvPr id="3175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6314" y="1468438"/>
                        <a:ext cx="1824037" cy="1947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1" name="Object 6"/>
          <p:cNvGraphicFramePr>
            <a:graphicFrameLocks noChangeAspect="1"/>
          </p:cNvGraphicFramePr>
          <p:nvPr/>
        </p:nvGraphicFramePr>
        <p:xfrm>
          <a:off x="7308850" y="1560513"/>
          <a:ext cx="2046288" cy="166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24" name="Worksheet" r:id="rId8" imgW="1619701" imgH="1743437" progId="Excel.Sheet.8">
                  <p:embed/>
                </p:oleObj>
              </mc:Choice>
              <mc:Fallback>
                <p:oleObj name="Worksheet" r:id="rId8" imgW="1619701" imgH="1743437" progId="Excel.Sheet.8">
                  <p:embed/>
                  <p:pic>
                    <p:nvPicPr>
                      <p:cNvPr id="31751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8850" y="1560513"/>
                        <a:ext cx="2046288" cy="1662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52" name="Text Box 7"/>
          <p:cNvSpPr txBox="1">
            <a:spLocks noChangeArrowheads="1"/>
          </p:cNvSpPr>
          <p:nvPr/>
        </p:nvSpPr>
        <p:spPr bwMode="auto">
          <a:xfrm>
            <a:off x="3705225" y="2273300"/>
            <a:ext cx="1073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>
                <a:latin typeface="Times New Roman" pitchFamily="18" charset="0"/>
              </a:rPr>
              <a:t>Scan D</a:t>
            </a:r>
          </a:p>
        </p:txBody>
      </p:sp>
      <p:sp>
        <p:nvSpPr>
          <p:cNvPr id="31754" name="Text Box 9"/>
          <p:cNvSpPr txBox="1">
            <a:spLocks noChangeArrowheads="1"/>
          </p:cNvSpPr>
          <p:nvPr/>
        </p:nvSpPr>
        <p:spPr bwMode="auto">
          <a:xfrm>
            <a:off x="4283075" y="172085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i="1">
                <a:latin typeface="Times New Roman" pitchFamily="18" charset="0"/>
              </a:rPr>
              <a:t>C</a:t>
            </a:r>
            <a:r>
              <a:rPr lang="en-US" i="1" baseline="-25000">
                <a:latin typeface="Times New Roman" pitchFamily="18" charset="0"/>
              </a:rPr>
              <a:t>1</a:t>
            </a:r>
          </a:p>
        </p:txBody>
      </p:sp>
      <p:sp>
        <p:nvSpPr>
          <p:cNvPr id="31755" name="Text Box 10"/>
          <p:cNvSpPr txBox="1">
            <a:spLocks noChangeArrowheads="1"/>
          </p:cNvSpPr>
          <p:nvPr/>
        </p:nvSpPr>
        <p:spPr bwMode="auto">
          <a:xfrm>
            <a:off x="6861103" y="1561456"/>
            <a:ext cx="47480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i="1" dirty="0">
                <a:latin typeface="Times New Roman" pitchFamily="18" charset="0"/>
              </a:rPr>
              <a:t>F</a:t>
            </a:r>
            <a:r>
              <a:rPr lang="en-US" i="1" baseline="-25000" dirty="0">
                <a:latin typeface="Times New Roman" pitchFamily="18" charset="0"/>
              </a:rPr>
              <a:t>1</a:t>
            </a:r>
          </a:p>
        </p:txBody>
      </p:sp>
      <p:sp>
        <p:nvSpPr>
          <p:cNvPr id="31772" name="Line 27"/>
          <p:cNvSpPr>
            <a:spLocks noChangeShapeType="1"/>
          </p:cNvSpPr>
          <p:nvPr/>
        </p:nvSpPr>
        <p:spPr bwMode="auto">
          <a:xfrm>
            <a:off x="6705600" y="2438400"/>
            <a:ext cx="5270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4" name="Text Box 29">
            <a:extLst>
              <a:ext uri="{FF2B5EF4-FFF2-40B4-BE49-F238E27FC236}">
                <a16:creationId xmlns:a16="http://schemas.microsoft.com/office/drawing/2014/main" id="{6B7F89E8-B025-4024-9762-D633FFA580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93779" y="5230813"/>
            <a:ext cx="24384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 dirty="0" err="1">
                <a:solidFill>
                  <a:schemeClr val="hlink"/>
                </a:solidFill>
              </a:rPr>
              <a:t>Min_sup</a:t>
            </a:r>
            <a:r>
              <a:rPr lang="en-US" sz="1800" b="1" dirty="0">
                <a:solidFill>
                  <a:schemeClr val="hlink"/>
                </a:solidFill>
              </a:rPr>
              <a:t>=2</a:t>
            </a:r>
          </a:p>
          <a:p>
            <a:pPr eaLnBrk="1" hangingPunct="1">
              <a:spcBef>
                <a:spcPct val="50000"/>
              </a:spcBef>
            </a:pPr>
            <a:r>
              <a:rPr lang="en-US" sz="1800" b="1" dirty="0">
                <a:solidFill>
                  <a:schemeClr val="hlink"/>
                </a:solidFill>
              </a:rPr>
              <a:t>Constraint: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1800" b="1" dirty="0">
                <a:solidFill>
                  <a:schemeClr val="hlink"/>
                </a:solidFill>
              </a:rPr>
              <a:t>min</a:t>
            </a:r>
            <a:r>
              <a:rPr lang="en-US" sz="1800" b="1" dirty="0">
                <a:solidFill>
                  <a:schemeClr val="hlink"/>
                </a:solidFill>
              </a:rPr>
              <a:t>{</a:t>
            </a:r>
            <a:r>
              <a:rPr lang="en-US" sz="1800" b="1" dirty="0" err="1">
                <a:solidFill>
                  <a:schemeClr val="hlink"/>
                </a:solidFill>
              </a:rPr>
              <a:t>S.price</a:t>
            </a:r>
            <a:r>
              <a:rPr lang="en-US" sz="1800" b="1" dirty="0">
                <a:solidFill>
                  <a:schemeClr val="hlink"/>
                </a:solidFill>
              </a:rPr>
              <a:t>} &lt;= 1</a:t>
            </a:r>
          </a:p>
        </p:txBody>
      </p:sp>
      <p:graphicFrame>
        <p:nvGraphicFramePr>
          <p:cNvPr id="55" name="Table 54">
            <a:extLst>
              <a:ext uri="{FF2B5EF4-FFF2-40B4-BE49-F238E27FC236}">
                <a16:creationId xmlns:a16="http://schemas.microsoft.com/office/drawing/2014/main" id="{F62F49B5-E922-4C65-AA57-ED2D7BF115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1698256"/>
              </p:ext>
            </p:extLst>
          </p:nvPr>
        </p:nvGraphicFramePr>
        <p:xfrm>
          <a:off x="214502" y="2673393"/>
          <a:ext cx="1413956" cy="2163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69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6978">
                  <a:extLst>
                    <a:ext uri="{9D8B030D-6E8A-4147-A177-3AD203B41FA5}">
                      <a16:colId xmlns:a16="http://schemas.microsoft.com/office/drawing/2014/main" val="70790107"/>
                    </a:ext>
                  </a:extLst>
                </a:gridCol>
              </a:tblGrid>
              <a:tr h="335211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121920" marR="121920" marT="45690" marB="45690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Price</a:t>
                      </a:r>
                    </a:p>
                  </a:txBody>
                  <a:tcPr marL="121920" marR="121920" marT="45690" marB="456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6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21920" marR="121920" marT="45690" marB="456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21920" marR="121920" marT="45690" marB="456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6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121920" marR="121920" marT="45690" marB="456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121920" marR="121920" marT="45690" marB="456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6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121920" marR="121920" marT="45690" marB="456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121920" marR="121920" marT="45690" marB="456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6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121920" marR="121920" marT="45690" marB="456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121920" marR="121920" marT="45690" marB="456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6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121920" marR="121920" marT="45690" marB="456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121920" marR="121920" marT="45690" marB="456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6" name="Text Box 29">
            <a:extLst>
              <a:ext uri="{FF2B5EF4-FFF2-40B4-BE49-F238E27FC236}">
                <a16:creationId xmlns:a16="http://schemas.microsoft.com/office/drawing/2014/main" id="{E8AB8F8A-6BAF-4553-9B45-31F10321CA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34812" y="1673135"/>
            <a:ext cx="24384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 dirty="0" err="1">
                <a:solidFill>
                  <a:schemeClr val="hlink"/>
                </a:solidFill>
              </a:rPr>
              <a:t>Min_sup</a:t>
            </a:r>
            <a:r>
              <a:rPr lang="en-US" sz="1800" b="1" dirty="0">
                <a:solidFill>
                  <a:schemeClr val="hlink"/>
                </a:solidFill>
              </a:rPr>
              <a:t>=2</a:t>
            </a:r>
          </a:p>
          <a:p>
            <a:pPr eaLnBrk="1" hangingPunct="1">
              <a:spcBef>
                <a:spcPct val="50000"/>
              </a:spcBef>
            </a:pPr>
            <a:r>
              <a:rPr lang="en-US" sz="1800" b="1" dirty="0">
                <a:solidFill>
                  <a:schemeClr val="hlink"/>
                </a:solidFill>
              </a:rPr>
              <a:t>Constraint: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1800" b="1" dirty="0">
                <a:solidFill>
                  <a:schemeClr val="hlink"/>
                </a:solidFill>
              </a:rPr>
              <a:t>min</a:t>
            </a:r>
            <a:r>
              <a:rPr lang="en-US" sz="1800" b="1" dirty="0">
                <a:solidFill>
                  <a:schemeClr val="hlink"/>
                </a:solidFill>
              </a:rPr>
              <a:t>{</a:t>
            </a:r>
            <a:r>
              <a:rPr lang="en-US" sz="1800" b="1" dirty="0" err="1">
                <a:solidFill>
                  <a:schemeClr val="hlink"/>
                </a:solidFill>
              </a:rPr>
              <a:t>S.price</a:t>
            </a:r>
            <a:r>
              <a:rPr lang="en-US" sz="1800" b="1" dirty="0">
                <a:solidFill>
                  <a:schemeClr val="hlink"/>
                </a:solidFill>
              </a:rPr>
              <a:t>} &lt;= 2</a:t>
            </a:r>
          </a:p>
        </p:txBody>
      </p:sp>
      <p:graphicFrame>
        <p:nvGraphicFramePr>
          <p:cNvPr id="57" name="Object 3">
            <a:extLst>
              <a:ext uri="{FF2B5EF4-FFF2-40B4-BE49-F238E27FC236}">
                <a16:creationId xmlns:a16="http://schemas.microsoft.com/office/drawing/2014/main" id="{6956BF06-E292-408B-951F-BB87AFE52DB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1898148"/>
              </p:ext>
            </p:extLst>
          </p:nvPr>
        </p:nvGraphicFramePr>
        <p:xfrm>
          <a:off x="1833986" y="4454526"/>
          <a:ext cx="1893887" cy="164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25" name="Worksheet" r:id="rId10" imgW="1739681" imgH="1765316" progId="Excel.Sheet.8">
                  <p:embed/>
                </p:oleObj>
              </mc:Choice>
              <mc:Fallback>
                <p:oleObj name="Worksheet" r:id="rId10" imgW="1739681" imgH="1765316" progId="Excel.Sheet.8">
                  <p:embed/>
                  <p:pic>
                    <p:nvPicPr>
                      <p:cNvPr id="31748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3986" y="4454526"/>
                        <a:ext cx="1893887" cy="164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" name="Text Box 4">
            <a:extLst>
              <a:ext uri="{FF2B5EF4-FFF2-40B4-BE49-F238E27FC236}">
                <a16:creationId xmlns:a16="http://schemas.microsoft.com/office/drawing/2014/main" id="{C6D640D7-9F74-4CA8-BFEC-240EEC7C3C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6362" y="4048126"/>
            <a:ext cx="1597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>
                <a:latin typeface="Times New Roman" pitchFamily="18" charset="0"/>
              </a:rPr>
              <a:t>Database D</a:t>
            </a:r>
          </a:p>
        </p:txBody>
      </p:sp>
      <p:graphicFrame>
        <p:nvGraphicFramePr>
          <p:cNvPr id="59" name="Object 5">
            <a:extLst>
              <a:ext uri="{FF2B5EF4-FFF2-40B4-BE49-F238E27FC236}">
                <a16:creationId xmlns:a16="http://schemas.microsoft.com/office/drawing/2014/main" id="{0C8C6711-7E75-4342-AC7A-CDE315655F4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4475824"/>
              </p:ext>
            </p:extLst>
          </p:nvPr>
        </p:nvGraphicFramePr>
        <p:xfrm>
          <a:off x="4792663" y="4127500"/>
          <a:ext cx="1909762" cy="196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26" name="Worksheet" r:id="rId11" imgW="1695447" imgH="2108125" progId="Excel.Sheet.8">
                  <p:embed/>
                </p:oleObj>
              </mc:Choice>
              <mc:Fallback>
                <p:oleObj name="Worksheet" r:id="rId11" imgW="1695447" imgH="2108125" progId="Excel.Sheet.8">
                  <p:embed/>
                  <p:pic>
                    <p:nvPicPr>
                      <p:cNvPr id="3175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2663" y="4127500"/>
                        <a:ext cx="1909762" cy="196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" name="Object 6">
            <a:extLst>
              <a:ext uri="{FF2B5EF4-FFF2-40B4-BE49-F238E27FC236}">
                <a16:creationId xmlns:a16="http://schemas.microsoft.com/office/drawing/2014/main" id="{A253644E-5F8B-4D9E-A77D-3E980E0F1E2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7581947"/>
              </p:ext>
            </p:extLst>
          </p:nvPr>
        </p:nvGraphicFramePr>
        <p:xfrm>
          <a:off x="7315200" y="4219575"/>
          <a:ext cx="2143125" cy="1011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27" name="Worksheet" r:id="rId13" imgW="1695447" imgH="1060597" progId="Excel.Sheet.8">
                  <p:embed/>
                </p:oleObj>
              </mc:Choice>
              <mc:Fallback>
                <p:oleObj name="Worksheet" r:id="rId13" imgW="1695447" imgH="1060597" progId="Excel.Sheet.8">
                  <p:embed/>
                  <p:pic>
                    <p:nvPicPr>
                      <p:cNvPr id="31751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4219575"/>
                        <a:ext cx="2143125" cy="1011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" name="Text Box 7">
            <a:extLst>
              <a:ext uri="{FF2B5EF4-FFF2-40B4-BE49-F238E27FC236}">
                <a16:creationId xmlns:a16="http://schemas.microsoft.com/office/drawing/2014/main" id="{85A7CB17-09B9-4331-97DE-2BE8318979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1998" y="4932363"/>
            <a:ext cx="1073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>
                <a:latin typeface="Times New Roman" pitchFamily="18" charset="0"/>
              </a:rPr>
              <a:t>Scan D</a:t>
            </a:r>
          </a:p>
        </p:txBody>
      </p:sp>
      <p:sp>
        <p:nvSpPr>
          <p:cNvPr id="62" name="Text Box 9">
            <a:extLst>
              <a:ext uri="{FF2B5EF4-FFF2-40B4-BE49-F238E27FC236}">
                <a16:creationId xmlns:a16="http://schemas.microsoft.com/office/drawing/2014/main" id="{28B96B54-05C8-4CAC-8926-FEAE4CD155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9848" y="4379913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i="1">
                <a:latin typeface="Times New Roman" pitchFamily="18" charset="0"/>
              </a:rPr>
              <a:t>C</a:t>
            </a:r>
            <a:r>
              <a:rPr lang="en-US" i="1" baseline="-25000">
                <a:latin typeface="Times New Roman" pitchFamily="18" charset="0"/>
              </a:rPr>
              <a:t>1</a:t>
            </a:r>
          </a:p>
        </p:txBody>
      </p:sp>
      <p:sp>
        <p:nvSpPr>
          <p:cNvPr id="63" name="Text Box 10">
            <a:extLst>
              <a:ext uri="{FF2B5EF4-FFF2-40B4-BE49-F238E27FC236}">
                <a16:creationId xmlns:a16="http://schemas.microsoft.com/office/drawing/2014/main" id="{D5929664-D4D7-4084-8994-46FA02D2D4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7876" y="4220519"/>
            <a:ext cx="47480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i="1" dirty="0">
                <a:latin typeface="Times New Roman" pitchFamily="18" charset="0"/>
              </a:rPr>
              <a:t>F</a:t>
            </a:r>
            <a:r>
              <a:rPr lang="en-US" i="1" baseline="-25000" dirty="0">
                <a:latin typeface="Times New Roman" pitchFamily="18" charset="0"/>
              </a:rPr>
              <a:t>1</a:t>
            </a:r>
          </a:p>
        </p:txBody>
      </p:sp>
      <p:sp>
        <p:nvSpPr>
          <p:cNvPr id="64" name="Line 27">
            <a:extLst>
              <a:ext uri="{FF2B5EF4-FFF2-40B4-BE49-F238E27FC236}">
                <a16:creationId xmlns:a16="http://schemas.microsoft.com/office/drawing/2014/main" id="{16BB777E-4A63-4B35-BB98-E24C7E564875}"/>
              </a:ext>
            </a:extLst>
          </p:cNvPr>
          <p:cNvSpPr>
            <a:spLocks noChangeShapeType="1"/>
          </p:cNvSpPr>
          <p:nvPr/>
        </p:nvSpPr>
        <p:spPr bwMode="auto">
          <a:xfrm>
            <a:off x="6712373" y="5097463"/>
            <a:ext cx="5270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pSp>
        <p:nvGrpSpPr>
          <p:cNvPr id="65" name="Group 30">
            <a:extLst>
              <a:ext uri="{FF2B5EF4-FFF2-40B4-BE49-F238E27FC236}">
                <a16:creationId xmlns:a16="http://schemas.microsoft.com/office/drawing/2014/main" id="{07E00D46-3605-49DC-AD11-2060308D6A74}"/>
              </a:ext>
            </a:extLst>
          </p:cNvPr>
          <p:cNvGrpSpPr>
            <a:grpSpLocks/>
          </p:cNvGrpSpPr>
          <p:nvPr/>
        </p:nvGrpSpPr>
        <p:grpSpPr bwMode="auto">
          <a:xfrm>
            <a:off x="1937246" y="5199063"/>
            <a:ext cx="1524000" cy="152400"/>
            <a:chOff x="2160" y="2016"/>
            <a:chExt cx="960" cy="96"/>
          </a:xfrm>
        </p:grpSpPr>
        <p:sp>
          <p:nvSpPr>
            <p:cNvPr id="66" name="Line 31">
              <a:extLst>
                <a:ext uri="{FF2B5EF4-FFF2-40B4-BE49-F238E27FC236}">
                  <a16:creationId xmlns:a16="http://schemas.microsoft.com/office/drawing/2014/main" id="{0471787F-F5D4-42E9-8527-53E6B09889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0" y="2016"/>
              <a:ext cx="960" cy="96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7" name="Line 32">
              <a:extLst>
                <a:ext uri="{FF2B5EF4-FFF2-40B4-BE49-F238E27FC236}">
                  <a16:creationId xmlns:a16="http://schemas.microsoft.com/office/drawing/2014/main" id="{9F3E51B3-0995-4877-99F6-63EF7D83DC1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60" y="2016"/>
              <a:ext cx="960" cy="96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68" name="Group 30">
            <a:extLst>
              <a:ext uri="{FF2B5EF4-FFF2-40B4-BE49-F238E27FC236}">
                <a16:creationId xmlns:a16="http://schemas.microsoft.com/office/drawing/2014/main" id="{E5362E85-7442-4F5B-86A6-1505D511D9AF}"/>
              </a:ext>
            </a:extLst>
          </p:cNvPr>
          <p:cNvGrpSpPr>
            <a:grpSpLocks/>
          </p:cNvGrpSpPr>
          <p:nvPr/>
        </p:nvGrpSpPr>
        <p:grpSpPr bwMode="auto">
          <a:xfrm>
            <a:off x="1970511" y="5858405"/>
            <a:ext cx="1524000" cy="152400"/>
            <a:chOff x="2160" y="2016"/>
            <a:chExt cx="960" cy="96"/>
          </a:xfrm>
        </p:grpSpPr>
        <p:sp>
          <p:nvSpPr>
            <p:cNvPr id="69" name="Line 31">
              <a:extLst>
                <a:ext uri="{FF2B5EF4-FFF2-40B4-BE49-F238E27FC236}">
                  <a16:creationId xmlns:a16="http://schemas.microsoft.com/office/drawing/2014/main" id="{A35D3FC6-A56A-488A-AFC9-19E47021CD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0" y="2016"/>
              <a:ext cx="960" cy="96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0" name="Line 32">
              <a:extLst>
                <a:ext uri="{FF2B5EF4-FFF2-40B4-BE49-F238E27FC236}">
                  <a16:creationId xmlns:a16="http://schemas.microsoft.com/office/drawing/2014/main" id="{88758106-33E5-48C8-A540-8353D24562D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60" y="2016"/>
              <a:ext cx="960" cy="96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71" name="Group 30">
            <a:extLst>
              <a:ext uri="{FF2B5EF4-FFF2-40B4-BE49-F238E27FC236}">
                <a16:creationId xmlns:a16="http://schemas.microsoft.com/office/drawing/2014/main" id="{B93043F4-B5CB-4175-B921-C2BBB04A3E01}"/>
              </a:ext>
            </a:extLst>
          </p:cNvPr>
          <p:cNvGrpSpPr>
            <a:grpSpLocks/>
          </p:cNvGrpSpPr>
          <p:nvPr/>
        </p:nvGrpSpPr>
        <p:grpSpPr bwMode="auto">
          <a:xfrm>
            <a:off x="7624762" y="2654300"/>
            <a:ext cx="1524000" cy="152400"/>
            <a:chOff x="2160" y="2016"/>
            <a:chExt cx="960" cy="96"/>
          </a:xfrm>
        </p:grpSpPr>
        <p:sp>
          <p:nvSpPr>
            <p:cNvPr id="72" name="Line 31">
              <a:extLst>
                <a:ext uri="{FF2B5EF4-FFF2-40B4-BE49-F238E27FC236}">
                  <a16:creationId xmlns:a16="http://schemas.microsoft.com/office/drawing/2014/main" id="{C1B4E6D0-709C-42E1-A83F-9B727A123D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0" y="2016"/>
              <a:ext cx="960" cy="96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3" name="Line 32">
              <a:extLst>
                <a:ext uri="{FF2B5EF4-FFF2-40B4-BE49-F238E27FC236}">
                  <a16:creationId xmlns:a16="http://schemas.microsoft.com/office/drawing/2014/main" id="{D3213395-0200-449E-B48B-785F758574C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60" y="2016"/>
              <a:ext cx="960" cy="96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74" name="Group 30">
            <a:extLst>
              <a:ext uri="{FF2B5EF4-FFF2-40B4-BE49-F238E27FC236}">
                <a16:creationId xmlns:a16="http://schemas.microsoft.com/office/drawing/2014/main" id="{A8E52380-C538-4B1B-84B0-D7405DC2CE37}"/>
              </a:ext>
            </a:extLst>
          </p:cNvPr>
          <p:cNvGrpSpPr>
            <a:grpSpLocks/>
          </p:cNvGrpSpPr>
          <p:nvPr/>
        </p:nvGrpSpPr>
        <p:grpSpPr bwMode="auto">
          <a:xfrm>
            <a:off x="7624762" y="2982595"/>
            <a:ext cx="1524000" cy="152400"/>
            <a:chOff x="2160" y="2016"/>
            <a:chExt cx="960" cy="96"/>
          </a:xfrm>
        </p:grpSpPr>
        <p:sp>
          <p:nvSpPr>
            <p:cNvPr id="75" name="Line 31">
              <a:extLst>
                <a:ext uri="{FF2B5EF4-FFF2-40B4-BE49-F238E27FC236}">
                  <a16:creationId xmlns:a16="http://schemas.microsoft.com/office/drawing/2014/main" id="{2A9E7307-E98F-4C53-B777-A2E4FBEE66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0" y="2016"/>
              <a:ext cx="960" cy="96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6" name="Line 32">
              <a:extLst>
                <a:ext uri="{FF2B5EF4-FFF2-40B4-BE49-F238E27FC236}">
                  <a16:creationId xmlns:a16="http://schemas.microsoft.com/office/drawing/2014/main" id="{FF548AFB-8994-4A8D-BDD5-90E1CD079B9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60" y="2016"/>
              <a:ext cx="960" cy="96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B3B9319E-ABCE-40DC-B99D-91DF5B38CA6C}"/>
              </a:ext>
            </a:extLst>
          </p:cNvPr>
          <p:cNvCxnSpPr>
            <a:cxnSpLocks/>
          </p:cNvCxnSpPr>
          <p:nvPr/>
        </p:nvCxnSpPr>
        <p:spPr>
          <a:xfrm flipH="1" flipV="1">
            <a:off x="9355138" y="2940261"/>
            <a:ext cx="623147" cy="56472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 Box 29">
            <a:extLst>
              <a:ext uri="{FF2B5EF4-FFF2-40B4-BE49-F238E27FC236}">
                <a16:creationId xmlns:a16="http://schemas.microsoft.com/office/drawing/2014/main" id="{3FAD5201-F1B2-47DA-9F23-8560D0D21D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10255" y="3338206"/>
            <a:ext cx="168751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 dirty="0">
                <a:solidFill>
                  <a:schemeClr val="hlink"/>
                </a:solidFill>
              </a:rPr>
              <a:t>Chopped too early</a:t>
            </a:r>
          </a:p>
        </p:txBody>
      </p:sp>
    </p:spTree>
    <p:extLst>
      <p:ext uri="{BB962C8B-B14F-4D97-AF65-F5344CB8AC3E}">
        <p14:creationId xmlns:p14="http://schemas.microsoft.com/office/powerpoint/2010/main" val="38367998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152400"/>
            <a:ext cx="12192000" cy="9906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/>
              <a:t>Constrained FP-Growth: Push a Succinct Constraint Deep</a:t>
            </a:r>
            <a:r>
              <a:rPr lang="en-US" dirty="0"/>
              <a:t> </a:t>
            </a:r>
          </a:p>
        </p:txBody>
      </p:sp>
      <p:graphicFrame>
        <p:nvGraphicFramePr>
          <p:cNvPr id="32774" name="Objec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7948251"/>
              </p:ext>
            </p:extLst>
          </p:nvPr>
        </p:nvGraphicFramePr>
        <p:xfrm>
          <a:off x="4876800" y="1676400"/>
          <a:ext cx="1898650" cy="191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2" name="Worksheet" r:id="rId4" imgW="1739681" imgH="1765316" progId="Excel.Sheet.8">
                  <p:embed/>
                </p:oleObj>
              </mc:Choice>
              <mc:Fallback>
                <p:oleObj name="Worksheet" r:id="rId4" imgW="1739681" imgH="1765316" progId="Excel.Sheet.8">
                  <p:embed/>
                  <p:pic>
                    <p:nvPicPr>
                      <p:cNvPr id="32774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1676400"/>
                        <a:ext cx="1898650" cy="1911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5" name="Line 54"/>
          <p:cNvSpPr>
            <a:spLocks noChangeShapeType="1"/>
          </p:cNvSpPr>
          <p:nvPr/>
        </p:nvSpPr>
        <p:spPr bwMode="auto">
          <a:xfrm>
            <a:off x="3733800" y="25146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2776" name="Text Box 55"/>
          <p:cNvSpPr txBox="1">
            <a:spLocks noChangeArrowheads="1"/>
          </p:cNvSpPr>
          <p:nvPr/>
        </p:nvSpPr>
        <p:spPr bwMode="auto">
          <a:xfrm>
            <a:off x="3733800" y="2590800"/>
            <a:ext cx="1100138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600"/>
              <a:t>Remove </a:t>
            </a:r>
          </a:p>
          <a:p>
            <a:pPr eaLnBrk="1" hangingPunct="1"/>
            <a:r>
              <a:rPr lang="en-US" sz="1600"/>
              <a:t>infrequent</a:t>
            </a:r>
          </a:p>
          <a:p>
            <a:pPr eaLnBrk="1" hangingPunct="1"/>
            <a:r>
              <a:rPr lang="en-US" sz="1600"/>
              <a:t>length 1</a:t>
            </a:r>
          </a:p>
        </p:txBody>
      </p:sp>
      <p:graphicFrame>
        <p:nvGraphicFramePr>
          <p:cNvPr id="32779" name="Object 6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8829491"/>
              </p:ext>
            </p:extLst>
          </p:nvPr>
        </p:nvGraphicFramePr>
        <p:xfrm>
          <a:off x="1997075" y="4843463"/>
          <a:ext cx="1879600" cy="1147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3" name="Worksheet" r:id="rId6" imgW="1739681" imgH="1060597" progId="Excel.Sheet.8">
                  <p:embed/>
                </p:oleObj>
              </mc:Choice>
              <mc:Fallback>
                <p:oleObj name="Worksheet" r:id="rId6" imgW="1739681" imgH="1060597" progId="Excel.Sheet.8">
                  <p:embed/>
                  <p:pic>
                    <p:nvPicPr>
                      <p:cNvPr id="32779" name="Object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7075" y="4843463"/>
                        <a:ext cx="1879600" cy="1147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80" name="Text Box 62"/>
          <p:cNvSpPr txBox="1">
            <a:spLocks noChangeArrowheads="1"/>
          </p:cNvSpPr>
          <p:nvPr/>
        </p:nvSpPr>
        <p:spPr bwMode="auto">
          <a:xfrm>
            <a:off x="1997075" y="4276726"/>
            <a:ext cx="222221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dirty="0"/>
              <a:t>1-Projected DB</a:t>
            </a:r>
          </a:p>
        </p:txBody>
      </p:sp>
      <p:sp>
        <p:nvSpPr>
          <p:cNvPr id="32781" name="Text Box 63"/>
          <p:cNvSpPr txBox="1">
            <a:spLocks noChangeArrowheads="1"/>
          </p:cNvSpPr>
          <p:nvPr/>
        </p:nvSpPr>
        <p:spPr bwMode="auto">
          <a:xfrm>
            <a:off x="7605451" y="2905125"/>
            <a:ext cx="408970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dirty="0"/>
              <a:t>No Need to project on 3 or 5</a:t>
            </a:r>
          </a:p>
        </p:txBody>
      </p:sp>
      <p:sp>
        <p:nvSpPr>
          <p:cNvPr id="32782" name="Freeform 69"/>
          <p:cNvSpPr>
            <a:spLocks/>
          </p:cNvSpPr>
          <p:nvPr/>
        </p:nvSpPr>
        <p:spPr bwMode="auto">
          <a:xfrm>
            <a:off x="3190240" y="3611564"/>
            <a:ext cx="2613505" cy="579436"/>
          </a:xfrm>
          <a:custGeom>
            <a:avLst/>
            <a:gdLst>
              <a:gd name="T0" fmla="*/ 2147483647 w 3744"/>
              <a:gd name="T1" fmla="*/ 0 h 432"/>
              <a:gd name="T2" fmla="*/ 2147483647 w 3744"/>
              <a:gd name="T3" fmla="*/ 2147483647 h 432"/>
              <a:gd name="T4" fmla="*/ 2147483647 w 3744"/>
              <a:gd name="T5" fmla="*/ 2147483647 h 432"/>
              <a:gd name="T6" fmla="*/ 0 w 3744"/>
              <a:gd name="T7" fmla="*/ 2147483647 h 43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744" h="432">
                <a:moveTo>
                  <a:pt x="3744" y="0"/>
                </a:moveTo>
                <a:cubicBezTo>
                  <a:pt x="3316" y="124"/>
                  <a:pt x="2888" y="248"/>
                  <a:pt x="2400" y="288"/>
                </a:cubicBezTo>
                <a:cubicBezTo>
                  <a:pt x="1912" y="328"/>
                  <a:pt x="1216" y="216"/>
                  <a:pt x="816" y="240"/>
                </a:cubicBezTo>
                <a:cubicBezTo>
                  <a:pt x="416" y="264"/>
                  <a:pt x="208" y="348"/>
                  <a:pt x="0" y="432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graphicFrame>
        <p:nvGraphicFramePr>
          <p:cNvPr id="16" name="Object 3">
            <a:extLst>
              <a:ext uri="{FF2B5EF4-FFF2-40B4-BE49-F238E27FC236}">
                <a16:creationId xmlns:a16="http://schemas.microsoft.com/office/drawing/2014/main" id="{48D689AC-1C9D-437F-9147-0A60F7CF2C6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4851948"/>
              </p:ext>
            </p:extLst>
          </p:nvPr>
        </p:nvGraphicFramePr>
        <p:xfrm>
          <a:off x="1827213" y="1795463"/>
          <a:ext cx="1893887" cy="164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4" name="Worksheet" r:id="rId8" imgW="1739681" imgH="1765316" progId="Excel.Sheet.8">
                  <p:embed/>
                </p:oleObj>
              </mc:Choice>
              <mc:Fallback>
                <p:oleObj name="Worksheet" r:id="rId8" imgW="1739681" imgH="1765316" progId="Excel.Sheet.8">
                  <p:embed/>
                  <p:pic>
                    <p:nvPicPr>
                      <p:cNvPr id="31748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7213" y="1795463"/>
                        <a:ext cx="1893887" cy="164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AE4680DC-D584-4705-AA0D-E73E8B31CE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6271000"/>
              </p:ext>
            </p:extLst>
          </p:nvPr>
        </p:nvGraphicFramePr>
        <p:xfrm>
          <a:off x="218788" y="1278827"/>
          <a:ext cx="1413956" cy="2163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69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6978">
                  <a:extLst>
                    <a:ext uri="{9D8B030D-6E8A-4147-A177-3AD203B41FA5}">
                      <a16:colId xmlns:a16="http://schemas.microsoft.com/office/drawing/2014/main" val="70790107"/>
                    </a:ext>
                  </a:extLst>
                </a:gridCol>
              </a:tblGrid>
              <a:tr h="335211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121920" marR="121920" marT="45690" marB="45690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Price</a:t>
                      </a:r>
                    </a:p>
                  </a:txBody>
                  <a:tcPr marL="121920" marR="121920" marT="45690" marB="456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6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21920" marR="121920" marT="45690" marB="456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21920" marR="121920" marT="45690" marB="456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6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121920" marR="121920" marT="45690" marB="456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121920" marR="121920" marT="45690" marB="456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6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121920" marR="121920" marT="45690" marB="456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121920" marR="121920" marT="45690" marB="456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6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121920" marR="121920" marT="45690" marB="456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121920" marR="121920" marT="45690" marB="456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6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121920" marR="121920" marT="45690" marB="456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121920" marR="121920" marT="45690" marB="456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8" name="Object 61">
            <a:extLst>
              <a:ext uri="{FF2B5EF4-FFF2-40B4-BE49-F238E27FC236}">
                <a16:creationId xmlns:a16="http://schemas.microsoft.com/office/drawing/2014/main" id="{071E42DE-E3D9-44CA-9A0F-615AD064F6F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9879249"/>
              </p:ext>
            </p:extLst>
          </p:nvPr>
        </p:nvGraphicFramePr>
        <p:xfrm>
          <a:off x="6383338" y="4833938"/>
          <a:ext cx="1879600" cy="114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5" name="Worksheet" r:id="rId10" imgW="1739681" imgH="1060597" progId="Excel.Sheet.8">
                  <p:embed/>
                </p:oleObj>
              </mc:Choice>
              <mc:Fallback>
                <p:oleObj name="Worksheet" r:id="rId10" imgW="1739681" imgH="1060597" progId="Excel.Sheet.8">
                  <p:embed/>
                  <p:pic>
                    <p:nvPicPr>
                      <p:cNvPr id="32779" name="Object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3338" y="4833938"/>
                        <a:ext cx="1879600" cy="1146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 Box 62">
            <a:extLst>
              <a:ext uri="{FF2B5EF4-FFF2-40B4-BE49-F238E27FC236}">
                <a16:creationId xmlns:a16="http://schemas.microsoft.com/office/drawing/2014/main" id="{B604155D-BFC8-4EEC-B3E9-C4F0ED5A15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490" y="4276726"/>
            <a:ext cx="222221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dirty="0"/>
              <a:t>2-Projected DB</a:t>
            </a:r>
          </a:p>
        </p:txBody>
      </p:sp>
      <p:sp>
        <p:nvSpPr>
          <p:cNvPr id="20" name="Freeform 69">
            <a:extLst>
              <a:ext uri="{FF2B5EF4-FFF2-40B4-BE49-F238E27FC236}">
                <a16:creationId xmlns:a16="http://schemas.microsoft.com/office/drawing/2014/main" id="{E4E63ADE-2E9E-4153-B26E-C885E34577E2}"/>
              </a:ext>
            </a:extLst>
          </p:cNvPr>
          <p:cNvSpPr>
            <a:spLocks/>
          </p:cNvSpPr>
          <p:nvPr/>
        </p:nvSpPr>
        <p:spPr bwMode="auto">
          <a:xfrm flipH="1">
            <a:off x="5850581" y="3601890"/>
            <a:ext cx="1285167" cy="589109"/>
          </a:xfrm>
          <a:custGeom>
            <a:avLst/>
            <a:gdLst>
              <a:gd name="T0" fmla="*/ 2147483647 w 3744"/>
              <a:gd name="T1" fmla="*/ 0 h 432"/>
              <a:gd name="T2" fmla="*/ 2147483647 w 3744"/>
              <a:gd name="T3" fmla="*/ 2147483647 h 432"/>
              <a:gd name="T4" fmla="*/ 2147483647 w 3744"/>
              <a:gd name="T5" fmla="*/ 2147483647 h 432"/>
              <a:gd name="T6" fmla="*/ 0 w 3744"/>
              <a:gd name="T7" fmla="*/ 2147483647 h 43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744" h="432">
                <a:moveTo>
                  <a:pt x="3744" y="0"/>
                </a:moveTo>
                <a:cubicBezTo>
                  <a:pt x="3316" y="124"/>
                  <a:pt x="2888" y="248"/>
                  <a:pt x="2400" y="288"/>
                </a:cubicBezTo>
                <a:cubicBezTo>
                  <a:pt x="1912" y="328"/>
                  <a:pt x="1216" y="216"/>
                  <a:pt x="816" y="240"/>
                </a:cubicBezTo>
                <a:cubicBezTo>
                  <a:pt x="416" y="264"/>
                  <a:pt x="208" y="348"/>
                  <a:pt x="0" y="432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1" name="Text Box 29">
            <a:extLst>
              <a:ext uri="{FF2B5EF4-FFF2-40B4-BE49-F238E27FC236}">
                <a16:creationId xmlns:a16="http://schemas.microsoft.com/office/drawing/2014/main" id="{541586D5-C37D-403F-AF4C-408DE009F4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91718" y="1704796"/>
            <a:ext cx="24384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 dirty="0" err="1">
                <a:solidFill>
                  <a:schemeClr val="hlink"/>
                </a:solidFill>
              </a:rPr>
              <a:t>Min_sup</a:t>
            </a:r>
            <a:r>
              <a:rPr lang="en-US" sz="1800" b="1" dirty="0">
                <a:solidFill>
                  <a:schemeClr val="hlink"/>
                </a:solidFill>
              </a:rPr>
              <a:t>=2</a:t>
            </a:r>
          </a:p>
          <a:p>
            <a:pPr eaLnBrk="1" hangingPunct="1">
              <a:spcBef>
                <a:spcPct val="50000"/>
              </a:spcBef>
            </a:pPr>
            <a:r>
              <a:rPr lang="en-US" sz="1800" b="1" dirty="0">
                <a:solidFill>
                  <a:schemeClr val="hlink"/>
                </a:solidFill>
              </a:rPr>
              <a:t>Constraint: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1800" b="1" dirty="0">
                <a:solidFill>
                  <a:schemeClr val="hlink"/>
                </a:solidFill>
              </a:rPr>
              <a:t>min</a:t>
            </a:r>
            <a:r>
              <a:rPr lang="en-US" sz="1800" b="1" dirty="0">
                <a:solidFill>
                  <a:schemeClr val="hlink"/>
                </a:solidFill>
              </a:rPr>
              <a:t>{</a:t>
            </a:r>
            <a:r>
              <a:rPr lang="en-US" sz="1800" b="1" dirty="0" err="1">
                <a:solidFill>
                  <a:schemeClr val="hlink"/>
                </a:solidFill>
              </a:rPr>
              <a:t>S.price</a:t>
            </a:r>
            <a:r>
              <a:rPr lang="en-US" sz="1800" b="1" dirty="0">
                <a:solidFill>
                  <a:schemeClr val="hlink"/>
                </a:solidFill>
              </a:rPr>
              <a:t>} &lt;= 2</a:t>
            </a:r>
          </a:p>
        </p:txBody>
      </p:sp>
    </p:spTree>
    <p:extLst>
      <p:ext uri="{BB962C8B-B14F-4D97-AF65-F5344CB8AC3E}">
        <p14:creationId xmlns:p14="http://schemas.microsoft.com/office/powerpoint/2010/main" val="41451653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508000" y="0"/>
            <a:ext cx="110744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>
                <a:ea typeface="ＭＳ Ｐゴシック" charset="0"/>
              </a:rPr>
              <a:t>Different Kinds of Constraints Lead to Different Pruning Strategies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idx="1"/>
          </p:nvPr>
        </p:nvSpPr>
        <p:spPr>
          <a:xfrm>
            <a:off x="508000" y="1246434"/>
            <a:ext cx="10863756" cy="5217427"/>
          </a:xfrm>
        </p:spPr>
        <p:txBody>
          <a:bodyPr/>
          <a:lstStyle/>
          <a:p>
            <a:pPr>
              <a:buFont typeface="Wingdings" charset="0"/>
              <a:buChar char="n"/>
              <a:defRPr/>
            </a:pPr>
            <a:r>
              <a:rPr lang="en-US" sz="2400" dirty="0">
                <a:latin typeface="Calibri" charset="0"/>
                <a:ea typeface="ＭＳ Ｐゴシック" charset="0"/>
              </a:rPr>
              <a:t>In summary, constraints can be categorized as </a:t>
            </a:r>
            <a:r>
              <a:rPr lang="en-US" altLang="zh-CN" sz="2400" dirty="0">
                <a:solidFill>
                  <a:srgbClr val="FF0000"/>
                </a:solidFill>
                <a:latin typeface="Calibri" charset="0"/>
                <a:ea typeface="ＭＳ Ｐゴシック" charset="0"/>
              </a:rPr>
              <a:t>Pattern space pruning </a:t>
            </a:r>
            <a:r>
              <a:rPr lang="en-US" altLang="zh-CN" sz="2400" dirty="0">
                <a:solidFill>
                  <a:srgbClr val="000000"/>
                </a:solidFill>
                <a:latin typeface="Calibri" charset="0"/>
                <a:ea typeface="ＭＳ Ｐゴシック" charset="0"/>
              </a:rPr>
              <a:t>constraints vs. </a:t>
            </a:r>
            <a:r>
              <a:rPr lang="en-US" altLang="zh-CN" sz="2400" dirty="0">
                <a:solidFill>
                  <a:srgbClr val="FF0000"/>
                </a:solidFill>
                <a:latin typeface="Calibri" charset="0"/>
                <a:ea typeface="ＭＳ Ｐゴシック" charset="0"/>
              </a:rPr>
              <a:t>data space pruning </a:t>
            </a:r>
            <a:r>
              <a:rPr lang="en-US" altLang="zh-CN" sz="2400" dirty="0">
                <a:solidFill>
                  <a:srgbClr val="000000"/>
                </a:solidFill>
                <a:latin typeface="Calibri" charset="0"/>
                <a:ea typeface="ＭＳ Ｐゴシック" charset="0"/>
              </a:rPr>
              <a:t>constraints </a:t>
            </a:r>
            <a:endParaRPr lang="en-US" altLang="zh-CN" sz="2400" dirty="0">
              <a:solidFill>
                <a:srgbClr val="FF0000"/>
              </a:solidFill>
              <a:latin typeface="Calibri" charset="0"/>
              <a:ea typeface="ＭＳ Ｐゴシック" charset="0"/>
            </a:endParaRPr>
          </a:p>
          <a:p>
            <a:pPr>
              <a:buFont typeface="Wingdings" charset="0"/>
              <a:buChar char="n"/>
              <a:defRPr/>
            </a:pPr>
            <a:endParaRPr lang="en-US" sz="2400" dirty="0">
              <a:latin typeface="Calibri" charset="0"/>
              <a:ea typeface="ＭＳ Ｐゴシック" charset="0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8969125"/>
              </p:ext>
            </p:extLst>
          </p:nvPr>
        </p:nvGraphicFramePr>
        <p:xfrm>
          <a:off x="415249" y="2117805"/>
          <a:ext cx="11469396" cy="414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163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30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303">
                <a:tc>
                  <a:txBody>
                    <a:bodyPr/>
                    <a:lstStyle/>
                    <a:p>
                      <a:pPr marL="0" marR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>
                          <a:solidFill>
                            <a:schemeClr val="bg1"/>
                          </a:solidFill>
                          <a:latin typeface="Calibri" charset="0"/>
                          <a:ea typeface="ＭＳ Ｐゴシック" charset="0"/>
                        </a:rPr>
                        <a:t>Pattern space pruning constraints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>
                          <a:solidFill>
                            <a:schemeClr val="bg1"/>
                          </a:solidFill>
                          <a:latin typeface="Calibri" charset="0"/>
                          <a:ea typeface="ＭＳ Ｐゴシック" charset="0"/>
                        </a:rPr>
                        <a:t>Data space pruning </a:t>
                      </a:r>
                      <a:r>
                        <a:rPr lang="en-US" altLang="zh-CN" sz="2000" dirty="0">
                          <a:latin typeface="Calibri" charset="0"/>
                          <a:ea typeface="ＭＳ Ｐゴシック" charset="0"/>
                        </a:rPr>
                        <a:t>constraints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7079">
                <a:tc>
                  <a:txBody>
                    <a:bodyPr/>
                    <a:lstStyle/>
                    <a:p>
                      <a:pPr marL="738170" marR="0" lvl="1" indent="-538149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BD582C"/>
                        </a:buClr>
                        <a:buSzPct val="80000"/>
                        <a:buFont typeface="Wingdings" charset="0"/>
                        <a:buChar char="n"/>
                        <a:tabLst/>
                        <a:defRPr/>
                      </a:pPr>
                      <a:r>
                        <a:rPr kumimoji="0" lang="en-US" altLang="zh-CN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 charset="0"/>
                          <a:ea typeface="ＭＳ Ｐゴシック" charset="0"/>
                          <a:cs typeface="+mn-cs"/>
                        </a:rPr>
                        <a:t>Anti-monotonic:</a:t>
                      </a:r>
                      <a:r>
                        <a:rPr kumimoji="0" lang="en-US" altLang="zh-CN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charset="0"/>
                          <a:ea typeface="ＭＳ Ｐゴシック" charset="0"/>
                          <a:cs typeface="+mn-cs"/>
                        </a:rPr>
                        <a:t> If constraint </a:t>
                      </a:r>
                      <a:r>
                        <a:rPr kumimoji="0" lang="en-US" altLang="zh-CN" sz="24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charset="0"/>
                          <a:ea typeface="ＭＳ Ｐゴシック" charset="0"/>
                          <a:cs typeface="+mn-cs"/>
                        </a:rPr>
                        <a:t>c</a:t>
                      </a:r>
                      <a:r>
                        <a:rPr kumimoji="0" lang="en-US" altLang="zh-CN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charset="0"/>
                          <a:ea typeface="ＭＳ Ｐゴシック" charset="0"/>
                          <a:cs typeface="+mn-cs"/>
                        </a:rPr>
                        <a:t> is violated, its further mining can be terminated</a:t>
                      </a:r>
                    </a:p>
                    <a:p>
                      <a:pPr marL="738170" marR="0" lvl="1" indent="-538149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BD582C"/>
                        </a:buClr>
                        <a:buSzPct val="80000"/>
                        <a:buFont typeface="Wingdings" charset="0"/>
                        <a:buChar char="n"/>
                        <a:tabLst/>
                        <a:defRPr/>
                      </a:pPr>
                      <a:r>
                        <a:rPr kumimoji="0" lang="en-US" altLang="zh-CN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 charset="0"/>
                          <a:ea typeface="ＭＳ Ｐゴシック" charset="0"/>
                          <a:cs typeface="+mn-cs"/>
                        </a:rPr>
                        <a:t>Monotonic:</a:t>
                      </a:r>
                      <a:r>
                        <a:rPr kumimoji="0" lang="en-US" altLang="zh-CN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charset="0"/>
                          <a:ea typeface="ＭＳ Ｐゴシック" charset="0"/>
                          <a:cs typeface="+mn-cs"/>
                        </a:rPr>
                        <a:t> If </a:t>
                      </a:r>
                      <a:r>
                        <a:rPr kumimoji="0" lang="en-US" altLang="zh-CN" sz="24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charset="0"/>
                          <a:ea typeface="ＭＳ Ｐゴシック" charset="0"/>
                          <a:cs typeface="+mn-cs"/>
                        </a:rPr>
                        <a:t>c</a:t>
                      </a:r>
                      <a:r>
                        <a:rPr kumimoji="0" lang="en-US" altLang="zh-CN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charset="0"/>
                          <a:ea typeface="ＭＳ Ｐゴシック" charset="0"/>
                          <a:cs typeface="+mn-cs"/>
                        </a:rPr>
                        <a:t> is satisfied, no need to check </a:t>
                      </a:r>
                      <a:r>
                        <a:rPr kumimoji="0" lang="en-US" altLang="zh-CN" sz="24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charset="0"/>
                          <a:ea typeface="ＭＳ Ｐゴシック" charset="0"/>
                          <a:cs typeface="+mn-cs"/>
                        </a:rPr>
                        <a:t>c</a:t>
                      </a:r>
                      <a:r>
                        <a:rPr kumimoji="0" lang="en-US" altLang="zh-CN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charset="0"/>
                          <a:ea typeface="ＭＳ Ｐゴシック" charset="0"/>
                          <a:cs typeface="+mn-cs"/>
                        </a:rPr>
                        <a:t> again</a:t>
                      </a:r>
                    </a:p>
                    <a:p>
                      <a:pPr marL="738170" marR="0" lvl="1" indent="-538149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BD582C"/>
                        </a:buClr>
                        <a:buSzPct val="80000"/>
                        <a:buFont typeface="Wingdings" charset="0"/>
                        <a:buChar char="n"/>
                        <a:tabLst/>
                        <a:defRPr/>
                      </a:pPr>
                      <a:r>
                        <a:rPr kumimoji="0" lang="en-US" altLang="zh-CN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 charset="0"/>
                          <a:ea typeface="ＭＳ Ｐゴシック" charset="0"/>
                          <a:cs typeface="+mn-cs"/>
                        </a:rPr>
                        <a:t>Convertible:</a:t>
                      </a:r>
                      <a:r>
                        <a:rPr kumimoji="0" lang="en-US" altLang="zh-CN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charset="0"/>
                          <a:ea typeface="ＭＳ Ｐゴシック" charset="0"/>
                          <a:cs typeface="+mn-cs"/>
                        </a:rPr>
                        <a:t> </a:t>
                      </a:r>
                      <a:r>
                        <a:rPr kumimoji="0" lang="en-US" altLang="zh-CN" sz="24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charset="0"/>
                          <a:ea typeface="ＭＳ Ｐゴシック" charset="0"/>
                          <a:cs typeface="+mn-cs"/>
                        </a:rPr>
                        <a:t>c</a:t>
                      </a:r>
                      <a:r>
                        <a:rPr kumimoji="0" lang="en-US" altLang="zh-CN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charset="0"/>
                          <a:ea typeface="ＭＳ Ｐゴシック" charset="0"/>
                          <a:cs typeface="+mn-cs"/>
                        </a:rPr>
                        <a:t> can be converted to monotonic or anti-monotonic if items can be properly ordered in processing</a:t>
                      </a:r>
                    </a:p>
                    <a:p>
                      <a:pPr marL="738170" marR="0" lvl="1" indent="-538149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BD582C"/>
                        </a:buClr>
                        <a:buSzPct val="80000"/>
                        <a:buFont typeface="Wingdings" charset="0"/>
                        <a:buChar char="n"/>
                        <a:tabLst/>
                        <a:defRPr/>
                      </a:pPr>
                      <a:r>
                        <a:rPr kumimoji="0" lang="en-US" altLang="zh-CN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 charset="0"/>
                          <a:ea typeface="ＭＳ Ｐゴシック" charset="0"/>
                          <a:cs typeface="+mn-cs"/>
                        </a:rPr>
                        <a:t>Succinct:</a:t>
                      </a:r>
                      <a:r>
                        <a:rPr kumimoji="0" lang="en-US" altLang="zh-CN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charset="0"/>
                          <a:ea typeface="ＭＳ Ｐゴシック" charset="0"/>
                          <a:cs typeface="+mn-cs"/>
                        </a:rPr>
                        <a:t> If the constraint </a:t>
                      </a:r>
                      <a:r>
                        <a:rPr kumimoji="0" lang="en-US" altLang="zh-CN" sz="24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charset="0"/>
                          <a:ea typeface="ＭＳ Ｐゴシック" charset="0"/>
                          <a:cs typeface="+mn-cs"/>
                        </a:rPr>
                        <a:t>c</a:t>
                      </a:r>
                      <a:r>
                        <a:rPr kumimoji="0" lang="en-US" altLang="zh-CN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charset="0"/>
                          <a:ea typeface="ＭＳ Ｐゴシック" charset="0"/>
                          <a:cs typeface="+mn-cs"/>
                        </a:rPr>
                        <a:t> can be enforced by directly manipulating the data</a:t>
                      </a:r>
                    </a:p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38170" marR="0" lvl="1" indent="-538149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BD582C"/>
                        </a:buClr>
                        <a:buSzPct val="80000"/>
                        <a:buFont typeface="Wingdings" charset="0"/>
                        <a:buChar char="n"/>
                        <a:tabLst/>
                        <a:defRPr/>
                      </a:pPr>
                      <a:r>
                        <a:rPr kumimoji="0" lang="en-US" altLang="zh-CN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 charset="0"/>
                          <a:ea typeface="ＭＳ Ｐゴシック" charset="0"/>
                          <a:cs typeface="+mn-cs"/>
                        </a:rPr>
                        <a:t>Data succinct:</a:t>
                      </a:r>
                      <a:r>
                        <a:rPr kumimoji="0" lang="en-US" altLang="zh-CN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637052"/>
                          </a:solidFill>
                          <a:effectLst/>
                          <a:uLnTx/>
                          <a:uFillTx/>
                          <a:latin typeface="Calibri" charset="0"/>
                          <a:ea typeface="ＭＳ Ｐゴシック" charset="0"/>
                          <a:cs typeface="+mn-cs"/>
                        </a:rPr>
                        <a:t> </a:t>
                      </a:r>
                      <a:r>
                        <a:rPr kumimoji="0" lang="en-US" altLang="zh-CN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charset="0"/>
                          <a:ea typeface="ＭＳ Ｐゴシック" charset="0"/>
                          <a:cs typeface="+mn-cs"/>
                        </a:rPr>
                        <a:t>Data space can be pruned at the initial pattern mining process</a:t>
                      </a:r>
                    </a:p>
                    <a:p>
                      <a:pPr marL="738170" marR="0" lvl="1" indent="-538149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BD582C"/>
                        </a:buClr>
                        <a:buSzPct val="80000"/>
                        <a:buFont typeface="Wingdings" charset="0"/>
                        <a:buChar char="n"/>
                        <a:tabLst/>
                        <a:defRPr/>
                      </a:pPr>
                      <a:r>
                        <a:rPr kumimoji="0" lang="en-US" altLang="zh-CN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 charset="0"/>
                          <a:ea typeface="ＭＳ Ｐゴシック" charset="0"/>
                          <a:cs typeface="+mn-cs"/>
                        </a:rPr>
                        <a:t>Data anti-monotonic: </a:t>
                      </a:r>
                      <a:r>
                        <a:rPr kumimoji="0" lang="en-US" altLang="zh-CN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charset="0"/>
                          <a:ea typeface="ＭＳ Ｐゴシック" charset="0"/>
                          <a:cs typeface="+mn-cs"/>
                        </a:rPr>
                        <a:t>If a transaction </a:t>
                      </a:r>
                      <a:r>
                        <a:rPr kumimoji="0" lang="en-US" altLang="zh-CN" sz="24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charset="0"/>
                          <a:ea typeface="ＭＳ Ｐゴシック" charset="0"/>
                          <a:cs typeface="+mn-cs"/>
                        </a:rPr>
                        <a:t>t</a:t>
                      </a:r>
                      <a:r>
                        <a:rPr kumimoji="0" lang="en-US" altLang="zh-CN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charset="0"/>
                          <a:ea typeface="ＭＳ Ｐゴシック" charset="0"/>
                          <a:cs typeface="+mn-cs"/>
                        </a:rPr>
                        <a:t> does not satisfy </a:t>
                      </a:r>
                      <a:r>
                        <a:rPr kumimoji="0" lang="en-US" altLang="zh-CN" sz="24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charset="0"/>
                          <a:ea typeface="ＭＳ Ｐゴシック" charset="0"/>
                          <a:cs typeface="+mn-cs"/>
                        </a:rPr>
                        <a:t>c</a:t>
                      </a:r>
                      <a:r>
                        <a:rPr kumimoji="0" lang="en-US" altLang="zh-CN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charset="0"/>
                          <a:ea typeface="ＭＳ Ｐゴシック" charset="0"/>
                          <a:cs typeface="+mn-cs"/>
                        </a:rPr>
                        <a:t>, then </a:t>
                      </a:r>
                      <a:r>
                        <a:rPr kumimoji="0" lang="en-US" altLang="zh-CN" sz="24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charset="0"/>
                          <a:ea typeface="ＭＳ Ｐゴシック" charset="0"/>
                          <a:cs typeface="+mn-cs"/>
                        </a:rPr>
                        <a:t>t</a:t>
                      </a:r>
                      <a:r>
                        <a:rPr kumimoji="0" lang="en-US" altLang="zh-CN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charset="0"/>
                          <a:ea typeface="ＭＳ Ｐゴシック" charset="0"/>
                          <a:cs typeface="+mn-cs"/>
                        </a:rPr>
                        <a:t> can be pruned to reduce data processing effort</a:t>
                      </a:r>
                      <a:endParaRPr kumimoji="0" lang="en-US" altLang="zh-CN" sz="24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charset="0"/>
                        <a:ea typeface="ＭＳ Ｐゴシック" charset="0"/>
                        <a:cs typeface="+mn-cs"/>
                      </a:endParaRPr>
                    </a:p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01685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615953" y="381000"/>
            <a:ext cx="10958426" cy="6096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000" dirty="0">
                <a:ea typeface="ＭＳ Ｐゴシック" charset="0"/>
              </a:rPr>
              <a:t>How to Handle Multiple Constraints?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idx="1"/>
          </p:nvPr>
        </p:nvSpPr>
        <p:spPr>
          <a:xfrm>
            <a:off x="507999" y="1209101"/>
            <a:ext cx="10117959" cy="5413375"/>
          </a:xfrm>
        </p:spPr>
        <p:txBody>
          <a:bodyPr/>
          <a:lstStyle/>
          <a:p>
            <a:pPr eaLnBrk="1" hangingPunct="1">
              <a:spcAft>
                <a:spcPts val="200"/>
              </a:spcAft>
              <a:buFont typeface="Wingdings" charset="0"/>
              <a:buChar char="n"/>
              <a:defRPr/>
            </a:pPr>
            <a:r>
              <a:rPr lang="en-US" sz="2400" dirty="0">
                <a:latin typeface="Calibri" charset="0"/>
                <a:ea typeface="ＭＳ Ｐゴシック" charset="0"/>
              </a:rPr>
              <a:t>It is beneficial to use multiple constraints in pattern mining </a:t>
            </a:r>
          </a:p>
          <a:p>
            <a:pPr eaLnBrk="1" hangingPunct="1">
              <a:spcAft>
                <a:spcPts val="200"/>
              </a:spcAft>
              <a:buFont typeface="Wingdings" charset="0"/>
              <a:buChar char="n"/>
              <a:defRPr/>
            </a:pPr>
            <a:r>
              <a:rPr lang="en-US" sz="2400" dirty="0">
                <a:latin typeface="Calibri" charset="0"/>
                <a:ea typeface="ＭＳ Ｐゴシック" charset="0"/>
              </a:rPr>
              <a:t>But different constraints may require potentially conflicting item-ordering</a:t>
            </a:r>
          </a:p>
          <a:p>
            <a:pPr lvl="1">
              <a:spcAft>
                <a:spcPts val="200"/>
              </a:spcAft>
              <a:buFont typeface="Wingdings" charset="0"/>
              <a:buChar char="n"/>
              <a:defRPr/>
            </a:pPr>
            <a:r>
              <a:rPr lang="en-US" sz="2400" dirty="0">
                <a:latin typeface="Calibri" charset="0"/>
                <a:ea typeface="ＭＳ Ｐゴシック" charset="0"/>
              </a:rPr>
              <a:t>If there exists conflict ordering between </a:t>
            </a:r>
            <a:r>
              <a:rPr lang="en-US" sz="2400" i="1" dirty="0">
                <a:latin typeface="Calibri" charset="0"/>
                <a:ea typeface="ＭＳ Ｐゴシック" charset="0"/>
              </a:rPr>
              <a:t>c</a:t>
            </a:r>
            <a:r>
              <a:rPr lang="en-US" sz="2400" i="1" baseline="-25000" dirty="0">
                <a:latin typeface="Calibri" charset="0"/>
                <a:ea typeface="ＭＳ Ｐゴシック" charset="0"/>
              </a:rPr>
              <a:t>1</a:t>
            </a:r>
            <a:r>
              <a:rPr lang="en-US" sz="2400" dirty="0">
                <a:latin typeface="Calibri" charset="0"/>
                <a:ea typeface="ＭＳ Ｐゴシック" charset="0"/>
              </a:rPr>
              <a:t> and </a:t>
            </a:r>
            <a:r>
              <a:rPr lang="en-US" sz="2400" i="1" dirty="0">
                <a:latin typeface="Calibri" charset="0"/>
                <a:ea typeface="ＭＳ Ｐゴシック" charset="0"/>
              </a:rPr>
              <a:t>c</a:t>
            </a:r>
            <a:r>
              <a:rPr lang="en-US" sz="2400" i="1" baseline="-25000" dirty="0">
                <a:latin typeface="Calibri" charset="0"/>
                <a:ea typeface="ＭＳ Ｐゴシック" charset="0"/>
              </a:rPr>
              <a:t>2</a:t>
            </a:r>
            <a:r>
              <a:rPr lang="en-US" sz="2400" dirty="0">
                <a:latin typeface="Calibri" charset="0"/>
                <a:ea typeface="ＭＳ Ｐゴシック" charset="0"/>
              </a:rPr>
              <a:t> </a:t>
            </a:r>
          </a:p>
          <a:p>
            <a:pPr lvl="2">
              <a:spcAft>
                <a:spcPts val="200"/>
              </a:spcAft>
              <a:buFont typeface="Wingdings" charset="0"/>
              <a:buChar char="n"/>
              <a:defRPr/>
            </a:pPr>
            <a:r>
              <a:rPr lang="en-US" sz="2400" dirty="0">
                <a:latin typeface="Calibri" charset="0"/>
                <a:ea typeface="ＭＳ Ｐゴシック" charset="0"/>
              </a:rPr>
              <a:t>Try to sort data and enforce </a:t>
            </a:r>
            <a:r>
              <a:rPr lang="en-US" sz="2400" i="1" dirty="0">
                <a:latin typeface="Calibri" charset="0"/>
                <a:ea typeface="ＭＳ Ｐゴシック" charset="0"/>
              </a:rPr>
              <a:t>one constraint</a:t>
            </a:r>
            <a:r>
              <a:rPr lang="en-US" sz="2400" dirty="0">
                <a:latin typeface="Calibri" charset="0"/>
                <a:ea typeface="ＭＳ Ｐゴシック" charset="0"/>
              </a:rPr>
              <a:t> first (which one?) </a:t>
            </a:r>
          </a:p>
          <a:p>
            <a:pPr lvl="2">
              <a:spcAft>
                <a:spcPts val="200"/>
              </a:spcAft>
              <a:buFont typeface="Wingdings" charset="0"/>
              <a:buChar char="n"/>
              <a:defRPr/>
            </a:pPr>
            <a:r>
              <a:rPr lang="en-US" sz="2400" dirty="0">
                <a:latin typeface="Calibri" charset="0"/>
                <a:ea typeface="ＭＳ Ｐゴシック" charset="0"/>
              </a:rPr>
              <a:t>Then enforce the other constraint when mining the projected databases</a:t>
            </a:r>
          </a:p>
          <a:p>
            <a:pPr eaLnBrk="1" hangingPunct="1">
              <a:spcAft>
                <a:spcPts val="200"/>
              </a:spcAft>
              <a:buFont typeface="Wingdings" charset="0"/>
              <a:buChar char="n"/>
              <a:defRPr/>
            </a:pPr>
            <a:r>
              <a:rPr lang="en-US" sz="2400" dirty="0">
                <a:latin typeface="Calibri" charset="0"/>
                <a:ea typeface="ＭＳ Ｐゴシック" charset="0"/>
              </a:rPr>
              <a:t>E.g. c</a:t>
            </a:r>
            <a:r>
              <a:rPr lang="en-US" sz="2400" baseline="-25000" dirty="0">
                <a:latin typeface="Calibri" charset="0"/>
                <a:ea typeface="ＭＳ Ｐゴシック" charset="0"/>
              </a:rPr>
              <a:t>1</a:t>
            </a:r>
            <a:r>
              <a:rPr lang="en-US" sz="2400" dirty="0">
                <a:latin typeface="Calibri" charset="0"/>
                <a:ea typeface="ＭＳ Ｐゴシック" charset="0"/>
              </a:rPr>
              <a:t>: </a:t>
            </a:r>
            <a:r>
              <a:rPr lang="en-US" sz="2400" dirty="0" err="1">
                <a:latin typeface="Calibri" charset="0"/>
                <a:ea typeface="ＭＳ Ｐゴシック" charset="0"/>
              </a:rPr>
              <a:t>avg</a:t>
            </a:r>
            <a:r>
              <a:rPr lang="en-US" sz="2400" dirty="0">
                <a:latin typeface="Calibri" charset="0"/>
                <a:ea typeface="ＭＳ Ｐゴシック" charset="0"/>
              </a:rPr>
              <a:t>(</a:t>
            </a:r>
            <a:r>
              <a:rPr lang="en-US" sz="2400" i="1" dirty="0" err="1">
                <a:latin typeface="Calibri" charset="0"/>
                <a:ea typeface="ＭＳ Ｐゴシック" charset="0"/>
              </a:rPr>
              <a:t>S</a:t>
            </a:r>
            <a:r>
              <a:rPr lang="en-US" sz="2400" dirty="0" err="1">
                <a:latin typeface="Calibri" charset="0"/>
                <a:ea typeface="ＭＳ Ｐゴシック" charset="0"/>
              </a:rPr>
              <a:t>.profit</a:t>
            </a:r>
            <a:r>
              <a:rPr lang="en-US" sz="2400" dirty="0">
                <a:latin typeface="Calibri" charset="0"/>
                <a:ea typeface="ＭＳ Ｐゴシック" charset="0"/>
              </a:rPr>
              <a:t>) </a:t>
            </a:r>
            <a:r>
              <a:rPr lang="en-US" sz="2400" b="1" dirty="0">
                <a:latin typeface="Calibri" charset="0"/>
                <a:ea typeface="ＭＳ Ｐゴシック" charset="0"/>
                <a:sym typeface="Symbol" charset="0"/>
              </a:rPr>
              <a:t>&gt;</a:t>
            </a:r>
            <a:r>
              <a:rPr lang="en-US" sz="2400" dirty="0">
                <a:latin typeface="Calibri" charset="0"/>
                <a:ea typeface="ＭＳ Ｐゴシック" charset="0"/>
              </a:rPr>
              <a:t> 20, and c</a:t>
            </a:r>
            <a:r>
              <a:rPr lang="en-US" sz="2400" baseline="-25000" dirty="0">
                <a:latin typeface="Calibri" charset="0"/>
                <a:ea typeface="ＭＳ Ｐゴシック" charset="0"/>
              </a:rPr>
              <a:t>2</a:t>
            </a:r>
            <a:r>
              <a:rPr lang="en-US" sz="2400" dirty="0">
                <a:latin typeface="Calibri" charset="0"/>
                <a:ea typeface="ＭＳ Ｐゴシック" charset="0"/>
              </a:rPr>
              <a:t>: </a:t>
            </a:r>
            <a:r>
              <a:rPr lang="en-US" sz="2400" dirty="0" err="1">
                <a:latin typeface="Calibri" charset="0"/>
                <a:ea typeface="ＭＳ Ｐゴシック" charset="0"/>
              </a:rPr>
              <a:t>avg</a:t>
            </a:r>
            <a:r>
              <a:rPr lang="en-US" sz="2400" dirty="0">
                <a:latin typeface="Calibri" charset="0"/>
                <a:ea typeface="ＭＳ Ｐゴシック" charset="0"/>
              </a:rPr>
              <a:t>(</a:t>
            </a:r>
            <a:r>
              <a:rPr lang="en-US" sz="2400" dirty="0" err="1">
                <a:latin typeface="Calibri" charset="0"/>
                <a:ea typeface="ＭＳ Ｐゴシック" charset="0"/>
              </a:rPr>
              <a:t>S.price</a:t>
            </a:r>
            <a:r>
              <a:rPr lang="en-US" sz="2400" dirty="0">
                <a:latin typeface="Calibri" charset="0"/>
                <a:ea typeface="ＭＳ Ｐゴシック" charset="0"/>
              </a:rPr>
              <a:t>) &lt; 50</a:t>
            </a:r>
          </a:p>
          <a:p>
            <a:pPr lvl="1" eaLnBrk="1" hangingPunct="1">
              <a:spcAft>
                <a:spcPts val="200"/>
              </a:spcAft>
              <a:buFont typeface="Wingdings" charset="0"/>
              <a:buChar char="n"/>
              <a:defRPr/>
            </a:pPr>
            <a:r>
              <a:rPr lang="en-US" sz="2400" dirty="0" err="1">
                <a:latin typeface="Calibri" charset="0"/>
                <a:ea typeface="ＭＳ Ｐゴシック" charset="0"/>
              </a:rPr>
              <a:t>Assum</a:t>
            </a:r>
            <a:r>
              <a:rPr lang="en-US" sz="2400" dirty="0">
                <a:latin typeface="Calibri" charset="0"/>
                <a:ea typeface="ＭＳ Ｐゴシック" charset="0"/>
              </a:rPr>
              <a:t> c</a:t>
            </a:r>
            <a:r>
              <a:rPr lang="en-US" sz="2400" baseline="-25000" dirty="0">
                <a:latin typeface="Calibri" charset="0"/>
                <a:ea typeface="ＭＳ Ｐゴシック" charset="0"/>
              </a:rPr>
              <a:t>1</a:t>
            </a:r>
            <a:r>
              <a:rPr lang="en-US" sz="2400" dirty="0">
                <a:latin typeface="Calibri" charset="0"/>
                <a:ea typeface="ＭＳ Ｐゴシック" charset="0"/>
              </a:rPr>
              <a:t> has more pruning power</a:t>
            </a:r>
          </a:p>
          <a:p>
            <a:pPr lvl="2">
              <a:spcAft>
                <a:spcPts val="200"/>
              </a:spcAft>
              <a:buFont typeface="Wingdings" charset="0"/>
              <a:buChar char="n"/>
              <a:defRPr/>
            </a:pPr>
            <a:r>
              <a:rPr lang="en-US" sz="2400" dirty="0">
                <a:latin typeface="Calibri" charset="0"/>
                <a:ea typeface="ＭＳ Ｐゴシック" charset="0"/>
              </a:rPr>
              <a:t>Sort in profit descending order and use c</a:t>
            </a:r>
            <a:r>
              <a:rPr lang="en-US" sz="2400" baseline="-25000" dirty="0">
                <a:latin typeface="Calibri" charset="0"/>
                <a:ea typeface="ＭＳ Ｐゴシック" charset="0"/>
              </a:rPr>
              <a:t>1</a:t>
            </a:r>
            <a:r>
              <a:rPr lang="en-US" sz="2400" dirty="0">
                <a:latin typeface="Calibri" charset="0"/>
                <a:ea typeface="ＭＳ Ｐゴシック" charset="0"/>
              </a:rPr>
              <a:t> first</a:t>
            </a:r>
          </a:p>
          <a:p>
            <a:pPr lvl="1" eaLnBrk="1" hangingPunct="1">
              <a:spcAft>
                <a:spcPts val="200"/>
              </a:spcAft>
              <a:buFont typeface="Wingdings" charset="0"/>
              <a:buChar char="n"/>
              <a:defRPr/>
            </a:pPr>
            <a:r>
              <a:rPr lang="en-US" sz="2400" dirty="0">
                <a:latin typeface="Calibri" charset="0"/>
                <a:ea typeface="ＭＳ Ｐゴシック" charset="0"/>
              </a:rPr>
              <a:t>For each project DB, sort trans. in price ascending order and use c</a:t>
            </a:r>
            <a:r>
              <a:rPr lang="en-US" sz="2400" baseline="-25000" dirty="0">
                <a:latin typeface="Calibri" charset="0"/>
                <a:ea typeface="ＭＳ Ｐゴシック" charset="0"/>
              </a:rPr>
              <a:t>2</a:t>
            </a:r>
            <a:r>
              <a:rPr lang="en-US" sz="2400" dirty="0">
                <a:latin typeface="Calibri" charset="0"/>
                <a:ea typeface="ＭＳ Ｐゴシック" charset="0"/>
              </a:rPr>
              <a:t> at mining </a:t>
            </a:r>
          </a:p>
        </p:txBody>
      </p:sp>
    </p:spTree>
    <p:extLst>
      <p:ext uri="{BB962C8B-B14F-4D97-AF65-F5344CB8AC3E}">
        <p14:creationId xmlns:p14="http://schemas.microsoft.com/office/powerpoint/2010/main" val="1350571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kern="0" dirty="0"/>
              <a:t>Summary: Constraint-Based Pattern Mining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4459" y="1231241"/>
            <a:ext cx="9504946" cy="5078663"/>
          </a:xfrm>
        </p:spPr>
        <p:txBody>
          <a:bodyPr/>
          <a:lstStyle/>
          <a:p>
            <a:pPr>
              <a:spcAft>
                <a:spcPts val="600"/>
              </a:spcAft>
              <a:buClr>
                <a:srgbClr val="0000FF"/>
              </a:buClr>
              <a:tabLst>
                <a:tab pos="7658100" algn="l"/>
              </a:tabLst>
              <a:defRPr/>
            </a:pPr>
            <a:r>
              <a:rPr lang="en-US" dirty="0">
                <a:ea typeface="ＭＳ Ｐゴシック" charset="0"/>
              </a:rPr>
              <a:t>Why Constraint-Based Mining? </a:t>
            </a:r>
          </a:p>
          <a:p>
            <a:pPr>
              <a:spcAft>
                <a:spcPts val="600"/>
              </a:spcAft>
              <a:buClr>
                <a:srgbClr val="0000FF"/>
              </a:buClr>
              <a:tabLst>
                <a:tab pos="7658100" algn="l"/>
              </a:tabLst>
              <a:defRPr/>
            </a:pPr>
            <a:r>
              <a:rPr lang="en-US" dirty="0">
                <a:ea typeface="ＭＳ Ｐゴシック" charset="0"/>
              </a:rPr>
              <a:t>Different Kinds of Constraints: Different Pruning Strategies</a:t>
            </a:r>
            <a:r>
              <a:rPr lang="en-US" altLang="en-US" dirty="0"/>
              <a:t>	</a:t>
            </a:r>
          </a:p>
          <a:p>
            <a:pPr>
              <a:spcAft>
                <a:spcPts val="600"/>
              </a:spcAft>
              <a:defRPr/>
            </a:pPr>
            <a:r>
              <a:rPr lang="en-US" altLang="en-US" kern="0" dirty="0">
                <a:solidFill>
                  <a:prstClr val="black"/>
                </a:solidFill>
              </a:rPr>
              <a:t>Constrained Mining with </a:t>
            </a:r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Pattern Anti-Monotonicity</a:t>
            </a:r>
            <a:endParaRPr lang="en-US" altLang="en-US" kern="0" dirty="0">
              <a:solidFill>
                <a:prstClr val="black"/>
              </a:solidFill>
            </a:endParaRPr>
          </a:p>
          <a:p>
            <a:pPr>
              <a:spcAft>
                <a:spcPts val="600"/>
              </a:spcAft>
              <a:defRPr/>
            </a:pPr>
            <a:r>
              <a:rPr lang="en-US" altLang="en-US" kern="0" dirty="0">
                <a:solidFill>
                  <a:prstClr val="black"/>
                </a:solidFill>
              </a:rPr>
              <a:t>Constrained Mining with </a:t>
            </a:r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Pattern Monotonicity</a:t>
            </a:r>
            <a:endParaRPr lang="en-US" altLang="en-US" kern="0" dirty="0">
              <a:solidFill>
                <a:prstClr val="black"/>
              </a:solidFill>
            </a:endParaRPr>
          </a:p>
          <a:p>
            <a:pPr>
              <a:spcAft>
                <a:spcPts val="600"/>
              </a:spcAft>
              <a:buClr>
                <a:srgbClr val="0000FF"/>
              </a:buClr>
              <a:tabLst>
                <a:tab pos="7658100" algn="l"/>
              </a:tabLst>
              <a:defRPr/>
            </a:pPr>
            <a:r>
              <a:rPr lang="en-US" altLang="en-US" kern="0" dirty="0">
                <a:solidFill>
                  <a:prstClr val="black"/>
                </a:solidFill>
              </a:rPr>
              <a:t>Constrained Mining with </a:t>
            </a:r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Convertible Constraints</a:t>
            </a:r>
          </a:p>
          <a:p>
            <a:pPr>
              <a:spcAft>
                <a:spcPts val="600"/>
              </a:spcAft>
              <a:buClr>
                <a:srgbClr val="0000FF"/>
              </a:buClr>
              <a:tabLst>
                <a:tab pos="7658100" algn="l"/>
              </a:tabLst>
              <a:defRPr/>
            </a:pPr>
            <a:r>
              <a:rPr lang="en-US" altLang="en-US" kern="0" dirty="0">
                <a:solidFill>
                  <a:prstClr val="black"/>
                </a:solidFill>
              </a:rPr>
              <a:t>Constrained Mining with </a:t>
            </a:r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Data Anti-Monotonicity</a:t>
            </a:r>
            <a:endParaRPr lang="en-US" altLang="zh-CN" dirty="0">
              <a:ea typeface="SimSun" charset="0"/>
              <a:cs typeface="SimSun" charset="0"/>
            </a:endParaRPr>
          </a:p>
          <a:p>
            <a:pPr>
              <a:spcAft>
                <a:spcPts val="600"/>
              </a:spcAft>
              <a:defRPr/>
            </a:pPr>
            <a:r>
              <a:rPr lang="en-US" altLang="en-US" kern="0" dirty="0">
                <a:solidFill>
                  <a:prstClr val="black"/>
                </a:solidFill>
              </a:rPr>
              <a:t>Constrained Mining with </a:t>
            </a:r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Succinct Constraints</a:t>
            </a:r>
            <a:endParaRPr lang="en-US" altLang="en-US" kern="0" dirty="0">
              <a:solidFill>
                <a:prstClr val="black"/>
              </a:solidFill>
            </a:endParaRPr>
          </a:p>
          <a:p>
            <a:pPr>
              <a:spcAft>
                <a:spcPts val="600"/>
              </a:spcAft>
              <a:defRPr/>
            </a:pPr>
            <a:r>
              <a:rPr lang="en-US" altLang="en-US" kern="0" dirty="0">
                <a:solidFill>
                  <a:prstClr val="black"/>
                </a:solidFill>
              </a:rPr>
              <a:t>Handling Multiple Constraints</a:t>
            </a:r>
          </a:p>
        </p:txBody>
      </p:sp>
    </p:spTree>
    <p:extLst>
      <p:ext uri="{BB962C8B-B14F-4D97-AF65-F5344CB8AC3E}">
        <p14:creationId xmlns:p14="http://schemas.microsoft.com/office/powerpoint/2010/main" val="41775409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1066800"/>
          </a:xfrm>
          <a:noFill/>
        </p:spPr>
        <p:txBody>
          <a:bodyPr vert="horz" lIns="92075" tIns="46038" rIns="92075" bIns="46038" rtlCol="0" anchor="ctr">
            <a:noAutofit/>
          </a:bodyPr>
          <a:lstStyle/>
          <a:p>
            <a:pPr marL="457200" indent="-457200">
              <a:lnSpc>
                <a:spcPct val="200000"/>
              </a:lnSpc>
              <a:buSzTx/>
            </a:pPr>
            <a:r>
              <a:rPr lang="en-US" altLang="en-US" sz="4000" dirty="0"/>
              <a:t>Chapter 7 : Advanced Frequent Pattern Mining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57688" y="1371600"/>
            <a:ext cx="10532282" cy="5074920"/>
          </a:xfrm>
          <a:noFill/>
        </p:spPr>
        <p:txBody>
          <a:bodyPr vert="horz" lIns="92075" tIns="46038" rIns="92075" bIns="46038" rtlCol="0" anchor="t">
            <a:noAutofit/>
          </a:bodyPr>
          <a:lstStyle/>
          <a:p>
            <a:pPr marL="457200" indent="-457200">
              <a:lnSpc>
                <a:spcPct val="150000"/>
              </a:lnSpc>
              <a:buSzTx/>
            </a:pPr>
            <a:r>
              <a:rPr lang="en-US" altLang="en-US" sz="2800" dirty="0"/>
              <a:t>Mining Diverse Patterns</a:t>
            </a:r>
          </a:p>
          <a:p>
            <a:pPr marL="457200" indent="-457200">
              <a:lnSpc>
                <a:spcPct val="150000"/>
              </a:lnSpc>
              <a:buSzTx/>
            </a:pPr>
            <a:r>
              <a:rPr lang="en-US" altLang="en-US" sz="2800" dirty="0"/>
              <a:t>Constraint-Based Frequent Pattern Mining</a:t>
            </a:r>
          </a:p>
          <a:p>
            <a:pPr marL="457200" indent="-457200">
              <a:lnSpc>
                <a:spcPct val="150000"/>
              </a:lnSpc>
              <a:buSzTx/>
            </a:pPr>
            <a:r>
              <a:rPr lang="en-US" sz="2800" dirty="0">
                <a:cs typeface="Calibri"/>
              </a:rPr>
              <a:t>Sequential Pattern Mining</a:t>
            </a:r>
          </a:p>
          <a:p>
            <a:pPr marL="457200" indent="-457200">
              <a:lnSpc>
                <a:spcPct val="150000"/>
              </a:lnSpc>
              <a:buSzTx/>
            </a:pPr>
            <a:r>
              <a:rPr lang="en-US" altLang="en-US" sz="2800" dirty="0"/>
              <a:t>Graph Pattern Mining</a:t>
            </a:r>
          </a:p>
          <a:p>
            <a:pPr marL="457200" indent="-457200">
              <a:lnSpc>
                <a:spcPct val="150000"/>
              </a:lnSpc>
              <a:buSzTx/>
            </a:pPr>
            <a:r>
              <a:rPr lang="en-US" altLang="en-US" sz="2800" dirty="0"/>
              <a:t>Pattern Mining Application: Mining Software Copy-and-Paste Bugs</a:t>
            </a:r>
          </a:p>
          <a:p>
            <a:pPr marL="457200" indent="-457200">
              <a:lnSpc>
                <a:spcPct val="150000"/>
              </a:lnSpc>
              <a:buSzTx/>
            </a:pPr>
            <a:r>
              <a:rPr lang="en-US" altLang="en-US" sz="2800" dirty="0"/>
              <a:t>Summary</a:t>
            </a:r>
          </a:p>
        </p:txBody>
      </p:sp>
      <p:sp>
        <p:nvSpPr>
          <p:cNvPr id="2" name="Striped Right Arrow 1"/>
          <p:cNvSpPr/>
          <p:nvPr/>
        </p:nvSpPr>
        <p:spPr>
          <a:xfrm rot="9075611">
            <a:off x="5234458" y="2849725"/>
            <a:ext cx="502920" cy="457200"/>
          </a:xfrm>
          <a:prstGeom prst="stripedRightArrow">
            <a:avLst/>
          </a:prstGeom>
          <a:solidFill>
            <a:srgbClr val="00808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9614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altLang="en-US" kern="0" dirty="0"/>
              <a:t>Sequential Pattern Mining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4709" y="900853"/>
            <a:ext cx="11048028" cy="5398355"/>
          </a:xfrm>
        </p:spPr>
        <p:txBody>
          <a:bodyPr/>
          <a:lstStyle/>
          <a:p>
            <a:pPr>
              <a:lnSpc>
                <a:spcPct val="200000"/>
              </a:lnSpc>
              <a:spcBef>
                <a:spcPts val="400"/>
              </a:spcBef>
              <a:spcAft>
                <a:spcPts val="400"/>
              </a:spcAft>
              <a:buClr>
                <a:srgbClr val="0000FF"/>
              </a:buClr>
              <a:tabLst>
                <a:tab pos="7658100" algn="l"/>
              </a:tabLst>
              <a:defRPr/>
            </a:pPr>
            <a:r>
              <a:rPr lang="en-US" altLang="en-US" dirty="0"/>
              <a:t>Sequential Pattern and Sequential Pattern Mining </a:t>
            </a:r>
          </a:p>
          <a:p>
            <a:pPr>
              <a:lnSpc>
                <a:spcPct val="200000"/>
              </a:lnSpc>
              <a:defRPr/>
            </a:pPr>
            <a:r>
              <a:rPr lang="en-US" altLang="en-US" dirty="0"/>
              <a:t>GSP: </a:t>
            </a:r>
            <a:r>
              <a:rPr lang="en-US" altLang="en-US" dirty="0" err="1"/>
              <a:t>Apriori</a:t>
            </a:r>
            <a:r>
              <a:rPr lang="en-US" altLang="en-US" dirty="0"/>
              <a:t>-Based Sequential Pattern Mining</a:t>
            </a:r>
          </a:p>
          <a:p>
            <a:pPr>
              <a:lnSpc>
                <a:spcPct val="200000"/>
              </a:lnSpc>
              <a:defRPr/>
            </a:pPr>
            <a:r>
              <a:rPr lang="en-US" altLang="en-US" dirty="0"/>
              <a:t>SPADE: Sequential Pattern Mining in Vertical Data Format</a:t>
            </a:r>
          </a:p>
          <a:p>
            <a:pPr>
              <a:lnSpc>
                <a:spcPct val="200000"/>
              </a:lnSpc>
              <a:defRPr/>
            </a:pPr>
            <a:r>
              <a:rPr lang="en-US" altLang="en-US" dirty="0" err="1"/>
              <a:t>PrefixSpan</a:t>
            </a:r>
            <a:r>
              <a:rPr lang="en-US" altLang="en-US" dirty="0"/>
              <a:t>: Sequential Pattern Mining by Pattern-Growth</a:t>
            </a:r>
          </a:p>
          <a:p>
            <a:pPr>
              <a:lnSpc>
                <a:spcPct val="200000"/>
              </a:lnSpc>
              <a:defRPr/>
            </a:pPr>
            <a:r>
              <a:rPr lang="en-US" altLang="en-US" dirty="0" err="1"/>
              <a:t>CloSpan</a:t>
            </a:r>
            <a:r>
              <a:rPr lang="en-US" altLang="en-US" dirty="0"/>
              <a:t>: Mining Closed Sequential Patterns</a:t>
            </a:r>
          </a:p>
          <a:p>
            <a:pPr>
              <a:lnSpc>
                <a:spcPct val="200000"/>
              </a:lnSpc>
              <a:defRPr/>
            </a:pPr>
            <a:r>
              <a:rPr lang="en-US" altLang="en-US" dirty="0">
                <a:solidFill>
                  <a:srgbClr val="000000"/>
                </a:solidFill>
              </a:rPr>
              <a:t>Constraint-Based Sequential-Pattern Mining</a:t>
            </a:r>
          </a:p>
          <a:p>
            <a:pPr>
              <a:lnSpc>
                <a:spcPct val="200000"/>
              </a:lnSpc>
              <a:defRPr/>
            </a:pPr>
            <a:endParaRPr lang="en-US" altLang="en-US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46333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799"/>
            <a:ext cx="12192000" cy="638175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4000" dirty="0"/>
              <a:t>Sequence Databases &amp; Sequential Patterns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508000" y="1203037"/>
            <a:ext cx="10390909" cy="5181600"/>
          </a:xfrm>
        </p:spPr>
        <p:txBody>
          <a:bodyPr/>
          <a:lstStyle/>
          <a:p>
            <a:pPr eaLnBrk="1" hangingPunct="1">
              <a:spcAft>
                <a:spcPts val="100"/>
              </a:spcAft>
            </a:pPr>
            <a:r>
              <a:rPr lang="en-US" altLang="en-US" sz="2400" dirty="0"/>
              <a:t>Sequential pattern mining has broad applications</a:t>
            </a:r>
          </a:p>
          <a:p>
            <a:pPr lvl="1" eaLnBrk="1" hangingPunct="1">
              <a:spcAft>
                <a:spcPts val="100"/>
              </a:spcAft>
            </a:pPr>
            <a:r>
              <a:rPr lang="en-US" altLang="en-US" sz="2400" dirty="0"/>
              <a:t>Customer shopping sequences</a:t>
            </a:r>
          </a:p>
          <a:p>
            <a:pPr lvl="2" eaLnBrk="1" hangingPunct="1">
              <a:spcAft>
                <a:spcPts val="100"/>
              </a:spcAft>
            </a:pPr>
            <a:r>
              <a:rPr lang="en-US" altLang="en-US" sz="2400" dirty="0"/>
              <a:t>Purchase a laptop first, then a digital camera, and then a smartphone, within 6 months</a:t>
            </a:r>
          </a:p>
          <a:p>
            <a:pPr lvl="1" eaLnBrk="1" hangingPunct="1">
              <a:spcAft>
                <a:spcPts val="100"/>
              </a:spcAft>
            </a:pPr>
            <a:r>
              <a:rPr lang="en-US" altLang="en-US" sz="2400" dirty="0"/>
              <a:t>Medical treatments, natural disasters (e.g., earthquakes), science &amp; engineering processes, stocks and markets, ...</a:t>
            </a:r>
          </a:p>
          <a:p>
            <a:pPr lvl="1" eaLnBrk="1" hangingPunct="1">
              <a:spcAft>
                <a:spcPts val="100"/>
              </a:spcAft>
            </a:pPr>
            <a:r>
              <a:rPr lang="en-US" altLang="en-US" sz="2400" dirty="0"/>
              <a:t>Weblog click streams, calling patterns, …</a:t>
            </a:r>
          </a:p>
          <a:p>
            <a:pPr lvl="1" eaLnBrk="1" hangingPunct="1">
              <a:spcAft>
                <a:spcPts val="100"/>
              </a:spcAft>
            </a:pPr>
            <a:r>
              <a:rPr lang="en-US" altLang="en-US" sz="2400" dirty="0"/>
              <a:t>Software engineering: Program execution sequences, …</a:t>
            </a:r>
          </a:p>
          <a:p>
            <a:pPr lvl="1" eaLnBrk="1" hangingPunct="1">
              <a:spcAft>
                <a:spcPts val="100"/>
              </a:spcAft>
            </a:pPr>
            <a:r>
              <a:rPr lang="en-US" altLang="en-US" sz="2400" dirty="0"/>
              <a:t>Biological sequences: DNA, protein, …</a:t>
            </a:r>
          </a:p>
          <a:p>
            <a:pPr eaLnBrk="1" hangingPunct="1">
              <a:spcAft>
                <a:spcPts val="100"/>
              </a:spcAft>
            </a:pPr>
            <a:r>
              <a:rPr lang="en-US" altLang="en-US" sz="2400" dirty="0"/>
              <a:t>Transaction DB, sequence DB vs. time-series DB</a:t>
            </a:r>
          </a:p>
          <a:p>
            <a:pPr eaLnBrk="1" hangingPunct="1">
              <a:spcAft>
                <a:spcPts val="100"/>
              </a:spcAft>
            </a:pPr>
            <a:r>
              <a:rPr lang="en-US" altLang="en-US" sz="2400" dirty="0"/>
              <a:t>Gapped vs. non-gapped sequential patterns</a:t>
            </a:r>
          </a:p>
          <a:p>
            <a:pPr lvl="1">
              <a:spcAft>
                <a:spcPts val="100"/>
              </a:spcAft>
            </a:pPr>
            <a:r>
              <a:rPr lang="en-US" altLang="en-US" sz="2400" dirty="0"/>
              <a:t>Shopping sequences, clicking streams vs. biological sequences</a:t>
            </a:r>
          </a:p>
        </p:txBody>
      </p:sp>
    </p:spTree>
    <p:extLst>
      <p:ext uri="{BB962C8B-B14F-4D97-AF65-F5344CB8AC3E}">
        <p14:creationId xmlns:p14="http://schemas.microsoft.com/office/powerpoint/2010/main" val="227943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203200" y="381000"/>
            <a:ext cx="11785600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Mining Multiple-Level Frequent Patterns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idx="1"/>
          </p:nvPr>
        </p:nvSpPr>
        <p:spPr>
          <a:xfrm>
            <a:off x="671874" y="1270512"/>
            <a:ext cx="4215669" cy="2145448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altLang="en-US" sz="2400" dirty="0"/>
              <a:t>Items often form hierarchies</a:t>
            </a:r>
          </a:p>
          <a:p>
            <a:pPr lvl="1" eaLnBrk="1" hangingPunct="1">
              <a:spcAft>
                <a:spcPts val="600"/>
              </a:spcAft>
            </a:pPr>
            <a:r>
              <a:rPr lang="en-US" altLang="en-US" sz="2400" dirty="0"/>
              <a:t>E.g.:  Dairyland 2% milk; Wonder wheat bread</a:t>
            </a:r>
          </a:p>
          <a:p>
            <a:pPr eaLnBrk="1" hangingPunct="1">
              <a:spcAft>
                <a:spcPts val="600"/>
              </a:spcAft>
            </a:pPr>
            <a:r>
              <a:rPr lang="en-US" altLang="en-US" sz="2400" dirty="0"/>
              <a:t>How to set min-support thresholds?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887543" y="1249700"/>
            <a:ext cx="2008049" cy="1973748"/>
            <a:chOff x="1699136" y="4386800"/>
            <a:chExt cx="2008049" cy="1973748"/>
          </a:xfrm>
        </p:grpSpPr>
        <p:sp>
          <p:nvSpPr>
            <p:cNvPr id="4102" name="Rectangle 5"/>
            <p:cNvSpPr>
              <a:spLocks noChangeArrowheads="1"/>
            </p:cNvSpPr>
            <p:nvPr/>
          </p:nvSpPr>
          <p:spPr bwMode="auto">
            <a:xfrm>
              <a:off x="1717518" y="4386800"/>
              <a:ext cx="1989667" cy="42092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342900" marR="0" lvl="0" indent="-342900" algn="l" defTabSz="457189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8C8C8C"/>
                </a:buClr>
                <a:buSzPct val="60000"/>
                <a:buFont typeface="Wingdings" pitchFamily="2" charset="2"/>
                <a:buNone/>
                <a:tabLst/>
                <a:defRPr/>
              </a:pPr>
              <a:r>
                <a:rPr kumimoji="0" lang="en-US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Uniform support</a:t>
              </a:r>
              <a:endPara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4106" name="Text Box 9"/>
            <p:cNvSpPr txBox="1">
              <a:spLocks noChangeArrowheads="1"/>
            </p:cNvSpPr>
            <p:nvPr/>
          </p:nvSpPr>
          <p:spPr bwMode="auto">
            <a:xfrm>
              <a:off x="1699136" y="4838178"/>
              <a:ext cx="1365250" cy="5844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l" defTabSz="457189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Level 1</a:t>
              </a:r>
            </a:p>
            <a:p>
              <a:pPr marL="0" marR="0" lvl="0" indent="0" algn="l" defTabSz="457189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min_sup</a:t>
              </a: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 = 5%</a:t>
              </a:r>
            </a:p>
          </p:txBody>
        </p:sp>
        <p:sp>
          <p:nvSpPr>
            <p:cNvPr id="4107" name="Text Box 10"/>
            <p:cNvSpPr txBox="1">
              <a:spLocks noChangeArrowheads="1"/>
            </p:cNvSpPr>
            <p:nvPr/>
          </p:nvSpPr>
          <p:spPr bwMode="auto">
            <a:xfrm>
              <a:off x="1717518" y="5776057"/>
              <a:ext cx="1365250" cy="5844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l" defTabSz="457189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Level 2</a:t>
              </a:r>
            </a:p>
            <a:p>
              <a:pPr marL="0" marR="0" lvl="0" indent="0" algn="l" defTabSz="457189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min_sup</a:t>
              </a: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 = 5%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9589171" y="1270512"/>
            <a:ext cx="2021305" cy="1937434"/>
            <a:chOff x="8414279" y="4386800"/>
            <a:chExt cx="2161440" cy="1937434"/>
          </a:xfrm>
        </p:grpSpPr>
        <p:sp>
          <p:nvSpPr>
            <p:cNvPr id="4108" name="Text Box 11"/>
            <p:cNvSpPr txBox="1">
              <a:spLocks noChangeArrowheads="1"/>
            </p:cNvSpPr>
            <p:nvPr/>
          </p:nvSpPr>
          <p:spPr bwMode="auto">
            <a:xfrm>
              <a:off x="8737601" y="4787886"/>
              <a:ext cx="1365250" cy="5844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l" defTabSz="457189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Level 1</a:t>
              </a:r>
            </a:p>
            <a:p>
              <a:pPr marL="0" marR="0" lvl="0" indent="0" algn="l" defTabSz="457189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min_sup</a:t>
              </a: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 = 5%</a:t>
              </a:r>
            </a:p>
          </p:txBody>
        </p:sp>
        <p:sp>
          <p:nvSpPr>
            <p:cNvPr id="4109" name="Text Box 12"/>
            <p:cNvSpPr txBox="1">
              <a:spLocks noChangeArrowheads="1"/>
            </p:cNvSpPr>
            <p:nvPr/>
          </p:nvSpPr>
          <p:spPr bwMode="auto">
            <a:xfrm>
              <a:off x="8754977" y="5739743"/>
              <a:ext cx="1365250" cy="5844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l" defTabSz="457189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Level 2</a:t>
              </a:r>
            </a:p>
            <a:p>
              <a:pPr marL="0" marR="0" lvl="0" indent="0" algn="l" defTabSz="457189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min_sup</a:t>
              </a: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 = 1%</a:t>
              </a:r>
            </a:p>
          </p:txBody>
        </p:sp>
        <p:sp>
          <p:nvSpPr>
            <p:cNvPr id="4110" name="Rectangle 13"/>
            <p:cNvSpPr>
              <a:spLocks noChangeArrowheads="1"/>
            </p:cNvSpPr>
            <p:nvPr/>
          </p:nvSpPr>
          <p:spPr bwMode="auto">
            <a:xfrm>
              <a:off x="8414279" y="4386800"/>
              <a:ext cx="2161440" cy="40011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ctr" defTabSz="457189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Reduced support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6269713" y="1646611"/>
            <a:ext cx="3613524" cy="1515145"/>
            <a:chOff x="3556000" y="5312156"/>
            <a:chExt cx="4978401" cy="1044801"/>
          </a:xfrm>
        </p:grpSpPr>
        <p:sp>
          <p:nvSpPr>
            <p:cNvPr id="4103" name="Text Box 6"/>
            <p:cNvSpPr txBox="1">
              <a:spLocks noChangeArrowheads="1"/>
            </p:cNvSpPr>
            <p:nvPr/>
          </p:nvSpPr>
          <p:spPr bwMode="auto">
            <a:xfrm>
              <a:off x="4844954" y="5312156"/>
              <a:ext cx="2540000" cy="38838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ctr" defTabSz="457189" rtl="0" eaLnBrk="0" fontAlgn="auto" latinLnBrk="0" hangingPunct="0">
                <a:lnSpc>
                  <a:spcPct val="6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Milk</a:t>
              </a:r>
            </a:p>
            <a:p>
              <a:pPr marL="0" marR="0" lvl="0" indent="0" algn="ctr" defTabSz="457189" rtl="0" eaLnBrk="0" fontAlgn="auto" latinLnBrk="0" hangingPunct="0">
                <a:lnSpc>
                  <a:spcPct val="6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[support = 10%]</a:t>
              </a:r>
            </a:p>
          </p:txBody>
        </p:sp>
        <p:sp>
          <p:nvSpPr>
            <p:cNvPr id="4104" name="Text Box 7"/>
            <p:cNvSpPr txBox="1">
              <a:spLocks noChangeArrowheads="1"/>
            </p:cNvSpPr>
            <p:nvPr/>
          </p:nvSpPr>
          <p:spPr bwMode="auto">
            <a:xfrm>
              <a:off x="3556000" y="5968569"/>
              <a:ext cx="2438400" cy="388388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ctr" defTabSz="457189" rtl="0" eaLnBrk="0" fontAlgn="auto" latinLnBrk="0" hangingPunct="0">
                <a:lnSpc>
                  <a:spcPct val="6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2% Milk </a:t>
              </a:r>
            </a:p>
            <a:p>
              <a:pPr marL="0" marR="0" lvl="0" indent="0" algn="ctr" defTabSz="457189" rtl="0" eaLnBrk="0" fontAlgn="auto" latinLnBrk="0" hangingPunct="0">
                <a:lnSpc>
                  <a:spcPct val="6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[support = 6%]</a:t>
              </a:r>
            </a:p>
          </p:txBody>
        </p:sp>
        <p:sp>
          <p:nvSpPr>
            <p:cNvPr id="4105" name="Text Box 8"/>
            <p:cNvSpPr txBox="1">
              <a:spLocks noChangeArrowheads="1"/>
            </p:cNvSpPr>
            <p:nvPr/>
          </p:nvSpPr>
          <p:spPr bwMode="auto">
            <a:xfrm>
              <a:off x="6197600" y="5968569"/>
              <a:ext cx="2336801" cy="388388"/>
            </a:xfrm>
            <a:prstGeom prst="rect">
              <a:avLst/>
            </a:prstGeom>
            <a:solidFill>
              <a:srgbClr val="0070C0">
                <a:alpha val="50195"/>
              </a:srgbClr>
            </a:solidFill>
            <a:ln w="9525">
              <a:solidFill>
                <a:srgbClr val="000000"/>
              </a:solidFill>
              <a:prstDash val="dash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ctr" defTabSz="457189" rtl="0" eaLnBrk="0" fontAlgn="auto" latinLnBrk="0" hangingPunct="0">
                <a:lnSpc>
                  <a:spcPct val="6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BD582C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Skim Milk </a:t>
              </a:r>
            </a:p>
            <a:p>
              <a:pPr marL="0" marR="0" lvl="0" indent="0" algn="ctr" defTabSz="457189" rtl="0" eaLnBrk="0" fontAlgn="auto" latinLnBrk="0" hangingPunct="0">
                <a:lnSpc>
                  <a:spcPct val="6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BD582C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[support = 2%]</a:t>
              </a:r>
            </a:p>
          </p:txBody>
        </p:sp>
        <p:cxnSp>
          <p:nvCxnSpPr>
            <p:cNvPr id="4111" name="AutoShape 14"/>
            <p:cNvCxnSpPr>
              <a:cxnSpLocks noChangeShapeType="1"/>
              <a:stCxn id="4103" idx="2"/>
              <a:endCxn id="4104" idx="0"/>
            </p:cNvCxnSpPr>
            <p:nvPr/>
          </p:nvCxnSpPr>
          <p:spPr bwMode="auto">
            <a:xfrm flipH="1">
              <a:off x="4775201" y="5700544"/>
              <a:ext cx="1339753" cy="26802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12" name="AutoShape 15"/>
            <p:cNvCxnSpPr>
              <a:cxnSpLocks noChangeShapeType="1"/>
              <a:stCxn id="4103" idx="2"/>
              <a:endCxn id="4105" idx="0"/>
            </p:cNvCxnSpPr>
            <p:nvPr/>
          </p:nvCxnSpPr>
          <p:spPr bwMode="auto">
            <a:xfrm>
              <a:off x="6114954" y="5700544"/>
              <a:ext cx="1251047" cy="26802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7" name="Rectangle 3"/>
          <p:cNvSpPr txBox="1">
            <a:spLocks noChangeArrowheads="1"/>
          </p:cNvSpPr>
          <p:nvPr/>
        </p:nvSpPr>
        <p:spPr>
          <a:xfrm>
            <a:off x="782054" y="3552491"/>
            <a:ext cx="8022733" cy="2270787"/>
          </a:xfrm>
          <a:prstGeom prst="rect">
            <a:avLst/>
          </a:prstGeom>
        </p:spPr>
        <p:txBody>
          <a:bodyPr vert="horz" lIns="91438" tIns="45719" rIns="91438" bIns="45719" rtlCol="0">
            <a:noAutofit/>
          </a:bodyPr>
          <a:lstStyle>
            <a:lvl1pPr marL="461963" indent="-461963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CC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8188" indent="-538163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D582C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474663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8080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4588" indent="-522288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6363" indent="-508000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030A0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9973" indent="-228594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68" indent="-228594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63" indent="-228594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58" indent="-228594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738188" marR="0" lvl="1" indent="-538163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BD582C"/>
              </a:buClr>
              <a:buSzPct val="80000"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Uniform min-support across multiple levels (reasonable?)</a:t>
            </a:r>
          </a:p>
          <a:p>
            <a:pPr marL="738188" marR="0" lvl="1" indent="-538163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BD582C"/>
              </a:buClr>
              <a:buSzPct val="80000"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Level-reduced min-support:  Items at the lower level are expected to have lower support</a:t>
            </a:r>
          </a:p>
          <a:p>
            <a:pPr marL="461963" marR="0" lvl="0" indent="-461963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CC"/>
              </a:buClr>
              <a:buSzPct val="80000"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Efficient mining:  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Shared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multi-level mining</a:t>
            </a:r>
          </a:p>
          <a:p>
            <a:pPr marL="738188" marR="0" lvl="1" indent="-538163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BD582C"/>
              </a:buClr>
              <a:buSzPct val="80000"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Use the lowest min-support to pass down the set of candidates</a:t>
            </a:r>
          </a:p>
        </p:txBody>
      </p:sp>
    </p:spTree>
    <p:extLst>
      <p:ext uri="{BB962C8B-B14F-4D97-AF65-F5344CB8AC3E}">
        <p14:creationId xmlns:p14="http://schemas.microsoft.com/office/powerpoint/2010/main" val="295467021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-304800" y="341314"/>
            <a:ext cx="12801600" cy="573087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4000" dirty="0"/>
              <a:t>Sequential Pattern and Sequential Pattern Mining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508000" y="1295400"/>
            <a:ext cx="11277600" cy="8096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b="1" dirty="0"/>
              <a:t>Sequential pattern mining</a:t>
            </a:r>
            <a:r>
              <a:rPr lang="en-US" altLang="en-US" sz="2400" dirty="0"/>
              <a:t>: Given a set of sequences, find the </a:t>
            </a:r>
            <a:r>
              <a:rPr lang="en-US" altLang="en-US" sz="2400" dirty="0">
                <a:solidFill>
                  <a:srgbClr val="FF0000"/>
                </a:solidFill>
              </a:rPr>
              <a:t>complete set of </a:t>
            </a:r>
            <a:r>
              <a:rPr lang="en-US" altLang="en-US" sz="2400" i="1" dirty="0">
                <a:solidFill>
                  <a:srgbClr val="FF0000"/>
                </a:solidFill>
              </a:rPr>
              <a:t>frequent </a:t>
            </a:r>
            <a:r>
              <a:rPr lang="en-US" altLang="en-US" sz="2400" dirty="0">
                <a:solidFill>
                  <a:srgbClr val="FF0000"/>
                </a:solidFill>
              </a:rPr>
              <a:t>subsequences </a:t>
            </a:r>
            <a:r>
              <a:rPr lang="en-US" altLang="en-US" sz="2400" dirty="0"/>
              <a:t>(i.e., satisfying the </a:t>
            </a:r>
            <a:r>
              <a:rPr lang="en-US" altLang="en-US" sz="2400" dirty="0" err="1"/>
              <a:t>min_sup</a:t>
            </a:r>
            <a:r>
              <a:rPr lang="en-US" altLang="en-US" sz="2400" dirty="0"/>
              <a:t> threshold)</a:t>
            </a:r>
          </a:p>
        </p:txBody>
      </p:sp>
      <p:sp>
        <p:nvSpPr>
          <p:cNvPr id="797700" name="Text Box 4"/>
          <p:cNvSpPr txBox="1">
            <a:spLocks noChangeArrowheads="1"/>
          </p:cNvSpPr>
          <p:nvPr/>
        </p:nvSpPr>
        <p:spPr bwMode="auto">
          <a:xfrm>
            <a:off x="7997824" y="2600854"/>
            <a:ext cx="295035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 </a:t>
            </a:r>
            <a:r>
              <a:rPr kumimoji="0" lang="en-US" sz="2400" b="1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sequence database</a:t>
            </a:r>
            <a:r>
              <a:rPr kumimoji="0" lang="en-US" sz="2400" b="1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797702" name="Text Box 6"/>
          <p:cNvSpPr txBox="1">
            <a:spLocks noChangeArrowheads="1"/>
          </p:cNvSpPr>
          <p:nvPr/>
        </p:nvSpPr>
        <p:spPr bwMode="auto">
          <a:xfrm>
            <a:off x="508000" y="3423751"/>
            <a:ext cx="73152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marR="0" lvl="0" indent="-3429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0981"/>
              </a:buClr>
              <a:buSzPct val="80000"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An </a:t>
            </a:r>
            <a:r>
              <a:rPr kumimoji="0" lang="en-US" sz="2400" b="0" i="1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element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may contain a set of </a:t>
            </a:r>
            <a:r>
              <a:rPr kumimoji="0" lang="en-US" sz="2400" b="0" i="1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items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(also called </a:t>
            </a:r>
            <a:r>
              <a:rPr kumimoji="0" lang="en-US" sz="2400" b="0" i="1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events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)</a:t>
            </a:r>
          </a:p>
          <a:p>
            <a:pPr marR="0" lvl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0981"/>
              </a:buClr>
              <a:buSzPct val="80000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* Items within an element are unordered and we list them alphabetically</a:t>
            </a:r>
            <a:r>
              <a:rPr kumimoji="0" lang="en-US" sz="2400" b="0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262C6B9-B059-1840-8D23-58845D8EA3CB}"/>
              </a:ext>
            </a:extLst>
          </p:cNvPr>
          <p:cNvGrpSpPr/>
          <p:nvPr/>
        </p:nvGrpSpPr>
        <p:grpSpPr>
          <a:xfrm>
            <a:off x="1113127" y="2600854"/>
            <a:ext cx="5316701" cy="523220"/>
            <a:chOff x="1494646" y="2358258"/>
            <a:chExt cx="5316701" cy="523220"/>
          </a:xfrm>
        </p:grpSpPr>
        <p:sp>
          <p:nvSpPr>
            <p:cNvPr id="5125" name="Text Box 5"/>
            <p:cNvSpPr txBox="1">
              <a:spLocks noChangeArrowheads="1"/>
            </p:cNvSpPr>
            <p:nvPr/>
          </p:nvSpPr>
          <p:spPr bwMode="auto">
            <a:xfrm>
              <a:off x="1494646" y="2358258"/>
              <a:ext cx="531670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ts val="6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ts val="6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ts val="6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ts val="6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ts val="6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l" defTabSz="457189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A </a:t>
              </a:r>
              <a:r>
                <a:rPr kumimoji="0" lang="en-US" altLang="en-US" sz="2800" b="1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sequence</a:t>
              </a:r>
              <a:r>
                <a:rPr kumimoji="0" lang="en-US" altLang="en-US" sz="2800" b="0" i="0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: </a:t>
              </a:r>
              <a:r>
                <a:rPr kumimoji="0" lang="en-US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 &lt; (</a:t>
              </a:r>
              <a:r>
                <a:rPr kumimoji="0" lang="en-US" alt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ef</a:t>
              </a:r>
              <a:r>
                <a:rPr kumimoji="0" lang="en-US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) (ab)  (</a:t>
              </a:r>
              <a:r>
                <a:rPr kumimoji="0" lang="en-US" alt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df</a:t>
              </a:r>
              <a:r>
                <a:rPr kumimoji="0" lang="en-US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)  c   b &gt;</a:t>
              </a:r>
            </a:p>
          </p:txBody>
        </p:sp>
        <p:sp>
          <p:nvSpPr>
            <p:cNvPr id="5127" name="Rectangle 7"/>
            <p:cNvSpPr>
              <a:spLocks noChangeArrowheads="1"/>
            </p:cNvSpPr>
            <p:nvPr/>
          </p:nvSpPr>
          <p:spPr bwMode="auto">
            <a:xfrm>
              <a:off x="3593322" y="2434459"/>
              <a:ext cx="687917" cy="384175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ts val="6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ts val="6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ts val="6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ts val="6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ts val="6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l" defTabSz="457189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5128" name="Rectangle 8"/>
            <p:cNvSpPr>
              <a:spLocks noChangeArrowheads="1"/>
            </p:cNvSpPr>
            <p:nvPr/>
          </p:nvSpPr>
          <p:spPr bwMode="auto">
            <a:xfrm>
              <a:off x="4341565" y="2434458"/>
              <a:ext cx="638173" cy="381000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ts val="6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ts val="6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ts val="6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ts val="6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ts val="6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l" defTabSz="457189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5129" name="Rectangle 9"/>
            <p:cNvSpPr>
              <a:spLocks noChangeArrowheads="1"/>
            </p:cNvSpPr>
            <p:nvPr/>
          </p:nvSpPr>
          <p:spPr bwMode="auto">
            <a:xfrm>
              <a:off x="5084582" y="2443737"/>
              <a:ext cx="556311" cy="381000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ts val="6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ts val="6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ts val="6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ts val="6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ts val="6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l" defTabSz="457189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5130" name="Rectangle 10"/>
            <p:cNvSpPr>
              <a:spLocks noChangeArrowheads="1"/>
            </p:cNvSpPr>
            <p:nvPr/>
          </p:nvSpPr>
          <p:spPr bwMode="auto">
            <a:xfrm>
              <a:off x="5700534" y="2443737"/>
              <a:ext cx="304800" cy="381000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ts val="6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ts val="6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ts val="6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ts val="6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ts val="6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l" defTabSz="457189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5136" name="Rectangle 37"/>
            <p:cNvSpPr>
              <a:spLocks noChangeArrowheads="1"/>
            </p:cNvSpPr>
            <p:nvPr/>
          </p:nvSpPr>
          <p:spPr bwMode="auto">
            <a:xfrm>
              <a:off x="6110177" y="2443737"/>
              <a:ext cx="304800" cy="381000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ts val="6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ts val="6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ts val="6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ts val="6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ts val="6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l" defTabSz="457189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</p:grp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93D652AF-57A2-5940-AA85-A6F231FD11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3550337"/>
              </p:ext>
            </p:extLst>
          </p:nvPr>
        </p:nvGraphicFramePr>
        <p:xfrm>
          <a:off x="7639776" y="3165359"/>
          <a:ext cx="3989916" cy="22860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403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496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56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SID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Sequence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&lt;a(</a:t>
                      </a:r>
                      <a:r>
                        <a:rPr kumimoji="0" lang="en-US" sz="2400" b="0" i="0" u="sng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ab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)(a</a:t>
                      </a:r>
                      <a:r>
                        <a:rPr kumimoji="0" lang="en-US" sz="2400" b="0" i="0" u="sng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)d(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cf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)&gt;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&lt;(ad)c(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bc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)(ae)&gt;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&lt;(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ef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)(</a:t>
                      </a:r>
                      <a:r>
                        <a:rPr kumimoji="0" lang="en-US" sz="2400" b="0" i="0" u="sng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ab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)(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df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r>
                        <a:rPr kumimoji="0" lang="en-US" sz="2400" b="0" i="0" u="sng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&gt;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&lt;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eg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af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cbc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&gt;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9613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7700" grpId="0"/>
      <p:bldP spid="79770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-304800" y="341314"/>
            <a:ext cx="12801600" cy="573087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4000" dirty="0"/>
              <a:t>Sequential Pattern and Sequential Pattern Mining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508000" y="1295400"/>
            <a:ext cx="11277600" cy="8096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b="1" dirty="0"/>
              <a:t>Sequential pattern mining</a:t>
            </a:r>
            <a:r>
              <a:rPr lang="en-US" altLang="en-US" sz="2400" dirty="0"/>
              <a:t>: Given a set of sequences, find the </a:t>
            </a:r>
            <a:r>
              <a:rPr lang="en-US" altLang="en-US" sz="2400" dirty="0">
                <a:solidFill>
                  <a:srgbClr val="FF0000"/>
                </a:solidFill>
              </a:rPr>
              <a:t>complete set of </a:t>
            </a:r>
            <a:r>
              <a:rPr lang="en-US" altLang="en-US" sz="2400" i="1" dirty="0">
                <a:solidFill>
                  <a:srgbClr val="FF0000"/>
                </a:solidFill>
              </a:rPr>
              <a:t>frequent </a:t>
            </a:r>
            <a:r>
              <a:rPr lang="en-US" altLang="en-US" sz="2400" dirty="0">
                <a:solidFill>
                  <a:srgbClr val="FF0000"/>
                </a:solidFill>
              </a:rPr>
              <a:t>subsequences </a:t>
            </a:r>
            <a:r>
              <a:rPr lang="en-US" altLang="en-US" sz="2400" dirty="0"/>
              <a:t>(i.e., satisfying the </a:t>
            </a:r>
            <a:r>
              <a:rPr lang="en-US" altLang="en-US" sz="2400" dirty="0" err="1"/>
              <a:t>min_sup</a:t>
            </a:r>
            <a:r>
              <a:rPr lang="en-US" altLang="en-US" sz="2400" dirty="0"/>
              <a:t> threshold)</a:t>
            </a:r>
          </a:p>
        </p:txBody>
      </p:sp>
      <p:sp>
        <p:nvSpPr>
          <p:cNvPr id="14" name="Text Box 15">
            <a:extLst>
              <a:ext uri="{FF2B5EF4-FFF2-40B4-BE49-F238E27FC236}">
                <a16:creationId xmlns:a16="http://schemas.microsoft.com/office/drawing/2014/main" id="{C0524C48-A416-0647-98A9-DA06CF0A79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000" y="2672589"/>
            <a:ext cx="6156325" cy="461665"/>
          </a:xfrm>
          <a:prstGeom prst="rect">
            <a:avLst/>
          </a:prstGeom>
          <a:solidFill>
            <a:srgbClr val="F6E6EA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&lt;a(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bc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)dc&gt; is a </a:t>
            </a:r>
            <a:r>
              <a:rPr kumimoji="0" lang="en-US" sz="2400" b="1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subsequence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of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&lt;</a:t>
            </a: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</a:t>
            </a:r>
            <a:r>
              <a:rPr kumimoji="0" lang="en-US" sz="2400" b="0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bc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)(ac)</a:t>
            </a: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(</a:t>
            </a:r>
            <a:r>
              <a:rPr kumimoji="0" lang="en-US" sz="2400" b="0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)&gt;</a:t>
            </a: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3A39EDE3-3A2D-A64C-9A53-2E09BE8D5072}"/>
              </a:ext>
            </a:extLst>
          </p:cNvPr>
          <p:cNvSpPr txBox="1">
            <a:spLocks noChangeArrowheads="1"/>
          </p:cNvSpPr>
          <p:nvPr/>
        </p:nvSpPr>
        <p:spPr>
          <a:xfrm>
            <a:off x="508001" y="3537176"/>
            <a:ext cx="6353110" cy="1432929"/>
          </a:xfrm>
          <a:prstGeom prst="rect">
            <a:avLst/>
          </a:prstGeom>
        </p:spPr>
        <p:txBody>
          <a:bodyPr vert="horz" lIns="91438" tIns="45719" rIns="91438" bIns="45719" rtlCol="0">
            <a:noAutofit/>
          </a:bodyPr>
          <a:lstStyle>
            <a:lvl1pPr marL="461963" indent="-461963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CC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8188" indent="-538163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D582C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474663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8080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4588" indent="-522288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6363" indent="-508000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030A0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9973" indent="-228594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68" indent="-228594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63" indent="-228594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58" indent="-228594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1963" marR="0" lvl="0" indent="-461963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CC"/>
              </a:buClr>
              <a:buSzPct val="80000"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400" b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Given </a:t>
            </a:r>
            <a:r>
              <a:rPr kumimoji="0" lang="en-US" sz="2400" b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support threshold</a:t>
            </a:r>
            <a:r>
              <a:rPr kumimoji="0" lang="en-US" sz="2400" b="0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min_sup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= 2, &lt;(ab)c&gt; is a </a:t>
            </a:r>
            <a:r>
              <a:rPr kumimoji="0" lang="en-US" sz="2400" b="0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sequential pattern</a:t>
            </a: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374F2802-2FFE-BD40-B7FC-ABFB24A7F4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1778276"/>
              </p:ext>
            </p:extLst>
          </p:nvPr>
        </p:nvGraphicFramePr>
        <p:xfrm>
          <a:off x="7571351" y="3134254"/>
          <a:ext cx="3989916" cy="22860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403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496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56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SID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Sequence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&lt;a(</a:t>
                      </a:r>
                      <a:r>
                        <a:rPr kumimoji="0" lang="en-US" sz="2400" b="0" i="0" u="sng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ab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)(a</a:t>
                      </a:r>
                      <a:r>
                        <a:rPr kumimoji="0" lang="en-US" sz="2400" b="0" i="0" u="sng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)d(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cf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)&gt;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&lt;(ad)c(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bc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)(ae)&gt;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&lt;(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ef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)(</a:t>
                      </a:r>
                      <a:r>
                        <a:rPr kumimoji="0" lang="en-US" sz="2400" b="0" i="0" u="sng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ab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)(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df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r>
                        <a:rPr kumimoji="0" lang="en-US" sz="2400" b="0" i="0" u="sng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&gt;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&lt;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eg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af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cbc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&gt;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7" name="Text Box 4">
            <a:extLst>
              <a:ext uri="{FF2B5EF4-FFF2-40B4-BE49-F238E27FC236}">
                <a16:creationId xmlns:a16="http://schemas.microsoft.com/office/drawing/2014/main" id="{C7A89545-4830-B841-8760-ECDFDCEBAA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7824" y="2600854"/>
            <a:ext cx="295035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 </a:t>
            </a:r>
            <a:r>
              <a:rPr kumimoji="0" lang="en-US" sz="2400" b="1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sequence database</a:t>
            </a:r>
            <a:r>
              <a:rPr kumimoji="0" lang="en-US" sz="2400" b="1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30425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711200" y="381000"/>
            <a:ext cx="10797117" cy="5794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Sequential Pattern Mining Algorithms</a:t>
            </a:r>
            <a:endParaRPr lang="en-US" altLang="en-US" sz="3200"/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69775" y="1201093"/>
            <a:ext cx="10530186" cy="5244974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altLang="en-US" sz="2400" dirty="0"/>
              <a:t>Algorithm requirement: </a:t>
            </a:r>
            <a:r>
              <a:rPr lang="en-US" altLang="en-US" sz="2400" dirty="0">
                <a:solidFill>
                  <a:srgbClr val="FF0000"/>
                </a:solidFill>
              </a:rPr>
              <a:t>Efficient, scalable, finding complete set, incorporating various kinds of user-specific constraints </a:t>
            </a:r>
          </a:p>
          <a:p>
            <a:pPr eaLnBrk="1" hangingPunct="1">
              <a:spcAft>
                <a:spcPts val="600"/>
              </a:spcAft>
            </a:pPr>
            <a:r>
              <a:rPr lang="en-US" altLang="en-US" sz="2400" dirty="0"/>
              <a:t>The </a:t>
            </a:r>
            <a:r>
              <a:rPr lang="en-US" altLang="en-US" sz="2400" dirty="0" err="1"/>
              <a:t>Apriori</a:t>
            </a:r>
            <a:r>
              <a:rPr lang="en-US" altLang="en-US" sz="2400" dirty="0"/>
              <a:t> property still holds:  If a subsequence s</a:t>
            </a:r>
            <a:r>
              <a:rPr lang="en-US" altLang="en-US" sz="2400" baseline="-25000" dirty="0"/>
              <a:t>1</a:t>
            </a:r>
            <a:r>
              <a:rPr lang="en-US" altLang="en-US" sz="2400" dirty="0"/>
              <a:t> is infrequent, </a:t>
            </a:r>
            <a:r>
              <a:rPr lang="en-US" altLang="en-US" sz="2400" dirty="0">
                <a:sym typeface="Wingdings" pitchFamily="2" charset="2"/>
              </a:rPr>
              <a:t>none of s</a:t>
            </a:r>
            <a:r>
              <a:rPr lang="en-US" altLang="en-US" sz="2400" baseline="-25000" dirty="0">
                <a:sym typeface="Wingdings" pitchFamily="2" charset="2"/>
              </a:rPr>
              <a:t>1</a:t>
            </a:r>
            <a:r>
              <a:rPr lang="en-US" altLang="en-US" sz="2400" dirty="0">
                <a:sym typeface="Wingdings" pitchFamily="2" charset="2"/>
              </a:rPr>
              <a:t>’s super-sequences can be frequent</a:t>
            </a:r>
          </a:p>
          <a:p>
            <a:pPr eaLnBrk="1" hangingPunct="1">
              <a:spcAft>
                <a:spcPts val="600"/>
              </a:spcAft>
            </a:pPr>
            <a:r>
              <a:rPr lang="en-US" altLang="en-US" sz="2400" dirty="0"/>
              <a:t>Representative algorithms</a:t>
            </a:r>
          </a:p>
          <a:p>
            <a:pPr lvl="1" eaLnBrk="1" hangingPunct="1">
              <a:spcAft>
                <a:spcPts val="600"/>
              </a:spcAft>
            </a:pPr>
            <a:r>
              <a:rPr lang="en-US" altLang="en-US" sz="2400" dirty="0">
                <a:solidFill>
                  <a:srgbClr val="FF0000"/>
                </a:solidFill>
              </a:rPr>
              <a:t>GSP</a:t>
            </a:r>
            <a:r>
              <a:rPr lang="en-US" altLang="en-US" sz="2400" dirty="0">
                <a:solidFill>
                  <a:schemeClr val="hlink"/>
                </a:solidFill>
              </a:rPr>
              <a:t> </a:t>
            </a:r>
            <a:r>
              <a:rPr lang="en-US" altLang="en-US" sz="2400" dirty="0"/>
              <a:t>(Generalized Sequential Patterns): </a:t>
            </a:r>
            <a:r>
              <a:rPr lang="en-US" altLang="en-US" sz="2400" dirty="0" err="1"/>
              <a:t>Srikant</a:t>
            </a:r>
            <a:r>
              <a:rPr lang="en-US" altLang="en-US" sz="2400" dirty="0"/>
              <a:t> &amp; Agrawal @ EDBT’96)</a:t>
            </a:r>
          </a:p>
          <a:p>
            <a:pPr lvl="1" eaLnBrk="1" hangingPunct="1">
              <a:spcAft>
                <a:spcPts val="600"/>
              </a:spcAft>
            </a:pPr>
            <a:r>
              <a:rPr lang="en-US" altLang="en-US" sz="2400" dirty="0"/>
              <a:t>Vertical format-based mining: </a:t>
            </a:r>
            <a:r>
              <a:rPr lang="en-US" altLang="en-US" sz="2400" dirty="0">
                <a:solidFill>
                  <a:srgbClr val="FF0000"/>
                </a:solidFill>
              </a:rPr>
              <a:t>SPADE</a:t>
            </a:r>
            <a:r>
              <a:rPr lang="en-US" altLang="en-US" sz="2400" dirty="0"/>
              <a:t> (</a:t>
            </a:r>
            <a:r>
              <a:rPr lang="en-US" altLang="en-US" sz="2400" dirty="0" err="1"/>
              <a:t>Zaki@Machine</a:t>
            </a:r>
            <a:r>
              <a:rPr lang="en-US" altLang="en-US" sz="2400" dirty="0"/>
              <a:t> Leanining’00)</a:t>
            </a:r>
          </a:p>
          <a:p>
            <a:pPr lvl="1" eaLnBrk="1" hangingPunct="1">
              <a:spcAft>
                <a:spcPts val="600"/>
              </a:spcAft>
            </a:pPr>
            <a:r>
              <a:rPr lang="en-US" altLang="en-US" sz="2400" dirty="0"/>
              <a:t>Pattern-growth methods: </a:t>
            </a:r>
            <a:r>
              <a:rPr lang="en-US" altLang="en-US" sz="2400" dirty="0" err="1">
                <a:solidFill>
                  <a:srgbClr val="FF0000"/>
                </a:solidFill>
              </a:rPr>
              <a:t>PrefixSpan</a:t>
            </a:r>
            <a:r>
              <a:rPr lang="en-US" altLang="en-US" sz="2400" dirty="0"/>
              <a:t> (Pei, et al. @TKDE’04)</a:t>
            </a:r>
          </a:p>
          <a:p>
            <a:pPr eaLnBrk="1" hangingPunct="1">
              <a:spcAft>
                <a:spcPts val="600"/>
              </a:spcAft>
            </a:pPr>
            <a:r>
              <a:rPr lang="en-US" altLang="en-US" sz="2400" dirty="0"/>
              <a:t>Mining closed sequential patterns: </a:t>
            </a:r>
            <a:r>
              <a:rPr lang="en-US" altLang="en-US" sz="2400" dirty="0" err="1">
                <a:solidFill>
                  <a:srgbClr val="FF0000"/>
                </a:solidFill>
              </a:rPr>
              <a:t>CloSpan</a:t>
            </a:r>
            <a:r>
              <a:rPr lang="en-US" altLang="en-US" sz="2400" dirty="0"/>
              <a:t> (Yan, et al. @SDM’03)</a:t>
            </a:r>
          </a:p>
          <a:p>
            <a:pPr>
              <a:spcAft>
                <a:spcPts val="600"/>
              </a:spcAft>
            </a:pPr>
            <a:r>
              <a:rPr lang="en-US" altLang="en-US" sz="2400" dirty="0"/>
              <a:t>Constraint-based sequential pattern mining (to be covered in the constraint mining section)</a:t>
            </a:r>
          </a:p>
        </p:txBody>
      </p:sp>
    </p:spTree>
    <p:extLst>
      <p:ext uri="{BB962C8B-B14F-4D97-AF65-F5344CB8AC3E}">
        <p14:creationId xmlns:p14="http://schemas.microsoft.com/office/powerpoint/2010/main" val="1287243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12192000" cy="5334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4000" dirty="0"/>
              <a:t>GSP: </a:t>
            </a:r>
            <a:r>
              <a:rPr lang="en-US" altLang="en-US" sz="4000" dirty="0" err="1"/>
              <a:t>Apriori</a:t>
            </a:r>
            <a:r>
              <a:rPr lang="en-US" altLang="en-US" sz="4000" dirty="0"/>
              <a:t>-Based Sequential Pattern Mining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163784"/>
            <a:ext cx="7511845" cy="1676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Initial candidates: All 8-singleton sequences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&lt;a&gt;, &lt;b&gt;, &lt;c&gt;, &lt;d&gt;, &lt;e&gt;, &lt;f&gt;, &lt;g&gt;, &lt;h&gt;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Scan DB once, count support for each candidate</a:t>
            </a:r>
          </a:p>
        </p:txBody>
      </p:sp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1034312"/>
              </p:ext>
            </p:extLst>
          </p:nvPr>
        </p:nvGraphicFramePr>
        <p:xfrm>
          <a:off x="501137" y="3133727"/>
          <a:ext cx="3048000" cy="2124073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71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3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8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SID   </a:t>
                      </a:r>
                    </a:p>
                  </a:txBody>
                  <a:tcPr marL="121920" marR="121920" marT="45734" marB="4573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Sequence</a:t>
                      </a:r>
                    </a:p>
                  </a:txBody>
                  <a:tcPr marL="121920" marR="121920" marT="45734" marB="4573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5706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121920" marR="121920" marT="45734" marB="45734"/>
                </a:tc>
                <a:tc>
                  <a:txBody>
                    <a:bodyPr/>
                    <a:lstStyle/>
                    <a:p>
                      <a:pPr algn="ctr" ea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buFont typeface="Wingdings" pitchFamily="2" charset="2"/>
                        <a:buNone/>
                      </a:pPr>
                      <a:r>
                        <a:rPr lang="en-US" altLang="en-US" sz="1800" dirty="0">
                          <a:latin typeface="Calibri" panose="020F0502020204030204" pitchFamily="34" charset="0"/>
                        </a:rPr>
                        <a:t>&lt;(</a:t>
                      </a:r>
                      <a:r>
                        <a:rPr lang="en-US" altLang="en-US" sz="1800" dirty="0" err="1">
                          <a:latin typeface="Calibri" panose="020F0502020204030204" pitchFamily="34" charset="0"/>
                        </a:rPr>
                        <a:t>bd</a:t>
                      </a:r>
                      <a:r>
                        <a:rPr lang="en-US" altLang="en-US" sz="1800" dirty="0">
                          <a:latin typeface="Calibri" panose="020F0502020204030204" pitchFamily="34" charset="0"/>
                        </a:rPr>
                        <a:t>)</a:t>
                      </a:r>
                      <a:r>
                        <a:rPr lang="en-US" altLang="en-US" sz="1800" dirty="0" err="1">
                          <a:latin typeface="Calibri" panose="020F0502020204030204" pitchFamily="34" charset="0"/>
                        </a:rPr>
                        <a:t>cb</a:t>
                      </a:r>
                      <a:r>
                        <a:rPr lang="en-US" altLang="en-US" sz="1800" dirty="0">
                          <a:latin typeface="Calibri" panose="020F0502020204030204" pitchFamily="34" charset="0"/>
                        </a:rPr>
                        <a:t>(ac)&gt;</a:t>
                      </a:r>
                    </a:p>
                  </a:txBody>
                  <a:tcPr marL="121920" marR="121920" marT="45734" marB="4573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5706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121920" marR="121920" marT="45734" marB="45734"/>
                </a:tc>
                <a:tc>
                  <a:txBody>
                    <a:bodyPr/>
                    <a:lstStyle/>
                    <a:p>
                      <a:pPr algn="ctr" ea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buFont typeface="Wingdings" pitchFamily="2" charset="2"/>
                        <a:buNone/>
                      </a:pPr>
                      <a:r>
                        <a:rPr lang="en-US" altLang="en-US" sz="1800" dirty="0">
                          <a:latin typeface="Calibri" panose="020F0502020204030204" pitchFamily="34" charset="0"/>
                        </a:rPr>
                        <a:t>&lt;(bf)(</a:t>
                      </a:r>
                      <a:r>
                        <a:rPr lang="en-US" altLang="en-US" sz="1800" dirty="0" err="1">
                          <a:latin typeface="Calibri" panose="020F0502020204030204" pitchFamily="34" charset="0"/>
                        </a:rPr>
                        <a:t>ce</a:t>
                      </a:r>
                      <a:r>
                        <a:rPr lang="en-US" altLang="en-US" sz="1800" dirty="0">
                          <a:latin typeface="Calibri" panose="020F0502020204030204" pitchFamily="34" charset="0"/>
                        </a:rPr>
                        <a:t>)b(</a:t>
                      </a:r>
                      <a:r>
                        <a:rPr lang="en-US" altLang="en-US" sz="1800" dirty="0" err="1">
                          <a:latin typeface="Calibri" panose="020F0502020204030204" pitchFamily="34" charset="0"/>
                        </a:rPr>
                        <a:t>fg</a:t>
                      </a:r>
                      <a:r>
                        <a:rPr lang="en-US" altLang="en-US" sz="1800" dirty="0">
                          <a:latin typeface="Calibri" panose="020F0502020204030204" pitchFamily="34" charset="0"/>
                        </a:rPr>
                        <a:t>)&gt;</a:t>
                      </a:r>
                    </a:p>
                  </a:txBody>
                  <a:tcPr marL="121920" marR="121920" marT="45734" marB="4573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5706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121920" marR="121920" marT="45734" marB="45734"/>
                </a:tc>
                <a:tc>
                  <a:txBody>
                    <a:bodyPr/>
                    <a:lstStyle/>
                    <a:p>
                      <a:pPr algn="ctr" ea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buFont typeface="Wingdings" pitchFamily="2" charset="2"/>
                        <a:buNone/>
                      </a:pPr>
                      <a:r>
                        <a:rPr lang="en-US" altLang="en-US" sz="1800" dirty="0">
                          <a:latin typeface="Calibri" panose="020F0502020204030204" pitchFamily="34" charset="0"/>
                        </a:rPr>
                        <a:t>&lt;(ah)(bf)</a:t>
                      </a:r>
                      <a:r>
                        <a:rPr lang="en-US" altLang="en-US" sz="1800" dirty="0" err="1">
                          <a:latin typeface="Calibri" panose="020F0502020204030204" pitchFamily="34" charset="0"/>
                        </a:rPr>
                        <a:t>abf</a:t>
                      </a:r>
                      <a:r>
                        <a:rPr lang="en-US" altLang="en-US" sz="1800" dirty="0">
                          <a:latin typeface="Calibri" panose="020F0502020204030204" pitchFamily="34" charset="0"/>
                        </a:rPr>
                        <a:t>&gt;</a:t>
                      </a:r>
                    </a:p>
                  </a:txBody>
                  <a:tcPr marL="121920" marR="121920" marT="45734" marB="4573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38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121920" marR="121920" marT="45734" marB="45734"/>
                </a:tc>
                <a:tc>
                  <a:txBody>
                    <a:bodyPr/>
                    <a:lstStyle/>
                    <a:p>
                      <a:pPr algn="ctr" ea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buFont typeface="Wingdings" pitchFamily="2" charset="2"/>
                        <a:buNone/>
                      </a:pPr>
                      <a:r>
                        <a:rPr lang="en-US" altLang="en-US" sz="1800" dirty="0">
                          <a:latin typeface="Calibri" panose="020F0502020204030204" pitchFamily="34" charset="0"/>
                        </a:rPr>
                        <a:t>&lt;(be)(</a:t>
                      </a:r>
                      <a:r>
                        <a:rPr lang="en-US" altLang="en-US" sz="1800" dirty="0" err="1">
                          <a:latin typeface="Calibri" panose="020F0502020204030204" pitchFamily="34" charset="0"/>
                        </a:rPr>
                        <a:t>ce</a:t>
                      </a:r>
                      <a:r>
                        <a:rPr lang="en-US" altLang="en-US" sz="1800" dirty="0">
                          <a:latin typeface="Calibri" panose="020F0502020204030204" pitchFamily="34" charset="0"/>
                        </a:rPr>
                        <a:t>)d&gt;</a:t>
                      </a:r>
                    </a:p>
                  </a:txBody>
                  <a:tcPr marL="121920" marR="121920" marT="45734" marB="4573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5706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121920" marR="121920" marT="45734" marB="4573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altLang="en-US" sz="1800" dirty="0">
                          <a:latin typeface="Calibri" panose="020F0502020204030204" pitchFamily="34" charset="0"/>
                        </a:rPr>
                        <a:t>&lt;a(</a:t>
                      </a:r>
                      <a:r>
                        <a:rPr lang="en-US" altLang="en-US" sz="1800" dirty="0" err="1">
                          <a:latin typeface="Calibri" panose="020F0502020204030204" pitchFamily="34" charset="0"/>
                        </a:rPr>
                        <a:t>bd</a:t>
                      </a:r>
                      <a:r>
                        <a:rPr lang="en-US" altLang="en-US" sz="1800" dirty="0">
                          <a:latin typeface="Calibri" panose="020F0502020204030204" pitchFamily="34" charset="0"/>
                        </a:rPr>
                        <a:t>)</a:t>
                      </a:r>
                      <a:r>
                        <a:rPr lang="en-US" altLang="en-US" sz="1800" dirty="0" err="1">
                          <a:latin typeface="Calibri" panose="020F0502020204030204" pitchFamily="34" charset="0"/>
                        </a:rPr>
                        <a:t>bcb</a:t>
                      </a:r>
                      <a:r>
                        <a:rPr lang="en-US" altLang="en-US" sz="1800" dirty="0"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altLang="en-US" sz="1800" dirty="0" err="1">
                          <a:latin typeface="Calibri" panose="020F0502020204030204" pitchFamily="34" charset="0"/>
                        </a:rPr>
                        <a:t>ade</a:t>
                      </a:r>
                      <a:r>
                        <a:rPr lang="en-US" altLang="en-US" sz="1800" dirty="0">
                          <a:latin typeface="Calibri" panose="020F0502020204030204" pitchFamily="34" charset="0"/>
                        </a:rPr>
                        <a:t>)&gt;</a:t>
                      </a:r>
                    </a:p>
                  </a:txBody>
                  <a:tcPr marL="121920" marR="121920" marT="45734" marB="45734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094775" y="2677743"/>
            <a:ext cx="1398871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min_sup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= 2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9873178"/>
              </p:ext>
            </p:extLst>
          </p:nvPr>
        </p:nvGraphicFramePr>
        <p:xfrm>
          <a:off x="5196128" y="3353384"/>
          <a:ext cx="1297518" cy="298767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883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1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865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Cand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.</a:t>
                      </a:r>
                    </a:p>
                  </a:txBody>
                  <a:tcPr marL="121835" marR="121835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sup</a:t>
                      </a:r>
                    </a:p>
                  </a:txBody>
                  <a:tcPr marL="121835" marR="121835" marT="45730" marB="4573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35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</a:rPr>
                        <a:t>&lt;a&gt;</a:t>
                      </a:r>
                    </a:p>
                  </a:txBody>
                  <a:tcPr marL="121835" marR="121835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121835" marR="121835" marT="45730" marB="4573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35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</a:rPr>
                        <a:t>&lt;b&gt;</a:t>
                      </a:r>
                    </a:p>
                  </a:txBody>
                  <a:tcPr marL="121835" marR="121835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121835" marR="121835" marT="45730" marB="4573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35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</a:rPr>
                        <a:t>&lt;c&gt;</a:t>
                      </a:r>
                    </a:p>
                  </a:txBody>
                  <a:tcPr marL="121835" marR="121835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121835" marR="121835" marT="45730" marB="4573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35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</a:rPr>
                        <a:t>&lt;d&gt;</a:t>
                      </a:r>
                    </a:p>
                  </a:txBody>
                  <a:tcPr marL="121835" marR="121835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121835" marR="121835" marT="45730" marB="4573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35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</a:rPr>
                        <a:t>&lt;e&gt;</a:t>
                      </a:r>
                    </a:p>
                  </a:txBody>
                  <a:tcPr marL="121835" marR="121835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121835" marR="121835" marT="45730" marB="4573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535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</a:rPr>
                        <a:t>&lt;f&gt;</a:t>
                      </a:r>
                    </a:p>
                  </a:txBody>
                  <a:tcPr marL="121835" marR="121835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121835" marR="121835" marT="45730" marB="4573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535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</a:rPr>
                        <a:t>&lt;g&gt;</a:t>
                      </a:r>
                    </a:p>
                  </a:txBody>
                  <a:tcPr marL="121835" marR="121835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21835" marR="121835" marT="45730" marB="4573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535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</a:rPr>
                        <a:t>&lt;h&gt;</a:t>
                      </a:r>
                    </a:p>
                  </a:txBody>
                  <a:tcPr marL="121835" marR="121835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21835" marR="121835" marT="45730" marB="4573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cxnSp>
        <p:nvCxnSpPr>
          <p:cNvPr id="7362" name="Straight Connector 5"/>
          <p:cNvCxnSpPr>
            <a:cxnSpLocks noChangeShapeType="1"/>
          </p:cNvCxnSpPr>
          <p:nvPr/>
        </p:nvCxnSpPr>
        <p:spPr bwMode="auto">
          <a:xfrm>
            <a:off x="5196128" y="5687008"/>
            <a:ext cx="711200" cy="304800"/>
          </a:xfrm>
          <a:prstGeom prst="line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363" name="Straight Connector 44"/>
          <p:cNvCxnSpPr>
            <a:cxnSpLocks noChangeShapeType="1"/>
          </p:cNvCxnSpPr>
          <p:nvPr/>
        </p:nvCxnSpPr>
        <p:spPr bwMode="auto">
          <a:xfrm flipV="1">
            <a:off x="5208829" y="5687008"/>
            <a:ext cx="698500" cy="304800"/>
          </a:xfrm>
          <a:prstGeom prst="line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364" name="Straight Connector 48"/>
          <p:cNvCxnSpPr>
            <a:cxnSpLocks noChangeShapeType="1"/>
          </p:cNvCxnSpPr>
          <p:nvPr/>
        </p:nvCxnSpPr>
        <p:spPr bwMode="auto">
          <a:xfrm>
            <a:off x="5196128" y="5991808"/>
            <a:ext cx="711200" cy="304800"/>
          </a:xfrm>
          <a:prstGeom prst="line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365" name="Straight Connector 49"/>
          <p:cNvCxnSpPr>
            <a:cxnSpLocks noChangeShapeType="1"/>
          </p:cNvCxnSpPr>
          <p:nvPr/>
        </p:nvCxnSpPr>
        <p:spPr bwMode="auto">
          <a:xfrm flipV="1">
            <a:off x="5208829" y="5991808"/>
            <a:ext cx="698500" cy="304800"/>
          </a:xfrm>
          <a:prstGeom prst="line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366" name="Curved Right Arrow 13"/>
          <p:cNvSpPr>
            <a:spLocks noChangeArrowheads="1"/>
          </p:cNvSpPr>
          <p:nvPr/>
        </p:nvSpPr>
        <p:spPr bwMode="auto">
          <a:xfrm flipH="1">
            <a:off x="6964101" y="2224348"/>
            <a:ext cx="382089" cy="1438564"/>
          </a:xfrm>
          <a:prstGeom prst="curvedRightArrow">
            <a:avLst>
              <a:gd name="adj1" fmla="val 25003"/>
              <a:gd name="adj2" fmla="val 50005"/>
              <a:gd name="adj3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spcBef>
                <a:spcPts val="6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ts val="6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ts val="6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ts val="6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ts val="6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7367" name="Oval 14"/>
          <p:cNvSpPr>
            <a:spLocks noChangeArrowheads="1"/>
          </p:cNvSpPr>
          <p:nvPr/>
        </p:nvSpPr>
        <p:spPr bwMode="auto">
          <a:xfrm>
            <a:off x="6008928" y="5687008"/>
            <a:ext cx="406400" cy="304800"/>
          </a:xfrm>
          <a:prstGeom prst="ellipse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 eaLnBrk="0" hangingPunct="0">
              <a:spcBef>
                <a:spcPts val="6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ts val="6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ts val="6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ts val="6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ts val="6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7368" name="Oval 52"/>
          <p:cNvSpPr>
            <a:spLocks noChangeArrowheads="1"/>
          </p:cNvSpPr>
          <p:nvPr/>
        </p:nvSpPr>
        <p:spPr bwMode="auto">
          <a:xfrm>
            <a:off x="6008928" y="5991808"/>
            <a:ext cx="406400" cy="304800"/>
          </a:xfrm>
          <a:prstGeom prst="ellipse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 eaLnBrk="0" hangingPunct="0">
              <a:spcBef>
                <a:spcPts val="6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ts val="6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ts val="6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ts val="6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ts val="6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7849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366" grpId="0" animBg="1"/>
      <p:bldP spid="7367" grpId="0" animBg="1"/>
      <p:bldP spid="7368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12192000" cy="5334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4000" dirty="0"/>
              <a:t>GSP: </a:t>
            </a:r>
            <a:r>
              <a:rPr lang="en-US" altLang="en-US" sz="4000" dirty="0" err="1"/>
              <a:t>Apriori</a:t>
            </a:r>
            <a:r>
              <a:rPr lang="en-US" altLang="en-US" sz="4000" dirty="0"/>
              <a:t>-Based Sequential Pattern Mining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163784"/>
            <a:ext cx="7511845" cy="1676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Generate length-2 candidate sequences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7385" y="2277400"/>
            <a:ext cx="1398871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min_sup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= 2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8469993"/>
              </p:ext>
            </p:extLst>
          </p:nvPr>
        </p:nvGraphicFramePr>
        <p:xfrm>
          <a:off x="214684" y="2949058"/>
          <a:ext cx="1297518" cy="298767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883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1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865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Cand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.</a:t>
                      </a:r>
                    </a:p>
                  </a:txBody>
                  <a:tcPr marL="121835" marR="121835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sup</a:t>
                      </a:r>
                    </a:p>
                  </a:txBody>
                  <a:tcPr marL="121835" marR="121835" marT="45730" marB="4573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35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</a:rPr>
                        <a:t>&lt;a&gt;</a:t>
                      </a:r>
                    </a:p>
                  </a:txBody>
                  <a:tcPr marL="121835" marR="121835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121835" marR="121835" marT="45730" marB="4573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35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</a:rPr>
                        <a:t>&lt;b&gt;</a:t>
                      </a:r>
                    </a:p>
                  </a:txBody>
                  <a:tcPr marL="121835" marR="121835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121835" marR="121835" marT="45730" marB="4573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35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</a:rPr>
                        <a:t>&lt;c&gt;</a:t>
                      </a:r>
                    </a:p>
                  </a:txBody>
                  <a:tcPr marL="121835" marR="121835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121835" marR="121835" marT="45730" marB="4573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35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</a:rPr>
                        <a:t>&lt;d&gt;</a:t>
                      </a:r>
                    </a:p>
                  </a:txBody>
                  <a:tcPr marL="121835" marR="121835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121835" marR="121835" marT="45730" marB="4573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35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</a:rPr>
                        <a:t>&lt;e&gt;</a:t>
                      </a:r>
                    </a:p>
                  </a:txBody>
                  <a:tcPr marL="121835" marR="121835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121835" marR="121835" marT="45730" marB="4573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535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</a:rPr>
                        <a:t>&lt;f&gt;</a:t>
                      </a:r>
                    </a:p>
                  </a:txBody>
                  <a:tcPr marL="121835" marR="121835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121835" marR="121835" marT="45730" marB="4573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535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</a:rPr>
                        <a:t>&lt;g&gt;</a:t>
                      </a:r>
                    </a:p>
                  </a:txBody>
                  <a:tcPr marL="121835" marR="121835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21835" marR="121835" marT="45730" marB="4573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535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</a:rPr>
                        <a:t>&lt;h&gt;</a:t>
                      </a:r>
                    </a:p>
                  </a:txBody>
                  <a:tcPr marL="121835" marR="121835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21835" marR="121835" marT="45730" marB="4573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3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065577"/>
              </p:ext>
            </p:extLst>
          </p:nvPr>
        </p:nvGraphicFramePr>
        <p:xfrm>
          <a:off x="2521339" y="2001984"/>
          <a:ext cx="5892800" cy="2006599"/>
        </p:xfrm>
        <a:graphic>
          <a:graphicData uri="http://schemas.openxmlformats.org/drawingml/2006/table">
            <a:tbl>
              <a:tblPr/>
              <a:tblGrid>
                <a:gridCol w="7678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32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32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14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32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500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0889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866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920" marR="121920" marT="45743" marB="4574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&lt;a&gt;</a:t>
                      </a:r>
                    </a:p>
                  </a:txBody>
                  <a:tcPr marL="121920" marR="121920" marT="45743" marB="4574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&lt;b&gt;</a:t>
                      </a:r>
                    </a:p>
                  </a:txBody>
                  <a:tcPr marL="121920" marR="121920" marT="45743" marB="457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&lt;c&gt;</a:t>
                      </a:r>
                    </a:p>
                  </a:txBody>
                  <a:tcPr marL="121920" marR="121920" marT="45743" marB="457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&lt;d&gt;</a:t>
                      </a:r>
                    </a:p>
                  </a:txBody>
                  <a:tcPr marL="121920" marR="121920" marT="45743" marB="457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&lt;e&gt;</a:t>
                      </a:r>
                    </a:p>
                  </a:txBody>
                  <a:tcPr marL="121920" marR="121920" marT="45743" marB="457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&lt;f&gt;</a:t>
                      </a:r>
                    </a:p>
                  </a:txBody>
                  <a:tcPr marL="121920" marR="121920" marT="45743" marB="457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66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&lt;a&gt;</a:t>
                      </a:r>
                    </a:p>
                  </a:txBody>
                  <a:tcPr marL="121920" marR="121920" marT="45743" marB="4574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&lt;aa&gt;</a:t>
                      </a:r>
                    </a:p>
                  </a:txBody>
                  <a:tcPr marL="121920" marR="121920" marT="45743" marB="4574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&lt;ab&gt;</a:t>
                      </a:r>
                    </a:p>
                  </a:txBody>
                  <a:tcPr marL="121920" marR="121920" marT="45743" marB="457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&lt;ac&gt;</a:t>
                      </a:r>
                    </a:p>
                  </a:txBody>
                  <a:tcPr marL="121920" marR="121920" marT="45743" marB="457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&lt;ad&gt;</a:t>
                      </a:r>
                    </a:p>
                  </a:txBody>
                  <a:tcPr marL="121920" marR="121920" marT="45743" marB="457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&lt;ae&gt;</a:t>
                      </a:r>
                    </a:p>
                  </a:txBody>
                  <a:tcPr marL="121920" marR="121920" marT="45743" marB="457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&lt;af&gt;</a:t>
                      </a:r>
                    </a:p>
                  </a:txBody>
                  <a:tcPr marL="121920" marR="121920" marT="45743" marB="457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66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&lt;b&gt;</a:t>
                      </a:r>
                    </a:p>
                  </a:txBody>
                  <a:tcPr marL="121920" marR="121920" marT="45743" marB="4574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&lt;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ba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&gt;</a:t>
                      </a:r>
                    </a:p>
                  </a:txBody>
                  <a:tcPr marL="121920" marR="121920" marT="45743" marB="4574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&lt;bb&gt;</a:t>
                      </a:r>
                    </a:p>
                  </a:txBody>
                  <a:tcPr marL="121920" marR="121920" marT="45743" marB="457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&lt;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bc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&gt;</a:t>
                      </a:r>
                    </a:p>
                  </a:txBody>
                  <a:tcPr marL="121920" marR="121920" marT="45743" marB="457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&lt;bd&gt;</a:t>
                      </a:r>
                    </a:p>
                  </a:txBody>
                  <a:tcPr marL="121920" marR="121920" marT="45743" marB="457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&lt;be&gt;</a:t>
                      </a:r>
                    </a:p>
                  </a:txBody>
                  <a:tcPr marL="121920" marR="121920" marT="45743" marB="457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&lt;bf&gt;</a:t>
                      </a:r>
                    </a:p>
                  </a:txBody>
                  <a:tcPr marL="121920" marR="121920" marT="45743" marB="457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66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&lt;c&gt;</a:t>
                      </a:r>
                    </a:p>
                  </a:txBody>
                  <a:tcPr marL="121920" marR="121920" marT="45743" marB="4574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&lt;ca&gt;</a:t>
                      </a:r>
                    </a:p>
                  </a:txBody>
                  <a:tcPr marL="121920" marR="121920" marT="45743" marB="4574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&lt;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cb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&gt;</a:t>
                      </a:r>
                    </a:p>
                  </a:txBody>
                  <a:tcPr marL="121920" marR="121920" marT="45743" marB="457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&lt;cc&gt;</a:t>
                      </a:r>
                    </a:p>
                  </a:txBody>
                  <a:tcPr marL="121920" marR="121920" marT="45743" marB="457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&lt;cd&gt;</a:t>
                      </a:r>
                    </a:p>
                  </a:txBody>
                  <a:tcPr marL="121920" marR="121920" marT="45743" marB="457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&lt;ce&gt;</a:t>
                      </a:r>
                    </a:p>
                  </a:txBody>
                  <a:tcPr marL="121920" marR="121920" marT="45743" marB="457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&lt;cf&gt;</a:t>
                      </a:r>
                    </a:p>
                  </a:txBody>
                  <a:tcPr marL="121920" marR="121920" marT="45743" marB="457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66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&lt;d&gt;</a:t>
                      </a:r>
                    </a:p>
                  </a:txBody>
                  <a:tcPr marL="121920" marR="121920" marT="45743" marB="4574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&lt;da&gt;</a:t>
                      </a:r>
                    </a:p>
                  </a:txBody>
                  <a:tcPr marL="121920" marR="121920" marT="45743" marB="4574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&lt;db&gt;</a:t>
                      </a:r>
                    </a:p>
                  </a:txBody>
                  <a:tcPr marL="121920" marR="121920" marT="45743" marB="457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&lt;dc&gt;</a:t>
                      </a:r>
                    </a:p>
                  </a:txBody>
                  <a:tcPr marL="121920" marR="121920" marT="45743" marB="457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&lt;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dd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&gt;</a:t>
                      </a:r>
                    </a:p>
                  </a:txBody>
                  <a:tcPr marL="121920" marR="121920" marT="45743" marB="457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&lt;de&gt;</a:t>
                      </a:r>
                    </a:p>
                  </a:txBody>
                  <a:tcPr marL="121920" marR="121920" marT="45743" marB="457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&lt;df&gt;</a:t>
                      </a:r>
                    </a:p>
                  </a:txBody>
                  <a:tcPr marL="121920" marR="121920" marT="45743" marB="457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66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&lt;e&gt;</a:t>
                      </a:r>
                    </a:p>
                  </a:txBody>
                  <a:tcPr marL="121920" marR="121920" marT="45743" marB="4574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&lt;ea&gt;</a:t>
                      </a:r>
                    </a:p>
                  </a:txBody>
                  <a:tcPr marL="121920" marR="121920" marT="45743" marB="4574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&lt;eb&gt;</a:t>
                      </a:r>
                    </a:p>
                  </a:txBody>
                  <a:tcPr marL="121920" marR="121920" marT="45743" marB="457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&lt;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ec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&gt;</a:t>
                      </a:r>
                    </a:p>
                  </a:txBody>
                  <a:tcPr marL="121920" marR="121920" marT="45743" marB="457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&lt;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ed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&gt;</a:t>
                      </a:r>
                    </a:p>
                  </a:txBody>
                  <a:tcPr marL="121920" marR="121920" marT="45743" marB="457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&lt;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ee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&gt;</a:t>
                      </a:r>
                    </a:p>
                  </a:txBody>
                  <a:tcPr marL="121920" marR="121920" marT="45743" marB="457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&lt;ef&gt;</a:t>
                      </a:r>
                    </a:p>
                  </a:txBody>
                  <a:tcPr marL="121920" marR="121920" marT="45743" marB="457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66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&lt;f&gt;</a:t>
                      </a:r>
                    </a:p>
                  </a:txBody>
                  <a:tcPr marL="121920" marR="121920" marT="45743" marB="4574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&lt;fa&gt;</a:t>
                      </a:r>
                    </a:p>
                  </a:txBody>
                  <a:tcPr marL="121920" marR="121920" marT="45743" marB="4574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&lt;fb&gt;</a:t>
                      </a:r>
                    </a:p>
                  </a:txBody>
                  <a:tcPr marL="121920" marR="121920" marT="45743" marB="457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&lt;fc&gt;</a:t>
                      </a:r>
                    </a:p>
                  </a:txBody>
                  <a:tcPr marL="121920" marR="121920" marT="45743" marB="457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&lt;fd&gt;</a:t>
                      </a:r>
                    </a:p>
                  </a:txBody>
                  <a:tcPr marL="121920" marR="121920" marT="45743" marB="457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&lt;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fe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&gt;</a:t>
                      </a:r>
                    </a:p>
                  </a:txBody>
                  <a:tcPr marL="121920" marR="121920" marT="45743" marB="457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&lt;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ff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&gt;</a:t>
                      </a:r>
                    </a:p>
                  </a:txBody>
                  <a:tcPr marL="121920" marR="121920" marT="45743" marB="457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36" name="Group 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1952157"/>
              </p:ext>
            </p:extLst>
          </p:nvPr>
        </p:nvGraphicFramePr>
        <p:xfrm>
          <a:off x="2521339" y="4611180"/>
          <a:ext cx="5994400" cy="1925640"/>
        </p:xfrm>
        <a:graphic>
          <a:graphicData uri="http://schemas.openxmlformats.org/drawingml/2006/table">
            <a:tbl>
              <a:tblPr/>
              <a:tblGrid>
                <a:gridCol w="6995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12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790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920" marR="121920" marT="45740" marB="457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&lt;a&gt;</a:t>
                      </a:r>
                    </a:p>
                  </a:txBody>
                  <a:tcPr marL="121920" marR="121920" marT="45740" marB="457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&lt;b&gt;</a:t>
                      </a:r>
                    </a:p>
                  </a:txBody>
                  <a:tcPr marL="121920" marR="121920"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&lt;c&gt;</a:t>
                      </a:r>
                    </a:p>
                  </a:txBody>
                  <a:tcPr marL="121920" marR="121920"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&lt;d&gt;</a:t>
                      </a:r>
                    </a:p>
                  </a:txBody>
                  <a:tcPr marL="121920" marR="121920"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&lt;e&gt;</a:t>
                      </a:r>
                    </a:p>
                  </a:txBody>
                  <a:tcPr marL="121920" marR="121920"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&lt;f&gt;</a:t>
                      </a:r>
                    </a:p>
                  </a:txBody>
                  <a:tcPr marL="121920" marR="121920"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&lt;a&gt;</a:t>
                      </a:r>
                    </a:p>
                  </a:txBody>
                  <a:tcPr marL="121920" marR="121920" marT="45740" marB="457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920" marR="121920" marT="45740" marB="457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&lt;(ab)&gt;</a:t>
                      </a:r>
                    </a:p>
                  </a:txBody>
                  <a:tcPr marL="121920" marR="121920"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&lt;(ac)&gt;</a:t>
                      </a:r>
                    </a:p>
                  </a:txBody>
                  <a:tcPr marL="121920" marR="121920"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&lt;(ad)&gt;</a:t>
                      </a:r>
                    </a:p>
                  </a:txBody>
                  <a:tcPr marL="121920" marR="121920"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&lt;(ae)&gt;</a:t>
                      </a:r>
                    </a:p>
                  </a:txBody>
                  <a:tcPr marL="121920" marR="121920"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&lt;(af)&gt;</a:t>
                      </a:r>
                    </a:p>
                  </a:txBody>
                  <a:tcPr marL="121920" marR="121920"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&lt;b&gt;</a:t>
                      </a:r>
                    </a:p>
                  </a:txBody>
                  <a:tcPr marL="121920" marR="121920" marT="45740" marB="457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920" marR="121920" marT="45740" marB="457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920" marR="121920"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&lt;(</a:t>
                      </a:r>
                      <a:r>
                        <a:rPr kumimoji="0" lang="en-US" sz="1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bc</a:t>
                      </a: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)&gt;</a:t>
                      </a:r>
                    </a:p>
                  </a:txBody>
                  <a:tcPr marL="121920" marR="121920"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&lt;(</a:t>
                      </a:r>
                      <a:r>
                        <a:rPr kumimoji="0" lang="en-US" sz="1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bd</a:t>
                      </a: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)&gt;</a:t>
                      </a:r>
                    </a:p>
                  </a:txBody>
                  <a:tcPr marL="121920" marR="121920"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&lt;(be)&gt;</a:t>
                      </a:r>
                    </a:p>
                  </a:txBody>
                  <a:tcPr marL="121920" marR="121920"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&lt;(bf)&gt;</a:t>
                      </a:r>
                    </a:p>
                  </a:txBody>
                  <a:tcPr marL="121920" marR="121920"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&lt;c&gt;</a:t>
                      </a:r>
                    </a:p>
                  </a:txBody>
                  <a:tcPr marL="121920" marR="121920" marT="45740" marB="457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920" marR="121920" marT="45740" marB="457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920" marR="121920"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920" marR="121920"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&lt;(cd)&gt;</a:t>
                      </a:r>
                    </a:p>
                  </a:txBody>
                  <a:tcPr marL="121920" marR="121920"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&lt;(</a:t>
                      </a:r>
                      <a:r>
                        <a:rPr kumimoji="0" lang="en-US" sz="1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ce</a:t>
                      </a: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)&gt;</a:t>
                      </a:r>
                    </a:p>
                  </a:txBody>
                  <a:tcPr marL="121920" marR="121920"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&lt;(cf)&gt;</a:t>
                      </a:r>
                    </a:p>
                  </a:txBody>
                  <a:tcPr marL="121920" marR="121920"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&lt;d&gt;</a:t>
                      </a:r>
                    </a:p>
                  </a:txBody>
                  <a:tcPr marL="121920" marR="121920" marT="45740" marB="457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920" marR="121920" marT="45740" marB="457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920" marR="121920"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920" marR="121920"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920" marR="121920"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&lt;(de)&gt;</a:t>
                      </a:r>
                    </a:p>
                  </a:txBody>
                  <a:tcPr marL="121920" marR="121920"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&lt;(</a:t>
                      </a:r>
                      <a:r>
                        <a:rPr kumimoji="0" lang="en-US" sz="1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df</a:t>
                      </a: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)&gt;</a:t>
                      </a:r>
                    </a:p>
                  </a:txBody>
                  <a:tcPr marL="121920" marR="121920"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&lt;e&gt;</a:t>
                      </a:r>
                    </a:p>
                  </a:txBody>
                  <a:tcPr marL="121920" marR="121920" marT="45740" marB="457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920" marR="121920" marT="45740" marB="457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920" marR="121920"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920" marR="121920"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920" marR="121920"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920" marR="121920"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&lt;(</a:t>
                      </a:r>
                      <a:r>
                        <a:rPr kumimoji="0" lang="en-US" sz="1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ef</a:t>
                      </a: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)&gt;</a:t>
                      </a:r>
                    </a:p>
                  </a:txBody>
                  <a:tcPr marL="121920" marR="121920"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&lt;f&gt;</a:t>
                      </a:r>
                    </a:p>
                  </a:txBody>
                  <a:tcPr marL="121920" marR="121920" marT="45740" marB="457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920" marR="121920" marT="45740" marB="457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920" marR="121920"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920" marR="121920"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920" marR="121920"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920" marR="121920"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920" marR="121920"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cxnSp>
        <p:nvCxnSpPr>
          <p:cNvPr id="7362" name="Straight Connector 5"/>
          <p:cNvCxnSpPr>
            <a:cxnSpLocks noChangeShapeType="1"/>
          </p:cNvCxnSpPr>
          <p:nvPr/>
        </p:nvCxnSpPr>
        <p:spPr bwMode="auto">
          <a:xfrm>
            <a:off x="214684" y="5282682"/>
            <a:ext cx="711200" cy="304800"/>
          </a:xfrm>
          <a:prstGeom prst="line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363" name="Straight Connector 44"/>
          <p:cNvCxnSpPr>
            <a:cxnSpLocks noChangeShapeType="1"/>
          </p:cNvCxnSpPr>
          <p:nvPr/>
        </p:nvCxnSpPr>
        <p:spPr bwMode="auto">
          <a:xfrm flipV="1">
            <a:off x="227385" y="5282682"/>
            <a:ext cx="698500" cy="304800"/>
          </a:xfrm>
          <a:prstGeom prst="line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364" name="Straight Connector 48"/>
          <p:cNvCxnSpPr>
            <a:cxnSpLocks noChangeShapeType="1"/>
          </p:cNvCxnSpPr>
          <p:nvPr/>
        </p:nvCxnSpPr>
        <p:spPr bwMode="auto">
          <a:xfrm>
            <a:off x="214684" y="5587482"/>
            <a:ext cx="711200" cy="304800"/>
          </a:xfrm>
          <a:prstGeom prst="line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365" name="Straight Connector 49"/>
          <p:cNvCxnSpPr>
            <a:cxnSpLocks noChangeShapeType="1"/>
          </p:cNvCxnSpPr>
          <p:nvPr/>
        </p:nvCxnSpPr>
        <p:spPr bwMode="auto">
          <a:xfrm flipV="1">
            <a:off x="227385" y="5587482"/>
            <a:ext cx="698500" cy="304800"/>
          </a:xfrm>
          <a:prstGeom prst="line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367" name="Oval 14"/>
          <p:cNvSpPr>
            <a:spLocks noChangeArrowheads="1"/>
          </p:cNvSpPr>
          <p:nvPr/>
        </p:nvSpPr>
        <p:spPr bwMode="auto">
          <a:xfrm>
            <a:off x="1027484" y="5282682"/>
            <a:ext cx="406400" cy="304800"/>
          </a:xfrm>
          <a:prstGeom prst="ellipse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 eaLnBrk="0" hangingPunct="0">
              <a:spcBef>
                <a:spcPts val="6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ts val="6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ts val="6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ts val="6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ts val="6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7368" name="Oval 52"/>
          <p:cNvSpPr>
            <a:spLocks noChangeArrowheads="1"/>
          </p:cNvSpPr>
          <p:nvPr/>
        </p:nvSpPr>
        <p:spPr bwMode="auto">
          <a:xfrm>
            <a:off x="1027484" y="5587482"/>
            <a:ext cx="406400" cy="304800"/>
          </a:xfrm>
          <a:prstGeom prst="ellipse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 eaLnBrk="0" hangingPunct="0">
              <a:spcBef>
                <a:spcPts val="6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ts val="6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ts val="6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ts val="6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ts val="6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>
          <a:xfrm>
            <a:off x="8845421" y="3155142"/>
            <a:ext cx="2985795" cy="2781589"/>
          </a:xfrm>
          <a:prstGeom prst="rect">
            <a:avLst/>
          </a:prstGeom>
        </p:spPr>
        <p:txBody>
          <a:bodyPr vert="horz" lIns="91438" tIns="45719" rIns="91438" bIns="45719" rtlCol="0">
            <a:noAutofit/>
          </a:bodyPr>
          <a:lstStyle>
            <a:lvl1pPr marL="461963" indent="-461963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CC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8188" indent="-538163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D582C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474663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8080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4588" indent="-522288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6363" indent="-508000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030A0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9973" indent="-228594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68" indent="-228594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63" indent="-228594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58" indent="-228594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1963" marR="0" lvl="0" indent="-461963" algn="l" defTabSz="914377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CC"/>
              </a:buClr>
              <a:buSzPct val="80000"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w/o pruning:</a:t>
            </a:r>
          </a:p>
          <a:p>
            <a:pPr marL="200025" marR="0" lvl="1" indent="0" algn="l" defTabSz="914377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BD582C"/>
              </a:buClr>
              <a:buSzPct val="80000"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8*8 + 8*7/2 = 92 </a:t>
            </a:r>
          </a:p>
          <a:p>
            <a:pPr marL="200025" marR="0" lvl="1" indent="0" algn="l" defTabSz="914377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BD582C"/>
              </a:buClr>
              <a:buSzPct val="80000"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length-2 candidates</a:t>
            </a:r>
          </a:p>
          <a:p>
            <a:pPr marL="461963" marR="0" lvl="0" indent="-461963" algn="l" defTabSz="914377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CC"/>
              </a:buClr>
              <a:buSzPct val="80000"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w/ pruning:</a:t>
            </a:r>
          </a:p>
          <a:p>
            <a:pPr marL="200025" lvl="1" indent="0">
              <a:lnSpc>
                <a:spcPct val="90000"/>
              </a:lnSpc>
              <a:buNone/>
              <a:defRPr/>
            </a:pPr>
            <a:r>
              <a:rPr lang="en-US" altLang="en-US" sz="2400" dirty="0">
                <a:solidFill>
                  <a:srgbClr val="000000"/>
                </a:solidFill>
              </a:rPr>
              <a:t>6*6 + 6*5/2 = 51</a:t>
            </a:r>
          </a:p>
          <a:p>
            <a:pPr marL="200025" lvl="1" indent="0">
              <a:lnSpc>
                <a:spcPct val="90000"/>
              </a:lnSpc>
              <a:buNone/>
              <a:defRPr/>
            </a:pPr>
            <a:r>
              <a:rPr lang="en-US" altLang="en-US" sz="2400" dirty="0">
                <a:solidFill>
                  <a:srgbClr val="000000"/>
                </a:solidFill>
              </a:rPr>
              <a:t>length-2 candidates</a:t>
            </a:r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754941F8-18F9-9343-8EB6-9156C98D09E0}"/>
              </a:ext>
            </a:extLst>
          </p:cNvPr>
          <p:cNvSpPr/>
          <p:nvPr/>
        </p:nvSpPr>
        <p:spPr>
          <a:xfrm>
            <a:off x="1738159" y="4042120"/>
            <a:ext cx="426543" cy="337047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989F05-4ABC-E941-AF59-FD03BF772E16}"/>
              </a:ext>
            </a:extLst>
          </p:cNvPr>
          <p:cNvSpPr txBox="1"/>
          <p:nvPr/>
        </p:nvSpPr>
        <p:spPr>
          <a:xfrm>
            <a:off x="4050522" y="1560239"/>
            <a:ext cx="2936033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singleton x singleton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C4AB7EA-5412-0A4E-A52D-E09E5AEA8AF7}"/>
              </a:ext>
            </a:extLst>
          </p:cNvPr>
          <p:cNvSpPr txBox="1"/>
          <p:nvPr/>
        </p:nvSpPr>
        <p:spPr>
          <a:xfrm>
            <a:off x="3999722" y="4226459"/>
            <a:ext cx="2936033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sets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EADBD6-6CC7-CE43-BFCC-C3765E8E654F}"/>
              </a:ext>
            </a:extLst>
          </p:cNvPr>
          <p:cNvSpPr txBox="1"/>
          <p:nvPr/>
        </p:nvSpPr>
        <p:spPr>
          <a:xfrm>
            <a:off x="9141272" y="2637331"/>
            <a:ext cx="1943496" cy="38472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Apriori</a:t>
            </a:r>
            <a:r>
              <a:rPr lang="en-US" dirty="0"/>
              <a:t> Pruning</a:t>
            </a:r>
          </a:p>
        </p:txBody>
      </p:sp>
    </p:spTree>
    <p:extLst>
      <p:ext uri="{BB962C8B-B14F-4D97-AF65-F5344CB8AC3E}">
        <p14:creationId xmlns:p14="http://schemas.microsoft.com/office/powerpoint/2010/main" val="3129688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367" grpId="0" animBg="1"/>
      <p:bldP spid="7368" grpId="0" animBg="1"/>
      <p:bldP spid="18" grpId="0"/>
      <p:bldP spid="5" grpId="0" animBg="1"/>
      <p:bldP spid="6" grpId="0"/>
      <p:bldP spid="20" grpId="0"/>
      <p:bldP spid="7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03201" y="381000"/>
            <a:ext cx="11681884" cy="5715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GSP Mining and Pruning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A1191FF-ACAF-6544-B716-753E0A944113}"/>
              </a:ext>
            </a:extLst>
          </p:cNvPr>
          <p:cNvGrpSpPr/>
          <p:nvPr/>
        </p:nvGrpSpPr>
        <p:grpSpPr>
          <a:xfrm>
            <a:off x="626081" y="1370671"/>
            <a:ext cx="10252097" cy="2847976"/>
            <a:chOff x="147109" y="1373626"/>
            <a:chExt cx="10252097" cy="2847976"/>
          </a:xfrm>
        </p:grpSpPr>
        <p:sp>
          <p:nvSpPr>
            <p:cNvPr id="8222" name="Text Box 4"/>
            <p:cNvSpPr txBox="1">
              <a:spLocks noChangeArrowheads="1"/>
            </p:cNvSpPr>
            <p:nvPr/>
          </p:nvSpPr>
          <p:spPr bwMode="auto">
            <a:xfrm>
              <a:off x="4778651" y="3821512"/>
              <a:ext cx="3848100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ts val="6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ts val="6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ts val="6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ts val="6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ts val="6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l" defTabSz="457189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&lt;a&gt; &lt;b&gt; &lt;c&gt; &lt;d&gt; &lt;e&gt; &lt;f&gt; </a:t>
              </a: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&lt;g&gt; &lt;h&gt;</a:t>
              </a:r>
            </a:p>
          </p:txBody>
        </p:sp>
        <p:sp>
          <p:nvSpPr>
            <p:cNvPr id="8223" name="Text Box 5"/>
            <p:cNvSpPr txBox="1">
              <a:spLocks noChangeArrowheads="1"/>
            </p:cNvSpPr>
            <p:nvPr/>
          </p:nvSpPr>
          <p:spPr bwMode="auto">
            <a:xfrm>
              <a:off x="4777339" y="3275024"/>
              <a:ext cx="5621867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ts val="6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ts val="6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ts val="6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ts val="6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ts val="6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l" defTabSz="457189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&lt;aa&gt; &lt;ab&gt; … </a:t>
              </a: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&lt;</a:t>
              </a:r>
              <a:r>
                <a:rPr kumimoji="0" lang="en-US" altLang="en-US" sz="16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af</a:t>
              </a: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&gt; </a:t>
              </a: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&lt;</a:t>
              </a:r>
              <a:r>
                <a:rPr kumimoji="0" lang="en-US" alt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ba</a:t>
              </a: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&gt; &lt;bb&gt; … &lt;</a:t>
              </a:r>
              <a:r>
                <a:rPr kumimoji="0" lang="en-US" alt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ff</a:t>
              </a: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&gt; </a:t>
              </a: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&lt;(ab)&gt; </a:t>
              </a: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… </a:t>
              </a: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&lt;(</a:t>
              </a:r>
              <a:r>
                <a:rPr kumimoji="0" lang="en-US" alt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ef</a:t>
              </a: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)&gt;</a:t>
              </a:r>
            </a:p>
          </p:txBody>
        </p:sp>
        <p:sp>
          <p:nvSpPr>
            <p:cNvPr id="8224" name="Text Box 6"/>
            <p:cNvSpPr txBox="1">
              <a:spLocks noChangeArrowheads="1"/>
            </p:cNvSpPr>
            <p:nvPr/>
          </p:nvSpPr>
          <p:spPr bwMode="auto">
            <a:xfrm>
              <a:off x="4777339" y="2625369"/>
              <a:ext cx="3820583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ts val="6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ts val="6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ts val="6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ts val="6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ts val="6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l" defTabSz="457189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&lt;</a:t>
              </a:r>
              <a:r>
                <a:rPr kumimoji="0" lang="en-US" alt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abb</a:t>
              </a: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&gt; &lt;</a:t>
              </a:r>
              <a:r>
                <a:rPr kumimoji="0" lang="en-US" alt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aab</a:t>
              </a: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&gt; &lt;aba&gt; </a:t>
              </a: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&lt;baa&gt; </a:t>
              </a: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&lt;</a:t>
              </a:r>
              <a:r>
                <a:rPr kumimoji="0" lang="en-US" alt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bab</a:t>
              </a: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&gt; </a:t>
              </a: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…</a:t>
              </a:r>
            </a:p>
          </p:txBody>
        </p:sp>
        <p:sp>
          <p:nvSpPr>
            <p:cNvPr id="8225" name="Text Box 7"/>
            <p:cNvSpPr txBox="1">
              <a:spLocks noChangeArrowheads="1"/>
            </p:cNvSpPr>
            <p:nvPr/>
          </p:nvSpPr>
          <p:spPr bwMode="auto">
            <a:xfrm>
              <a:off x="4777339" y="1944693"/>
              <a:ext cx="2112433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ts val="6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ts val="6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ts val="6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ts val="6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ts val="6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l" defTabSz="457189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&lt;</a:t>
              </a:r>
              <a:r>
                <a:rPr kumimoji="0" lang="en-US" alt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abba</a:t>
              </a: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&gt; </a:t>
              </a: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&lt;(</a:t>
              </a:r>
              <a:r>
                <a:rPr kumimoji="0" lang="en-US" alt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bd</a:t>
              </a: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)</a:t>
              </a:r>
              <a:r>
                <a:rPr kumimoji="0" lang="en-US" alt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bc</a:t>
              </a: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&gt; …</a:t>
              </a:r>
            </a:p>
          </p:txBody>
        </p:sp>
        <p:sp>
          <p:nvSpPr>
            <p:cNvPr id="8226" name="Text Box 8"/>
            <p:cNvSpPr txBox="1">
              <a:spLocks noChangeArrowheads="1"/>
            </p:cNvSpPr>
            <p:nvPr/>
          </p:nvSpPr>
          <p:spPr bwMode="auto">
            <a:xfrm>
              <a:off x="4777339" y="1408552"/>
              <a:ext cx="1183217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ts val="6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ts val="6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ts val="6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ts val="6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ts val="6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l" defTabSz="457189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&lt;(</a:t>
              </a:r>
              <a:r>
                <a:rPr kumimoji="0" lang="en-US" alt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bd</a:t>
              </a: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)</a:t>
              </a:r>
              <a:r>
                <a:rPr kumimoji="0" lang="en-US" alt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cba</a:t>
              </a: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&gt;</a:t>
              </a:r>
            </a:p>
          </p:txBody>
        </p:sp>
        <p:sp>
          <p:nvSpPr>
            <p:cNvPr id="8227" name="Text Box 9"/>
            <p:cNvSpPr txBox="1">
              <a:spLocks noChangeArrowheads="1"/>
            </p:cNvSpPr>
            <p:nvPr/>
          </p:nvSpPr>
          <p:spPr bwMode="auto">
            <a:xfrm>
              <a:off x="147109" y="3821552"/>
              <a:ext cx="4389967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ts val="6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ts val="6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ts val="6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ts val="6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ts val="6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l" defTabSz="457189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1</a:t>
              </a:r>
              <a:r>
                <a:rPr kumimoji="0" lang="en-US" altLang="en-US" sz="20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st</a:t>
              </a: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 scan: 8 </a:t>
              </a:r>
              <a:r>
                <a:rPr kumimoji="0" lang="en-US" alt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cand</a:t>
              </a: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. 6 length-1 seq. pat.</a:t>
              </a:r>
            </a:p>
          </p:txBody>
        </p:sp>
        <p:sp>
          <p:nvSpPr>
            <p:cNvPr id="8228" name="Text Box 10"/>
            <p:cNvSpPr txBox="1">
              <a:spLocks noChangeArrowheads="1"/>
            </p:cNvSpPr>
            <p:nvPr/>
          </p:nvSpPr>
          <p:spPr bwMode="auto">
            <a:xfrm>
              <a:off x="155576" y="3154802"/>
              <a:ext cx="4491567" cy="708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ts val="6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ts val="6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ts val="6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ts val="6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ts val="6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l" defTabSz="457189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2</a:t>
              </a:r>
              <a:r>
                <a:rPr kumimoji="0" lang="en-US" altLang="en-US" sz="20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nd</a:t>
              </a: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 scan: 51 </a:t>
              </a:r>
              <a:r>
                <a:rPr kumimoji="0" lang="en-US" alt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cand</a:t>
              </a: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. 19 length-2 seq. pat. 10 </a:t>
              </a:r>
              <a:r>
                <a:rPr kumimoji="0" lang="en-US" alt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cand</a:t>
              </a: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. not in DB at all</a:t>
              </a:r>
            </a:p>
          </p:txBody>
        </p:sp>
        <p:sp>
          <p:nvSpPr>
            <p:cNvPr id="8229" name="Text Box 11"/>
            <p:cNvSpPr txBox="1">
              <a:spLocks noChangeArrowheads="1"/>
            </p:cNvSpPr>
            <p:nvPr/>
          </p:nvSpPr>
          <p:spPr bwMode="auto">
            <a:xfrm>
              <a:off x="155576" y="2440426"/>
              <a:ext cx="4491567" cy="708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ts val="6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ts val="6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ts val="6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ts val="6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ts val="6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l" defTabSz="457189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3</a:t>
              </a:r>
              <a:r>
                <a:rPr kumimoji="0" lang="en-US" altLang="en-US" sz="20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rd</a:t>
              </a: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 scan: 46 </a:t>
              </a:r>
              <a:r>
                <a:rPr kumimoji="0" lang="en-US" alt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cand</a:t>
              </a: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. 20 length-3 seq. pat. 20 </a:t>
              </a:r>
              <a:r>
                <a:rPr kumimoji="0" lang="en-US" alt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cand</a:t>
              </a: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. not in DB at all</a:t>
              </a:r>
            </a:p>
          </p:txBody>
        </p:sp>
        <p:sp>
          <p:nvSpPr>
            <p:cNvPr id="8230" name="Text Box 12"/>
            <p:cNvSpPr txBox="1">
              <a:spLocks noChangeArrowheads="1"/>
            </p:cNvSpPr>
            <p:nvPr/>
          </p:nvSpPr>
          <p:spPr bwMode="auto">
            <a:xfrm>
              <a:off x="155576" y="1916551"/>
              <a:ext cx="4246033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ts val="6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ts val="6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ts val="6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ts val="6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ts val="6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l" defTabSz="457189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4</a:t>
              </a:r>
              <a:r>
                <a:rPr kumimoji="0" lang="en-US" altLang="en-US" sz="20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th</a:t>
              </a: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 scan: 8 </a:t>
              </a:r>
              <a:r>
                <a:rPr kumimoji="0" lang="en-US" alt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cand</a:t>
              </a: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. 7 length-4 seq. pat. </a:t>
              </a:r>
            </a:p>
          </p:txBody>
        </p:sp>
        <p:sp>
          <p:nvSpPr>
            <p:cNvPr id="8231" name="Text Box 13"/>
            <p:cNvSpPr txBox="1">
              <a:spLocks noChangeArrowheads="1"/>
            </p:cNvSpPr>
            <p:nvPr/>
          </p:nvSpPr>
          <p:spPr bwMode="auto">
            <a:xfrm>
              <a:off x="155576" y="1373626"/>
              <a:ext cx="4491567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ts val="6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ts val="6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ts val="6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ts val="6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ts val="6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l" defTabSz="457189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5</a:t>
              </a:r>
              <a:r>
                <a:rPr kumimoji="0" lang="en-US" altLang="en-US" sz="20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th</a:t>
              </a: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 scan: 1 </a:t>
              </a:r>
              <a:r>
                <a:rPr kumimoji="0" lang="en-US" alt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cand</a:t>
              </a: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. 1 length-5 seq. pat. </a:t>
              </a:r>
            </a:p>
          </p:txBody>
        </p:sp>
      </p:grpSp>
      <p:graphicFrame>
        <p:nvGraphicFramePr>
          <p:cNvPr id="65" name="Table 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4688330"/>
              </p:ext>
            </p:extLst>
          </p:nvPr>
        </p:nvGraphicFramePr>
        <p:xfrm>
          <a:off x="8742893" y="4627563"/>
          <a:ext cx="2603500" cy="212249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84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9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0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SID   </a:t>
                      </a:r>
                    </a:p>
                  </a:txBody>
                  <a:tcPr marL="121920" marR="121920" marT="45693" marB="45693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Sequence</a:t>
                      </a:r>
                    </a:p>
                  </a:txBody>
                  <a:tcPr marL="121920" marR="121920" marT="45693" marB="4569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539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121920" marR="121920" marT="45693" marB="45693"/>
                </a:tc>
                <a:tc>
                  <a:txBody>
                    <a:bodyPr/>
                    <a:lstStyle/>
                    <a:p>
                      <a:pPr algn="ctr" ea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buFont typeface="Wingdings" pitchFamily="2" charset="2"/>
                        <a:buNone/>
                      </a:pPr>
                      <a:r>
                        <a:rPr lang="en-US" altLang="en-US" sz="1800" dirty="0">
                          <a:latin typeface="Calibri" panose="020F0502020204030204" pitchFamily="34" charset="0"/>
                        </a:rPr>
                        <a:t>&lt;(</a:t>
                      </a:r>
                      <a:r>
                        <a:rPr lang="en-US" altLang="en-US" sz="1800" dirty="0" err="1">
                          <a:latin typeface="Calibri" panose="020F0502020204030204" pitchFamily="34" charset="0"/>
                        </a:rPr>
                        <a:t>bd</a:t>
                      </a:r>
                      <a:r>
                        <a:rPr lang="en-US" altLang="en-US" sz="1800" dirty="0">
                          <a:latin typeface="Calibri" panose="020F0502020204030204" pitchFamily="34" charset="0"/>
                        </a:rPr>
                        <a:t>)</a:t>
                      </a:r>
                      <a:r>
                        <a:rPr lang="en-US" altLang="en-US" sz="1800" dirty="0" err="1">
                          <a:latin typeface="Calibri" panose="020F0502020204030204" pitchFamily="34" charset="0"/>
                        </a:rPr>
                        <a:t>cb</a:t>
                      </a:r>
                      <a:r>
                        <a:rPr lang="en-US" altLang="en-US" sz="1800" dirty="0">
                          <a:latin typeface="Calibri" panose="020F0502020204030204" pitchFamily="34" charset="0"/>
                        </a:rPr>
                        <a:t>(ac)&gt;</a:t>
                      </a:r>
                    </a:p>
                  </a:txBody>
                  <a:tcPr marL="121920" marR="121920" marT="45693" marB="4569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539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121920" marR="121920" marT="45693" marB="45693"/>
                </a:tc>
                <a:tc>
                  <a:txBody>
                    <a:bodyPr/>
                    <a:lstStyle/>
                    <a:p>
                      <a:pPr algn="ctr" ea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buFont typeface="Wingdings" pitchFamily="2" charset="2"/>
                        <a:buNone/>
                      </a:pPr>
                      <a:r>
                        <a:rPr lang="en-US" altLang="en-US" sz="1800" dirty="0">
                          <a:latin typeface="Calibri" panose="020F0502020204030204" pitchFamily="34" charset="0"/>
                        </a:rPr>
                        <a:t>&lt;(bf)(</a:t>
                      </a:r>
                      <a:r>
                        <a:rPr lang="en-US" altLang="en-US" sz="1800" dirty="0" err="1">
                          <a:latin typeface="Calibri" panose="020F0502020204030204" pitchFamily="34" charset="0"/>
                        </a:rPr>
                        <a:t>ce</a:t>
                      </a:r>
                      <a:r>
                        <a:rPr lang="en-US" altLang="en-US" sz="1800" dirty="0">
                          <a:latin typeface="Calibri" panose="020F0502020204030204" pitchFamily="34" charset="0"/>
                        </a:rPr>
                        <a:t>)b(</a:t>
                      </a:r>
                      <a:r>
                        <a:rPr lang="en-US" altLang="en-US" sz="1800" dirty="0" err="1">
                          <a:latin typeface="Calibri" panose="020F0502020204030204" pitchFamily="34" charset="0"/>
                        </a:rPr>
                        <a:t>fg</a:t>
                      </a:r>
                      <a:r>
                        <a:rPr lang="en-US" altLang="en-US" sz="1800" dirty="0">
                          <a:latin typeface="Calibri" panose="020F0502020204030204" pitchFamily="34" charset="0"/>
                        </a:rPr>
                        <a:t>)&gt;</a:t>
                      </a:r>
                    </a:p>
                  </a:txBody>
                  <a:tcPr marL="121920" marR="121920" marT="45693" marB="4569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539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121920" marR="121920" marT="45693" marB="45693"/>
                </a:tc>
                <a:tc>
                  <a:txBody>
                    <a:bodyPr/>
                    <a:lstStyle/>
                    <a:p>
                      <a:pPr algn="ctr" ea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buFont typeface="Wingdings" pitchFamily="2" charset="2"/>
                        <a:buNone/>
                      </a:pPr>
                      <a:r>
                        <a:rPr lang="en-US" altLang="en-US" sz="1800" dirty="0">
                          <a:latin typeface="Calibri" panose="020F0502020204030204" pitchFamily="34" charset="0"/>
                        </a:rPr>
                        <a:t>&lt;(ah)(bf)</a:t>
                      </a:r>
                      <a:r>
                        <a:rPr lang="en-US" altLang="en-US" sz="1800" dirty="0" err="1">
                          <a:latin typeface="Calibri" panose="020F0502020204030204" pitchFamily="34" charset="0"/>
                        </a:rPr>
                        <a:t>abf</a:t>
                      </a:r>
                      <a:r>
                        <a:rPr lang="en-US" altLang="en-US" sz="1800" dirty="0">
                          <a:latin typeface="Calibri" panose="020F0502020204030204" pitchFamily="34" charset="0"/>
                        </a:rPr>
                        <a:t>&gt;</a:t>
                      </a:r>
                    </a:p>
                  </a:txBody>
                  <a:tcPr marL="121920" marR="121920" marT="45693" marB="4569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224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121920" marR="121920" marT="45693" marB="45693"/>
                </a:tc>
                <a:tc>
                  <a:txBody>
                    <a:bodyPr/>
                    <a:lstStyle/>
                    <a:p>
                      <a:pPr algn="ctr" ea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buFont typeface="Wingdings" pitchFamily="2" charset="2"/>
                        <a:buNone/>
                      </a:pPr>
                      <a:r>
                        <a:rPr lang="en-US" altLang="en-US" sz="1800" dirty="0">
                          <a:latin typeface="Calibri" panose="020F0502020204030204" pitchFamily="34" charset="0"/>
                        </a:rPr>
                        <a:t>&lt;(be)(</a:t>
                      </a:r>
                      <a:r>
                        <a:rPr lang="en-US" altLang="en-US" sz="1800" dirty="0" err="1">
                          <a:latin typeface="Calibri" panose="020F0502020204030204" pitchFamily="34" charset="0"/>
                        </a:rPr>
                        <a:t>ce</a:t>
                      </a:r>
                      <a:r>
                        <a:rPr lang="en-US" altLang="en-US" sz="1800" dirty="0">
                          <a:latin typeface="Calibri" panose="020F0502020204030204" pitchFamily="34" charset="0"/>
                        </a:rPr>
                        <a:t>)d&gt;</a:t>
                      </a:r>
                    </a:p>
                  </a:txBody>
                  <a:tcPr marL="121920" marR="121920" marT="45693" marB="4569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539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121920" marR="121920" marT="45693" marB="4569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altLang="en-US" sz="1800" dirty="0">
                          <a:latin typeface="Calibri" panose="020F0502020204030204" pitchFamily="34" charset="0"/>
                        </a:rPr>
                        <a:t>&lt;a(</a:t>
                      </a:r>
                      <a:r>
                        <a:rPr lang="en-US" altLang="en-US" sz="1800" dirty="0" err="1">
                          <a:latin typeface="Calibri" panose="020F0502020204030204" pitchFamily="34" charset="0"/>
                        </a:rPr>
                        <a:t>bd</a:t>
                      </a:r>
                      <a:r>
                        <a:rPr lang="en-US" altLang="en-US" sz="1800" dirty="0">
                          <a:latin typeface="Calibri" panose="020F0502020204030204" pitchFamily="34" charset="0"/>
                        </a:rPr>
                        <a:t>)</a:t>
                      </a:r>
                      <a:r>
                        <a:rPr lang="en-US" altLang="en-US" sz="1800" dirty="0" err="1">
                          <a:latin typeface="Calibri" panose="020F0502020204030204" pitchFamily="34" charset="0"/>
                        </a:rPr>
                        <a:t>bcb</a:t>
                      </a:r>
                      <a:r>
                        <a:rPr lang="en-US" altLang="en-US" sz="1800" dirty="0"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altLang="en-US" sz="1800" dirty="0" err="1">
                          <a:latin typeface="Calibri" panose="020F0502020204030204" pitchFamily="34" charset="0"/>
                        </a:rPr>
                        <a:t>ade</a:t>
                      </a:r>
                      <a:r>
                        <a:rPr lang="en-US" altLang="en-US" sz="1800" dirty="0">
                          <a:latin typeface="Calibri" panose="020F0502020204030204" pitchFamily="34" charset="0"/>
                        </a:rPr>
                        <a:t>)&gt;</a:t>
                      </a:r>
                    </a:p>
                  </a:txBody>
                  <a:tcPr marL="121920" marR="121920" marT="45693" marB="45693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6" name="TextBox 65"/>
          <p:cNvSpPr txBox="1"/>
          <p:nvPr/>
        </p:nvSpPr>
        <p:spPr>
          <a:xfrm>
            <a:off x="9340947" y="4221602"/>
            <a:ext cx="1445491" cy="4000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min_sup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= 2</a:t>
            </a:r>
          </a:p>
        </p:txBody>
      </p:sp>
      <p:sp>
        <p:nvSpPr>
          <p:cNvPr id="45" name="Rectangle 3">
            <a:extLst>
              <a:ext uri="{FF2B5EF4-FFF2-40B4-BE49-F238E27FC236}">
                <a16:creationId xmlns:a16="http://schemas.microsoft.com/office/drawing/2014/main" id="{0FBFA8EE-E743-C54F-AB0A-4C82C127ECA2}"/>
              </a:ext>
            </a:extLst>
          </p:cNvPr>
          <p:cNvSpPr txBox="1">
            <a:spLocks noChangeArrowheads="1"/>
          </p:cNvSpPr>
          <p:nvPr/>
        </p:nvSpPr>
        <p:spPr>
          <a:xfrm>
            <a:off x="4524376" y="4701028"/>
            <a:ext cx="4121991" cy="1676400"/>
          </a:xfrm>
          <a:prstGeom prst="rect">
            <a:avLst/>
          </a:prstGeom>
        </p:spPr>
        <p:txBody>
          <a:bodyPr/>
          <a:lstStyle>
            <a:lvl1pPr marL="341305" indent="-341305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CC"/>
              </a:buClr>
              <a:buSzPct val="80000"/>
              <a:buFont typeface="Wingdings" panose="05000000000000000000" pitchFamily="2" charset="2"/>
              <a:buChar char="q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3074" indent="-373053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D582C"/>
              </a:buClr>
              <a:buSzPct val="80000"/>
              <a:buFont typeface="Wingdings" panose="05000000000000000000" pitchFamily="2" charset="2"/>
              <a:buChar char="q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179" indent="-300023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8080"/>
              </a:buClr>
              <a:buSzPct val="80000"/>
              <a:buFont typeface="Wingdings" panose="05000000000000000000" pitchFamily="2" charset="2"/>
              <a:buChar char="q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2791" indent="-290506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ct val="80000"/>
              <a:buFont typeface="Wingdings" panose="05000000000000000000" pitchFamily="2" charset="2"/>
              <a:buChar char="q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2971" indent="-274632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030A0"/>
              </a:buClr>
              <a:buSzPct val="80000"/>
              <a:buFont typeface="Wingdings" panose="05000000000000000000" pitchFamily="2" charset="2"/>
              <a:buChar char="q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994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3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25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1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dirty="0"/>
              <a:t>Remove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solidFill>
                  <a:srgbClr val="FF0000"/>
                </a:solidFill>
              </a:rPr>
              <a:t>Candidates not in DB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solidFill>
                  <a:srgbClr val="0033CC"/>
                </a:solidFill>
              </a:rPr>
              <a:t>Candidates &lt; </a:t>
            </a:r>
            <a:r>
              <a:rPr lang="en-US" altLang="en-US" dirty="0" err="1">
                <a:solidFill>
                  <a:srgbClr val="0033CC"/>
                </a:solidFill>
              </a:rPr>
              <a:t>min_sup</a:t>
            </a:r>
            <a:endParaRPr lang="en-US" altLang="en-US" dirty="0">
              <a:solidFill>
                <a:srgbClr val="0033CC"/>
              </a:solidFill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3C011F3-5091-D346-8BB3-9DC8A40B7B88}"/>
              </a:ext>
            </a:extLst>
          </p:cNvPr>
          <p:cNvCxnSpPr/>
          <p:nvPr/>
        </p:nvCxnSpPr>
        <p:spPr>
          <a:xfrm flipV="1">
            <a:off x="348343" y="1570696"/>
            <a:ext cx="0" cy="24169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702390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03201" y="381000"/>
            <a:ext cx="11681884" cy="5715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GSP Mining and Pruning</a:t>
            </a:r>
          </a:p>
        </p:txBody>
      </p:sp>
      <p:sp>
        <p:nvSpPr>
          <p:cNvPr id="44" name="Rectangle 3"/>
          <p:cNvSpPr txBox="1">
            <a:spLocks noChangeArrowheads="1"/>
          </p:cNvSpPr>
          <p:nvPr/>
        </p:nvSpPr>
        <p:spPr>
          <a:xfrm>
            <a:off x="203201" y="1140324"/>
            <a:ext cx="8570288" cy="2514176"/>
          </a:xfrm>
          <a:prstGeom prst="rect">
            <a:avLst/>
          </a:prstGeom>
        </p:spPr>
        <p:txBody>
          <a:bodyPr vert="horz" lIns="91438" tIns="45719" rIns="91438" bIns="45719" rtlCol="0">
            <a:noAutofit/>
          </a:bodyPr>
          <a:lstStyle>
            <a:lvl1pPr marL="461963" indent="-461963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CC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8188" indent="-538163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D582C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474663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8080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4588" indent="-522288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6363" indent="-508000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030A0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9973" indent="-228594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68" indent="-228594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63" indent="-228594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58" indent="-228594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1963" marR="0" lvl="0" indent="-461963" algn="l" defTabSz="914377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CC"/>
              </a:buClr>
              <a:buSzPct val="80000"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Repeat (for each level (i.e., length-k))</a:t>
            </a:r>
          </a:p>
          <a:p>
            <a:pPr marL="738188" marR="0" lvl="1" indent="-538163" algn="l" defTabSz="914377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BD582C"/>
              </a:buClr>
              <a:buSzPct val="80000"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Scan DB to find length-k frequent sequences</a:t>
            </a:r>
          </a:p>
          <a:p>
            <a:pPr marL="738188" marR="0" lvl="1" indent="-538163" algn="l" defTabSz="914377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BD582C"/>
              </a:buClr>
              <a:buSzPct val="80000"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Generate length-(k+1) candidate sequences from length-k frequent sequences using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Apriori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738188" marR="0" lvl="1" indent="-538163" algn="l" defTabSz="914377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BD582C"/>
              </a:buClr>
              <a:buSzPct val="80000"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set k = k+1</a:t>
            </a:r>
          </a:p>
          <a:p>
            <a:pPr marL="461963" marR="0" lvl="0" indent="-461963" algn="l" defTabSz="914377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CC"/>
              </a:buClr>
              <a:buSzPct val="80000"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Until no frequent sequence or no candidate can be found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76CE5B2-4584-E046-8B54-8D4F1829B64A}"/>
              </a:ext>
            </a:extLst>
          </p:cNvPr>
          <p:cNvSpPr txBox="1"/>
          <p:nvPr/>
        </p:nvSpPr>
        <p:spPr>
          <a:xfrm>
            <a:off x="7498363" y="4315512"/>
            <a:ext cx="3739081" cy="1200329"/>
          </a:xfrm>
          <a:prstGeom prst="rect">
            <a:avLst/>
          </a:prstGeom>
          <a:solidFill>
            <a:srgbClr val="F0CDBC"/>
          </a:solidFill>
        </p:spPr>
        <p:txBody>
          <a:bodyPr wrap="square" rtlCol="0">
            <a:spAutoFit/>
          </a:bodyPr>
          <a:lstStyle/>
          <a:p>
            <a:pPr marL="0" marR="0" lvl="1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GSP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998E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(Generalized Sequential Patterns):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Srikant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&amp; Agrawal @ EDBT’96)</a:t>
            </a:r>
          </a:p>
        </p:txBody>
      </p:sp>
    </p:spTree>
    <p:extLst>
      <p:ext uri="{BB962C8B-B14F-4D97-AF65-F5344CB8AC3E}">
        <p14:creationId xmlns:p14="http://schemas.microsoft.com/office/powerpoint/2010/main" val="3161133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508000" y="76200"/>
            <a:ext cx="111760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Sequential Pattern Mining in Vertical Data Format: The SPADE Algorithm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06400" y="1219200"/>
            <a:ext cx="11277600" cy="820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1" indent="-342900" algn="l" defTabSz="457189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8C8C8C"/>
              </a:buClr>
              <a:buSzPct val="60000"/>
              <a:buFont typeface="Wingdings" pitchFamily="2" charset="2"/>
              <a:buChar char="n"/>
              <a:tabLst/>
              <a:defRPr/>
            </a:pPr>
            <a:endParaRPr kumimoji="0" lang="en-US" alt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591494" y="2091663"/>
          <a:ext cx="2178867" cy="16764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03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48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SID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Sequence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&lt;a(</a:t>
                      </a:r>
                      <a:r>
                        <a:rPr kumimoji="0" lang="en-US" sz="1600" b="0" i="0" u="sng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ab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)(a</a:t>
                      </a:r>
                      <a:r>
                        <a:rPr kumimoji="0" lang="en-US" sz="16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)d(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cf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)&gt;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&lt;(ad)c(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bc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)(ae)&gt;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&lt;(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ef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)(</a:t>
                      </a:r>
                      <a:r>
                        <a:rPr kumimoji="0" lang="en-US" sz="16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ab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)(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df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r>
                        <a:rPr kumimoji="0" lang="en-US" sz="1600" b="0" i="0" u="sng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&gt;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&lt;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eg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af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cbc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&gt;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242" name="TextBox 1"/>
          <p:cNvSpPr txBox="1">
            <a:spLocks noChangeArrowheads="1"/>
          </p:cNvSpPr>
          <p:nvPr/>
        </p:nvSpPr>
        <p:spPr bwMode="auto">
          <a:xfrm>
            <a:off x="162962" y="4256377"/>
            <a:ext cx="3008861" cy="2012859"/>
          </a:xfrm>
          <a:prstGeom prst="rect">
            <a:avLst/>
          </a:prstGeom>
          <a:solidFill>
            <a:srgbClr val="F0CDBC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ts val="6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ts val="6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ts val="6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ts val="6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ts val="6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457189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Ref: SPADE (</a:t>
            </a:r>
            <a:r>
              <a:rPr kumimoji="0" lang="en-US" alt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equential </a:t>
            </a:r>
            <a:r>
              <a:rPr kumimoji="0" lang="en-US" altLang="en-US" sz="2400" b="0" i="0" u="sng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PA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ttern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en-US" alt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iscovery using </a:t>
            </a:r>
            <a:r>
              <a:rPr kumimoji="0" lang="en-US" alt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E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quivalent Class) [M.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Zaki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2001]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2311" y="3764226"/>
            <a:ext cx="1828800" cy="3698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min_sup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= 2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406399" y="1182256"/>
            <a:ext cx="11277601" cy="877455"/>
          </a:xfrm>
          <a:prstGeom prst="rect">
            <a:avLst/>
          </a:prstGeom>
        </p:spPr>
        <p:txBody>
          <a:bodyPr vert="horz" lIns="91438" tIns="45719" rIns="91438" bIns="45719" rtlCol="0">
            <a:noAutofit/>
          </a:bodyPr>
          <a:lstStyle>
            <a:lvl1pPr marL="461963" indent="-461963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CC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8188" indent="-538163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D582C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474663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8080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4588" indent="-522288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6363" indent="-508000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030A0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9973" indent="-228594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68" indent="-228594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63" indent="-228594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58" indent="-228594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1963" marR="0" lvl="1" indent="-461963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ct val="80000"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sequence database is mapped to: &lt;SID, EID&gt;</a:t>
            </a:r>
          </a:p>
          <a:p>
            <a:pPr marL="461963" marR="0" lvl="1" indent="-461963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ct val="80000"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Grow the subsequences (patterns) one item at a time by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Apriori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candidate generation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9649" y="2039748"/>
            <a:ext cx="2091343" cy="44826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3420" y="2039748"/>
            <a:ext cx="3341453" cy="19329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3420" y="4016549"/>
            <a:ext cx="5414829" cy="13529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3420" y="5475355"/>
            <a:ext cx="4680168" cy="1058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292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42" grpId="0" animBg="1"/>
      <p:bldP spid="9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03200" y="157018"/>
            <a:ext cx="11785600" cy="757382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000" dirty="0" err="1"/>
              <a:t>PrefixSpan</a:t>
            </a:r>
            <a:r>
              <a:rPr lang="en-US" altLang="en-US" sz="4000" dirty="0"/>
              <a:t>: A Pattern-Growth Approach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3200400"/>
            <a:ext cx="8432800" cy="3352800"/>
          </a:xfrm>
        </p:spPr>
        <p:txBody>
          <a:bodyPr/>
          <a:lstStyle/>
          <a:p>
            <a:pPr eaLnBrk="1" hangingPunct="1">
              <a:spcBef>
                <a:spcPts val="300"/>
              </a:spcBef>
            </a:pPr>
            <a:r>
              <a:rPr lang="en-US" altLang="en-US" sz="2400" dirty="0" err="1"/>
              <a:t>PrefixSpan</a:t>
            </a:r>
            <a:r>
              <a:rPr lang="en-US" altLang="en-US" sz="2400" dirty="0"/>
              <a:t> Mining: Prefix Projections</a:t>
            </a:r>
          </a:p>
          <a:p>
            <a:pPr lvl="1" eaLnBrk="1" hangingPunct="1">
              <a:spcBef>
                <a:spcPts val="300"/>
              </a:spcBef>
            </a:pPr>
            <a:r>
              <a:rPr lang="en-US" altLang="en-US" sz="2400" dirty="0"/>
              <a:t>Step 1: Find length-1 sequential patterns</a:t>
            </a:r>
          </a:p>
          <a:p>
            <a:pPr lvl="2" eaLnBrk="1" hangingPunct="1">
              <a:spcBef>
                <a:spcPts val="300"/>
              </a:spcBef>
            </a:pPr>
            <a:r>
              <a:rPr lang="en-US" altLang="en-US" sz="2400" dirty="0"/>
              <a:t>&lt;a&gt;, &lt;b&gt;, &lt;c&gt;, &lt;d&gt;, &lt;e&gt;, &lt;f&gt;</a:t>
            </a:r>
          </a:p>
          <a:p>
            <a:pPr lvl="1" eaLnBrk="1" hangingPunct="1">
              <a:spcBef>
                <a:spcPts val="300"/>
              </a:spcBef>
            </a:pPr>
            <a:r>
              <a:rPr lang="en-US" altLang="en-US" sz="2400" dirty="0"/>
              <a:t>Step 2: Divide search space and mine each projected DB</a:t>
            </a:r>
          </a:p>
          <a:p>
            <a:pPr lvl="2" eaLnBrk="1" hangingPunct="1">
              <a:spcBef>
                <a:spcPts val="300"/>
              </a:spcBef>
            </a:pPr>
            <a:r>
              <a:rPr lang="en-US" altLang="en-US" sz="2400" dirty="0"/>
              <a:t>&lt;a&gt;-projected DB,</a:t>
            </a:r>
          </a:p>
          <a:p>
            <a:pPr lvl="2" eaLnBrk="1" hangingPunct="1">
              <a:spcBef>
                <a:spcPts val="300"/>
              </a:spcBef>
            </a:pPr>
            <a:r>
              <a:rPr lang="en-US" altLang="en-US" sz="2400" dirty="0"/>
              <a:t>&lt;b&gt;-projected DB,</a:t>
            </a:r>
          </a:p>
          <a:p>
            <a:pPr lvl="2" eaLnBrk="1" hangingPunct="1">
              <a:spcBef>
                <a:spcPts val="300"/>
              </a:spcBef>
            </a:pPr>
            <a:r>
              <a:rPr lang="en-US" altLang="en-US" sz="2400" dirty="0"/>
              <a:t>…</a:t>
            </a:r>
          </a:p>
          <a:p>
            <a:pPr lvl="2" eaLnBrk="1" hangingPunct="1">
              <a:spcBef>
                <a:spcPts val="300"/>
              </a:spcBef>
            </a:pPr>
            <a:r>
              <a:rPr lang="en-US" altLang="en-US" sz="2400" dirty="0"/>
              <a:t>&lt;f&gt;-projected DB, …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7438991" y="1297191"/>
            <a:ext cx="44704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457189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C8C8C"/>
              </a:buClr>
              <a:buSzPct val="60000"/>
              <a:buFont typeface="Wingdings" pitchFamily="2" charset="2"/>
              <a:buChar char="n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508000" y="1295400"/>
          <a:ext cx="3048000" cy="18288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465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014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SID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Sequence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&lt;a(</a:t>
                      </a:r>
                      <a:r>
                        <a:rPr kumimoji="0" lang="en-US" sz="1800" b="0" i="0" u="sng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ab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)(a</a:t>
                      </a:r>
                      <a:r>
                        <a:rPr kumimoji="0" lang="en-US" sz="18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)d(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cf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)&gt;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&lt;(ad)c(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bc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)(ae)&gt;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&lt;(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ef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)(</a:t>
                      </a:r>
                      <a:r>
                        <a:rPr kumimoji="0" lang="en-US" sz="18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ab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)(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df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r>
                        <a:rPr kumimoji="0" lang="en-US" sz="1800" b="0" i="0" u="sng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&gt;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&lt;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eg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af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cbc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&gt;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4072748"/>
              </p:ext>
            </p:extLst>
          </p:nvPr>
        </p:nvGraphicFramePr>
        <p:xfrm>
          <a:off x="3759200" y="1549281"/>
          <a:ext cx="3657600" cy="147776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4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Prefix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920" marR="121920" marT="45700" marB="4570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Suffix</a:t>
                      </a: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(</a:t>
                      </a:r>
                      <a:r>
                        <a:rPr kumimoji="0" lang="en-US" sz="180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Projection)</a:t>
                      </a:r>
                      <a:endParaRPr kumimoji="0" lang="en-US" sz="1800" b="0" i="0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920" marR="121920" marT="45700" marB="457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&lt;a&gt;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920" marR="121920" marT="45700" marB="4570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&lt;(</a:t>
                      </a:r>
                      <a:r>
                        <a:rPr kumimoji="0" lang="en-US" sz="18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abc</a:t>
                      </a: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)(ac)d(</a:t>
                      </a:r>
                      <a:r>
                        <a:rPr kumimoji="0" lang="en-US" sz="18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cf</a:t>
                      </a: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)&gt;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920" marR="121920" marT="45700" marB="457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&lt;aa&gt;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920" marR="121920" marT="45700" marB="4570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&lt;(_</a:t>
                      </a:r>
                      <a:r>
                        <a:rPr kumimoji="0" lang="en-US" sz="18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bc</a:t>
                      </a: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)(ac)d(</a:t>
                      </a:r>
                      <a:r>
                        <a:rPr kumimoji="0" lang="en-US" sz="18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cf</a:t>
                      </a: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)&gt;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920" marR="121920" marT="45700" marB="457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&lt;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ab&gt;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920" marR="121920" marT="45700" marB="4570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&lt;(_c)(ac)d(</a:t>
                      </a:r>
                      <a:r>
                        <a:rPr kumimoji="0" lang="en-US" sz="18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cf</a:t>
                      </a: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)&gt;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920" marR="121920" marT="45700" marB="457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7438991" y="1269762"/>
            <a:ext cx="4152646" cy="2523640"/>
          </a:xfrm>
          <a:prstGeom prst="rect">
            <a:avLst/>
          </a:prstGeom>
        </p:spPr>
        <p:txBody>
          <a:bodyPr vert="horz" lIns="91438" tIns="45719" rIns="91438" bIns="45719" rtlCol="0">
            <a:noAutofit/>
          </a:bodyPr>
          <a:lstStyle>
            <a:lvl1pPr marL="461963" indent="-461963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CC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8188" indent="-538163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D582C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474663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8080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4588" indent="-522288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6363" indent="-508000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030A0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9973" indent="-228594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68" indent="-228594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63" indent="-228594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58" indent="-228594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1963" marR="0" lvl="0" indent="-461963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CC"/>
              </a:buClr>
              <a:buSzPct val="80000"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Prefix and suffix</a:t>
            </a:r>
          </a:p>
          <a:p>
            <a:pPr marL="738188" marR="0" lvl="1" indent="-538163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D582C"/>
              </a:buClr>
              <a:buSzPct val="80000"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Given &lt;a(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abc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)(ac)d(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cf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)&gt;</a:t>
            </a:r>
          </a:p>
          <a:p>
            <a:pPr marL="738188" marR="0" lvl="1" indent="-538163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D582C"/>
              </a:buClr>
              <a:buSzPct val="80000"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400" b="0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Prefixes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: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&lt;a&gt;, &lt;aa&gt;, &lt;a(ab)&gt;, &lt;a(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abc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)&gt;, …</a:t>
            </a:r>
          </a:p>
          <a:p>
            <a:pPr marL="738188" marR="0" lvl="1" indent="-538163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D582C"/>
              </a:buClr>
              <a:buSzPct val="80000"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Suffix: Prefixes-based projection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249719" y="5526227"/>
            <a:ext cx="3739081" cy="1200329"/>
          </a:xfrm>
          <a:prstGeom prst="rect">
            <a:avLst/>
          </a:prstGeom>
          <a:solidFill>
            <a:srgbClr val="F0CDBC"/>
          </a:solidFill>
        </p:spPr>
        <p:txBody>
          <a:bodyPr wrap="square" rtlCol="0">
            <a:spAutoFit/>
          </a:bodyPr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PrefixSpan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Prefix-projected Sequential pattern mining)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Pei, et al. @TKDE’04</a:t>
            </a:r>
          </a:p>
        </p:txBody>
      </p:sp>
      <p:sp>
        <p:nvSpPr>
          <p:cNvPr id="10" name="Right Arrow 9"/>
          <p:cNvSpPr/>
          <p:nvPr/>
        </p:nvSpPr>
        <p:spPr>
          <a:xfrm rot="1450729">
            <a:off x="3393829" y="1782764"/>
            <a:ext cx="374563" cy="252248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59200" y="1187915"/>
            <a:ext cx="1342421" cy="3698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min_sup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= 2</a:t>
            </a:r>
          </a:p>
        </p:txBody>
      </p:sp>
    </p:spTree>
    <p:extLst>
      <p:ext uri="{BB962C8B-B14F-4D97-AF65-F5344CB8AC3E}">
        <p14:creationId xmlns:p14="http://schemas.microsoft.com/office/powerpoint/2010/main" val="391415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1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8"/>
          <p:cNvSpPr txBox="1">
            <a:spLocks noChangeArrowheads="1"/>
          </p:cNvSpPr>
          <p:nvPr/>
        </p:nvSpPr>
        <p:spPr bwMode="auto">
          <a:xfrm>
            <a:off x="1009651" y="3135314"/>
            <a:ext cx="1114151" cy="369332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ts val="6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ts val="6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ts val="6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ts val="6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prefix &lt;a&gt;</a:t>
            </a: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12192000" cy="762000"/>
          </a:xfrm>
        </p:spPr>
        <p:txBody>
          <a:bodyPr/>
          <a:lstStyle/>
          <a:p>
            <a:pPr eaLnBrk="1" hangingPunct="1"/>
            <a:r>
              <a:rPr lang="en-US" altLang="en-US"/>
              <a:t>PrefixSpan: Mining Prefix-Projected DBs</a:t>
            </a:r>
          </a:p>
        </p:txBody>
      </p:sp>
      <p:sp>
        <p:nvSpPr>
          <p:cNvPr id="11268" name="Text Box 24"/>
          <p:cNvSpPr txBox="1">
            <a:spLocks noChangeArrowheads="1"/>
          </p:cNvSpPr>
          <p:nvPr/>
        </p:nvSpPr>
        <p:spPr bwMode="auto">
          <a:xfrm>
            <a:off x="7518401" y="1784351"/>
            <a:ext cx="3180038" cy="707886"/>
          </a:xfrm>
          <a:prstGeom prst="rect">
            <a:avLst/>
          </a:prstGeom>
          <a:solidFill>
            <a:srgbClr val="FAE2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ts val="6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ts val="6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ts val="6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ts val="6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Length-1 sequential patterns</a:t>
            </a:r>
          </a:p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&lt;a&gt;, &lt;b&gt;, &lt;c&gt;, &lt;d&gt;, &lt;e&gt;, &lt;f&gt;</a:t>
            </a:r>
          </a:p>
        </p:txBody>
      </p:sp>
      <p:sp>
        <p:nvSpPr>
          <p:cNvPr id="11270" name="Line 27"/>
          <p:cNvSpPr>
            <a:spLocks noChangeShapeType="1"/>
          </p:cNvSpPr>
          <p:nvPr/>
        </p:nvSpPr>
        <p:spPr bwMode="auto">
          <a:xfrm flipH="1">
            <a:off x="2133600" y="2830286"/>
            <a:ext cx="1828800" cy="638402"/>
          </a:xfrm>
          <a:prstGeom prst="line">
            <a:avLst/>
          </a:prstGeom>
          <a:noFill/>
          <a:ln w="19050">
            <a:solidFill>
              <a:srgbClr val="FF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271" name="Text Box 29"/>
          <p:cNvSpPr txBox="1">
            <a:spLocks noChangeArrowheads="1"/>
          </p:cNvSpPr>
          <p:nvPr/>
        </p:nvSpPr>
        <p:spPr bwMode="auto">
          <a:xfrm>
            <a:off x="323851" y="5410200"/>
            <a:ext cx="1708149" cy="36988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ts val="6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ts val="6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ts val="6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ts val="6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prefix &lt;aa&gt;</a:t>
            </a:r>
          </a:p>
        </p:txBody>
      </p:sp>
      <p:sp>
        <p:nvSpPr>
          <p:cNvPr id="11272" name="Text Box 32"/>
          <p:cNvSpPr txBox="1">
            <a:spLocks noChangeArrowheads="1"/>
          </p:cNvSpPr>
          <p:nvPr/>
        </p:nvSpPr>
        <p:spPr bwMode="auto">
          <a:xfrm>
            <a:off x="2571752" y="5791200"/>
            <a:ext cx="4363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ts val="6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ts val="6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ts val="6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ts val="6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…</a:t>
            </a:r>
          </a:p>
        </p:txBody>
      </p:sp>
      <p:sp>
        <p:nvSpPr>
          <p:cNvPr id="11273" name="Text Box 35"/>
          <p:cNvSpPr txBox="1">
            <a:spLocks noChangeArrowheads="1"/>
          </p:cNvSpPr>
          <p:nvPr/>
        </p:nvSpPr>
        <p:spPr bwMode="auto">
          <a:xfrm>
            <a:off x="3751731" y="5402851"/>
            <a:ext cx="1183337" cy="369332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ts val="6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ts val="6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ts val="6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ts val="6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prefix &lt;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af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&gt;</a:t>
            </a:r>
          </a:p>
        </p:txBody>
      </p:sp>
      <p:sp>
        <p:nvSpPr>
          <p:cNvPr id="11274" name="Text Box 37"/>
          <p:cNvSpPr txBox="1">
            <a:spLocks noChangeArrowheads="1"/>
          </p:cNvSpPr>
          <p:nvPr/>
        </p:nvSpPr>
        <p:spPr bwMode="auto">
          <a:xfrm>
            <a:off x="10049781" y="3656173"/>
            <a:ext cx="4363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ts val="6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ts val="6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ts val="6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ts val="6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…</a:t>
            </a:r>
          </a:p>
        </p:txBody>
      </p:sp>
      <p:sp>
        <p:nvSpPr>
          <p:cNvPr id="11275" name="Text Box 40"/>
          <p:cNvSpPr txBox="1">
            <a:spLocks noChangeArrowheads="1"/>
          </p:cNvSpPr>
          <p:nvPr/>
        </p:nvSpPr>
        <p:spPr bwMode="auto">
          <a:xfrm>
            <a:off x="7054850" y="3286366"/>
            <a:ext cx="1524000" cy="36988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ts val="6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ts val="6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ts val="6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ts val="6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prefix &lt;b&gt;</a:t>
            </a:r>
          </a:p>
        </p:txBody>
      </p:sp>
      <p:sp>
        <p:nvSpPr>
          <p:cNvPr id="11276" name="Text Box 41"/>
          <p:cNvSpPr txBox="1">
            <a:spLocks noChangeArrowheads="1"/>
          </p:cNvSpPr>
          <p:nvPr/>
        </p:nvSpPr>
        <p:spPr bwMode="auto">
          <a:xfrm>
            <a:off x="9220374" y="3286841"/>
            <a:ext cx="1782604" cy="369332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ts val="6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ts val="6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ts val="6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ts val="6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prefix &lt;c&gt;, …, &lt;f&gt;</a:t>
            </a:r>
          </a:p>
        </p:txBody>
      </p:sp>
      <p:sp>
        <p:nvSpPr>
          <p:cNvPr id="11277" name="Line 42"/>
          <p:cNvSpPr>
            <a:spLocks noChangeShapeType="1"/>
          </p:cNvSpPr>
          <p:nvPr/>
        </p:nvSpPr>
        <p:spPr bwMode="auto">
          <a:xfrm flipH="1">
            <a:off x="6940550" y="3657600"/>
            <a:ext cx="508000" cy="7620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278" name="Line 43"/>
          <p:cNvSpPr>
            <a:spLocks noChangeShapeType="1"/>
          </p:cNvSpPr>
          <p:nvPr/>
        </p:nvSpPr>
        <p:spPr bwMode="auto">
          <a:xfrm>
            <a:off x="7854950" y="3657600"/>
            <a:ext cx="508000" cy="685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279" name="Text Box 44"/>
          <p:cNvSpPr txBox="1">
            <a:spLocks noChangeArrowheads="1"/>
          </p:cNvSpPr>
          <p:nvPr/>
        </p:nvSpPr>
        <p:spPr bwMode="auto">
          <a:xfrm>
            <a:off x="7143751" y="4343400"/>
            <a:ext cx="78418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ts val="6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ts val="6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ts val="6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ts val="6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… …</a:t>
            </a:r>
          </a:p>
        </p:txBody>
      </p:sp>
      <p:graphicFrame>
        <p:nvGraphicFramePr>
          <p:cNvPr id="28" name="Table 27"/>
          <p:cNvGraphicFramePr>
            <a:graphicFrameLocks noGrp="1"/>
          </p:cNvGraphicFramePr>
          <p:nvPr/>
        </p:nvGraphicFramePr>
        <p:xfrm>
          <a:off x="4064000" y="1295400"/>
          <a:ext cx="3048000" cy="18288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465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014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SID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Sequence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&lt;a(</a:t>
                      </a:r>
                      <a:r>
                        <a:rPr kumimoji="0" lang="en-US" sz="1800" b="0" i="0" u="sng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ab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)(a</a:t>
                      </a:r>
                      <a:r>
                        <a:rPr kumimoji="0" lang="en-US" sz="18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)d(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cf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)&gt;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&lt;(ad)c(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bc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)(ae)&gt;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&lt;(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ef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)(</a:t>
                      </a:r>
                      <a:r>
                        <a:rPr kumimoji="0" lang="en-US" sz="18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ab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)(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df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r>
                        <a:rPr kumimoji="0" lang="en-US" sz="1800" b="0" i="0" u="sng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&gt;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&lt;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eg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af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cbc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&gt;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0818423"/>
              </p:ext>
            </p:extLst>
          </p:nvPr>
        </p:nvGraphicFramePr>
        <p:xfrm>
          <a:off x="495300" y="3505200"/>
          <a:ext cx="2590800" cy="1828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45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u="sng" dirty="0">
                          <a:solidFill>
                            <a:schemeClr val="tx1"/>
                          </a:solidFill>
                        </a:rPr>
                        <a:t>&lt;a&gt;-projected DB</a:t>
                      </a:r>
                      <a:endParaRPr lang="en-US" altLang="en-US" sz="1800" b="0" u="sng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5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dirty="0"/>
                        <a:t>&lt;(</a:t>
                      </a:r>
                      <a:r>
                        <a:rPr lang="en-US" altLang="en-US" sz="1800" dirty="0" err="1"/>
                        <a:t>abc</a:t>
                      </a:r>
                      <a:r>
                        <a:rPr lang="en-US" altLang="en-US" sz="1800" dirty="0"/>
                        <a:t>)(ac)d(</a:t>
                      </a:r>
                      <a:r>
                        <a:rPr lang="en-US" altLang="en-US" sz="1800" dirty="0" err="1"/>
                        <a:t>cf</a:t>
                      </a:r>
                      <a:r>
                        <a:rPr lang="en-US" altLang="en-US" sz="1800" dirty="0"/>
                        <a:t>)&gt;</a:t>
                      </a:r>
                      <a:endParaRPr lang="en-US" altLang="en-US" sz="1800" dirty="0">
                        <a:latin typeface="Calibri" panose="020F0502020204030204" pitchFamily="34" charset="0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45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dirty="0"/>
                        <a:t>&lt;(_d)c(</a:t>
                      </a:r>
                      <a:r>
                        <a:rPr lang="en-US" altLang="en-US" sz="1800" dirty="0" err="1"/>
                        <a:t>bc</a:t>
                      </a:r>
                      <a:r>
                        <a:rPr lang="en-US" altLang="en-US" sz="1800" dirty="0"/>
                        <a:t>)(ae)&gt;</a:t>
                      </a:r>
                      <a:endParaRPr lang="en-US" altLang="en-US" sz="1800" dirty="0">
                        <a:latin typeface="Calibri" panose="020F0502020204030204" pitchFamily="34" charset="0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45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dirty="0"/>
                        <a:t>&lt;(_b)(</a:t>
                      </a:r>
                      <a:r>
                        <a:rPr lang="en-US" altLang="en-US" sz="1800" dirty="0" err="1"/>
                        <a:t>df</a:t>
                      </a:r>
                      <a:r>
                        <a:rPr lang="en-US" altLang="en-US" sz="1800" dirty="0"/>
                        <a:t>)</a:t>
                      </a:r>
                      <a:r>
                        <a:rPr lang="en-US" altLang="en-US" sz="1800" dirty="0" err="1"/>
                        <a:t>cb</a:t>
                      </a:r>
                      <a:r>
                        <a:rPr lang="en-US" altLang="en-US" sz="1800" dirty="0"/>
                        <a:t>&gt;</a:t>
                      </a:r>
                      <a:endParaRPr lang="en-US" altLang="en-US" sz="1800" dirty="0">
                        <a:latin typeface="Calibri" panose="020F0502020204030204" pitchFamily="34" charset="0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45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dirty="0"/>
                        <a:t>&lt;(_f)</a:t>
                      </a:r>
                      <a:r>
                        <a:rPr lang="en-US" altLang="en-US" sz="1800" dirty="0" err="1"/>
                        <a:t>cbc</a:t>
                      </a:r>
                      <a:r>
                        <a:rPr lang="en-US" altLang="en-US" sz="1800" dirty="0"/>
                        <a:t>&gt;</a:t>
                      </a:r>
                      <a:endParaRPr lang="en-US" altLang="en-US" sz="1800" dirty="0">
                        <a:latin typeface="Calibri" panose="020F0502020204030204" pitchFamily="34" charset="0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321" name="Line 27"/>
          <p:cNvSpPr>
            <a:spLocks noChangeShapeType="1"/>
          </p:cNvSpPr>
          <p:nvPr/>
        </p:nvSpPr>
        <p:spPr bwMode="auto">
          <a:xfrm>
            <a:off x="7205133" y="2895600"/>
            <a:ext cx="349623" cy="282437"/>
          </a:xfrm>
          <a:prstGeom prst="line">
            <a:avLst/>
          </a:prstGeom>
          <a:noFill/>
          <a:ln w="19050">
            <a:solidFill>
              <a:srgbClr val="FF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322" name="Line 27"/>
          <p:cNvSpPr>
            <a:spLocks noChangeShapeType="1"/>
          </p:cNvSpPr>
          <p:nvPr/>
        </p:nvSpPr>
        <p:spPr bwMode="auto">
          <a:xfrm>
            <a:off x="7448550" y="2895600"/>
            <a:ext cx="2180642" cy="282437"/>
          </a:xfrm>
          <a:prstGeom prst="line">
            <a:avLst/>
          </a:prstGeom>
          <a:noFill/>
          <a:ln w="19050">
            <a:solidFill>
              <a:srgbClr val="FF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470104"/>
              </p:ext>
            </p:extLst>
          </p:nvPr>
        </p:nvGraphicFramePr>
        <p:xfrm>
          <a:off x="137584" y="5894388"/>
          <a:ext cx="2590800" cy="36532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u="sng" dirty="0">
                          <a:solidFill>
                            <a:schemeClr val="tx1"/>
                          </a:solidFill>
                        </a:rPr>
                        <a:t>&lt;aa&gt;-projected DB</a:t>
                      </a:r>
                      <a:endParaRPr lang="en-US" altLang="en-US" sz="1800" b="0" u="sng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21920" marR="121920" marT="45503" marB="4550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4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2068791"/>
              </p:ext>
            </p:extLst>
          </p:nvPr>
        </p:nvGraphicFramePr>
        <p:xfrm>
          <a:off x="3048000" y="5897563"/>
          <a:ext cx="2590800" cy="36532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u="sng" dirty="0">
                          <a:solidFill>
                            <a:schemeClr val="tx1"/>
                          </a:solidFill>
                        </a:rPr>
                        <a:t>&lt;</a:t>
                      </a:r>
                      <a:r>
                        <a:rPr lang="en-US" altLang="en-US" sz="1800" u="sng" dirty="0" err="1">
                          <a:solidFill>
                            <a:schemeClr val="tx1"/>
                          </a:solidFill>
                        </a:rPr>
                        <a:t>af</a:t>
                      </a:r>
                      <a:r>
                        <a:rPr lang="en-US" altLang="en-US" sz="1800" u="sng" dirty="0">
                          <a:solidFill>
                            <a:schemeClr val="tx1"/>
                          </a:solidFill>
                        </a:rPr>
                        <a:t>&gt;-projected DB</a:t>
                      </a:r>
                      <a:endParaRPr lang="en-US" altLang="en-US" sz="1800" b="0" u="sng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21920" marR="121920" marT="45503" marB="4550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335" name="Line 27"/>
          <p:cNvSpPr>
            <a:spLocks noChangeShapeType="1"/>
          </p:cNvSpPr>
          <p:nvPr/>
        </p:nvSpPr>
        <p:spPr bwMode="auto">
          <a:xfrm flipH="1">
            <a:off x="1524000" y="5286375"/>
            <a:ext cx="304800" cy="611188"/>
          </a:xfrm>
          <a:prstGeom prst="line">
            <a:avLst/>
          </a:prstGeom>
          <a:noFill/>
          <a:ln w="19050">
            <a:solidFill>
              <a:srgbClr val="FF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336" name="Line 27"/>
          <p:cNvSpPr>
            <a:spLocks noChangeShapeType="1"/>
          </p:cNvSpPr>
          <p:nvPr/>
        </p:nvSpPr>
        <p:spPr bwMode="auto">
          <a:xfrm>
            <a:off x="2184400" y="5286375"/>
            <a:ext cx="2237317" cy="611188"/>
          </a:xfrm>
          <a:prstGeom prst="line">
            <a:avLst/>
          </a:prstGeom>
          <a:noFill/>
          <a:ln w="19050">
            <a:solidFill>
              <a:srgbClr val="FF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Rectangle 3"/>
          <p:cNvSpPr txBox="1">
            <a:spLocks noChangeArrowheads="1"/>
          </p:cNvSpPr>
          <p:nvPr/>
        </p:nvSpPr>
        <p:spPr bwMode="auto">
          <a:xfrm>
            <a:off x="7112000" y="5280025"/>
            <a:ext cx="4610472" cy="12287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457189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8C8C8C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Major 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trength of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PrefixSpan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:</a:t>
            </a:r>
          </a:p>
          <a:p>
            <a:pPr marL="342900" marR="0" lvl="0" indent="-342900" algn="l" defTabSz="457189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8C8C8C"/>
              </a:buClr>
              <a:buSzPct val="60000"/>
              <a:buFont typeface="Wingdings" pitchFamily="2" charset="2"/>
              <a:buChar char="n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No candidate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subseqs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 to be generated</a:t>
            </a:r>
          </a:p>
          <a:p>
            <a:pPr marL="342900" marR="0" lvl="0" indent="-342900" algn="l" defTabSz="457189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8C8C8C"/>
              </a:buClr>
              <a:buSzPct val="60000"/>
              <a:buFont typeface="Wingdings" pitchFamily="2" charset="2"/>
              <a:buChar char="n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Projected DBs keep shrinking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518400" y="1337710"/>
            <a:ext cx="1342421" cy="3698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min_sup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= 2</a:t>
            </a:r>
          </a:p>
        </p:txBody>
      </p:sp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3759451"/>
              </p:ext>
            </p:extLst>
          </p:nvPr>
        </p:nvGraphicFramePr>
        <p:xfrm>
          <a:off x="4405766" y="3557256"/>
          <a:ext cx="2590800" cy="1828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45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u="sng" dirty="0" smtClean="0">
                          <a:solidFill>
                            <a:schemeClr val="tx1"/>
                          </a:solidFill>
                        </a:rPr>
                        <a:t>&lt;b&gt;-</a:t>
                      </a:r>
                      <a:r>
                        <a:rPr lang="en-US" altLang="en-US" sz="1800" u="sng" dirty="0">
                          <a:solidFill>
                            <a:schemeClr val="tx1"/>
                          </a:solidFill>
                        </a:rPr>
                        <a:t>projected DB</a:t>
                      </a:r>
                      <a:endParaRPr lang="en-US" altLang="en-US" sz="1800" b="0" u="sng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5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dirty="0" smtClean="0"/>
                        <a:t>&lt;(_c</a:t>
                      </a:r>
                      <a:r>
                        <a:rPr lang="en-US" altLang="en-US" sz="1800" dirty="0"/>
                        <a:t>)(ac)d(</a:t>
                      </a:r>
                      <a:r>
                        <a:rPr lang="en-US" altLang="en-US" sz="1800" dirty="0" err="1"/>
                        <a:t>cf</a:t>
                      </a:r>
                      <a:r>
                        <a:rPr lang="en-US" altLang="en-US" sz="1800" dirty="0"/>
                        <a:t>)&gt;</a:t>
                      </a:r>
                      <a:endParaRPr lang="en-US" altLang="en-US" sz="1800" dirty="0">
                        <a:latin typeface="Calibri" panose="020F0502020204030204" pitchFamily="34" charset="0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45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dirty="0" smtClean="0"/>
                        <a:t>&lt;(_c</a:t>
                      </a:r>
                      <a:r>
                        <a:rPr lang="en-US" altLang="en-US" sz="1800" dirty="0"/>
                        <a:t>)(ae)&gt;</a:t>
                      </a:r>
                      <a:endParaRPr lang="en-US" altLang="en-US" sz="1800" dirty="0">
                        <a:latin typeface="Calibri" panose="020F0502020204030204" pitchFamily="34" charset="0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45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dirty="0" smtClean="0"/>
                        <a:t>&lt;(</a:t>
                      </a:r>
                      <a:r>
                        <a:rPr lang="en-US" altLang="en-US" sz="1800" dirty="0" err="1" smtClean="0"/>
                        <a:t>df</a:t>
                      </a:r>
                      <a:r>
                        <a:rPr lang="en-US" altLang="en-US" sz="1800" dirty="0" smtClean="0"/>
                        <a:t>)</a:t>
                      </a:r>
                      <a:r>
                        <a:rPr lang="en-US" altLang="en-US" sz="1800" dirty="0" err="1" smtClean="0"/>
                        <a:t>cb</a:t>
                      </a:r>
                      <a:r>
                        <a:rPr lang="en-US" altLang="en-US" sz="1800" dirty="0"/>
                        <a:t>&gt;</a:t>
                      </a:r>
                      <a:endParaRPr lang="en-US" altLang="en-US" sz="1800" dirty="0">
                        <a:latin typeface="Calibri" panose="020F0502020204030204" pitchFamily="34" charset="0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45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dirty="0" smtClean="0"/>
                        <a:t>&lt;c</a:t>
                      </a:r>
                      <a:r>
                        <a:rPr lang="en-US" altLang="en-US" sz="1800" dirty="0"/>
                        <a:t>&gt;</a:t>
                      </a:r>
                      <a:endParaRPr lang="en-US" altLang="en-US" sz="1800" dirty="0">
                        <a:latin typeface="Calibri" panose="020F0502020204030204" pitchFamily="34" charset="0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366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68" grpId="0" animBg="1"/>
      <p:bldP spid="11270" grpId="0" animBg="1"/>
      <p:bldP spid="11271" grpId="0"/>
      <p:bldP spid="11272" grpId="0"/>
      <p:bldP spid="11273" grpId="0"/>
      <p:bldP spid="11274" grpId="0"/>
      <p:bldP spid="11275" grpId="0"/>
      <p:bldP spid="11276" grpId="0"/>
      <p:bldP spid="11277" grpId="0" animBg="1"/>
      <p:bldP spid="11278" grpId="0" animBg="1"/>
      <p:bldP spid="11279" grpId="0"/>
      <p:bldP spid="11321" grpId="0" animBg="1"/>
      <p:bldP spid="11322" grpId="0" animBg="1"/>
      <p:bldP spid="11335" grpId="0" animBg="1"/>
      <p:bldP spid="11336" grpId="0" animBg="1"/>
      <p:bldP spid="37" grpId="0" animBg="1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12192000" cy="1066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Redundancy Filtering at Mining Multi-Level Associations 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idx="1"/>
          </p:nvPr>
        </p:nvSpPr>
        <p:spPr>
          <a:xfrm>
            <a:off x="564055" y="1192335"/>
            <a:ext cx="9983232" cy="4744554"/>
          </a:xfrm>
        </p:spPr>
        <p:txBody>
          <a:bodyPr vert="horz" lIns="91436" tIns="45718" rIns="91436" bIns="45718" rtlCol="0" anchor="t">
            <a:noAutofit/>
          </a:bodyPr>
          <a:lstStyle/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en-US" sz="2400" dirty="0"/>
              <a:t>Multi-level association mining may generate many redundant rules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en-US" sz="2400" dirty="0"/>
              <a:t>Redundancy filtering:  Some rules may be redundant due to “ancestor” relationships between items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en-US" sz="2400" dirty="0">
                <a:solidFill>
                  <a:srgbClr val="0000CC"/>
                </a:solidFill>
              </a:rPr>
              <a:t>milk </a:t>
            </a:r>
            <a:r>
              <a:rPr lang="en-US" altLang="en-US" sz="2400" dirty="0">
                <a:solidFill>
                  <a:srgbClr val="0000CC"/>
                </a:solidFill>
                <a:sym typeface="Symbol" pitchFamily="18" charset="2"/>
              </a:rPr>
              <a:t> wheat bread  [support = 8%, confidence = 70%]   (1)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en-US" sz="2400" dirty="0">
                <a:solidFill>
                  <a:srgbClr val="0000CC"/>
                </a:solidFill>
                <a:sym typeface="Symbol" pitchFamily="18" charset="2"/>
              </a:rPr>
              <a:t>2% milk  wheat bread [support = 2%, confidence = 72%] (2)</a:t>
            </a:r>
          </a:p>
          <a:p>
            <a:pPr lvl="2">
              <a:spcAft>
                <a:spcPts val="600"/>
              </a:spcAft>
            </a:pPr>
            <a:r>
              <a:rPr lang="en-US" altLang="en-US" sz="2400" dirty="0"/>
              <a:t>Suppose the 2% milk sold is about ¼ of milk sold in gallons</a:t>
            </a:r>
          </a:p>
          <a:p>
            <a:pPr lvl="3">
              <a:spcAft>
                <a:spcPts val="600"/>
              </a:spcAft>
            </a:pPr>
            <a:r>
              <a:rPr lang="en-US" altLang="en-US" sz="2400" dirty="0"/>
              <a:t>(2) should be able to be “derived” from (1)</a:t>
            </a:r>
            <a:endParaRPr lang="en-US" altLang="en-US" sz="2400" dirty="0">
              <a:solidFill>
                <a:srgbClr val="0000CC"/>
              </a:solidFill>
              <a:sym typeface="Symbol" pitchFamily="18" charset="2"/>
            </a:endParaRPr>
          </a:p>
          <a:p>
            <a:pPr marL="737870" lvl="1" indent="-537845" eaLnBrk="1" hangingPunct="1">
              <a:spcBef>
                <a:spcPts val="600"/>
              </a:spcBef>
              <a:spcAft>
                <a:spcPts val="600"/>
              </a:spcAft>
            </a:pPr>
            <a:endParaRPr lang="en-US" altLang="en-US" sz="24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0295251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12192000" cy="990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Implementation Consideration: Pseudo-Projection vs. Physical Projection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151016"/>
            <a:ext cx="11379200" cy="1447800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altLang="en-US" sz="2400" dirty="0"/>
              <a:t>Major cost of </a:t>
            </a:r>
            <a:r>
              <a:rPr lang="en-US" altLang="en-US" sz="2400" dirty="0" err="1"/>
              <a:t>PrefixSpan</a:t>
            </a:r>
            <a:r>
              <a:rPr lang="en-US" altLang="en-US" sz="2400" dirty="0"/>
              <a:t>: Constructing projected DBs</a:t>
            </a:r>
          </a:p>
          <a:p>
            <a:pPr lvl="1" eaLnBrk="1" hangingPunct="1">
              <a:spcAft>
                <a:spcPts val="600"/>
              </a:spcAft>
            </a:pPr>
            <a:r>
              <a:rPr lang="en-US" altLang="en-US" sz="2400" dirty="0"/>
              <a:t>Suffixes largely repeating in recursive projected DBs </a:t>
            </a:r>
          </a:p>
          <a:p>
            <a:pPr eaLnBrk="1" hangingPunct="1">
              <a:spcAft>
                <a:spcPts val="600"/>
              </a:spcAft>
            </a:pPr>
            <a:r>
              <a:rPr lang="en-US" altLang="en-US" sz="2400" dirty="0"/>
              <a:t>When DB can be held in main memory, use pseudo projection 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990675" y="2484999"/>
            <a:ext cx="5251056" cy="2662943"/>
            <a:chOff x="4038600" y="3634921"/>
            <a:chExt cx="3938292" cy="2700688"/>
          </a:xfrm>
          <a:solidFill>
            <a:schemeClr val="accent2">
              <a:lumMod val="20000"/>
              <a:lumOff val="80000"/>
            </a:schemeClr>
          </a:solidFill>
        </p:grpSpPr>
        <p:grpSp>
          <p:nvGrpSpPr>
            <p:cNvPr id="17412" name="Group 1"/>
            <p:cNvGrpSpPr>
              <a:grpSpLocks/>
            </p:cNvGrpSpPr>
            <p:nvPr/>
          </p:nvGrpSpPr>
          <p:grpSpPr bwMode="auto">
            <a:xfrm>
              <a:off x="4038600" y="3962400"/>
              <a:ext cx="3938292" cy="2373209"/>
              <a:chOff x="4038600" y="3962400"/>
              <a:chExt cx="3938292" cy="2373209"/>
            </a:xfrm>
            <a:grpFill/>
          </p:grpSpPr>
          <p:sp>
            <p:nvSpPr>
              <p:cNvPr id="17413" name="Text Box 4"/>
              <p:cNvSpPr txBox="1">
                <a:spLocks noChangeArrowheads="1"/>
              </p:cNvSpPr>
              <p:nvPr/>
            </p:nvSpPr>
            <p:spPr bwMode="auto">
              <a:xfrm>
                <a:off x="5791200" y="3962400"/>
                <a:ext cx="2037817" cy="46820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ts val="6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ts val="6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ts val="6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ts val="6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ts val="6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marL="0" marR="0" lvl="0" indent="0" algn="l" defTabSz="457189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rPr>
                  <a:t>s = &lt;a(</a:t>
                </a:r>
                <a:r>
                  <a:rPr kumimoji="0" lang="en-US" alt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rPr>
                  <a:t>abc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rPr>
                  <a:t>)(ac)d(</a:t>
                </a:r>
                <a:r>
                  <a:rPr kumimoji="0" lang="en-US" alt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rPr>
                  <a:t>cf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rPr>
                  <a:t>)&gt;</a:t>
                </a:r>
              </a:p>
            </p:txBody>
          </p:sp>
          <p:sp>
            <p:nvSpPr>
              <p:cNvPr id="17414" name="Text Box 5"/>
              <p:cNvSpPr txBox="1">
                <a:spLocks noChangeArrowheads="1"/>
              </p:cNvSpPr>
              <p:nvPr/>
            </p:nvSpPr>
            <p:spPr bwMode="auto">
              <a:xfrm>
                <a:off x="6096000" y="4876800"/>
                <a:ext cx="1618232" cy="46820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ts val="6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ts val="6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ts val="6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ts val="6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ts val="6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marL="0" marR="0" lvl="0" indent="0" algn="l" defTabSz="457189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rPr>
                  <a:t>&lt;(</a:t>
                </a:r>
                <a:r>
                  <a:rPr kumimoji="0" lang="en-US" alt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rPr>
                  <a:t>abc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rPr>
                  <a:t>)(ac)d(</a:t>
                </a:r>
                <a:r>
                  <a:rPr kumimoji="0" lang="en-US" alt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rPr>
                  <a:t>cf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rPr>
                  <a:t>)&gt;</a:t>
                </a:r>
              </a:p>
            </p:txBody>
          </p:sp>
          <p:sp>
            <p:nvSpPr>
              <p:cNvPr id="17415" name="Text Box 6"/>
              <p:cNvSpPr txBox="1">
                <a:spLocks noChangeArrowheads="1"/>
              </p:cNvSpPr>
              <p:nvPr/>
            </p:nvSpPr>
            <p:spPr bwMode="auto">
              <a:xfrm>
                <a:off x="6172200" y="5867400"/>
                <a:ext cx="1501613" cy="46820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ts val="6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ts val="6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ts val="6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ts val="6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ts val="6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marL="0" marR="0" lvl="0" indent="0" algn="l" defTabSz="457189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rPr>
                  <a:t>&lt;(_c)(ac)d(</a:t>
                </a:r>
                <a:r>
                  <a:rPr kumimoji="0" lang="en-US" alt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rPr>
                  <a:t>cf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rPr>
                  <a:t>)&gt;</a:t>
                </a:r>
              </a:p>
            </p:txBody>
          </p:sp>
          <p:sp>
            <p:nvSpPr>
              <p:cNvPr id="17416" name="Line 7"/>
              <p:cNvSpPr>
                <a:spLocks noChangeShapeType="1"/>
              </p:cNvSpPr>
              <p:nvPr/>
            </p:nvSpPr>
            <p:spPr bwMode="auto">
              <a:xfrm>
                <a:off x="7315200" y="44958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  <a:extLst/>
            </p:spPr>
            <p:txBody>
              <a:bodyPr/>
              <a:lstStyle/>
              <a:p>
                <a:pPr marL="0" marR="0" lvl="0" indent="0" algn="l" defTabSz="45718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7417" name="Line 8"/>
              <p:cNvSpPr>
                <a:spLocks noChangeShapeType="1"/>
              </p:cNvSpPr>
              <p:nvPr/>
            </p:nvSpPr>
            <p:spPr bwMode="auto">
              <a:xfrm>
                <a:off x="7315200" y="5486400"/>
                <a:ext cx="0" cy="381000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  <a:extLst/>
            </p:spPr>
            <p:txBody>
              <a:bodyPr/>
              <a:lstStyle/>
              <a:p>
                <a:pPr marL="0" marR="0" lvl="0" indent="0" algn="l" defTabSz="45718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7418" name="Text Box 9"/>
              <p:cNvSpPr txBox="1">
                <a:spLocks noChangeArrowheads="1"/>
              </p:cNvSpPr>
              <p:nvPr/>
            </p:nvSpPr>
            <p:spPr bwMode="auto">
              <a:xfrm>
                <a:off x="7385050" y="4376738"/>
                <a:ext cx="479939" cy="46820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ts val="6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ts val="6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ts val="6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ts val="6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ts val="6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marL="0" marR="0" lvl="0" indent="0" algn="l" defTabSz="457189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rPr>
                  <a:t>&lt;a&gt;</a:t>
                </a:r>
              </a:p>
            </p:txBody>
          </p:sp>
          <p:sp>
            <p:nvSpPr>
              <p:cNvPr id="17419" name="Text Box 10"/>
              <p:cNvSpPr txBox="1">
                <a:spLocks noChangeArrowheads="1"/>
              </p:cNvSpPr>
              <p:nvPr/>
            </p:nvSpPr>
            <p:spPr bwMode="auto">
              <a:xfrm>
                <a:off x="7375525" y="5367338"/>
                <a:ext cx="601367" cy="46820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ts val="6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ts val="6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ts val="6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ts val="6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ts val="6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marL="0" marR="0" lvl="0" indent="0" algn="l" defTabSz="457189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rPr>
                  <a:t>&lt;ab&gt;</a:t>
                </a:r>
              </a:p>
            </p:txBody>
          </p:sp>
          <p:sp>
            <p:nvSpPr>
              <p:cNvPr id="17420" name="Text Box 11"/>
              <p:cNvSpPr txBox="1">
                <a:spLocks noChangeArrowheads="1"/>
              </p:cNvSpPr>
              <p:nvPr/>
            </p:nvSpPr>
            <p:spPr bwMode="auto">
              <a:xfrm>
                <a:off x="4191000" y="4876800"/>
                <a:ext cx="1206100" cy="46820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ts val="6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ts val="6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ts val="6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ts val="6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ts val="6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marL="0" marR="0" lvl="0" indent="0" algn="l" defTabSz="457189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rPr>
                  <a:t>s|&lt;a&gt;: ( , 2)</a:t>
                </a:r>
              </a:p>
            </p:txBody>
          </p:sp>
          <p:sp>
            <p:nvSpPr>
              <p:cNvPr id="17421" name="Line 12"/>
              <p:cNvSpPr>
                <a:spLocks noChangeShapeType="1"/>
              </p:cNvSpPr>
              <p:nvPr/>
            </p:nvSpPr>
            <p:spPr bwMode="auto">
              <a:xfrm flipV="1">
                <a:off x="5486400" y="4376738"/>
                <a:ext cx="457200" cy="728662"/>
              </a:xfrm>
              <a:prstGeom prst="line">
                <a:avLst/>
              </a:prstGeom>
              <a:grpFill/>
              <a:ln w="9525">
                <a:solidFill>
                  <a:schemeClr val="hlink"/>
                </a:solidFill>
                <a:miter lim="800000"/>
                <a:headEnd/>
                <a:tailEnd type="triangle" w="med" len="med"/>
              </a:ln>
              <a:extLst/>
            </p:spPr>
            <p:txBody>
              <a:bodyPr/>
              <a:lstStyle/>
              <a:p>
                <a:pPr marL="0" marR="0" lvl="0" indent="0" algn="l" defTabSz="45718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7422" name="Text Box 13"/>
              <p:cNvSpPr txBox="1">
                <a:spLocks noChangeArrowheads="1"/>
              </p:cNvSpPr>
              <p:nvPr/>
            </p:nvSpPr>
            <p:spPr bwMode="auto">
              <a:xfrm>
                <a:off x="4038600" y="5867400"/>
                <a:ext cx="1327527" cy="46820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ts val="6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ts val="6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ts val="6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ts val="6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ts val="6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marL="0" marR="0" lvl="0" indent="0" algn="l" defTabSz="457189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rPr>
                  <a:t>s|&lt;ab&gt;: ( , 5)</a:t>
                </a:r>
              </a:p>
            </p:txBody>
          </p:sp>
          <p:sp>
            <p:nvSpPr>
              <p:cNvPr id="17423" name="Line 14"/>
              <p:cNvSpPr>
                <a:spLocks noChangeShapeType="1"/>
              </p:cNvSpPr>
              <p:nvPr/>
            </p:nvSpPr>
            <p:spPr bwMode="auto">
              <a:xfrm flipV="1">
                <a:off x="5486400" y="4376738"/>
                <a:ext cx="457200" cy="1795462"/>
              </a:xfrm>
              <a:prstGeom prst="line">
                <a:avLst/>
              </a:prstGeom>
              <a:grpFill/>
              <a:ln w="9525">
                <a:solidFill>
                  <a:srgbClr val="00B050"/>
                </a:solidFill>
                <a:miter lim="800000"/>
                <a:headEnd/>
                <a:tailEnd type="triangle" w="med" len="med"/>
              </a:ln>
              <a:extLst/>
            </p:spPr>
            <p:txBody>
              <a:bodyPr/>
              <a:lstStyle/>
              <a:p>
                <a:pPr marL="0" marR="0" lvl="0" indent="0" algn="l" defTabSz="45718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7" name="Line 12"/>
            <p:cNvSpPr>
              <a:spLocks noChangeShapeType="1"/>
            </p:cNvSpPr>
            <p:nvPr/>
          </p:nvSpPr>
          <p:spPr bwMode="auto">
            <a:xfrm>
              <a:off x="6434965" y="3634921"/>
              <a:ext cx="0" cy="414338"/>
            </a:xfrm>
            <a:prstGeom prst="line">
              <a:avLst/>
            </a:prstGeom>
            <a:grpFill/>
            <a:ln w="9525">
              <a:solidFill>
                <a:schemeClr val="hlink"/>
              </a:solidFill>
              <a:miter lim="800000"/>
              <a:headEnd/>
              <a:tailEnd type="triangle" w="med" len="med"/>
            </a:ln>
            <a:extLst/>
          </p:spPr>
          <p:txBody>
            <a:bodyPr/>
            <a:lstStyle/>
            <a:p>
              <a:pPr marL="0" marR="0" lvl="0" indent="0" algn="l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8" name="Line 12"/>
            <p:cNvSpPr>
              <a:spLocks noChangeShapeType="1"/>
            </p:cNvSpPr>
            <p:nvPr/>
          </p:nvSpPr>
          <p:spPr bwMode="auto">
            <a:xfrm>
              <a:off x="6747644" y="3666898"/>
              <a:ext cx="0" cy="414338"/>
            </a:xfrm>
            <a:prstGeom prst="line">
              <a:avLst/>
            </a:prstGeom>
            <a:grpFill/>
            <a:ln w="9525">
              <a:solidFill>
                <a:srgbClr val="00B050"/>
              </a:solidFill>
              <a:miter lim="800000"/>
              <a:headEnd/>
              <a:tailEnd type="triangle" w="med" len="med"/>
            </a:ln>
            <a:extLst/>
          </p:spPr>
          <p:txBody>
            <a:bodyPr/>
            <a:lstStyle/>
            <a:p>
              <a:pPr marL="0" marR="0" lvl="0" indent="0" algn="l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2" name="Rectangle 3"/>
          <p:cNvSpPr txBox="1">
            <a:spLocks noChangeArrowheads="1"/>
          </p:cNvSpPr>
          <p:nvPr/>
        </p:nvSpPr>
        <p:spPr>
          <a:xfrm>
            <a:off x="469976" y="2621540"/>
            <a:ext cx="8652277" cy="3895361"/>
          </a:xfrm>
          <a:prstGeom prst="rect">
            <a:avLst/>
          </a:prstGeom>
        </p:spPr>
        <p:txBody>
          <a:bodyPr vert="horz" lIns="91438" tIns="45719" rIns="91438" bIns="45719" rtlCol="0">
            <a:noAutofit/>
          </a:bodyPr>
          <a:lstStyle>
            <a:lvl1pPr marL="461963" indent="-461963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CC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8188" indent="-538163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D582C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474663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8080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4588" indent="-522288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6363" indent="-508000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030A0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9973" indent="-228594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68" indent="-228594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63" indent="-228594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58" indent="-228594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738188" marR="0" lvl="1" indent="-538163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BD582C"/>
              </a:buClr>
              <a:buSzPct val="80000"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 physically copying suffixes</a:t>
            </a:r>
          </a:p>
          <a:p>
            <a:pPr marL="738188" marR="0" lvl="1" indent="-538163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BD582C"/>
              </a:buClr>
              <a:buSzPct val="80000"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Pointer to the sequence</a:t>
            </a:r>
          </a:p>
          <a:p>
            <a:pPr marL="738188" marR="0" lvl="1" indent="-538163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BD582C"/>
              </a:buClr>
              <a:buSzPct val="80000"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Offset of the suffix</a:t>
            </a:r>
          </a:p>
          <a:p>
            <a:pPr marL="461963" marR="0" lvl="0" indent="-461963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0000CC"/>
              </a:buClr>
              <a:buSzPct val="80000"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But if it does not fit in memory</a:t>
            </a:r>
            <a:endParaRPr kumimoji="0" lang="en-US" altLang="en-US" sz="2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738188" marR="0" lvl="1" indent="-538163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BD582C"/>
              </a:buClr>
              <a:buSzPct val="80000"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Physical projection</a:t>
            </a:r>
          </a:p>
          <a:p>
            <a:pPr marL="461963" marR="0" lvl="0" indent="-461963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0000CC"/>
              </a:buClr>
              <a:buSzPct val="80000"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Suggested approach:</a:t>
            </a:r>
          </a:p>
          <a:p>
            <a:pPr marL="738188" marR="0" lvl="1" indent="-538163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BD582C"/>
              </a:buClr>
              <a:buSzPct val="80000"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Integration of physical and pseudo-projection</a:t>
            </a:r>
          </a:p>
          <a:p>
            <a:pPr marL="738188" marR="0" lvl="1" indent="-538163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BD582C"/>
              </a:buClr>
              <a:buSzPct val="80000"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Swapping to pseudo-projection when the data fits in memory</a:t>
            </a:r>
          </a:p>
        </p:txBody>
      </p:sp>
    </p:spTree>
    <p:extLst>
      <p:ext uri="{BB962C8B-B14F-4D97-AF65-F5344CB8AC3E}">
        <p14:creationId xmlns:p14="http://schemas.microsoft.com/office/powerpoint/2010/main" val="2370381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12192000" cy="609600"/>
          </a:xfrm>
          <a:noFill/>
        </p:spPr>
        <p:txBody>
          <a:bodyPr lIns="92075" tIns="46038" rIns="92075" bIns="46038" anchor="ctr">
            <a:normAutofit fontScale="90000"/>
          </a:bodyPr>
          <a:lstStyle/>
          <a:p>
            <a:pPr eaLnBrk="1" hangingPunct="1"/>
            <a:r>
              <a:rPr lang="en-US" altLang="en-US" dirty="0" err="1"/>
              <a:t>CloSpan</a:t>
            </a:r>
            <a:r>
              <a:rPr lang="en-US" altLang="en-US" dirty="0"/>
              <a:t>: Mining Closed Sequential Patterns</a:t>
            </a:r>
          </a:p>
        </p:txBody>
      </p:sp>
      <p:sp>
        <p:nvSpPr>
          <p:cNvPr id="1331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06400" y="1171072"/>
            <a:ext cx="11277600" cy="14478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altLang="en-US" dirty="0"/>
              <a:t>A </a:t>
            </a:r>
            <a:r>
              <a:rPr lang="en-US" altLang="en-US" dirty="0">
                <a:solidFill>
                  <a:srgbClr val="FF0000"/>
                </a:solidFill>
              </a:rPr>
              <a:t>closed sequential pattern </a:t>
            </a:r>
            <a:r>
              <a:rPr lang="en-US" altLang="en-US" i="1" dirty="0"/>
              <a:t>s</a:t>
            </a:r>
            <a:r>
              <a:rPr lang="en-US" altLang="en-US" dirty="0"/>
              <a:t>:  There exists no </a:t>
            </a:r>
            <a:r>
              <a:rPr lang="en-US" altLang="en-US" dirty="0" err="1"/>
              <a:t>superpattern</a:t>
            </a:r>
            <a:r>
              <a:rPr lang="en-US" altLang="en-US" dirty="0"/>
              <a:t> </a:t>
            </a:r>
            <a:r>
              <a:rPr lang="en-US" altLang="en-US" i="1" dirty="0"/>
              <a:t>s’</a:t>
            </a:r>
            <a:r>
              <a:rPr lang="en-US" altLang="en-US" dirty="0"/>
              <a:t> such that </a:t>
            </a:r>
            <a:r>
              <a:rPr lang="en-US" altLang="en-US" i="1" dirty="0"/>
              <a:t>s’ </a:t>
            </a:r>
            <a:r>
              <a:rPr lang="he-IL" altLang="en-US" dirty="0"/>
              <a:t>כ</a:t>
            </a:r>
            <a:r>
              <a:rPr lang="en-US" altLang="en-US" i="1" dirty="0"/>
              <a:t> s</a:t>
            </a:r>
            <a:r>
              <a:rPr lang="en-US" altLang="en-US" dirty="0"/>
              <a:t>, and </a:t>
            </a:r>
            <a:r>
              <a:rPr lang="en-US" altLang="en-US" i="1" dirty="0"/>
              <a:t>s’</a:t>
            </a:r>
            <a:r>
              <a:rPr lang="en-US" altLang="en-US" dirty="0"/>
              <a:t> and </a:t>
            </a:r>
            <a:r>
              <a:rPr lang="en-US" altLang="en-US" i="1" dirty="0"/>
              <a:t>s</a:t>
            </a:r>
            <a:r>
              <a:rPr lang="en-US" altLang="en-US" dirty="0"/>
              <a:t> have the same support 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dirty="0"/>
              <a:t>Which ones are closed?  &lt;</a:t>
            </a:r>
            <a:r>
              <a:rPr lang="en-US" altLang="en-US" dirty="0" err="1"/>
              <a:t>abc</a:t>
            </a:r>
            <a:r>
              <a:rPr lang="en-US" altLang="en-US" dirty="0"/>
              <a:t>&gt;: 20, &lt;</a:t>
            </a:r>
            <a:r>
              <a:rPr lang="en-US" altLang="en-US" dirty="0" err="1"/>
              <a:t>abcd</a:t>
            </a:r>
            <a:r>
              <a:rPr lang="en-US" altLang="en-US" dirty="0"/>
              <a:t>&gt;:20, &lt;</a:t>
            </a:r>
            <a:r>
              <a:rPr lang="en-US" altLang="en-US" dirty="0" err="1"/>
              <a:t>abcde</a:t>
            </a:r>
            <a:r>
              <a:rPr lang="en-US" altLang="en-US" dirty="0"/>
              <a:t>&gt;: 15 </a:t>
            </a:r>
          </a:p>
        </p:txBody>
      </p:sp>
    </p:spTree>
    <p:extLst>
      <p:ext uri="{BB962C8B-B14F-4D97-AF65-F5344CB8AC3E}">
        <p14:creationId xmlns:p14="http://schemas.microsoft.com/office/powerpoint/2010/main" val="333348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12192000" cy="609600"/>
          </a:xfrm>
          <a:noFill/>
        </p:spPr>
        <p:txBody>
          <a:bodyPr lIns="92075" tIns="46038" rIns="92075" bIns="46038" anchor="ctr">
            <a:normAutofit fontScale="90000"/>
          </a:bodyPr>
          <a:lstStyle/>
          <a:p>
            <a:pPr eaLnBrk="1" hangingPunct="1"/>
            <a:r>
              <a:rPr lang="en-US" altLang="en-US" dirty="0" err="1"/>
              <a:t>CloSpan</a:t>
            </a:r>
            <a:r>
              <a:rPr lang="en-US" altLang="en-US" dirty="0"/>
              <a:t>: Mining Closed Sequential Patterns</a:t>
            </a:r>
          </a:p>
        </p:txBody>
      </p:sp>
      <p:graphicFrame>
        <p:nvGraphicFramePr>
          <p:cNvPr id="13315" name="Object 4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660274879"/>
              </p:ext>
            </p:extLst>
          </p:nvPr>
        </p:nvGraphicFramePr>
        <p:xfrm>
          <a:off x="7090761" y="1416233"/>
          <a:ext cx="4278313" cy="22026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03" name="Photo Editor Photo" r:id="rId4" imgW="10488489" imgH="5401429" progId="MSPhotoEd.3">
                  <p:embed/>
                </p:oleObj>
              </mc:Choice>
              <mc:Fallback>
                <p:oleObj name="Photo Editor Photo" r:id="rId4" imgW="10488489" imgH="5401429" progId="MSPhotoEd.3">
                  <p:embed/>
                  <p:pic>
                    <p:nvPicPr>
                      <p:cNvPr id="1331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0761" y="1416233"/>
                        <a:ext cx="4278313" cy="22026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4" name="Object 5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2019650909"/>
              </p:ext>
            </p:extLst>
          </p:nvPr>
        </p:nvGraphicFramePr>
        <p:xfrm>
          <a:off x="7078824" y="3618929"/>
          <a:ext cx="4421840" cy="21940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04" name="Photo Editor Photo" r:id="rId6" imgW="11000000" imgH="5458587" progId="MSPhotoEd.3">
                  <p:embed/>
                </p:oleObj>
              </mc:Choice>
              <mc:Fallback>
                <p:oleObj name="Photo Editor Photo" r:id="rId6" imgW="11000000" imgH="5458587" progId="MSPhotoEd.3">
                  <p:embed/>
                  <p:pic>
                    <p:nvPicPr>
                      <p:cNvPr id="13314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78824" y="3618929"/>
                        <a:ext cx="4421840" cy="21940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EC1917-9857-9E4B-82E1-C0A2DA01331D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508000" y="1371600"/>
            <a:ext cx="6570824" cy="5105400"/>
          </a:xfrm>
        </p:spPr>
        <p:txBody>
          <a:bodyPr/>
          <a:lstStyle/>
          <a:p>
            <a:pPr marL="341313" lvl="0" indent="-341313" defTabSz="914377">
              <a:defRPr/>
            </a:pPr>
            <a:r>
              <a:rPr lang="en-US" altLang="en-US" kern="0" dirty="0">
                <a:solidFill>
                  <a:srgbClr val="000000"/>
                </a:solidFill>
              </a:rPr>
              <a:t>Why directly mine closed sequential patterns?</a:t>
            </a:r>
          </a:p>
          <a:p>
            <a:pPr marL="573088" lvl="1" indent="-373063" defTabSz="914377">
              <a:defRPr/>
            </a:pPr>
            <a:r>
              <a:rPr lang="en-US" altLang="en-US" kern="0" dirty="0">
                <a:solidFill>
                  <a:srgbClr val="000000"/>
                </a:solidFill>
              </a:rPr>
              <a:t>Reduce # of (redundant) patterns</a:t>
            </a:r>
          </a:p>
          <a:p>
            <a:pPr marL="573088" lvl="1" indent="-373063" defTabSz="914377">
              <a:defRPr/>
            </a:pPr>
            <a:r>
              <a:rPr lang="en-US" altLang="en-US" kern="0" dirty="0">
                <a:solidFill>
                  <a:srgbClr val="000000"/>
                </a:solidFill>
              </a:rPr>
              <a:t>Attain the same expressive power</a:t>
            </a:r>
          </a:p>
          <a:p>
            <a:pPr marL="341313" lvl="0" indent="-341313" defTabSz="914377">
              <a:defRPr/>
            </a:pPr>
            <a:r>
              <a:rPr lang="en-US" altLang="en-US" kern="0" dirty="0">
                <a:solidFill>
                  <a:srgbClr val="000000"/>
                </a:solidFill>
              </a:rPr>
              <a:t>Property P</a:t>
            </a:r>
            <a:r>
              <a:rPr lang="en-US" altLang="en-US" kern="0" baseline="-25000" dirty="0">
                <a:solidFill>
                  <a:srgbClr val="000000"/>
                </a:solidFill>
              </a:rPr>
              <a:t>1</a:t>
            </a:r>
            <a:r>
              <a:rPr lang="en-US" altLang="en-US" kern="0" dirty="0">
                <a:solidFill>
                  <a:srgbClr val="000000"/>
                </a:solidFill>
              </a:rPr>
              <a:t>: </a:t>
            </a:r>
            <a:r>
              <a:rPr lang="en-US" altLang="en-US" kern="0" dirty="0">
                <a:solidFill>
                  <a:srgbClr val="FF0000"/>
                </a:solidFill>
              </a:rPr>
              <a:t>If </a:t>
            </a:r>
            <a:r>
              <a:rPr lang="en-US" altLang="en-US" i="1" kern="0" dirty="0">
                <a:solidFill>
                  <a:srgbClr val="FF0000"/>
                </a:solidFill>
              </a:rPr>
              <a:t>s </a:t>
            </a:r>
            <a:r>
              <a:rPr lang="he-IL" altLang="en-US" kern="0" dirty="0">
                <a:solidFill>
                  <a:srgbClr val="FF0000"/>
                </a:solidFill>
              </a:rPr>
              <a:t>כ</a:t>
            </a:r>
            <a:r>
              <a:rPr lang="en-US" altLang="en-US" i="1" kern="0" dirty="0">
                <a:solidFill>
                  <a:srgbClr val="FF0000"/>
                </a:solidFill>
              </a:rPr>
              <a:t> s</a:t>
            </a:r>
            <a:r>
              <a:rPr lang="en-US" altLang="en-US" i="1" kern="0" baseline="-25000" dirty="0">
                <a:solidFill>
                  <a:srgbClr val="FF0000"/>
                </a:solidFill>
              </a:rPr>
              <a:t>1</a:t>
            </a:r>
            <a:r>
              <a:rPr lang="en-US" altLang="en-US" kern="0" dirty="0">
                <a:solidFill>
                  <a:srgbClr val="FF0000"/>
                </a:solidFill>
              </a:rPr>
              <a:t>, s is closed </a:t>
            </a:r>
            <a:r>
              <a:rPr lang="en-US" altLang="en-US" kern="0" dirty="0" err="1">
                <a:solidFill>
                  <a:srgbClr val="FF0000"/>
                </a:solidFill>
              </a:rPr>
              <a:t>iff</a:t>
            </a:r>
            <a:r>
              <a:rPr lang="en-US" altLang="en-US" kern="0" dirty="0">
                <a:solidFill>
                  <a:srgbClr val="FF0000"/>
                </a:solidFill>
              </a:rPr>
              <a:t> two project DBs have the same size</a:t>
            </a:r>
          </a:p>
          <a:p>
            <a:pPr marL="341313" lvl="0" indent="-341313" defTabSz="914377">
              <a:defRPr/>
            </a:pPr>
            <a:r>
              <a:rPr lang="en-US" altLang="en-US" kern="0" dirty="0">
                <a:solidFill>
                  <a:srgbClr val="000000"/>
                </a:solidFill>
              </a:rPr>
              <a:t>Explore </a:t>
            </a:r>
            <a:r>
              <a:rPr lang="en-US" altLang="en-US" i="1" kern="0" dirty="0">
                <a:solidFill>
                  <a:srgbClr val="FF0000"/>
                </a:solidFill>
              </a:rPr>
              <a:t>Backward </a:t>
            </a:r>
            <a:r>
              <a:rPr lang="en-US" altLang="en-US" i="1" kern="0" dirty="0" err="1">
                <a:solidFill>
                  <a:srgbClr val="FF0000"/>
                </a:solidFill>
              </a:rPr>
              <a:t>Subpattern</a:t>
            </a:r>
            <a:r>
              <a:rPr lang="en-US" altLang="en-US" i="1" kern="0" dirty="0">
                <a:solidFill>
                  <a:srgbClr val="FF0000"/>
                </a:solidFill>
              </a:rPr>
              <a:t> </a:t>
            </a:r>
            <a:r>
              <a:rPr lang="en-US" altLang="en-US" kern="0" dirty="0">
                <a:solidFill>
                  <a:srgbClr val="000000"/>
                </a:solidFill>
              </a:rPr>
              <a:t>and </a:t>
            </a:r>
            <a:r>
              <a:rPr lang="en-US" altLang="en-US" i="1" kern="0" dirty="0">
                <a:solidFill>
                  <a:srgbClr val="FF0000"/>
                </a:solidFill>
              </a:rPr>
              <a:t>Backward </a:t>
            </a:r>
            <a:r>
              <a:rPr lang="en-US" altLang="en-US" i="1" kern="0" dirty="0" err="1">
                <a:solidFill>
                  <a:srgbClr val="FF0000"/>
                </a:solidFill>
              </a:rPr>
              <a:t>Superpattern</a:t>
            </a:r>
            <a:r>
              <a:rPr lang="en-US" altLang="en-US" i="1" kern="0" dirty="0">
                <a:solidFill>
                  <a:srgbClr val="FF0000"/>
                </a:solidFill>
              </a:rPr>
              <a:t> </a:t>
            </a:r>
            <a:r>
              <a:rPr lang="en-US" altLang="en-US" kern="0" dirty="0">
                <a:solidFill>
                  <a:srgbClr val="000000"/>
                </a:solidFill>
              </a:rPr>
              <a:t>pruning to prune redundant search space</a:t>
            </a:r>
          </a:p>
          <a:p>
            <a:pPr marL="341313" lvl="0" indent="-341313" defTabSz="914377">
              <a:defRPr/>
            </a:pPr>
            <a:r>
              <a:rPr lang="en-US" altLang="en-US" kern="0" dirty="0">
                <a:solidFill>
                  <a:srgbClr val="000000"/>
                </a:solidFill>
              </a:rPr>
              <a:t>Greatly enhances efficiency </a:t>
            </a:r>
            <a:r>
              <a:rPr lang="en-US" altLang="en-US" dirty="0">
                <a:solidFill>
                  <a:srgbClr val="000000"/>
                </a:solidFill>
              </a:rPr>
              <a:t>(Yan, et al., SDM’03)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341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4943685"/>
              </p:ext>
            </p:extLst>
          </p:nvPr>
        </p:nvGraphicFramePr>
        <p:xfrm>
          <a:off x="6441379" y="3119691"/>
          <a:ext cx="1324618" cy="1097280"/>
        </p:xfrm>
        <a:graphic>
          <a:graphicData uri="http://schemas.openxmlformats.org/drawingml/2006/table">
            <a:tbl>
              <a:tblPr bandRow="1">
                <a:tableStyleId>{93296810-A885-4BE3-A3E7-6D5BEEA58F35}</a:tableStyleId>
              </a:tblPr>
              <a:tblGrid>
                <a:gridCol w="13246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20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&lt;</a:t>
                      </a:r>
                      <a:r>
                        <a:rPr kumimoji="0" lang="en-US" sz="18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efbcg</a:t>
                      </a: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&gt;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77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&lt;</a:t>
                      </a:r>
                      <a:r>
                        <a:rPr kumimoji="0" lang="en-US" sz="18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fegb</a:t>
                      </a: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(ac)&gt;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53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&lt;(_f)</a:t>
                      </a:r>
                      <a:r>
                        <a:rPr kumimoji="0" lang="en-US" sz="18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e</a:t>
                      </a:r>
                      <a:r>
                        <a:rPr kumimoji="0" lang="en-US" sz="1800" u="sng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a</a:t>
                      </a: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&gt;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" name="Object 6"/>
          <p:cNvGraphicFramePr>
            <a:graphicFrameLocks noGrp="1" noChangeAspect="1"/>
          </p:cNvGraphicFramePr>
          <p:nvPr>
            <p:extLst/>
          </p:nvPr>
        </p:nvGraphicFramePr>
        <p:xfrm>
          <a:off x="681527" y="4875334"/>
          <a:ext cx="4060854" cy="1976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54" name="Photo Editor Photo" r:id="rId4" imgW="11000000" imgH="5458587" progId="MSPhotoEd.3">
                  <p:embed/>
                </p:oleObj>
              </mc:Choice>
              <mc:Fallback>
                <p:oleObj name="Photo Editor Photo" r:id="rId4" imgW="11000000" imgH="5458587" progId="MSPhotoEd.3">
                  <p:embed/>
                  <p:pic>
                    <p:nvPicPr>
                      <p:cNvPr id="7" name="Object 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527" y="4875334"/>
                        <a:ext cx="4060854" cy="1976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 Box 40"/>
          <p:cNvSpPr txBox="1">
            <a:spLocks noChangeArrowheads="1"/>
          </p:cNvSpPr>
          <p:nvPr/>
        </p:nvSpPr>
        <p:spPr bwMode="auto">
          <a:xfrm>
            <a:off x="9414476" y="2759461"/>
            <a:ext cx="560914" cy="36933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ts val="6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ts val="6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ts val="6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ts val="6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ts val="6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&lt;e&gt;</a:t>
            </a:r>
          </a:p>
        </p:txBody>
      </p:sp>
      <p:sp>
        <p:nvSpPr>
          <p:cNvPr id="11266" name="Text Box 28"/>
          <p:cNvSpPr txBox="1">
            <a:spLocks noChangeArrowheads="1"/>
          </p:cNvSpPr>
          <p:nvPr/>
        </p:nvSpPr>
        <p:spPr bwMode="auto">
          <a:xfrm>
            <a:off x="7731402" y="2684641"/>
            <a:ext cx="526106" cy="369332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ts val="6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ts val="6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ts val="6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ts val="6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&lt;a&gt;</a:t>
            </a: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-6402" y="206191"/>
            <a:ext cx="12192000" cy="762000"/>
          </a:xfrm>
        </p:spPr>
        <p:txBody>
          <a:bodyPr>
            <a:normAutofit fontScale="90000"/>
          </a:bodyPr>
          <a:lstStyle/>
          <a:p>
            <a:r>
              <a:rPr lang="en-US" altLang="en-US" dirty="0" err="1"/>
              <a:t>CloSpan</a:t>
            </a:r>
            <a:r>
              <a:rPr lang="en-US" altLang="en-US" dirty="0"/>
              <a:t>: When </a:t>
            </a:r>
            <a:r>
              <a:rPr lang="en-US" altLang="en-US" kern="0" dirty="0"/>
              <a:t>Two Projected DBs Have the Same Size</a:t>
            </a:r>
            <a:r>
              <a:rPr lang="en-US" altLang="en-US" dirty="0"/>
              <a:t> </a:t>
            </a:r>
          </a:p>
        </p:txBody>
      </p:sp>
      <p:sp>
        <p:nvSpPr>
          <p:cNvPr id="11270" name="Line 27"/>
          <p:cNvSpPr>
            <a:spLocks noChangeShapeType="1"/>
          </p:cNvSpPr>
          <p:nvPr/>
        </p:nvSpPr>
        <p:spPr bwMode="auto">
          <a:xfrm flipH="1">
            <a:off x="7765997" y="2650543"/>
            <a:ext cx="918027" cy="458818"/>
          </a:xfrm>
          <a:prstGeom prst="line">
            <a:avLst/>
          </a:prstGeom>
          <a:noFill/>
          <a:ln w="19050">
            <a:solidFill>
              <a:srgbClr val="FF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271" name="Text Box 29"/>
          <p:cNvSpPr txBox="1">
            <a:spLocks noChangeArrowheads="1"/>
          </p:cNvSpPr>
          <p:nvPr/>
        </p:nvSpPr>
        <p:spPr bwMode="auto">
          <a:xfrm>
            <a:off x="5647782" y="3846307"/>
            <a:ext cx="653142" cy="36933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ts val="6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ts val="6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ts val="6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ts val="6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ts val="6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&lt;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af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&gt;</a:t>
            </a:r>
          </a:p>
        </p:txBody>
      </p:sp>
      <p:sp>
        <p:nvSpPr>
          <p:cNvPr id="11275" name="Text Box 40"/>
          <p:cNvSpPr txBox="1">
            <a:spLocks noChangeArrowheads="1"/>
          </p:cNvSpPr>
          <p:nvPr/>
        </p:nvSpPr>
        <p:spPr bwMode="auto">
          <a:xfrm>
            <a:off x="8714830" y="2795294"/>
            <a:ext cx="620486" cy="36933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ts val="6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ts val="6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ts val="6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ts val="6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ts val="6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&lt;b&gt;</a:t>
            </a:r>
          </a:p>
        </p:txBody>
      </p:sp>
      <p:graphicFrame>
        <p:nvGraphicFramePr>
          <p:cNvPr id="28" name="Table 27"/>
          <p:cNvGraphicFramePr>
            <a:graphicFrameLocks noGrp="1"/>
          </p:cNvGraphicFramePr>
          <p:nvPr>
            <p:extLst/>
          </p:nvPr>
        </p:nvGraphicFramePr>
        <p:xfrm>
          <a:off x="8228486" y="1168173"/>
          <a:ext cx="1840442" cy="14630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3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41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83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ID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Sequence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8385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&lt;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aefbcg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&gt;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8385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&lt;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afegb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(ac)&gt;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8385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&lt;(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af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</a:t>
                      </a:r>
                      <a:r>
                        <a:rPr kumimoji="0" lang="en-US" sz="1800" b="0" i="0" u="sng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&gt;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321" name="Line 27"/>
          <p:cNvSpPr>
            <a:spLocks noChangeShapeType="1"/>
          </p:cNvSpPr>
          <p:nvPr/>
        </p:nvSpPr>
        <p:spPr bwMode="auto">
          <a:xfrm>
            <a:off x="8808455" y="2699806"/>
            <a:ext cx="0" cy="540992"/>
          </a:xfrm>
          <a:prstGeom prst="line">
            <a:avLst/>
          </a:prstGeom>
          <a:noFill/>
          <a:ln w="19050">
            <a:solidFill>
              <a:srgbClr val="FF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335" name="Line 27"/>
          <p:cNvSpPr>
            <a:spLocks noChangeShapeType="1"/>
          </p:cNvSpPr>
          <p:nvPr/>
        </p:nvSpPr>
        <p:spPr bwMode="auto">
          <a:xfrm flipH="1">
            <a:off x="5889076" y="3823854"/>
            <a:ext cx="676816" cy="483771"/>
          </a:xfrm>
          <a:prstGeom prst="line">
            <a:avLst/>
          </a:prstGeom>
          <a:noFill/>
          <a:ln w="19050">
            <a:solidFill>
              <a:srgbClr val="FF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9960921"/>
              </p:ext>
            </p:extLst>
          </p:nvPr>
        </p:nvGraphicFramePr>
        <p:xfrm>
          <a:off x="5226766" y="4318845"/>
          <a:ext cx="1189403" cy="1097280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11894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45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&lt;</a:t>
                      </a:r>
                      <a:r>
                        <a:rPr kumimoji="0" lang="en-US" sz="18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bcg</a:t>
                      </a: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&gt;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45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&lt;</a:t>
                      </a:r>
                      <a:r>
                        <a:rPr kumimoji="0" lang="en-US" sz="18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egb</a:t>
                      </a: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(ac)&gt;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45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&lt;</a:t>
                      </a:r>
                      <a:r>
                        <a:rPr kumimoji="0" lang="en-US" sz="18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e</a:t>
                      </a:r>
                      <a:r>
                        <a:rPr kumimoji="0" lang="en-US" sz="1800" u="sng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a</a:t>
                      </a: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&gt;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3940476"/>
              </p:ext>
            </p:extLst>
          </p:nvPr>
        </p:nvGraphicFramePr>
        <p:xfrm>
          <a:off x="8207854" y="3240798"/>
          <a:ext cx="910844" cy="731520"/>
        </p:xfrm>
        <a:graphic>
          <a:graphicData uri="http://schemas.openxmlformats.org/drawingml/2006/table">
            <a:tbl>
              <a:tblPr bandRow="1">
                <a:tableStyleId>{F5AB1C69-6EDB-4FF4-983F-18BD219EF322}</a:tableStyleId>
              </a:tblPr>
              <a:tblGrid>
                <a:gridCol w="9108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79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&lt;cg&gt;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79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&lt;(ac)&gt;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2" name="Line 27"/>
          <p:cNvSpPr>
            <a:spLocks noChangeShapeType="1"/>
          </p:cNvSpPr>
          <p:nvPr/>
        </p:nvSpPr>
        <p:spPr bwMode="auto">
          <a:xfrm>
            <a:off x="9118698" y="2707261"/>
            <a:ext cx="468086" cy="451900"/>
          </a:xfrm>
          <a:prstGeom prst="line">
            <a:avLst/>
          </a:prstGeom>
          <a:noFill/>
          <a:ln w="19050">
            <a:solidFill>
              <a:srgbClr val="FF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4899195"/>
              </p:ext>
            </p:extLst>
          </p:nvPr>
        </p:nvGraphicFramePr>
        <p:xfrm>
          <a:off x="9259153" y="3191197"/>
          <a:ext cx="1138159" cy="1097280"/>
        </p:xfrm>
        <a:graphic>
          <a:graphicData uri="http://schemas.openxmlformats.org/drawingml/2006/table">
            <a:tbl>
              <a:tblPr bandRow="1">
                <a:tableStyleId>{93296810-A885-4BE3-A3E7-6D5BEEA58F35}</a:tableStyleId>
              </a:tblPr>
              <a:tblGrid>
                <a:gridCol w="11381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77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&lt;</a:t>
                      </a:r>
                      <a:r>
                        <a:rPr kumimoji="0" lang="en-US" sz="18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fbcg</a:t>
                      </a: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&gt;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77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&lt;</a:t>
                      </a:r>
                      <a:r>
                        <a:rPr kumimoji="0" lang="en-US" sz="18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gb</a:t>
                      </a: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(ac)&gt;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53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&lt;a&gt;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8" name="Text Box 40"/>
          <p:cNvSpPr txBox="1">
            <a:spLocks noChangeArrowheads="1"/>
          </p:cNvSpPr>
          <p:nvPr/>
        </p:nvSpPr>
        <p:spPr bwMode="auto">
          <a:xfrm>
            <a:off x="10294955" y="4307625"/>
            <a:ext cx="560914" cy="36933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ts val="6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ts val="6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ts val="6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ts val="6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ts val="6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&lt;b&gt;</a:t>
            </a:r>
          </a:p>
        </p:txBody>
      </p:sp>
      <p:sp>
        <p:nvSpPr>
          <p:cNvPr id="39" name="Line 27"/>
          <p:cNvSpPr>
            <a:spLocks noChangeShapeType="1"/>
          </p:cNvSpPr>
          <p:nvPr/>
        </p:nvSpPr>
        <p:spPr bwMode="auto">
          <a:xfrm>
            <a:off x="10068928" y="4232423"/>
            <a:ext cx="468086" cy="451900"/>
          </a:xfrm>
          <a:prstGeom prst="line">
            <a:avLst/>
          </a:prstGeom>
          <a:noFill/>
          <a:ln w="19050">
            <a:solidFill>
              <a:srgbClr val="FF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40" name="Table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0234077"/>
              </p:ext>
            </p:extLst>
          </p:nvPr>
        </p:nvGraphicFramePr>
        <p:xfrm>
          <a:off x="10044585" y="4709003"/>
          <a:ext cx="910844" cy="731520"/>
        </p:xfrm>
        <a:graphic>
          <a:graphicData uri="http://schemas.openxmlformats.org/drawingml/2006/table">
            <a:tbl>
              <a:tblPr bandRow="1">
                <a:tableStyleId>{F5AB1C69-6EDB-4FF4-983F-18BD219EF322}</a:tableStyleId>
              </a:tblPr>
              <a:tblGrid>
                <a:gridCol w="9108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38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&lt;cg&gt;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545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&lt;(ac)&gt;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1" name="Line 27"/>
          <p:cNvSpPr>
            <a:spLocks noChangeShapeType="1"/>
          </p:cNvSpPr>
          <p:nvPr/>
        </p:nvSpPr>
        <p:spPr bwMode="auto">
          <a:xfrm>
            <a:off x="9398856" y="2707260"/>
            <a:ext cx="1698170" cy="439531"/>
          </a:xfrm>
          <a:prstGeom prst="line">
            <a:avLst/>
          </a:prstGeom>
          <a:noFill/>
          <a:ln w="19050">
            <a:solidFill>
              <a:srgbClr val="FF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Text Box 40"/>
          <p:cNvSpPr txBox="1">
            <a:spLocks noChangeArrowheads="1"/>
          </p:cNvSpPr>
          <p:nvPr/>
        </p:nvSpPr>
        <p:spPr bwMode="auto">
          <a:xfrm>
            <a:off x="10321327" y="2736912"/>
            <a:ext cx="560914" cy="36933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ts val="6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ts val="6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ts val="6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ts val="6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ts val="6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&lt;f&gt;</a:t>
            </a:r>
          </a:p>
        </p:txBody>
      </p:sp>
      <p:graphicFrame>
        <p:nvGraphicFramePr>
          <p:cNvPr id="43" name="Tab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5871235"/>
              </p:ext>
            </p:extLst>
          </p:nvPr>
        </p:nvGraphicFramePr>
        <p:xfrm>
          <a:off x="10583428" y="3155272"/>
          <a:ext cx="1189403" cy="1097280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11894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45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&lt;</a:t>
                      </a:r>
                      <a:r>
                        <a:rPr kumimoji="0" lang="en-US" sz="18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bcg</a:t>
                      </a: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&gt;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45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&lt;</a:t>
                      </a:r>
                      <a:r>
                        <a:rPr kumimoji="0" lang="en-US" sz="18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egb</a:t>
                      </a: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(ac)&gt;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45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&lt;</a:t>
                      </a:r>
                      <a:r>
                        <a:rPr kumimoji="0" lang="en-US" sz="18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e</a:t>
                      </a:r>
                      <a:r>
                        <a:rPr kumimoji="0" lang="en-US" sz="1800" u="sng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a</a:t>
                      </a: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&gt;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" name="Object 5"/>
          <p:cNvGraphicFramePr>
            <a:graphicFrameLocks noGrp="1" noChangeAspect="1"/>
          </p:cNvGraphicFramePr>
          <p:nvPr>
            <p:extLst/>
          </p:nvPr>
        </p:nvGraphicFramePr>
        <p:xfrm>
          <a:off x="179621" y="2997419"/>
          <a:ext cx="448503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55" name="Photo Editor Photo" r:id="rId6" imgW="10488489" imgH="5401429" progId="MSPhotoEd.3">
                  <p:embed/>
                </p:oleObj>
              </mc:Choice>
              <mc:Fallback>
                <p:oleObj name="Photo Editor Photo" r:id="rId6" imgW="10488489" imgH="5401429" progId="MSPhotoEd.3">
                  <p:embed/>
                  <p:pic>
                    <p:nvPicPr>
                      <p:cNvPr id="6" name="Object 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621" y="2997419"/>
                        <a:ext cx="4485030" cy="182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Rectangle 3"/>
          <p:cNvSpPr txBox="1">
            <a:spLocks noChangeArrowheads="1"/>
          </p:cNvSpPr>
          <p:nvPr/>
        </p:nvSpPr>
        <p:spPr>
          <a:xfrm>
            <a:off x="423259" y="1282989"/>
            <a:ext cx="7698908" cy="1476472"/>
          </a:xfrm>
          <a:prstGeom prst="rect">
            <a:avLst/>
          </a:prstGeom>
        </p:spPr>
        <p:txBody>
          <a:bodyPr vert="horz" lIns="91438" tIns="45719" rIns="91438" bIns="45719" rtlCol="0">
            <a:noAutofit/>
          </a:bodyPr>
          <a:lstStyle>
            <a:lvl1pPr marL="341313" indent="-341313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CC"/>
              </a:buClr>
              <a:buSzPct val="80000"/>
              <a:buFont typeface="Wingdings" panose="05000000000000000000" pitchFamily="2" charset="2"/>
              <a:buChar char="q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3088" indent="-373063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D582C"/>
              </a:buClr>
              <a:buSzPct val="80000"/>
              <a:buFont typeface="Wingdings" panose="05000000000000000000" pitchFamily="2" charset="2"/>
              <a:buChar char="q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196" indent="-300031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8080"/>
              </a:buClr>
              <a:buSzPct val="80000"/>
              <a:buFont typeface="Wingdings" panose="05000000000000000000" pitchFamily="2" charset="2"/>
              <a:buChar char="q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2813" indent="-290513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ct val="80000"/>
              <a:buFont typeface="Wingdings" panose="05000000000000000000" pitchFamily="2" charset="2"/>
              <a:buChar char="q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74638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030A0"/>
              </a:buClr>
              <a:buSzPct val="80000"/>
              <a:buFont typeface="Wingdings" panose="05000000000000000000" pitchFamily="2" charset="2"/>
              <a:buChar char="q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9973" indent="-228594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68" indent="-228594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63" indent="-228594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58" indent="-228594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1313" marR="0" lvl="0" indent="-341313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CC"/>
              </a:buClr>
              <a:buSzPct val="80000"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If </a:t>
            </a:r>
            <a:r>
              <a:rPr kumimoji="0" lang="en-US" alt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 </a:t>
            </a:r>
            <a:r>
              <a:rPr kumimoji="0" lang="he-IL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כ</a:t>
            </a:r>
            <a:r>
              <a:rPr kumimoji="0" lang="en-US" alt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</a:t>
            </a:r>
            <a:r>
              <a:rPr kumimoji="0" lang="en-US" altLang="en-US" sz="2400" b="0" i="1" u="none" strike="noStrike" kern="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s is closed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iff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two project DBs have the same size</a:t>
            </a:r>
          </a:p>
          <a:p>
            <a:pPr marL="573088" marR="0" lvl="1" indent="-373063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D582C"/>
              </a:buClr>
              <a:buSzPct val="80000"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When two projected sequence DBs have the same size?</a:t>
            </a:r>
          </a:p>
          <a:p>
            <a:pPr marL="684196" marR="0" lvl="2" indent="-300031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8080"/>
              </a:buClr>
              <a:buSzPct val="80000"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Here is one example: </a:t>
            </a:r>
          </a:p>
        </p:txBody>
      </p:sp>
      <p:sp>
        <p:nvSpPr>
          <p:cNvPr id="45" name="Rectangle 3"/>
          <p:cNvSpPr txBox="1">
            <a:spLocks noChangeArrowheads="1"/>
          </p:cNvSpPr>
          <p:nvPr/>
        </p:nvSpPr>
        <p:spPr>
          <a:xfrm>
            <a:off x="1320101" y="328619"/>
            <a:ext cx="2952612" cy="871301"/>
          </a:xfrm>
          <a:prstGeom prst="rect">
            <a:avLst/>
          </a:prstGeom>
        </p:spPr>
        <p:txBody>
          <a:bodyPr vert="horz" lIns="91438" tIns="45719" rIns="91438" bIns="45719" rtlCol="0">
            <a:noAutofit/>
          </a:bodyPr>
          <a:lstStyle>
            <a:lvl1pPr marL="341313" indent="-341313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CC"/>
              </a:buClr>
              <a:buSzPct val="80000"/>
              <a:buFont typeface="Wingdings" panose="05000000000000000000" pitchFamily="2" charset="2"/>
              <a:buChar char="q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3088" indent="-373063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D582C"/>
              </a:buClr>
              <a:buSzPct val="80000"/>
              <a:buFont typeface="Wingdings" panose="05000000000000000000" pitchFamily="2" charset="2"/>
              <a:buChar char="q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196" indent="-300031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8080"/>
              </a:buClr>
              <a:buSzPct val="80000"/>
              <a:buFont typeface="Wingdings" panose="05000000000000000000" pitchFamily="2" charset="2"/>
              <a:buChar char="q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2813" indent="-290513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ct val="80000"/>
              <a:buFont typeface="Wingdings" panose="05000000000000000000" pitchFamily="2" charset="2"/>
              <a:buChar char="q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74638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030A0"/>
              </a:buClr>
              <a:buSzPct val="80000"/>
              <a:buFont typeface="Wingdings" panose="05000000000000000000" pitchFamily="2" charset="2"/>
              <a:buChar char="q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9973" indent="-228594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68" indent="-228594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63" indent="-228594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58" indent="-228594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1313" marR="0" lvl="0" indent="-341313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CC"/>
              </a:buClr>
              <a:buSzPct val="80000"/>
              <a:buFont typeface="Wingdings" panose="05000000000000000000" pitchFamily="2" charset="2"/>
              <a:buChar char="q"/>
              <a:tabLst/>
              <a:defRPr/>
            </a:pPr>
            <a:endParaRPr kumimoji="0" lang="en-US" alt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416169" y="4492985"/>
            <a:ext cx="1978971" cy="923330"/>
          </a:xfrm>
          <a:prstGeom prst="rect">
            <a:avLst/>
          </a:prstGeom>
          <a:solidFill>
            <a:srgbClr val="E9D2CD"/>
          </a:solidFill>
        </p:spPr>
        <p:txBody>
          <a:bodyPr wrap="square" rtlCol="0">
            <a:spAutoFit/>
          </a:bodyPr>
          <a:lstStyle/>
          <a:p>
            <a:pPr marL="0" marR="0" lvl="0" indent="0" algn="l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Only need to keep size = 12 (including parentheses)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225010" y="3996385"/>
            <a:ext cx="989485" cy="369332"/>
          </a:xfrm>
          <a:prstGeom prst="rect">
            <a:avLst/>
          </a:prstGeom>
          <a:solidFill>
            <a:srgbClr val="DAD1CE"/>
          </a:solidFill>
        </p:spPr>
        <p:txBody>
          <a:bodyPr wrap="square" rtlCol="0">
            <a:spAutoFit/>
          </a:bodyPr>
          <a:lstStyle/>
          <a:p>
            <a:pPr marL="0" marR="0" lvl="0" indent="0" algn="l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size = 6)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61428" y="4441498"/>
            <a:ext cx="3211285" cy="38472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9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Backward </a:t>
            </a:r>
            <a:r>
              <a:rPr kumimoji="0" lang="en-US" altLang="en-US" sz="19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subpattern</a:t>
            </a:r>
            <a:r>
              <a:rPr kumimoji="0" lang="en-US" altLang="en-US" sz="19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altLang="en-US" sz="1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pruning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221088" y="6244612"/>
            <a:ext cx="3526972" cy="38472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9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Backward </a:t>
            </a:r>
            <a:r>
              <a:rPr kumimoji="0" lang="en-US" altLang="en-US" sz="19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superpattern</a:t>
            </a:r>
            <a:r>
              <a:rPr kumimoji="0" lang="en-US" altLang="en-US" sz="19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altLang="en-US" sz="1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pruning</a:t>
            </a:r>
          </a:p>
        </p:txBody>
      </p:sp>
      <p:sp>
        <p:nvSpPr>
          <p:cNvPr id="4" name="Right Arrow 3"/>
          <p:cNvSpPr/>
          <p:nvPr/>
        </p:nvSpPr>
        <p:spPr>
          <a:xfrm rot="2027556">
            <a:off x="5056848" y="2738650"/>
            <a:ext cx="607073" cy="349258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5064419" y="4216971"/>
            <a:ext cx="1430746" cy="136927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10435710" y="3004457"/>
            <a:ext cx="1430746" cy="136927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0152101" y="1224103"/>
            <a:ext cx="1342421" cy="3698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min_sup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= 2</a:t>
            </a:r>
          </a:p>
        </p:txBody>
      </p:sp>
    </p:spTree>
    <p:extLst>
      <p:ext uri="{BB962C8B-B14F-4D97-AF65-F5344CB8AC3E}">
        <p14:creationId xmlns:p14="http://schemas.microsoft.com/office/powerpoint/2010/main" val="3126691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11266" grpId="0"/>
      <p:bldP spid="11270" grpId="0" animBg="1"/>
      <p:bldP spid="11271" grpId="0"/>
      <p:bldP spid="11275" grpId="0"/>
      <p:bldP spid="11321" grpId="0" animBg="1"/>
      <p:bldP spid="11335" grpId="0" animBg="1"/>
      <p:bldP spid="32" grpId="0" animBg="1"/>
      <p:bldP spid="38" grpId="0"/>
      <p:bldP spid="39" grpId="0" animBg="1"/>
      <p:bldP spid="41" grpId="0" animBg="1"/>
      <p:bldP spid="42" grpId="0"/>
      <p:bldP spid="2" grpId="0" animBg="1"/>
      <p:bldP spid="27" grpId="0" animBg="1"/>
      <p:bldP spid="3" grpId="0" animBg="1"/>
      <p:bldP spid="30" grpId="0" animBg="1"/>
      <p:bldP spid="4" grpId="0" animBg="1"/>
      <p:bldP spid="34" grpId="0" animBg="1"/>
      <p:bldP spid="37" grpId="0" animBg="1"/>
      <p:bldP spid="33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12192000" cy="838200"/>
          </a:xfrm>
          <a:noFill/>
        </p:spPr>
        <p:txBody>
          <a:bodyPr lIns="92075" tIns="46038" rIns="92075" bIns="46038" anchor="ctr">
            <a:normAutofit/>
          </a:bodyPr>
          <a:lstStyle/>
          <a:p>
            <a:pPr eaLnBrk="1" hangingPunct="1"/>
            <a:r>
              <a:rPr lang="en-US" altLang="en-US" sz="4000" dirty="0"/>
              <a:t>Constraint-Based Sequential-Pattern Mining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581891" y="1160995"/>
            <a:ext cx="9329364" cy="5257800"/>
          </a:xfrm>
          <a:noFill/>
        </p:spPr>
        <p:txBody>
          <a:bodyPr lIns="92075" tIns="46038" rIns="92075" bIns="46038"/>
          <a:lstStyle/>
          <a:p>
            <a:pPr eaLnBrk="1" hangingPunct="1">
              <a:spcBef>
                <a:spcPts val="300"/>
              </a:spcBef>
            </a:pPr>
            <a:r>
              <a:rPr lang="en-US" altLang="en-US" sz="2400" dirty="0"/>
              <a:t>Share many similarities with constraint-based </a:t>
            </a:r>
            <a:r>
              <a:rPr lang="en-US" altLang="en-US" sz="2400" dirty="0" err="1"/>
              <a:t>itemset</a:t>
            </a:r>
            <a:r>
              <a:rPr lang="en-US" altLang="en-US" sz="2400" dirty="0"/>
              <a:t> mining</a:t>
            </a:r>
          </a:p>
          <a:p>
            <a:pPr eaLnBrk="1" hangingPunct="1">
              <a:spcBef>
                <a:spcPts val="300"/>
              </a:spcBef>
            </a:pPr>
            <a:r>
              <a:rPr lang="en-US" altLang="en-US" sz="2400" dirty="0">
                <a:solidFill>
                  <a:srgbClr val="FF0000"/>
                </a:solidFill>
              </a:rPr>
              <a:t>Anti-monotonic:  </a:t>
            </a:r>
            <a:r>
              <a:rPr lang="en-US" altLang="en-US" sz="2400" dirty="0"/>
              <a:t>If S violates </a:t>
            </a:r>
            <a:r>
              <a:rPr lang="en-US" altLang="en-US" sz="2400" i="1" dirty="0"/>
              <a:t>c</a:t>
            </a:r>
            <a:r>
              <a:rPr lang="en-US" altLang="en-US" sz="2400" dirty="0"/>
              <a:t>, the super-sequences of S also violate </a:t>
            </a:r>
            <a:r>
              <a:rPr lang="en-US" altLang="en-US" sz="2400" i="1" dirty="0"/>
              <a:t>c</a:t>
            </a:r>
            <a:r>
              <a:rPr lang="en-US" altLang="en-US" sz="2400" dirty="0"/>
              <a:t>  </a:t>
            </a:r>
          </a:p>
          <a:p>
            <a:pPr lvl="1" eaLnBrk="1" hangingPunct="1">
              <a:spcBef>
                <a:spcPts val="300"/>
              </a:spcBef>
            </a:pPr>
            <a:r>
              <a:rPr lang="en-US" altLang="en-US" sz="2400" dirty="0"/>
              <a:t>sum(</a:t>
            </a:r>
            <a:r>
              <a:rPr lang="en-US" altLang="en-US" sz="2400" dirty="0" err="1"/>
              <a:t>S.price</a:t>
            </a:r>
            <a:r>
              <a:rPr lang="en-US" altLang="en-US" sz="2400" dirty="0"/>
              <a:t>) &lt; 150; min(</a:t>
            </a:r>
            <a:r>
              <a:rPr lang="en-US" altLang="en-US" sz="2400" dirty="0" err="1"/>
              <a:t>S.value</a:t>
            </a:r>
            <a:r>
              <a:rPr lang="en-US" altLang="en-US" sz="2400" dirty="0"/>
              <a:t>) &gt; 10 </a:t>
            </a:r>
          </a:p>
          <a:p>
            <a:pPr eaLnBrk="1" hangingPunct="1">
              <a:spcBef>
                <a:spcPts val="300"/>
              </a:spcBef>
            </a:pPr>
            <a:r>
              <a:rPr lang="en-US" altLang="en-US" sz="2400" dirty="0">
                <a:solidFill>
                  <a:srgbClr val="FF0000"/>
                </a:solidFill>
              </a:rPr>
              <a:t>Monotonic:</a:t>
            </a:r>
            <a:r>
              <a:rPr lang="en-US" altLang="en-US" sz="2400" dirty="0"/>
              <a:t> If S satisfies </a:t>
            </a:r>
            <a:r>
              <a:rPr lang="en-US" altLang="en-US" sz="2400" i="1" dirty="0"/>
              <a:t>c</a:t>
            </a:r>
            <a:r>
              <a:rPr lang="en-US" altLang="en-US" sz="2400" dirty="0"/>
              <a:t>, the super-sequences of S also do so</a:t>
            </a:r>
          </a:p>
          <a:p>
            <a:pPr lvl="1" eaLnBrk="1" hangingPunct="1">
              <a:spcBef>
                <a:spcPts val="300"/>
              </a:spcBef>
            </a:pPr>
            <a:r>
              <a:rPr lang="en-US" altLang="en-US" sz="2400" dirty="0" err="1"/>
              <a:t>element_count</a:t>
            </a:r>
            <a:r>
              <a:rPr lang="en-US" altLang="en-US" sz="2400" dirty="0"/>
              <a:t> (S) &gt; 5; S</a:t>
            </a:r>
            <a:r>
              <a:rPr lang="en-US" altLang="en-US" sz="2400" dirty="0">
                <a:sym typeface="Symbol" pitchFamily="18" charset="2"/>
              </a:rPr>
              <a:t>  {PC, </a:t>
            </a:r>
            <a:r>
              <a:rPr lang="en-US" altLang="en-US" sz="2400" dirty="0" err="1">
                <a:sym typeface="Symbol" pitchFamily="18" charset="2"/>
              </a:rPr>
              <a:t>digital_camera</a:t>
            </a:r>
            <a:r>
              <a:rPr lang="en-US" altLang="en-US" sz="2400" dirty="0">
                <a:sym typeface="Symbol" pitchFamily="18" charset="2"/>
              </a:rPr>
              <a:t>}</a:t>
            </a:r>
          </a:p>
          <a:p>
            <a:pPr eaLnBrk="1" hangingPunct="1">
              <a:spcBef>
                <a:spcPts val="300"/>
              </a:spcBef>
            </a:pPr>
            <a:r>
              <a:rPr lang="en-US" altLang="en-US" sz="2400" dirty="0">
                <a:solidFill>
                  <a:srgbClr val="FF0000"/>
                </a:solidFill>
                <a:sym typeface="Symbol" pitchFamily="18" charset="2"/>
              </a:rPr>
              <a:t>Data anti-monotonic: </a:t>
            </a:r>
            <a:r>
              <a:rPr lang="en-US" altLang="en-US" sz="2400" dirty="0"/>
              <a:t>If a sequence s</a:t>
            </a:r>
            <a:r>
              <a:rPr lang="en-US" altLang="en-US" sz="2400" baseline="-25000" dirty="0"/>
              <a:t>1</a:t>
            </a:r>
            <a:r>
              <a:rPr lang="en-US" altLang="en-US" sz="2400" dirty="0"/>
              <a:t> with respect to S violates </a:t>
            </a:r>
            <a:r>
              <a:rPr lang="en-US" altLang="en-US" sz="2400" i="1" dirty="0"/>
              <a:t>c</a:t>
            </a:r>
            <a:r>
              <a:rPr lang="en-US" altLang="en-US" sz="2400" i="1" baseline="-25000" dirty="0"/>
              <a:t>3</a:t>
            </a:r>
            <a:r>
              <a:rPr lang="en-US" altLang="en-US" sz="2400" dirty="0"/>
              <a:t>,  s</a:t>
            </a:r>
            <a:r>
              <a:rPr lang="en-US" altLang="en-US" sz="2400" baseline="-25000" dirty="0"/>
              <a:t>1</a:t>
            </a:r>
            <a:r>
              <a:rPr lang="en-US" altLang="en-US" sz="2400" dirty="0"/>
              <a:t> can be removed  </a:t>
            </a:r>
          </a:p>
          <a:p>
            <a:pPr lvl="1" eaLnBrk="1" hangingPunct="1">
              <a:spcBef>
                <a:spcPts val="300"/>
              </a:spcBef>
            </a:pPr>
            <a:r>
              <a:rPr lang="en-US" altLang="en-US" sz="2400" dirty="0"/>
              <a:t>c</a:t>
            </a:r>
            <a:r>
              <a:rPr lang="en-US" altLang="en-US" sz="2400" baseline="-25000" dirty="0"/>
              <a:t>3</a:t>
            </a:r>
            <a:r>
              <a:rPr lang="en-US" altLang="en-US" sz="2400" dirty="0"/>
              <a:t>: sum(</a:t>
            </a:r>
            <a:r>
              <a:rPr lang="en-US" altLang="en-US" sz="2400" dirty="0" err="1"/>
              <a:t>S.price</a:t>
            </a:r>
            <a:r>
              <a:rPr lang="en-US" altLang="en-US" sz="2400" dirty="0"/>
              <a:t>) ≥ v</a:t>
            </a:r>
          </a:p>
          <a:p>
            <a:pPr eaLnBrk="1" hangingPunct="1">
              <a:spcBef>
                <a:spcPts val="300"/>
              </a:spcBef>
            </a:pPr>
            <a:r>
              <a:rPr lang="en-US" altLang="en-US" sz="2400" dirty="0">
                <a:solidFill>
                  <a:srgbClr val="FF0000"/>
                </a:solidFill>
              </a:rPr>
              <a:t>Succinct:  </a:t>
            </a:r>
            <a:r>
              <a:rPr lang="en-US" altLang="en-US" sz="2400" dirty="0"/>
              <a:t>Enforce constraint c by explicitly manipulating data</a:t>
            </a:r>
          </a:p>
          <a:p>
            <a:pPr lvl="1">
              <a:spcBef>
                <a:spcPts val="300"/>
              </a:spcBef>
            </a:pPr>
            <a:r>
              <a:rPr lang="en-US" altLang="en-US" sz="2400" dirty="0">
                <a:sym typeface="Symbol" pitchFamily="18" charset="2"/>
              </a:rPr>
              <a:t>S   {</a:t>
            </a:r>
            <a:r>
              <a:rPr lang="en-US" altLang="en-US" sz="2400" dirty="0" err="1">
                <a:sym typeface="Symbol" pitchFamily="18" charset="2"/>
              </a:rPr>
              <a:t>i</a:t>
            </a:r>
            <a:r>
              <a:rPr lang="en-US" altLang="en-US" sz="2400" dirty="0">
                <a:sym typeface="Symbol" pitchFamily="18" charset="2"/>
              </a:rPr>
              <a:t>-phone, </a:t>
            </a:r>
            <a:r>
              <a:rPr lang="en-US" altLang="en-US" sz="2400" dirty="0" err="1">
                <a:sym typeface="Symbol" pitchFamily="18" charset="2"/>
              </a:rPr>
              <a:t>MacAir</a:t>
            </a:r>
            <a:r>
              <a:rPr lang="en-US" altLang="en-US" sz="2400" dirty="0">
                <a:sym typeface="Symbol" pitchFamily="18" charset="2"/>
              </a:rPr>
              <a:t>} </a:t>
            </a:r>
            <a:endParaRPr lang="en-US" altLang="en-US" sz="2400" dirty="0"/>
          </a:p>
          <a:p>
            <a:pPr eaLnBrk="1" hangingPunct="1">
              <a:spcBef>
                <a:spcPts val="300"/>
              </a:spcBef>
            </a:pPr>
            <a:r>
              <a:rPr lang="en-US" altLang="en-US" sz="2400" dirty="0">
                <a:solidFill>
                  <a:srgbClr val="FF0000"/>
                </a:solidFill>
              </a:rPr>
              <a:t>Convertible:  </a:t>
            </a:r>
            <a:r>
              <a:rPr lang="en-US" altLang="en-US" sz="2400" dirty="0"/>
              <a:t>Projection based on the sorted value not sequence order</a:t>
            </a:r>
          </a:p>
          <a:p>
            <a:pPr lvl="1" eaLnBrk="1" hangingPunct="1">
              <a:spcBef>
                <a:spcPts val="300"/>
              </a:spcBef>
            </a:pPr>
            <a:r>
              <a:rPr lang="en-US" altLang="en-US" sz="2400" dirty="0" err="1"/>
              <a:t>value_avg</a:t>
            </a:r>
            <a:r>
              <a:rPr lang="en-US" altLang="en-US" sz="2400" dirty="0"/>
              <a:t>(S) &lt; 25; </a:t>
            </a:r>
            <a:r>
              <a:rPr lang="en-US" altLang="en-US" sz="2400" dirty="0" err="1"/>
              <a:t>profit_sum</a:t>
            </a:r>
            <a:r>
              <a:rPr lang="en-US" altLang="en-US" sz="2400" dirty="0"/>
              <a:t> (S) &gt; 160</a:t>
            </a:r>
          </a:p>
          <a:p>
            <a:pPr lvl="1" eaLnBrk="1" hangingPunct="1">
              <a:spcBef>
                <a:spcPts val="300"/>
              </a:spcBef>
            </a:pPr>
            <a:r>
              <a:rPr lang="en-US" altLang="en-US" sz="2400" dirty="0"/>
              <a:t>max(S)/</a:t>
            </a:r>
            <a:r>
              <a:rPr lang="en-US" altLang="en-US" sz="2400" dirty="0" err="1"/>
              <a:t>avg</a:t>
            </a:r>
            <a:r>
              <a:rPr lang="en-US" altLang="en-US" sz="2400" dirty="0"/>
              <a:t>(S) &lt; 2; median(S) – min(S) &gt; 5</a:t>
            </a:r>
          </a:p>
        </p:txBody>
      </p:sp>
    </p:spTree>
    <p:extLst>
      <p:ext uri="{BB962C8B-B14F-4D97-AF65-F5344CB8AC3E}">
        <p14:creationId xmlns:p14="http://schemas.microsoft.com/office/powerpoint/2010/main" val="2085694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12192000" cy="838200"/>
          </a:xfrm>
          <a:noFill/>
        </p:spPr>
        <p:txBody>
          <a:bodyPr lIns="92075" tIns="46038" rIns="92075" bIns="46038" anchor="ctr">
            <a:normAutofit/>
          </a:bodyPr>
          <a:lstStyle/>
          <a:p>
            <a:pPr eaLnBrk="1" hangingPunct="1"/>
            <a:r>
              <a:rPr lang="en-US" altLang="en-US" sz="4000" dirty="0"/>
              <a:t>Timing-Based Constraints in Seq.-Pattern Mining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498764" y="1203037"/>
            <a:ext cx="9402618" cy="5257800"/>
          </a:xfrm>
          <a:noFill/>
        </p:spPr>
        <p:txBody>
          <a:bodyPr lIns="92075" tIns="46038" rIns="92075" bIns="46038"/>
          <a:lstStyle/>
          <a:p>
            <a:pPr eaLnBrk="1" hangingPunct="1">
              <a:spcBef>
                <a:spcPts val="300"/>
              </a:spcBef>
            </a:pPr>
            <a:r>
              <a:rPr lang="en-US" altLang="en-US" sz="2400" dirty="0">
                <a:solidFill>
                  <a:srgbClr val="FF0000"/>
                </a:solidFill>
              </a:rPr>
              <a:t>Order constraint</a:t>
            </a:r>
            <a:r>
              <a:rPr lang="en-US" altLang="en-US" sz="2400" dirty="0"/>
              <a:t>: Some items must happen before the other</a:t>
            </a:r>
          </a:p>
          <a:p>
            <a:pPr lvl="1" eaLnBrk="1" hangingPunct="1">
              <a:spcBef>
                <a:spcPts val="300"/>
              </a:spcBef>
            </a:pPr>
            <a:r>
              <a:rPr lang="en-US" altLang="en-US" sz="2400" dirty="0"/>
              <a:t>{algebra, geometry} </a:t>
            </a:r>
            <a:r>
              <a:rPr lang="en-US" altLang="en-US" sz="2400" dirty="0">
                <a:sym typeface="Symbol" pitchFamily="18" charset="2"/>
              </a:rPr>
              <a:t>→ {calculus} (where “→” indicates ordering)</a:t>
            </a:r>
          </a:p>
          <a:p>
            <a:pPr lvl="1" eaLnBrk="1" hangingPunct="1">
              <a:spcBef>
                <a:spcPts val="300"/>
              </a:spcBef>
            </a:pPr>
            <a:r>
              <a:rPr lang="en-US" altLang="en-US" sz="2400" dirty="0">
                <a:sym typeface="Symbol" pitchFamily="18" charset="2"/>
              </a:rPr>
              <a:t>Anti-monotonic: Constraint-violating sub-patterns pruned</a:t>
            </a:r>
          </a:p>
          <a:p>
            <a:pPr eaLnBrk="1" hangingPunct="1">
              <a:spcBef>
                <a:spcPts val="300"/>
              </a:spcBef>
            </a:pPr>
            <a:r>
              <a:rPr lang="en-US" altLang="en-US" sz="2400" dirty="0">
                <a:solidFill>
                  <a:srgbClr val="FF0000"/>
                </a:solidFill>
              </a:rPr>
              <a:t>Min-gap/max-gap constraint: </a:t>
            </a:r>
            <a:r>
              <a:rPr lang="en-US" altLang="en-US" sz="2400" dirty="0"/>
              <a:t>Confines two elements in a pattern</a:t>
            </a:r>
          </a:p>
          <a:p>
            <a:pPr lvl="1" eaLnBrk="1" hangingPunct="1">
              <a:spcBef>
                <a:spcPts val="300"/>
              </a:spcBef>
            </a:pPr>
            <a:r>
              <a:rPr lang="en-US" altLang="en-US" sz="2400" dirty="0"/>
              <a:t>E.g., </a:t>
            </a:r>
            <a:r>
              <a:rPr lang="en-US" altLang="en-US" sz="2400" dirty="0" err="1"/>
              <a:t>mingap</a:t>
            </a:r>
            <a:r>
              <a:rPr lang="en-US" altLang="en-US" sz="2400" dirty="0"/>
              <a:t> = 1, </a:t>
            </a:r>
            <a:r>
              <a:rPr lang="en-US" altLang="en-US" sz="2400" dirty="0" err="1"/>
              <a:t>maxgap</a:t>
            </a:r>
            <a:r>
              <a:rPr lang="en-US" altLang="en-US" sz="2400" dirty="0"/>
              <a:t> = 4</a:t>
            </a:r>
          </a:p>
          <a:p>
            <a:pPr lvl="1" eaLnBrk="1" hangingPunct="1">
              <a:spcBef>
                <a:spcPts val="300"/>
              </a:spcBef>
            </a:pPr>
            <a:r>
              <a:rPr lang="en-US" altLang="en-US" sz="2400" dirty="0"/>
              <a:t>Succinct: Enforced directly during pattern growth</a:t>
            </a:r>
          </a:p>
          <a:p>
            <a:pPr eaLnBrk="1" hangingPunct="1">
              <a:spcBef>
                <a:spcPts val="300"/>
              </a:spcBef>
            </a:pPr>
            <a:r>
              <a:rPr lang="en-US" altLang="en-US" sz="2400" dirty="0">
                <a:solidFill>
                  <a:srgbClr val="FF0000"/>
                </a:solidFill>
              </a:rPr>
              <a:t>Max-span constraint: </a:t>
            </a:r>
            <a:r>
              <a:rPr lang="en-US" altLang="en-US" sz="2400" dirty="0"/>
              <a:t> Maximum allowed time difference between the 1</a:t>
            </a:r>
            <a:r>
              <a:rPr lang="en-US" altLang="en-US" sz="2400" baseline="30000" dirty="0"/>
              <a:t>st</a:t>
            </a:r>
            <a:r>
              <a:rPr lang="en-US" altLang="en-US" sz="2400" dirty="0"/>
              <a:t> and the last elements in the pattern</a:t>
            </a:r>
          </a:p>
          <a:p>
            <a:pPr lvl="1" eaLnBrk="1" hangingPunct="1">
              <a:spcBef>
                <a:spcPts val="300"/>
              </a:spcBef>
            </a:pPr>
            <a:r>
              <a:rPr lang="en-US" altLang="en-US" sz="2400" dirty="0"/>
              <a:t>E.g., </a:t>
            </a:r>
            <a:r>
              <a:rPr lang="en-US" altLang="en-US" sz="2400" dirty="0" err="1"/>
              <a:t>maxspan</a:t>
            </a:r>
            <a:r>
              <a:rPr lang="en-US" altLang="en-US" sz="2400" dirty="0"/>
              <a:t> (S) = 60 (days)</a:t>
            </a:r>
          </a:p>
          <a:p>
            <a:pPr lvl="1" eaLnBrk="1" hangingPunct="1">
              <a:spcBef>
                <a:spcPts val="300"/>
              </a:spcBef>
            </a:pPr>
            <a:r>
              <a:rPr lang="en-US" altLang="en-US" sz="2400" dirty="0"/>
              <a:t>Succinct: Enforced directly when the 1</a:t>
            </a:r>
            <a:r>
              <a:rPr lang="en-US" altLang="en-US" sz="2400" baseline="30000" dirty="0"/>
              <a:t>st</a:t>
            </a:r>
            <a:r>
              <a:rPr lang="en-US" altLang="en-US" sz="2400" dirty="0"/>
              <a:t> element is determined</a:t>
            </a:r>
            <a:endParaRPr lang="en-US" altLang="en-US" sz="2400" dirty="0">
              <a:sym typeface="Symbol" pitchFamily="18" charset="2"/>
            </a:endParaRPr>
          </a:p>
          <a:p>
            <a:pPr eaLnBrk="1" hangingPunct="1">
              <a:spcBef>
                <a:spcPts val="300"/>
              </a:spcBef>
            </a:pPr>
            <a:r>
              <a:rPr lang="en-US" altLang="en-US" sz="2400" dirty="0">
                <a:solidFill>
                  <a:srgbClr val="FF0000"/>
                </a:solidFill>
                <a:sym typeface="Symbol" pitchFamily="18" charset="2"/>
              </a:rPr>
              <a:t>Window size constraint: </a:t>
            </a:r>
            <a:r>
              <a:rPr lang="en-US" altLang="en-US" sz="2400" dirty="0">
                <a:sym typeface="Symbol" pitchFamily="18" charset="2"/>
              </a:rPr>
              <a:t>Events in an element do not have to occur at the same time: Enforce max allowed time difference</a:t>
            </a:r>
          </a:p>
          <a:p>
            <a:pPr lvl="1" eaLnBrk="1" hangingPunct="1">
              <a:spcBef>
                <a:spcPts val="300"/>
              </a:spcBef>
            </a:pPr>
            <a:r>
              <a:rPr lang="en-US" altLang="en-US" sz="2400" dirty="0"/>
              <a:t>E.g., window-size = 2: Various ways to merge events into elements</a:t>
            </a:r>
          </a:p>
        </p:txBody>
      </p:sp>
    </p:spTree>
    <p:extLst>
      <p:ext uri="{BB962C8B-B14F-4D97-AF65-F5344CB8AC3E}">
        <p14:creationId xmlns:p14="http://schemas.microsoft.com/office/powerpoint/2010/main" val="1990250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381000"/>
            <a:ext cx="11074400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Episodes and Episode Pattern Mining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508000" y="1200807"/>
            <a:ext cx="9771781" cy="4747606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altLang="en-US" sz="2400" dirty="0"/>
              <a:t>Episodes and regular expressions: Alternative to seq. patterns 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en-US" sz="2400" dirty="0"/>
              <a:t>Serial episodes:  </a:t>
            </a:r>
            <a:r>
              <a:rPr lang="en-US" altLang="en-US" sz="2400" dirty="0">
                <a:sym typeface="Symbol" pitchFamily="18" charset="2"/>
              </a:rPr>
              <a:t>AB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en-US" sz="2400" dirty="0">
                <a:sym typeface="Symbol" pitchFamily="18" charset="2"/>
              </a:rPr>
              <a:t>Parallel episodes: A|B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en-US" sz="2400" dirty="0">
                <a:sym typeface="Symbol" pitchFamily="18" charset="2"/>
              </a:rPr>
              <a:t>Regular expressions: (A|B)C*(DE)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2400" dirty="0">
                <a:sym typeface="Symbol" pitchFamily="18" charset="2"/>
              </a:rPr>
              <a:t>E.g.   Given a large shopping sequence database, one may like to find</a:t>
            </a:r>
          </a:p>
          <a:p>
            <a:pPr lvl="2">
              <a:lnSpc>
                <a:spcPct val="120000"/>
              </a:lnSpc>
            </a:pPr>
            <a:r>
              <a:rPr lang="en-US" altLang="en-US" sz="2400" dirty="0">
                <a:sym typeface="Symbol" pitchFamily="18" charset="2"/>
              </a:rPr>
              <a:t>Suppose the pattern order follows the template (A|B)C*(D E), and</a:t>
            </a:r>
          </a:p>
          <a:p>
            <a:pPr lvl="2">
              <a:lnSpc>
                <a:spcPct val="120000"/>
              </a:lnSpc>
            </a:pPr>
            <a:r>
              <a:rPr lang="en-US" altLang="en-US" sz="2400" dirty="0">
                <a:sym typeface="Symbol" pitchFamily="18" charset="2"/>
              </a:rPr>
              <a:t>Sum of the prices of A, B, C*, D, and E is greater than $100, where C* means C appears *-times</a:t>
            </a:r>
          </a:p>
          <a:p>
            <a:pPr lvl="1">
              <a:lnSpc>
                <a:spcPct val="120000"/>
              </a:lnSpc>
            </a:pPr>
            <a:r>
              <a:rPr lang="en-US" altLang="en-US" sz="2400" dirty="0">
                <a:sym typeface="Symbol" pitchFamily="18" charset="2"/>
              </a:rPr>
              <a:t>How to efficiently mine such episode patterns?</a:t>
            </a:r>
          </a:p>
        </p:txBody>
      </p:sp>
      <p:sp>
        <p:nvSpPr>
          <p:cNvPr id="16389" name="TextBox 1"/>
          <p:cNvSpPr txBox="1">
            <a:spLocks noChangeArrowheads="1"/>
          </p:cNvSpPr>
          <p:nvPr/>
        </p:nvSpPr>
        <p:spPr bwMode="auto">
          <a:xfrm>
            <a:off x="4958418" y="2239893"/>
            <a:ext cx="7062872" cy="461665"/>
          </a:xfrm>
          <a:prstGeom prst="rect">
            <a:avLst/>
          </a:prstGeom>
          <a:solidFill>
            <a:srgbClr val="FAE2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6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ts val="6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ts val="6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ts val="6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ts val="6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 partial order relationship: A and B can be in any order</a:t>
            </a: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5193322" y="1709145"/>
            <a:ext cx="5177123" cy="461665"/>
          </a:xfrm>
          <a:prstGeom prst="rect">
            <a:avLst/>
          </a:prstGeom>
          <a:solidFill>
            <a:srgbClr val="FAE2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ts val="6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ts val="6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ts val="6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ts val="6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 total order relationship:</a:t>
            </a:r>
            <a:r>
              <a:rPr kumimoji="0" lang="en-US" altLang="en-US" sz="24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first A then B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2" name="Right Arrow 1"/>
          <p:cNvSpPr/>
          <p:nvPr/>
        </p:nvSpPr>
        <p:spPr>
          <a:xfrm rot="10800000">
            <a:off x="4723511" y="1874030"/>
            <a:ext cx="469811" cy="1318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10800000">
            <a:off x="4488606" y="2405805"/>
            <a:ext cx="469811" cy="1318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5943600" y="2777369"/>
            <a:ext cx="6401240" cy="461665"/>
          </a:xfrm>
          <a:prstGeom prst="rect">
            <a:avLst/>
          </a:prstGeom>
          <a:solidFill>
            <a:srgbClr val="FAE2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ts val="6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ts val="6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ts val="6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ts val="6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(DE) means D, E happen in the same time window</a:t>
            </a:r>
          </a:p>
        </p:txBody>
      </p:sp>
      <p:sp>
        <p:nvSpPr>
          <p:cNvPr id="10" name="Right Arrow 9"/>
          <p:cNvSpPr/>
          <p:nvPr/>
        </p:nvSpPr>
        <p:spPr>
          <a:xfrm rot="10800000">
            <a:off x="5629373" y="2935524"/>
            <a:ext cx="314227" cy="1386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598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 animBg="1"/>
      <p:bldP spid="6" grpId="0" animBg="1"/>
      <p:bldP spid="9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1066800"/>
          </a:xfrm>
          <a:noFill/>
        </p:spPr>
        <p:txBody>
          <a:bodyPr vert="horz" lIns="92075" tIns="46038" rIns="92075" bIns="46038" rtlCol="0" anchor="ctr">
            <a:noAutofit/>
          </a:bodyPr>
          <a:lstStyle/>
          <a:p>
            <a:pPr marL="457200" indent="-457200">
              <a:lnSpc>
                <a:spcPct val="200000"/>
              </a:lnSpc>
              <a:buSzTx/>
            </a:pPr>
            <a:r>
              <a:rPr lang="en-US" altLang="en-US" sz="4000" dirty="0"/>
              <a:t>Chapter 7 : Advanced Frequent Pattern Mining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57688" y="1371600"/>
            <a:ext cx="10532282" cy="5074920"/>
          </a:xfrm>
          <a:noFill/>
        </p:spPr>
        <p:txBody>
          <a:bodyPr vert="horz" lIns="92075" tIns="46038" rIns="92075" bIns="46038" rtlCol="0" anchor="t">
            <a:noAutofit/>
          </a:bodyPr>
          <a:lstStyle/>
          <a:p>
            <a:pPr marL="457200" indent="-457200">
              <a:lnSpc>
                <a:spcPct val="150000"/>
              </a:lnSpc>
              <a:buSzTx/>
            </a:pPr>
            <a:r>
              <a:rPr lang="en-US" altLang="en-US" sz="2800" dirty="0"/>
              <a:t>Mining Diverse Patterns</a:t>
            </a:r>
          </a:p>
          <a:p>
            <a:pPr marL="457200" indent="-457200">
              <a:lnSpc>
                <a:spcPct val="150000"/>
              </a:lnSpc>
              <a:buSzTx/>
            </a:pPr>
            <a:r>
              <a:rPr lang="en-US" altLang="en-US" sz="2800" dirty="0"/>
              <a:t>Constraint-Based Frequent Pattern Mining</a:t>
            </a:r>
          </a:p>
          <a:p>
            <a:pPr marL="457200" indent="-457200">
              <a:lnSpc>
                <a:spcPct val="150000"/>
              </a:lnSpc>
              <a:buSzTx/>
            </a:pPr>
            <a:r>
              <a:rPr lang="en-US" sz="2800" dirty="0">
                <a:cs typeface="Calibri"/>
              </a:rPr>
              <a:t>Sequential Pattern Mining</a:t>
            </a:r>
          </a:p>
          <a:p>
            <a:pPr marL="457200" indent="-457200">
              <a:lnSpc>
                <a:spcPct val="150000"/>
              </a:lnSpc>
              <a:buSzTx/>
            </a:pPr>
            <a:r>
              <a:rPr lang="en-US" altLang="en-US" sz="2800" dirty="0"/>
              <a:t>Graph Pattern Mining</a:t>
            </a:r>
          </a:p>
          <a:p>
            <a:pPr marL="457200" indent="-457200">
              <a:lnSpc>
                <a:spcPct val="150000"/>
              </a:lnSpc>
              <a:buSzTx/>
            </a:pPr>
            <a:r>
              <a:rPr lang="en-US" altLang="en-US" sz="2800" dirty="0"/>
              <a:t>Pattern Mining Application: Mining Software Copy-and-Paste Bugs</a:t>
            </a:r>
          </a:p>
          <a:p>
            <a:pPr marL="457200" indent="-457200">
              <a:lnSpc>
                <a:spcPct val="150000"/>
              </a:lnSpc>
              <a:buSzTx/>
            </a:pPr>
            <a:r>
              <a:rPr lang="en-US" altLang="en-US" sz="2800" dirty="0"/>
              <a:t>Summary</a:t>
            </a:r>
          </a:p>
        </p:txBody>
      </p:sp>
      <p:sp>
        <p:nvSpPr>
          <p:cNvPr id="2" name="Striped Right Arrow 1"/>
          <p:cNvSpPr/>
          <p:nvPr/>
        </p:nvSpPr>
        <p:spPr>
          <a:xfrm rot="9075611">
            <a:off x="4529398" y="3574881"/>
            <a:ext cx="502920" cy="457200"/>
          </a:xfrm>
          <a:prstGeom prst="stripedRightArrow">
            <a:avLst/>
          </a:prstGeom>
          <a:solidFill>
            <a:srgbClr val="00808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9615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3FA3370-017D-4A44-AFA8-2780332823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1368" y="5527453"/>
            <a:ext cx="3625961" cy="87264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361D354-8950-4D43-A847-B14BA9BE67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5767" y="4174723"/>
            <a:ext cx="4706233" cy="2045059"/>
          </a:xfrm>
          <a:prstGeom prst="rect">
            <a:avLst/>
          </a:prstGeom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03200" y="381000"/>
            <a:ext cx="11684000" cy="508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What Is Graph Pattern Mining?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535709" y="1219200"/>
            <a:ext cx="7147136" cy="52578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altLang="en-US" sz="2400" dirty="0" err="1"/>
              <a:t>Chem</a:t>
            </a:r>
            <a:r>
              <a:rPr lang="en-US" altLang="en-US" sz="2400" dirty="0"/>
              <a:t>-informatics: </a:t>
            </a:r>
          </a:p>
          <a:p>
            <a:pPr lvl="1">
              <a:spcAft>
                <a:spcPts val="600"/>
              </a:spcAft>
            </a:pPr>
            <a:r>
              <a:rPr lang="en-US" altLang="en-US" sz="2400" dirty="0"/>
              <a:t>Mining frequent chemical compound structures</a:t>
            </a:r>
          </a:p>
          <a:p>
            <a:pPr eaLnBrk="1" hangingPunct="1">
              <a:spcAft>
                <a:spcPts val="600"/>
              </a:spcAft>
            </a:pPr>
            <a:endParaRPr lang="en-US" altLang="en-US" sz="2400" dirty="0"/>
          </a:p>
          <a:p>
            <a:pPr eaLnBrk="1" hangingPunct="1">
              <a:spcAft>
                <a:spcPts val="600"/>
              </a:spcAft>
            </a:pPr>
            <a:endParaRPr lang="en-US" altLang="en-US" sz="2400" dirty="0"/>
          </a:p>
          <a:p>
            <a:pPr eaLnBrk="1" hangingPunct="1">
              <a:spcAft>
                <a:spcPts val="600"/>
              </a:spcAft>
            </a:pPr>
            <a:endParaRPr lang="en-US" altLang="en-US" sz="2400" dirty="0"/>
          </a:p>
          <a:p>
            <a:pPr eaLnBrk="1" hangingPunct="1">
              <a:spcAft>
                <a:spcPts val="600"/>
              </a:spcAft>
            </a:pPr>
            <a:endParaRPr lang="en-US" altLang="en-US" sz="2400" dirty="0"/>
          </a:p>
          <a:p>
            <a:pPr eaLnBrk="1" hangingPunct="1">
              <a:spcAft>
                <a:spcPts val="600"/>
              </a:spcAft>
            </a:pPr>
            <a:r>
              <a:rPr lang="en-US" altLang="en-US" sz="2400" dirty="0"/>
              <a:t>Social networks, web communities, tweets, …</a:t>
            </a:r>
          </a:p>
          <a:p>
            <a:pPr lvl="1">
              <a:spcAft>
                <a:spcPts val="600"/>
              </a:spcAft>
            </a:pPr>
            <a:r>
              <a:rPr lang="en-US" altLang="en-US" sz="2400" dirty="0"/>
              <a:t>Finding frequent research collaboration subgraphs</a:t>
            </a:r>
          </a:p>
        </p:txBody>
      </p:sp>
      <p:pic>
        <p:nvPicPr>
          <p:cNvPr id="4" name="Picture 2" descr="caffeine">
            <a:extLst>
              <a:ext uri="{FF2B5EF4-FFF2-40B4-BE49-F238E27FC236}">
                <a16:creationId xmlns:a16="http://schemas.microsoft.com/office/drawing/2014/main" id="{708590BF-D89D-439A-A027-8C558535AB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253" y="2333189"/>
            <a:ext cx="1605765" cy="1523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diurobromine">
            <a:extLst>
              <a:ext uri="{FF2B5EF4-FFF2-40B4-BE49-F238E27FC236}">
                <a16:creationId xmlns:a16="http://schemas.microsoft.com/office/drawing/2014/main" id="{B7B3AEEE-A7A7-4CFC-ACDF-776A59D963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5628" y="2299677"/>
            <a:ext cx="163830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 descr="viagra">
            <a:extLst>
              <a:ext uri="{FF2B5EF4-FFF2-40B4-BE49-F238E27FC236}">
                <a16:creationId xmlns:a16="http://schemas.microsoft.com/office/drawing/2014/main" id="{25824698-CFB9-434D-9CD4-A292CFA2BA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3846" y="1509276"/>
            <a:ext cx="3048000" cy="241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4" descr="query">
            <a:extLst>
              <a:ext uri="{FF2B5EF4-FFF2-40B4-BE49-F238E27FC236}">
                <a16:creationId xmlns:a16="http://schemas.microsoft.com/office/drawing/2014/main" id="{60781AF7-ECEF-4EE7-964C-67A2B6E6A2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53878" y="2613065"/>
            <a:ext cx="1611596" cy="1125192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CAC0510-BA83-4D1D-AF76-7D303560958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7308" y="5527453"/>
            <a:ext cx="3584736" cy="90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162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16000" y="381000"/>
            <a:ext cx="10289117" cy="508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Frequent (Sub)Graph Patterns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514352" y="1156860"/>
            <a:ext cx="11474449" cy="2514600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altLang="en-US" sz="2400" dirty="0"/>
              <a:t>Given a labeled graph dataset D = {G</a:t>
            </a:r>
            <a:r>
              <a:rPr lang="en-US" altLang="en-US" sz="2400" baseline="-25000" dirty="0"/>
              <a:t>1</a:t>
            </a:r>
            <a:r>
              <a:rPr lang="en-US" altLang="en-US" sz="2400" dirty="0"/>
              <a:t>, G</a:t>
            </a:r>
            <a:r>
              <a:rPr lang="en-US" altLang="en-US" sz="2400" baseline="-25000" dirty="0"/>
              <a:t>2</a:t>
            </a:r>
            <a:r>
              <a:rPr lang="en-US" altLang="en-US" sz="2400" dirty="0"/>
              <a:t>, …, </a:t>
            </a:r>
            <a:r>
              <a:rPr lang="en-US" altLang="en-US" sz="2400" dirty="0" err="1"/>
              <a:t>G</a:t>
            </a:r>
            <a:r>
              <a:rPr lang="en-US" altLang="en-US" sz="2400" baseline="-25000" dirty="0" err="1"/>
              <a:t>n</a:t>
            </a:r>
            <a:r>
              <a:rPr lang="en-US" altLang="en-US" sz="2400" dirty="0"/>
              <a:t>), the supporting graph set of a subgraph </a:t>
            </a:r>
            <a:r>
              <a:rPr lang="en-US" altLang="en-US" sz="2400" i="1" dirty="0"/>
              <a:t>g</a:t>
            </a:r>
            <a:r>
              <a:rPr lang="en-US" altLang="en-US" sz="2400" dirty="0"/>
              <a:t> is D</a:t>
            </a:r>
            <a:r>
              <a:rPr lang="en-US" altLang="en-US" sz="2400" i="1" baseline="-25000" dirty="0"/>
              <a:t>g</a:t>
            </a:r>
            <a:r>
              <a:rPr lang="en-US" altLang="en-US" sz="2400" dirty="0"/>
              <a:t> = {</a:t>
            </a:r>
            <a:r>
              <a:rPr lang="en-US" altLang="en-US" sz="2400" dirty="0" err="1"/>
              <a:t>G</a:t>
            </a:r>
            <a:r>
              <a:rPr lang="en-US" altLang="en-US" sz="2400" i="1" baseline="-25000" dirty="0" err="1"/>
              <a:t>i</a:t>
            </a:r>
            <a:r>
              <a:rPr lang="en-US" altLang="en-US" sz="2400" dirty="0"/>
              <a:t> | </a:t>
            </a:r>
            <a:r>
              <a:rPr lang="en-US" altLang="en-US" sz="2400" i="1" dirty="0"/>
              <a:t>g</a:t>
            </a:r>
            <a:r>
              <a:rPr lang="en-US" altLang="en-US" sz="2400" dirty="0"/>
              <a:t> </a:t>
            </a:r>
            <a:r>
              <a:rPr lang="en-US" altLang="en-US" sz="2400" dirty="0">
                <a:sym typeface="Symbol" pitchFamily="18" charset="2"/>
              </a:rPr>
              <a:t> </a:t>
            </a:r>
            <a:r>
              <a:rPr lang="en-US" altLang="en-US" sz="2400" dirty="0" err="1"/>
              <a:t>G</a:t>
            </a:r>
            <a:r>
              <a:rPr lang="en-US" altLang="en-US" sz="2400" i="1" baseline="-25000" dirty="0" err="1"/>
              <a:t>i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G</a:t>
            </a:r>
            <a:r>
              <a:rPr lang="en-US" altLang="en-US" sz="2400" i="1" baseline="-25000" dirty="0" err="1"/>
              <a:t>i</a:t>
            </a:r>
            <a:r>
              <a:rPr lang="en-US" altLang="en-US" sz="2400" dirty="0"/>
              <a:t> </a:t>
            </a:r>
            <a:r>
              <a:rPr lang="en-US" altLang="en-US" sz="2400" dirty="0">
                <a:sym typeface="Symbol" pitchFamily="18" charset="2"/>
              </a:rPr>
              <a:t></a:t>
            </a:r>
            <a:r>
              <a:rPr lang="en-US" altLang="en-US" sz="2400" dirty="0"/>
              <a:t>D}</a:t>
            </a:r>
          </a:p>
          <a:p>
            <a:pPr lvl="1" eaLnBrk="1" hangingPunct="1">
              <a:spcAft>
                <a:spcPts val="600"/>
              </a:spcAft>
            </a:pPr>
            <a:r>
              <a:rPr lang="en-US" altLang="en-US" sz="2400" dirty="0"/>
              <a:t>support(</a:t>
            </a:r>
            <a:r>
              <a:rPr lang="en-US" altLang="en-US" sz="2400" i="1" dirty="0"/>
              <a:t>g</a:t>
            </a:r>
            <a:r>
              <a:rPr lang="en-US" altLang="en-US" sz="2400" dirty="0"/>
              <a:t>) = |D</a:t>
            </a:r>
            <a:r>
              <a:rPr lang="en-US" altLang="en-US" sz="2400" baseline="-25000" dirty="0"/>
              <a:t>g</a:t>
            </a:r>
            <a:r>
              <a:rPr lang="en-US" altLang="en-US" sz="2400" dirty="0"/>
              <a:t>|/ |D|</a:t>
            </a:r>
          </a:p>
          <a:p>
            <a:pPr eaLnBrk="1" hangingPunct="1">
              <a:spcAft>
                <a:spcPts val="600"/>
              </a:spcAft>
            </a:pPr>
            <a:r>
              <a:rPr lang="en-US" altLang="en-US" sz="2400" dirty="0"/>
              <a:t>A (sub)graph </a:t>
            </a:r>
            <a:r>
              <a:rPr lang="en-US" altLang="en-US" sz="2400" i="1" dirty="0"/>
              <a:t>g</a:t>
            </a:r>
            <a:r>
              <a:rPr lang="en-US" altLang="en-US" sz="2400" dirty="0"/>
              <a:t> is </a:t>
            </a:r>
            <a:r>
              <a:rPr lang="en-US" altLang="en-US" sz="2400" b="1" i="1" dirty="0"/>
              <a:t>frequent</a:t>
            </a:r>
            <a:r>
              <a:rPr lang="en-US" altLang="en-US" sz="2400" dirty="0"/>
              <a:t> if </a:t>
            </a:r>
            <a:r>
              <a:rPr lang="en-US" altLang="en-US" sz="2400" i="1" dirty="0"/>
              <a:t>support</a:t>
            </a:r>
            <a:r>
              <a:rPr lang="en-US" altLang="en-US" sz="2400" dirty="0"/>
              <a:t>(</a:t>
            </a:r>
            <a:r>
              <a:rPr lang="en-US" altLang="en-US" sz="2400" i="1" dirty="0"/>
              <a:t>g</a:t>
            </a:r>
            <a:r>
              <a:rPr lang="en-US" altLang="en-US" sz="2400" dirty="0"/>
              <a:t>)</a:t>
            </a:r>
            <a:r>
              <a:rPr lang="en-US" altLang="en-US" sz="2400" i="1" dirty="0"/>
              <a:t> </a:t>
            </a:r>
            <a:r>
              <a:rPr lang="en-US" altLang="en-US" sz="2400" dirty="0"/>
              <a:t>≥ </a:t>
            </a:r>
            <a:r>
              <a:rPr lang="en-US" altLang="en-US" sz="2400" i="1" dirty="0" err="1"/>
              <a:t>min_sup</a:t>
            </a:r>
            <a:endParaRPr lang="en-US" altLang="en-US" sz="2400" dirty="0"/>
          </a:p>
          <a:p>
            <a:pPr eaLnBrk="1" hangingPunct="1">
              <a:spcAft>
                <a:spcPts val="600"/>
              </a:spcAft>
            </a:pPr>
            <a:r>
              <a:rPr lang="en-US" altLang="en-US" sz="2400" dirty="0"/>
              <a:t>Ex.: Chemical structures</a:t>
            </a:r>
          </a:p>
        </p:txBody>
      </p:sp>
      <p:grpSp>
        <p:nvGrpSpPr>
          <p:cNvPr id="5124" name="Group 3"/>
          <p:cNvGrpSpPr>
            <a:grpSpLocks/>
          </p:cNvGrpSpPr>
          <p:nvPr/>
        </p:nvGrpSpPr>
        <p:grpSpPr bwMode="auto">
          <a:xfrm>
            <a:off x="5144901" y="2789120"/>
            <a:ext cx="6428666" cy="3503730"/>
            <a:chOff x="685800" y="1469790"/>
            <a:chExt cx="7945274" cy="4635023"/>
          </a:xfrm>
        </p:grpSpPr>
        <p:sp>
          <p:nvSpPr>
            <p:cNvPr id="5" name="Text Box 10"/>
            <p:cNvSpPr txBox="1">
              <a:spLocks noChangeArrowheads="1"/>
            </p:cNvSpPr>
            <p:nvPr/>
          </p:nvSpPr>
          <p:spPr bwMode="auto">
            <a:xfrm>
              <a:off x="6494464" y="1469790"/>
              <a:ext cx="2136610" cy="52929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ts val="6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ts val="6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ts val="6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ts val="6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ts val="6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l" defTabSz="457189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charset="0"/>
                </a:rPr>
                <a:t>Graph Dataset</a:t>
              </a:r>
            </a:p>
          </p:txBody>
        </p:sp>
        <p:sp>
          <p:nvSpPr>
            <p:cNvPr id="6" name="Text Box 11"/>
            <p:cNvSpPr txBox="1">
              <a:spLocks noChangeArrowheads="1"/>
            </p:cNvSpPr>
            <p:nvPr/>
          </p:nvSpPr>
          <p:spPr bwMode="auto">
            <a:xfrm>
              <a:off x="4253820" y="4040666"/>
              <a:ext cx="3444646" cy="52929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ts val="6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ts val="6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ts val="6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ts val="6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ts val="6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l" defTabSz="457189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charset="0"/>
                </a:rPr>
                <a:t>Frequent Graph Patterns</a:t>
              </a:r>
            </a:p>
          </p:txBody>
        </p:sp>
        <p:pic>
          <p:nvPicPr>
            <p:cNvPr id="5133" name="Picture 21" descr="mol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1969948"/>
              <a:ext cx="2137820" cy="1301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4" name="Picture 22" descr="mol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9400" y="1900099"/>
              <a:ext cx="2914648" cy="137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5" name="Picture 23" descr="mol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7399" y="1941374"/>
              <a:ext cx="2743201" cy="1330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36" name="Text Box 24"/>
            <p:cNvSpPr txBox="1">
              <a:spLocks noChangeArrowheads="1"/>
            </p:cNvSpPr>
            <p:nvPr/>
          </p:nvSpPr>
          <p:spPr bwMode="auto">
            <a:xfrm>
              <a:off x="1143000" y="3200400"/>
              <a:ext cx="523008" cy="5667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ts val="6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ts val="6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ts val="6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ts val="6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ts val="6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l" defTabSz="457189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charset="0"/>
                </a:rPr>
                <a:t>(A)</a:t>
              </a:r>
            </a:p>
          </p:txBody>
        </p:sp>
        <p:sp>
          <p:nvSpPr>
            <p:cNvPr id="5137" name="Text Box 25"/>
            <p:cNvSpPr txBox="1">
              <a:spLocks noChangeArrowheads="1"/>
            </p:cNvSpPr>
            <p:nvPr/>
          </p:nvSpPr>
          <p:spPr bwMode="auto">
            <a:xfrm>
              <a:off x="3866849" y="3200400"/>
              <a:ext cx="512759" cy="5667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ts val="6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ts val="6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ts val="6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ts val="6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ts val="6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l" defTabSz="457189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charset="0"/>
                </a:rPr>
                <a:t>(B)</a:t>
              </a:r>
            </a:p>
          </p:txBody>
        </p:sp>
        <p:sp>
          <p:nvSpPr>
            <p:cNvPr id="5138" name="Text Box 26"/>
            <p:cNvSpPr txBox="1">
              <a:spLocks noChangeArrowheads="1"/>
            </p:cNvSpPr>
            <p:nvPr/>
          </p:nvSpPr>
          <p:spPr bwMode="auto">
            <a:xfrm>
              <a:off x="6823939" y="3200400"/>
              <a:ext cx="509343" cy="5667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ts val="6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ts val="6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ts val="6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ts val="6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ts val="6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l" defTabSz="457189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charset="0"/>
                </a:rPr>
                <a:t>(C)</a:t>
              </a:r>
            </a:p>
          </p:txBody>
        </p:sp>
        <p:pic>
          <p:nvPicPr>
            <p:cNvPr id="5139" name="Picture 28" descr="freq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6711" y="5167365"/>
              <a:ext cx="1710268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40" name="Picture 29" descr="freq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9512" y="4692649"/>
              <a:ext cx="1105715" cy="1412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1" name="Text Box 30"/>
            <p:cNvSpPr txBox="1">
              <a:spLocks noChangeArrowheads="1"/>
            </p:cNvSpPr>
            <p:nvPr/>
          </p:nvSpPr>
          <p:spPr bwMode="auto">
            <a:xfrm>
              <a:off x="2338387" y="4921250"/>
              <a:ext cx="502511" cy="5667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ts val="6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ts val="6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ts val="6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ts val="6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ts val="6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l" defTabSz="457189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charset="0"/>
                </a:rPr>
                <a:t>(1)</a:t>
              </a:r>
            </a:p>
          </p:txBody>
        </p:sp>
        <p:sp>
          <p:nvSpPr>
            <p:cNvPr id="5142" name="Text Box 31"/>
            <p:cNvSpPr txBox="1">
              <a:spLocks noChangeArrowheads="1"/>
            </p:cNvSpPr>
            <p:nvPr/>
          </p:nvSpPr>
          <p:spPr bwMode="auto">
            <a:xfrm>
              <a:off x="5614987" y="4921250"/>
              <a:ext cx="502511" cy="5667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ts val="6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ts val="6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ts val="6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ts val="6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ts val="6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l" defTabSz="457189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charset="0"/>
                </a:rPr>
                <a:t>(2)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5486400" y="4857750"/>
            <a:ext cx="2065867" cy="4000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min_sup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= 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540501" y="6165850"/>
            <a:ext cx="2088353" cy="4000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support = 67%</a:t>
            </a:r>
          </a:p>
        </p:txBody>
      </p:sp>
      <p:sp>
        <p:nvSpPr>
          <p:cNvPr id="5129" name="Curved Up Arrow 1"/>
          <p:cNvSpPr>
            <a:spLocks noChangeArrowheads="1"/>
          </p:cNvSpPr>
          <p:nvPr/>
        </p:nvSpPr>
        <p:spPr bwMode="auto">
          <a:xfrm rot="-754235">
            <a:off x="8839201" y="6202363"/>
            <a:ext cx="971551" cy="303212"/>
          </a:xfrm>
          <a:prstGeom prst="curvedUpArrow">
            <a:avLst>
              <a:gd name="adj1" fmla="val 24866"/>
              <a:gd name="adj2" fmla="val 65297"/>
              <a:gd name="adj3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spcBef>
                <a:spcPts val="6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ts val="6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ts val="6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ts val="6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ts val="6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5130" name="Curved Up Arrow 23"/>
          <p:cNvSpPr>
            <a:spLocks noChangeArrowheads="1"/>
          </p:cNvSpPr>
          <p:nvPr/>
        </p:nvSpPr>
        <p:spPr bwMode="auto">
          <a:xfrm rot="17543092" flipV="1">
            <a:off x="5983817" y="5852055"/>
            <a:ext cx="482600" cy="452967"/>
          </a:xfrm>
          <a:prstGeom prst="curvedUpArrow">
            <a:avLst>
              <a:gd name="adj1" fmla="val 25110"/>
              <a:gd name="adj2" fmla="val 50206"/>
              <a:gd name="adj3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spcBef>
                <a:spcPts val="6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ts val="6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ts val="6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ts val="6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ts val="6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24" name="Rectangle 3"/>
          <p:cNvSpPr txBox="1">
            <a:spLocks noChangeArrowheads="1"/>
          </p:cNvSpPr>
          <p:nvPr/>
        </p:nvSpPr>
        <p:spPr>
          <a:xfrm>
            <a:off x="509825" y="3803233"/>
            <a:ext cx="4427350" cy="1858555"/>
          </a:xfrm>
          <a:prstGeom prst="rect">
            <a:avLst/>
          </a:prstGeom>
        </p:spPr>
        <p:txBody>
          <a:bodyPr vert="horz" lIns="91438" tIns="45719" rIns="91438" bIns="45719" rtlCol="0">
            <a:noAutofit/>
          </a:bodyPr>
          <a:lstStyle>
            <a:lvl1pPr marL="461963" indent="-461963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CC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8188" indent="-538163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D582C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474663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8080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4588" indent="-522288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6363" indent="-508000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030A0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9973" indent="-228594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68" indent="-228594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63" indent="-228594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58" indent="-228594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1963" marR="0" lvl="0" indent="-461963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CC"/>
              </a:buClr>
              <a:buSzPct val="80000"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Alternative:</a:t>
            </a:r>
          </a:p>
          <a:p>
            <a:pPr marL="738188" marR="0" lvl="1" indent="-538163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BD582C"/>
              </a:buClr>
              <a:buSzPct val="80000"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Mining frequent subgraph patterns from a single large graph or network</a:t>
            </a:r>
          </a:p>
        </p:txBody>
      </p:sp>
    </p:spTree>
    <p:extLst>
      <p:ext uri="{BB962C8B-B14F-4D97-AF65-F5344CB8AC3E}">
        <p14:creationId xmlns:p14="http://schemas.microsoft.com/office/powerpoint/2010/main" val="495395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3" grpId="0" animBg="1"/>
      <p:bldP spid="5129" grpId="0" animBg="1"/>
      <p:bldP spid="5130" grpId="0" animBg="1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03A181-36DE-46BA-9CE9-FF42478DBA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983" y="1195754"/>
            <a:ext cx="11406908" cy="5384800"/>
          </a:xfrm>
        </p:spPr>
        <p:txBody>
          <a:bodyPr vert="horz" lIns="91436" tIns="45718" rIns="91436" bIns="45718" rtlCol="0" anchor="t">
            <a:noAutofit/>
          </a:bodyPr>
          <a:lstStyle/>
          <a:p>
            <a:pPr lvl="1">
              <a:spcAft>
                <a:spcPts val="600"/>
              </a:spcAft>
            </a:pPr>
            <a:r>
              <a:rPr lang="en-US" altLang="en-US" dirty="0">
                <a:solidFill>
                  <a:srgbClr val="0000CC"/>
                </a:solidFill>
              </a:rPr>
              <a:t>milk </a:t>
            </a:r>
            <a:r>
              <a:rPr lang="en-US" altLang="en-US" dirty="0">
                <a:solidFill>
                  <a:srgbClr val="0000CC"/>
                </a:solidFill>
                <a:sym typeface="Symbol" pitchFamily="18" charset="2"/>
              </a:rPr>
              <a:t> wheat bread  [support = 8%, confidence = 70%]   (1)</a:t>
            </a:r>
          </a:p>
          <a:p>
            <a:pPr lvl="1">
              <a:spcAft>
                <a:spcPts val="600"/>
              </a:spcAft>
            </a:pPr>
            <a:r>
              <a:rPr lang="en-US" altLang="en-US" dirty="0">
                <a:solidFill>
                  <a:srgbClr val="0000CC"/>
                </a:solidFill>
                <a:sym typeface="Symbol" pitchFamily="18" charset="2"/>
              </a:rPr>
              <a:t>2% milk  wheat bread [support = 2%, confidence = 72%] (2) </a:t>
            </a:r>
            <a:r>
              <a:rPr lang="en-US" dirty="0">
                <a:cs typeface="Calibri"/>
              </a:rPr>
              <a:t>A rule is </a:t>
            </a:r>
            <a:r>
              <a:rPr lang="en-US" i="1" dirty="0">
                <a:cs typeface="Calibri"/>
              </a:rPr>
              <a:t>redundant</a:t>
            </a:r>
            <a:r>
              <a:rPr lang="en-US" dirty="0">
                <a:cs typeface="Calibri"/>
              </a:rPr>
              <a:t> if its support is close to the “expected” value, according to its “ancestor” rule, and it has a similar confidence as its “ancestor”</a:t>
            </a:r>
            <a:endParaRPr lang="en-US" dirty="0"/>
          </a:p>
          <a:p>
            <a:pPr marL="737870" lvl="1" indent="-537845">
              <a:spcAft>
                <a:spcPts val="600"/>
              </a:spcAft>
            </a:pPr>
            <a:r>
              <a:rPr lang="en-US" dirty="0">
                <a:cs typeface="Calibri"/>
              </a:rPr>
              <a:t>Rule (1) is an ancestor of rule (2), which one to prune?</a:t>
            </a:r>
            <a:endParaRPr lang="en-US" dirty="0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F7DA11A8-B9DC-4739-B9A7-4369D45930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0676" y="216876"/>
            <a:ext cx="12192000" cy="1066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Redundancy Filtering at Mining Multi-Level Associations </a:t>
            </a:r>
          </a:p>
        </p:txBody>
      </p:sp>
    </p:spTree>
    <p:extLst>
      <p:ext uri="{BB962C8B-B14F-4D97-AF65-F5344CB8AC3E}">
        <p14:creationId xmlns:p14="http://schemas.microsoft.com/office/powerpoint/2010/main" val="245496213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03200" y="381000"/>
            <a:ext cx="11684000" cy="508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Applications of Graph Pattern Mining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535709" y="1219200"/>
            <a:ext cx="10386291" cy="5257800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altLang="en-US" sz="2400" dirty="0"/>
              <a:t>Bioinformatics</a:t>
            </a:r>
          </a:p>
          <a:p>
            <a:pPr lvl="1" eaLnBrk="1" hangingPunct="1">
              <a:spcAft>
                <a:spcPts val="600"/>
              </a:spcAft>
            </a:pPr>
            <a:r>
              <a:rPr lang="en-US" altLang="en-US" sz="2400" dirty="0"/>
              <a:t>Gene networks, protein interactions, metabolic pathways</a:t>
            </a:r>
          </a:p>
          <a:p>
            <a:pPr eaLnBrk="1" hangingPunct="1">
              <a:spcAft>
                <a:spcPts val="600"/>
              </a:spcAft>
            </a:pPr>
            <a:r>
              <a:rPr lang="en-US" altLang="en-US" sz="2400" dirty="0" err="1"/>
              <a:t>Chem</a:t>
            </a:r>
            <a:r>
              <a:rPr lang="en-US" altLang="en-US" sz="2400" dirty="0"/>
              <a:t>-informatics: Mining chemical compound structures</a:t>
            </a:r>
          </a:p>
          <a:p>
            <a:pPr eaLnBrk="1" hangingPunct="1">
              <a:spcAft>
                <a:spcPts val="600"/>
              </a:spcAft>
            </a:pPr>
            <a:r>
              <a:rPr lang="en-US" altLang="en-US" sz="2400" dirty="0"/>
              <a:t>Social networks, web communities, tweets, …</a:t>
            </a:r>
          </a:p>
          <a:p>
            <a:pPr eaLnBrk="1" hangingPunct="1">
              <a:spcAft>
                <a:spcPts val="600"/>
              </a:spcAft>
            </a:pPr>
            <a:r>
              <a:rPr lang="en-US" altLang="en-US" sz="2400" dirty="0"/>
              <a:t>Cell phone networks, computer networks, …</a:t>
            </a:r>
          </a:p>
          <a:p>
            <a:pPr eaLnBrk="1" hangingPunct="1">
              <a:spcAft>
                <a:spcPts val="600"/>
              </a:spcAft>
            </a:pPr>
            <a:r>
              <a:rPr lang="en-US" altLang="en-US" sz="2400" dirty="0"/>
              <a:t>Web graphs, XML structures, Semantic Web, information networks </a:t>
            </a:r>
          </a:p>
          <a:p>
            <a:pPr eaLnBrk="1" hangingPunct="1">
              <a:spcAft>
                <a:spcPts val="600"/>
              </a:spcAft>
            </a:pPr>
            <a:r>
              <a:rPr lang="en-US" altLang="en-US" sz="2400" dirty="0"/>
              <a:t>Software engineering: Program execution flow analysis</a:t>
            </a:r>
          </a:p>
          <a:p>
            <a:pPr eaLnBrk="1" hangingPunct="1">
              <a:spcAft>
                <a:spcPts val="600"/>
              </a:spcAft>
            </a:pPr>
            <a:r>
              <a:rPr lang="en-US" altLang="en-US" sz="2400" dirty="0"/>
              <a:t>Building blocks for graph classification, clustering, compression, comparison, and correlation analysis</a:t>
            </a:r>
          </a:p>
          <a:p>
            <a:pPr eaLnBrk="1" hangingPunct="1">
              <a:spcAft>
                <a:spcPts val="600"/>
              </a:spcAft>
            </a:pPr>
            <a:r>
              <a:rPr lang="en-US" altLang="en-US" sz="2400" dirty="0"/>
              <a:t>Graph indexing and graph similarity search</a:t>
            </a:r>
          </a:p>
        </p:txBody>
      </p:sp>
    </p:spTree>
    <p:extLst>
      <p:ext uri="{BB962C8B-B14F-4D97-AF65-F5344CB8AC3E}">
        <p14:creationId xmlns:p14="http://schemas.microsoft.com/office/powerpoint/2010/main" val="4017351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01600" y="113144"/>
            <a:ext cx="11887200" cy="103216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Graph Pattern Mining Algorithms: Different Methodologies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512426" y="1219203"/>
            <a:ext cx="10266410" cy="4724400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Generation of candidate subgraphs</a:t>
            </a:r>
          </a:p>
          <a:p>
            <a:pPr lvl="1" eaLnBrk="1" hangingPunct="1"/>
            <a:r>
              <a:rPr lang="en-US" altLang="en-US" sz="2400" dirty="0"/>
              <a:t>Apriori vs. pattern growth (e.g., FSG vs. </a:t>
            </a:r>
            <a:r>
              <a:rPr lang="en-US" altLang="en-US" sz="2400" dirty="0" err="1"/>
              <a:t>gSpan</a:t>
            </a:r>
            <a:r>
              <a:rPr lang="en-US" altLang="en-US" sz="2400" dirty="0"/>
              <a:t>)</a:t>
            </a:r>
          </a:p>
          <a:p>
            <a:pPr eaLnBrk="1" hangingPunct="1"/>
            <a:r>
              <a:rPr lang="en-US" altLang="en-US" sz="2400" dirty="0"/>
              <a:t>Search order</a:t>
            </a:r>
          </a:p>
          <a:p>
            <a:pPr lvl="1" eaLnBrk="1" hangingPunct="1"/>
            <a:r>
              <a:rPr lang="en-US" altLang="en-US" sz="2400" dirty="0"/>
              <a:t>Breadth vs. depth</a:t>
            </a:r>
          </a:p>
          <a:p>
            <a:pPr eaLnBrk="1" hangingPunct="1"/>
            <a:r>
              <a:rPr lang="en-US" altLang="en-US" sz="2400" dirty="0"/>
              <a:t>Elimination of duplicate subgraphs</a:t>
            </a:r>
          </a:p>
          <a:p>
            <a:pPr lvl="1" eaLnBrk="1" hangingPunct="1"/>
            <a:r>
              <a:rPr lang="en-US" altLang="en-US" sz="2400" dirty="0"/>
              <a:t>Passive vs. active (e.g., </a:t>
            </a:r>
            <a:r>
              <a:rPr lang="en-US" altLang="en-US" sz="2400" dirty="0" err="1"/>
              <a:t>gSpan</a:t>
            </a:r>
            <a:r>
              <a:rPr lang="en-US" altLang="en-US" sz="2400" dirty="0"/>
              <a:t> [Yan &amp; Han, 2002])</a:t>
            </a:r>
          </a:p>
          <a:p>
            <a:pPr eaLnBrk="1" hangingPunct="1"/>
            <a:r>
              <a:rPr lang="en-US" altLang="en-US" sz="2400" dirty="0"/>
              <a:t>Support calculation</a:t>
            </a:r>
          </a:p>
          <a:p>
            <a:pPr lvl="1" eaLnBrk="1" hangingPunct="1"/>
            <a:r>
              <a:rPr lang="en-US" altLang="en-US" sz="2400" dirty="0"/>
              <a:t>Store </a:t>
            </a:r>
            <a:r>
              <a:rPr lang="en-US" altLang="en-US" sz="2400" dirty="0" err="1"/>
              <a:t>embeddings</a:t>
            </a:r>
            <a:r>
              <a:rPr lang="en-US" altLang="en-US" sz="2400" dirty="0"/>
              <a:t> (e.g., GASTON [</a:t>
            </a:r>
            <a:r>
              <a:rPr lang="en-US" altLang="en-US" sz="2400" dirty="0" err="1"/>
              <a:t>Nijssen</a:t>
            </a:r>
            <a:r>
              <a:rPr lang="en-US" altLang="en-US" sz="2400" dirty="0"/>
              <a:t> &amp; </a:t>
            </a:r>
            <a:r>
              <a:rPr lang="en-US" altLang="en-US" sz="2400" dirty="0" err="1"/>
              <a:t>Kok</a:t>
            </a:r>
            <a:r>
              <a:rPr lang="en-US" altLang="en-US" sz="2400" dirty="0"/>
              <a:t>, 2004], FFSM [Huan, Wang, &amp; </a:t>
            </a:r>
            <a:r>
              <a:rPr lang="en-US" altLang="en-US" sz="2400" dirty="0" err="1"/>
              <a:t>Prins</a:t>
            </a:r>
            <a:r>
              <a:rPr lang="en-US" altLang="en-US" sz="2400" dirty="0"/>
              <a:t>, 2003], </a:t>
            </a:r>
            <a:r>
              <a:rPr lang="en-US" altLang="en-US" sz="2400" dirty="0" err="1"/>
              <a:t>MoFa</a:t>
            </a:r>
            <a:r>
              <a:rPr lang="en-US" altLang="en-US" sz="2400" dirty="0"/>
              <a:t> [</a:t>
            </a:r>
            <a:r>
              <a:rPr lang="en-US" altLang="en-US" sz="2400" dirty="0" err="1"/>
              <a:t>Borgelt</a:t>
            </a:r>
            <a:r>
              <a:rPr lang="en-US" altLang="en-US" sz="2400" dirty="0"/>
              <a:t> &amp; Berthold, ICDM’02])</a:t>
            </a:r>
          </a:p>
          <a:p>
            <a:pPr eaLnBrk="1" hangingPunct="1"/>
            <a:r>
              <a:rPr lang="en-US" altLang="en-US" sz="2400" dirty="0"/>
              <a:t>Order of pattern discovery</a:t>
            </a:r>
          </a:p>
          <a:p>
            <a:pPr lvl="1" eaLnBrk="1" hangingPunct="1"/>
            <a:r>
              <a:rPr lang="en-US" altLang="en-US" sz="2400" dirty="0"/>
              <a:t>Path </a:t>
            </a:r>
            <a:r>
              <a:rPr lang="en-US" altLang="en-US" sz="2400" dirty="0">
                <a:sym typeface="Wingdings" pitchFamily="2" charset="2"/>
              </a:rPr>
              <a:t></a:t>
            </a:r>
            <a:r>
              <a:rPr lang="en-US" altLang="en-US" sz="2400" dirty="0"/>
              <a:t> tree </a:t>
            </a:r>
            <a:r>
              <a:rPr lang="en-US" altLang="en-US" sz="2400" dirty="0">
                <a:sym typeface="Wingdings" pitchFamily="2" charset="2"/>
              </a:rPr>
              <a:t></a:t>
            </a:r>
            <a:r>
              <a:rPr lang="en-US" altLang="en-US" sz="2400" dirty="0"/>
              <a:t> graph (e.g., GASTON [</a:t>
            </a:r>
            <a:r>
              <a:rPr lang="en-US" altLang="en-US" sz="2400" dirty="0" err="1"/>
              <a:t>Nijssen</a:t>
            </a:r>
            <a:r>
              <a:rPr lang="en-US" altLang="en-US" sz="2400" dirty="0"/>
              <a:t> &amp; </a:t>
            </a:r>
            <a:r>
              <a:rPr lang="en-US" altLang="en-US" sz="2400" dirty="0" err="1"/>
              <a:t>Kok</a:t>
            </a:r>
            <a:r>
              <a:rPr lang="en-US" altLang="en-US" sz="2400" dirty="0"/>
              <a:t>, 2004]) </a:t>
            </a:r>
          </a:p>
        </p:txBody>
      </p:sp>
    </p:spTree>
    <p:extLst>
      <p:ext uri="{BB962C8B-B14F-4D97-AF65-F5344CB8AC3E}">
        <p14:creationId xmlns:p14="http://schemas.microsoft.com/office/powerpoint/2010/main" val="3255857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-711200" y="381000"/>
            <a:ext cx="13919200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Apriori-Based Approach</a:t>
            </a:r>
          </a:p>
        </p:txBody>
      </p:sp>
      <p:grpSp>
        <p:nvGrpSpPr>
          <p:cNvPr id="7171" name="Group 2"/>
          <p:cNvGrpSpPr>
            <a:grpSpLocks/>
          </p:cNvGrpSpPr>
          <p:nvPr/>
        </p:nvGrpSpPr>
        <p:grpSpPr bwMode="auto">
          <a:xfrm>
            <a:off x="7781925" y="1209675"/>
            <a:ext cx="3372853" cy="4191000"/>
            <a:chOff x="5539510" y="2057400"/>
            <a:chExt cx="2836458" cy="4191000"/>
          </a:xfrm>
        </p:grpSpPr>
        <p:grpSp>
          <p:nvGrpSpPr>
            <p:cNvPr id="7174" name="Group 1"/>
            <p:cNvGrpSpPr>
              <a:grpSpLocks/>
            </p:cNvGrpSpPr>
            <p:nvPr/>
          </p:nvGrpSpPr>
          <p:grpSpPr bwMode="auto">
            <a:xfrm>
              <a:off x="5539510" y="2057400"/>
              <a:ext cx="2836458" cy="3962400"/>
              <a:chOff x="2428875" y="1295400"/>
              <a:chExt cx="2836458" cy="3962400"/>
            </a:xfrm>
          </p:grpSpPr>
          <p:sp>
            <p:nvSpPr>
              <p:cNvPr id="7176" name="Text Box 3"/>
              <p:cNvSpPr txBox="1">
                <a:spLocks noChangeArrowheads="1"/>
              </p:cNvSpPr>
              <p:nvPr/>
            </p:nvSpPr>
            <p:spPr bwMode="auto">
              <a:xfrm>
                <a:off x="4562475" y="3886200"/>
                <a:ext cx="358432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ts val="6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ts val="6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ts val="6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ts val="6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ts val="6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marL="0" marR="0" lvl="0" indent="0" algn="l" defTabSz="457189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Arial" charset="0"/>
                  </a:rPr>
                  <a:t>…</a:t>
                </a:r>
              </a:p>
            </p:txBody>
          </p:sp>
          <p:sp>
            <p:nvSpPr>
              <p:cNvPr id="7177" name="Oval 4"/>
              <p:cNvSpPr>
                <a:spLocks noChangeArrowheads="1"/>
              </p:cNvSpPr>
              <p:nvPr/>
            </p:nvSpPr>
            <p:spPr bwMode="auto">
              <a:xfrm>
                <a:off x="2581275" y="2438400"/>
                <a:ext cx="685800" cy="685800"/>
              </a:xfrm>
              <a:prstGeom prst="ellipse">
                <a:avLst/>
              </a:prstGeom>
              <a:solidFill>
                <a:srgbClr val="FFFFFF"/>
              </a:solidFill>
              <a:ln w="38100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ts val="6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ts val="6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ts val="6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ts val="6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ts val="6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marL="0" marR="0" lvl="0" indent="0" algn="l" defTabSz="457189" rtl="0" eaLnBrk="0" fontAlgn="auto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itchFamily="34" charset="0"/>
                    <a:ea typeface="+mn-ea"/>
                    <a:cs typeface="+mn-cs"/>
                  </a:rPr>
                  <a:t>G</a:t>
                </a:r>
                <a:endParaRPr kumimoji="0" lang="en-US" altLang="en-US" sz="24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178" name="Oval 5"/>
              <p:cNvSpPr>
                <a:spLocks noChangeArrowheads="1"/>
              </p:cNvSpPr>
              <p:nvPr/>
            </p:nvSpPr>
            <p:spPr bwMode="auto">
              <a:xfrm>
                <a:off x="4486275" y="1905000"/>
                <a:ext cx="685800" cy="685800"/>
              </a:xfrm>
              <a:prstGeom prst="ellipse">
                <a:avLst/>
              </a:prstGeom>
              <a:solidFill>
                <a:srgbClr val="FFFFFF"/>
              </a:solidFill>
              <a:ln w="38100">
                <a:solidFill>
                  <a:srgbClr val="1E3D5C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ts val="6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ts val="6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ts val="6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ts val="6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ts val="6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marL="0" marR="0" lvl="0" indent="0" algn="ctr" defTabSz="457189" rtl="0" eaLnBrk="0" fontAlgn="auto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itchFamily="34" charset="0"/>
                    <a:ea typeface="+mn-ea"/>
                    <a:cs typeface="+mn-cs"/>
                  </a:rPr>
                  <a:t>G</a:t>
                </a:r>
                <a:r>
                  <a:rPr kumimoji="0" lang="en-US" altLang="en-US" sz="2400" b="0" i="0" u="none" strike="noStrike" kern="1200" cap="none" spc="0" normalizeH="0" baseline="-2500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itchFamily="34" charset="0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7179" name="Oval 6"/>
              <p:cNvSpPr>
                <a:spLocks noChangeArrowheads="1"/>
              </p:cNvSpPr>
              <p:nvPr/>
            </p:nvSpPr>
            <p:spPr bwMode="auto">
              <a:xfrm>
                <a:off x="4486275" y="2819400"/>
                <a:ext cx="685800" cy="685800"/>
              </a:xfrm>
              <a:prstGeom prst="ellipse">
                <a:avLst/>
              </a:prstGeom>
              <a:solidFill>
                <a:srgbClr val="FFFFFF"/>
              </a:solidFill>
              <a:ln w="38100">
                <a:solidFill>
                  <a:srgbClr val="1E3D5C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ts val="6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ts val="6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ts val="6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ts val="6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ts val="6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marL="0" marR="0" lvl="0" indent="0" algn="ctr" defTabSz="457189" rtl="0" eaLnBrk="0" fontAlgn="auto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itchFamily="34" charset="0"/>
                    <a:ea typeface="+mn-ea"/>
                    <a:cs typeface="+mn-cs"/>
                  </a:rPr>
                  <a:t>G</a:t>
                </a:r>
                <a:r>
                  <a:rPr kumimoji="0" lang="en-US" altLang="en-US" sz="2400" b="0" i="0" u="none" strike="noStrike" kern="1200" cap="none" spc="0" normalizeH="0" baseline="-2500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itchFamily="34" charset="0"/>
                    <a:ea typeface="+mn-ea"/>
                    <a:cs typeface="+mn-cs"/>
                  </a:rPr>
                  <a:t>2</a:t>
                </a:r>
              </a:p>
            </p:txBody>
          </p:sp>
          <p:sp>
            <p:nvSpPr>
              <p:cNvPr id="7180" name="Oval 7"/>
              <p:cNvSpPr>
                <a:spLocks noChangeArrowheads="1"/>
              </p:cNvSpPr>
              <p:nvPr/>
            </p:nvSpPr>
            <p:spPr bwMode="auto">
              <a:xfrm>
                <a:off x="4486275" y="4572000"/>
                <a:ext cx="685800" cy="685800"/>
              </a:xfrm>
              <a:prstGeom prst="ellipse">
                <a:avLst/>
              </a:prstGeom>
              <a:solidFill>
                <a:srgbClr val="FFFFFF"/>
              </a:solidFill>
              <a:ln w="38100">
                <a:solidFill>
                  <a:srgbClr val="1E3D5C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ts val="6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ts val="6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ts val="6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ts val="6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ts val="6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marL="0" marR="0" lvl="0" indent="0" algn="ctr" defTabSz="457189" rtl="0" eaLnBrk="0" fontAlgn="auto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itchFamily="34" charset="0"/>
                    <a:ea typeface="+mn-ea"/>
                    <a:cs typeface="+mn-cs"/>
                  </a:rPr>
                  <a:t>G</a:t>
                </a:r>
                <a:r>
                  <a:rPr kumimoji="0" lang="en-US" altLang="en-US" sz="2400" b="0" i="0" u="none" strike="noStrike" kern="1200" cap="none" spc="0" normalizeH="0" baseline="-2500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itchFamily="34" charset="0"/>
                    <a:ea typeface="+mn-ea"/>
                    <a:cs typeface="+mn-cs"/>
                  </a:rPr>
                  <a:t>n</a:t>
                </a:r>
                <a:endParaRPr kumimoji="0" lang="en-US" altLang="en-US" sz="24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181" name="Line 8"/>
              <p:cNvSpPr>
                <a:spLocks noChangeShapeType="1"/>
              </p:cNvSpPr>
              <p:nvPr/>
            </p:nvSpPr>
            <p:spPr bwMode="auto">
              <a:xfrm flipV="1">
                <a:off x="3343275" y="2362200"/>
                <a:ext cx="1066800" cy="381000"/>
              </a:xfrm>
              <a:prstGeom prst="line">
                <a:avLst/>
              </a:prstGeom>
              <a:noFill/>
              <a:ln w="28575">
                <a:solidFill>
                  <a:srgbClr val="33996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45718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182" name="Line 9"/>
              <p:cNvSpPr>
                <a:spLocks noChangeShapeType="1"/>
              </p:cNvSpPr>
              <p:nvPr/>
            </p:nvSpPr>
            <p:spPr bwMode="auto">
              <a:xfrm>
                <a:off x="3343275" y="3886200"/>
                <a:ext cx="1066800" cy="91440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45718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183" name="Line 10"/>
              <p:cNvSpPr>
                <a:spLocks noChangeShapeType="1"/>
              </p:cNvSpPr>
              <p:nvPr/>
            </p:nvSpPr>
            <p:spPr bwMode="auto">
              <a:xfrm>
                <a:off x="3343275" y="2895600"/>
                <a:ext cx="1066800" cy="304800"/>
              </a:xfrm>
              <a:prstGeom prst="line">
                <a:avLst/>
              </a:prstGeom>
              <a:noFill/>
              <a:ln w="28575">
                <a:solidFill>
                  <a:srgbClr val="33996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45718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184" name="Text Box 11"/>
              <p:cNvSpPr txBox="1">
                <a:spLocks noChangeArrowheads="1"/>
              </p:cNvSpPr>
              <p:nvPr/>
            </p:nvSpPr>
            <p:spPr bwMode="auto">
              <a:xfrm>
                <a:off x="2428875" y="1600200"/>
                <a:ext cx="783838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ts val="6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ts val="6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ts val="6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ts val="6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ts val="6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marL="0" marR="0" lvl="0" indent="0" algn="l" defTabSz="457189" rtl="0" eaLnBrk="0" fontAlgn="auto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170981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Arial" charset="0"/>
                  </a:rPr>
                  <a:t>k-edge</a:t>
                </a:r>
              </a:p>
            </p:txBody>
          </p:sp>
          <p:sp>
            <p:nvSpPr>
              <p:cNvPr id="7185" name="Text Box 12"/>
              <p:cNvSpPr txBox="1">
                <a:spLocks noChangeArrowheads="1"/>
              </p:cNvSpPr>
              <p:nvPr/>
            </p:nvSpPr>
            <p:spPr bwMode="auto">
              <a:xfrm>
                <a:off x="4105275" y="1295400"/>
                <a:ext cx="1160058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ts val="6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ts val="6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ts val="6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ts val="6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ts val="6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marL="0" marR="0" lvl="0" indent="0" algn="l" defTabSz="457189" rtl="0" eaLnBrk="0" fontAlgn="auto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170981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Arial" charset="0"/>
                  </a:rPr>
                  <a:t>(k+1)-edge</a:t>
                </a:r>
              </a:p>
            </p:txBody>
          </p:sp>
          <p:sp>
            <p:nvSpPr>
              <p:cNvPr id="7186" name="Oval 13"/>
              <p:cNvSpPr>
                <a:spLocks noChangeArrowheads="1"/>
              </p:cNvSpPr>
              <p:nvPr/>
            </p:nvSpPr>
            <p:spPr bwMode="auto">
              <a:xfrm>
                <a:off x="2581275" y="3505200"/>
                <a:ext cx="685800" cy="685800"/>
              </a:xfrm>
              <a:prstGeom prst="ellipse">
                <a:avLst/>
              </a:prstGeom>
              <a:solidFill>
                <a:srgbClr val="FFFFFF"/>
              </a:solidFill>
              <a:ln w="38100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ts val="6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ts val="6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ts val="6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ts val="6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ts val="6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marL="0" marR="0" lvl="0" indent="0" algn="l" defTabSz="457189" rtl="0" eaLnBrk="0" fontAlgn="auto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itchFamily="34" charset="0"/>
                    <a:ea typeface="+mn-ea"/>
                    <a:cs typeface="+mn-cs"/>
                  </a:rPr>
                  <a:t>G’</a:t>
                </a:r>
                <a:endParaRPr kumimoji="0" lang="en-US" altLang="en-US" sz="24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187" name="Line 14"/>
              <p:cNvSpPr>
                <a:spLocks noChangeShapeType="1"/>
              </p:cNvSpPr>
              <p:nvPr/>
            </p:nvSpPr>
            <p:spPr bwMode="auto">
              <a:xfrm flipV="1">
                <a:off x="3343275" y="2514600"/>
                <a:ext cx="1143000" cy="121920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45718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188" name="Oval 15"/>
              <p:cNvSpPr>
                <a:spLocks noChangeArrowheads="1"/>
              </p:cNvSpPr>
              <p:nvPr/>
            </p:nvSpPr>
            <p:spPr bwMode="auto">
              <a:xfrm>
                <a:off x="2581275" y="4572000"/>
                <a:ext cx="685800" cy="685800"/>
              </a:xfrm>
              <a:prstGeom prst="ellipse">
                <a:avLst/>
              </a:prstGeom>
              <a:solidFill>
                <a:srgbClr val="FFFFFF"/>
              </a:solidFill>
              <a:ln w="38100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ts val="6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ts val="6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ts val="6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ts val="6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ts val="6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marL="0" marR="0" lvl="0" indent="0" algn="l" defTabSz="457189" rtl="0" eaLnBrk="0" fontAlgn="auto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itchFamily="34" charset="0"/>
                    <a:ea typeface="+mn-ea"/>
                    <a:cs typeface="+mn-cs"/>
                  </a:rPr>
                  <a:t>G’’</a:t>
                </a:r>
                <a:endParaRPr kumimoji="0" lang="en-US" altLang="en-US" sz="24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189" name="Line 16"/>
              <p:cNvSpPr>
                <a:spLocks noChangeShapeType="1"/>
              </p:cNvSpPr>
              <p:nvPr/>
            </p:nvSpPr>
            <p:spPr bwMode="auto">
              <a:xfrm flipV="1">
                <a:off x="3343275" y="4953000"/>
                <a:ext cx="1066800" cy="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45718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190" name="Line 17"/>
              <p:cNvSpPr>
                <a:spLocks noChangeShapeType="1"/>
              </p:cNvSpPr>
              <p:nvPr/>
            </p:nvSpPr>
            <p:spPr bwMode="auto">
              <a:xfrm flipV="1">
                <a:off x="3343275" y="3352800"/>
                <a:ext cx="1066800" cy="144780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45718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7175" name="Text Box 18"/>
            <p:cNvSpPr txBox="1">
              <a:spLocks noChangeArrowheads="1"/>
            </p:cNvSpPr>
            <p:nvPr/>
          </p:nvSpPr>
          <p:spPr bwMode="auto">
            <a:xfrm>
              <a:off x="6705600" y="5786735"/>
              <a:ext cx="51949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ts val="6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ts val="6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ts val="6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ts val="6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ts val="6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l" defTabSz="457189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2C5A88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charset="0"/>
                </a:rPr>
                <a:t>Join</a:t>
              </a:r>
            </a:p>
          </p:txBody>
        </p:sp>
      </p:grpSp>
      <p:sp>
        <p:nvSpPr>
          <p:cNvPr id="23" name="Rectangle 3"/>
          <p:cNvSpPr txBox="1">
            <a:spLocks noChangeArrowheads="1"/>
          </p:cNvSpPr>
          <p:nvPr/>
        </p:nvSpPr>
        <p:spPr>
          <a:xfrm>
            <a:off x="495300" y="1219200"/>
            <a:ext cx="6970819" cy="4724400"/>
          </a:xfrm>
          <a:prstGeom prst="rect">
            <a:avLst/>
          </a:prstGeom>
        </p:spPr>
        <p:txBody>
          <a:bodyPr vert="horz" lIns="91438" tIns="45719" rIns="91438" bIns="45719" rtlCol="0">
            <a:noAutofit/>
          </a:bodyPr>
          <a:lstStyle>
            <a:lvl1pPr marL="461963" indent="-461963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CC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8188" indent="-538163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D582C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474663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8080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4588" indent="-522288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6363" indent="-508000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030A0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9973" indent="-228594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68" indent="-228594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63" indent="-228594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58" indent="-228594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1963" marR="0" lvl="0" indent="-461963" algn="l" defTabSz="914377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0000CC"/>
              </a:buClr>
              <a:buSzPct val="80000"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Apriori property (anti-monotonicity): A size-</a:t>
            </a:r>
            <a:r>
              <a:rPr kumimoji="0" lang="en-US" alt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subgraph is frequent if and only if all of its subgraphs are frequent</a:t>
            </a:r>
          </a:p>
          <a:p>
            <a:pPr marL="461963" marR="0" lvl="0" indent="-461963" algn="l" defTabSz="914377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0000CC"/>
              </a:buClr>
              <a:buSzPct val="80000"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candidate size-(</a:t>
            </a:r>
            <a:r>
              <a:rPr kumimoji="0" lang="en-US" alt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+1) edge/vertex subgraph is generated if its corresponding two </a:t>
            </a:r>
            <a:r>
              <a:rPr kumimoji="0" lang="en-US" alt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-edge/vertex subgraphs are frequent</a:t>
            </a:r>
          </a:p>
          <a:p>
            <a:pPr marL="461963" marR="0" lvl="0" indent="-461963" algn="l" defTabSz="914377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0000CC"/>
              </a:buClr>
              <a:buSzPct val="80000"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Iterative mining process:  </a:t>
            </a:r>
          </a:p>
          <a:p>
            <a:pPr marL="738188" marR="0" lvl="1" indent="-538163" algn="l" defTabSz="914377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BD582C"/>
              </a:buClr>
              <a:buSzPct val="80000"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Candidate-generation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itchFamily="2" charset="2"/>
              </a:rPr>
              <a:t> candidate pruning  support counting  candidate elimination</a:t>
            </a:r>
            <a:endParaRPr kumimoji="0" lang="en-US" alt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1795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966" y="2215243"/>
            <a:ext cx="8519886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508000" y="0"/>
            <a:ext cx="11176000" cy="111469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Candidate Generation:  </a:t>
            </a:r>
            <a:br>
              <a:rPr lang="en-US" altLang="en-US" dirty="0"/>
            </a:br>
            <a:r>
              <a:rPr lang="en-US" altLang="en-US" dirty="0"/>
              <a:t>Vertex Growing vs. Edge Growing</a:t>
            </a:r>
            <a:endParaRPr lang="en-US" altLang="en-US" sz="2800" dirty="0"/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70563" y="4228002"/>
            <a:ext cx="7602580" cy="2325198"/>
          </a:xfrm>
        </p:spPr>
        <p:txBody>
          <a:bodyPr/>
          <a:lstStyle/>
          <a:p>
            <a:pPr eaLnBrk="1" hangingPunct="1"/>
            <a:r>
              <a:rPr lang="en-US" altLang="en-US" dirty="0"/>
              <a:t>Generating new graphs with one more vertex</a:t>
            </a:r>
          </a:p>
          <a:p>
            <a:pPr lvl="1"/>
            <a:r>
              <a:rPr lang="en-US" altLang="en-US" dirty="0"/>
              <a:t>AGM (</a:t>
            </a:r>
            <a:r>
              <a:rPr lang="en-US" altLang="en-US" dirty="0" err="1"/>
              <a:t>Inokuchi</a:t>
            </a:r>
            <a:r>
              <a:rPr lang="en-US" altLang="en-US" dirty="0"/>
              <a:t>, </a:t>
            </a:r>
            <a:r>
              <a:rPr lang="en-US" altLang="en-US" dirty="0" err="1"/>
              <a:t>Washio</a:t>
            </a:r>
            <a:r>
              <a:rPr lang="en-US" altLang="en-US" dirty="0"/>
              <a:t>, &amp; </a:t>
            </a:r>
            <a:r>
              <a:rPr lang="en-US" altLang="en-US" dirty="0" err="1"/>
              <a:t>Motoda</a:t>
            </a:r>
            <a:r>
              <a:rPr lang="en-US" altLang="en-US" dirty="0"/>
              <a:t>, PKDD’00) </a:t>
            </a:r>
          </a:p>
          <a:p>
            <a:pPr eaLnBrk="1" hangingPunct="1"/>
            <a:r>
              <a:rPr lang="en-US" altLang="en-US" dirty="0"/>
              <a:t>Generating new graphs with one more edge</a:t>
            </a:r>
          </a:p>
          <a:p>
            <a:pPr lvl="1" eaLnBrk="1" hangingPunct="1"/>
            <a:r>
              <a:rPr lang="en-US" altLang="en-US" dirty="0"/>
              <a:t>FSG (</a:t>
            </a:r>
            <a:r>
              <a:rPr lang="en-US" altLang="en-US" dirty="0" err="1"/>
              <a:t>Kuramochi</a:t>
            </a:r>
            <a:r>
              <a:rPr lang="en-US" altLang="en-US" dirty="0"/>
              <a:t> &amp; </a:t>
            </a:r>
            <a:r>
              <a:rPr lang="en-US" altLang="en-US" dirty="0" err="1"/>
              <a:t>Karypis</a:t>
            </a:r>
            <a:r>
              <a:rPr lang="en-US" altLang="en-US" dirty="0"/>
              <a:t>, ICDM’01)</a:t>
            </a:r>
          </a:p>
          <a:p>
            <a:pPr eaLnBrk="1" hangingPunct="1"/>
            <a:r>
              <a:rPr lang="en-US" altLang="en-US" dirty="0"/>
              <a:t>Performance shows </a:t>
            </a:r>
            <a:r>
              <a:rPr lang="en-US" altLang="en-US" i="1" dirty="0"/>
              <a:t>via edge growing </a:t>
            </a:r>
            <a:r>
              <a:rPr lang="en-US" altLang="en-US" dirty="0"/>
              <a:t>is more efficient</a:t>
            </a:r>
          </a:p>
        </p:txBody>
      </p:sp>
      <p:sp>
        <p:nvSpPr>
          <p:cNvPr id="8197" name="Rectangle 9"/>
          <p:cNvSpPr>
            <a:spLocks noChangeArrowheads="1"/>
          </p:cNvSpPr>
          <p:nvPr/>
        </p:nvSpPr>
        <p:spPr bwMode="auto">
          <a:xfrm>
            <a:off x="546101" y="1371600"/>
            <a:ext cx="111379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ts val="6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ts val="6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ts val="6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ts val="6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ts val="6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marR="0" lvl="0" indent="-342900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8C8C8C"/>
              </a:buClr>
              <a:buSzPct val="60000"/>
              <a:buFont typeface="Wingdings" pitchFamily="2" charset="2"/>
              <a:buChar char="n"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8198" name="Rectangle 10"/>
          <p:cNvSpPr>
            <a:spLocks noChangeArrowheads="1"/>
          </p:cNvSpPr>
          <p:nvPr/>
        </p:nvSpPr>
        <p:spPr bwMode="auto">
          <a:xfrm>
            <a:off x="711200" y="5562600"/>
            <a:ext cx="10972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ts val="6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ts val="6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ts val="6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ts val="6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ts val="6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marR="0" lvl="0" indent="-342900" algn="l" defTabSz="457189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8C8C8C"/>
              </a:buClr>
              <a:buSzPct val="60000"/>
              <a:buFont typeface="Wingdings" pitchFamily="2" charset="2"/>
              <a:buChar char="n"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711200" y="1251856"/>
            <a:ext cx="10363200" cy="940526"/>
          </a:xfrm>
          <a:prstGeom prst="rect">
            <a:avLst/>
          </a:prstGeom>
        </p:spPr>
        <p:txBody>
          <a:bodyPr vert="horz" lIns="91438" tIns="45719" rIns="91438" bIns="45719" rtlCol="0">
            <a:noAutofit/>
          </a:bodyPr>
          <a:lstStyle>
            <a:lvl1pPr marL="341313" indent="-341313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CC"/>
              </a:buClr>
              <a:buSzPct val="80000"/>
              <a:buFont typeface="Wingdings" panose="05000000000000000000" pitchFamily="2" charset="2"/>
              <a:buChar char="q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3088" indent="-373063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D582C"/>
              </a:buClr>
              <a:buSzPct val="80000"/>
              <a:buFont typeface="Wingdings" panose="05000000000000000000" pitchFamily="2" charset="2"/>
              <a:buChar char="q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196" indent="-300031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8080"/>
              </a:buClr>
              <a:buSzPct val="80000"/>
              <a:buFont typeface="Wingdings" panose="05000000000000000000" pitchFamily="2" charset="2"/>
              <a:buChar char="q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2813" indent="-290513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ct val="80000"/>
              <a:buFont typeface="Wingdings" panose="05000000000000000000" pitchFamily="2" charset="2"/>
              <a:buChar char="q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74638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030A0"/>
              </a:buClr>
              <a:buSzPct val="80000"/>
              <a:buFont typeface="Wingdings" panose="05000000000000000000" pitchFamily="2" charset="2"/>
              <a:buChar char="q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9973" indent="-228594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68" indent="-228594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63" indent="-228594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58" indent="-228594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1313" marR="0" lvl="0" indent="-341313" algn="l" defTabSz="91437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00CC"/>
              </a:buClr>
              <a:buSzPct val="80000"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Methodology: Breadth-search, Apriori joining two size-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graphs</a:t>
            </a:r>
          </a:p>
          <a:p>
            <a:pPr marL="573088" marR="0" lvl="1" indent="-373063" algn="l" defTabSz="91437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BD582C"/>
              </a:buClr>
              <a:buSzPct val="80000"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Many possibilities at generating size-(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+1) candidate graphs </a:t>
            </a:r>
          </a:p>
        </p:txBody>
      </p:sp>
    </p:spTree>
    <p:extLst>
      <p:ext uri="{BB962C8B-B14F-4D97-AF65-F5344CB8AC3E}">
        <p14:creationId xmlns:p14="http://schemas.microsoft.com/office/powerpoint/2010/main" val="107056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812800" y="228600"/>
            <a:ext cx="10769600" cy="685800"/>
          </a:xfrm>
        </p:spPr>
        <p:txBody>
          <a:bodyPr/>
          <a:lstStyle/>
          <a:p>
            <a:pPr eaLnBrk="1" hangingPunct="1"/>
            <a:r>
              <a:rPr lang="en-US" altLang="en-US" dirty="0"/>
              <a:t>Pattern-Growth Approach</a:t>
            </a:r>
          </a:p>
        </p:txBody>
      </p:sp>
      <p:grpSp>
        <p:nvGrpSpPr>
          <p:cNvPr id="9219" name="Group 3"/>
          <p:cNvGrpSpPr>
            <a:grpSpLocks/>
          </p:cNvGrpSpPr>
          <p:nvPr/>
        </p:nvGrpSpPr>
        <p:grpSpPr bwMode="auto">
          <a:xfrm>
            <a:off x="5973459" y="1713402"/>
            <a:ext cx="5720471" cy="3729038"/>
            <a:chOff x="1088249" y="1385888"/>
            <a:chExt cx="6494284" cy="4786312"/>
          </a:xfrm>
        </p:grpSpPr>
        <p:sp>
          <p:nvSpPr>
            <p:cNvPr id="9223" name="Text Box 3"/>
            <p:cNvSpPr txBox="1">
              <a:spLocks noChangeArrowheads="1"/>
            </p:cNvSpPr>
            <p:nvPr/>
          </p:nvSpPr>
          <p:spPr bwMode="auto">
            <a:xfrm>
              <a:off x="3200400" y="4572000"/>
              <a:ext cx="460831" cy="671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ts val="6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ts val="6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ts val="6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ts val="6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ts val="6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l" defTabSz="457189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Arial" charset="0"/>
                </a:rPr>
                <a:t>…</a:t>
              </a:r>
            </a:p>
          </p:txBody>
        </p:sp>
        <p:sp>
          <p:nvSpPr>
            <p:cNvPr id="9224" name="Oval 4"/>
            <p:cNvSpPr>
              <a:spLocks noChangeArrowheads="1"/>
            </p:cNvSpPr>
            <p:nvPr/>
          </p:nvSpPr>
          <p:spPr bwMode="auto">
            <a:xfrm>
              <a:off x="1219200" y="3962400"/>
              <a:ext cx="685800" cy="685800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6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ts val="6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ts val="6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ts val="6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ts val="6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ctr" defTabSz="457189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+mn-cs"/>
                </a:rPr>
                <a:t>G</a:t>
              </a:r>
              <a:endParaRPr kumimoji="0" lang="en-US" altLang="en-US" sz="2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endParaRPr>
            </a:p>
          </p:txBody>
        </p:sp>
        <p:sp>
          <p:nvSpPr>
            <p:cNvPr id="9225" name="Oval 5"/>
            <p:cNvSpPr>
              <a:spLocks noChangeArrowheads="1"/>
            </p:cNvSpPr>
            <p:nvPr/>
          </p:nvSpPr>
          <p:spPr bwMode="auto">
            <a:xfrm>
              <a:off x="3124200" y="2590800"/>
              <a:ext cx="685800" cy="685800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1E3D5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6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ts val="6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ts val="6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ts val="6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ts val="6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ctr" defTabSz="457189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+mn-cs"/>
                </a:rPr>
                <a:t>G</a:t>
              </a:r>
              <a:r>
                <a:rPr kumimoji="0" lang="en-US" altLang="en-US" sz="24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9226" name="Oval 6"/>
            <p:cNvSpPr>
              <a:spLocks noChangeArrowheads="1"/>
            </p:cNvSpPr>
            <p:nvPr/>
          </p:nvSpPr>
          <p:spPr bwMode="auto">
            <a:xfrm>
              <a:off x="3124200" y="3505200"/>
              <a:ext cx="685800" cy="685800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1E3D5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6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ts val="6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ts val="6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ts val="6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ts val="6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ctr" defTabSz="457189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+mn-cs"/>
                </a:rPr>
                <a:t>G</a:t>
              </a:r>
              <a:r>
                <a:rPr kumimoji="0" lang="en-US" altLang="en-US" sz="24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9227" name="Oval 7"/>
            <p:cNvSpPr>
              <a:spLocks noChangeArrowheads="1"/>
            </p:cNvSpPr>
            <p:nvPr/>
          </p:nvSpPr>
          <p:spPr bwMode="auto">
            <a:xfrm>
              <a:off x="3124200" y="5257800"/>
              <a:ext cx="685800" cy="685800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1E3D5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ts val="6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ts val="6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ts val="6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ts val="6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ts val="6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ctr" defTabSz="457189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+mn-cs"/>
                </a:rPr>
                <a:t>G</a:t>
              </a:r>
              <a:r>
                <a:rPr kumimoji="0" lang="en-US" altLang="en-US" sz="24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+mn-cs"/>
                </a:rPr>
                <a:t>n</a:t>
              </a:r>
            </a:p>
          </p:txBody>
        </p:sp>
        <p:sp>
          <p:nvSpPr>
            <p:cNvPr id="9228" name="Line 8"/>
            <p:cNvSpPr>
              <a:spLocks noChangeShapeType="1"/>
            </p:cNvSpPr>
            <p:nvPr/>
          </p:nvSpPr>
          <p:spPr bwMode="auto">
            <a:xfrm flipV="1">
              <a:off x="1905000" y="3124200"/>
              <a:ext cx="1143000" cy="914400"/>
            </a:xfrm>
            <a:prstGeom prst="line">
              <a:avLst/>
            </a:prstGeom>
            <a:noFill/>
            <a:ln w="28575">
              <a:solidFill>
                <a:srgbClr val="2C5A88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29" name="Line 9"/>
            <p:cNvSpPr>
              <a:spLocks noChangeShapeType="1"/>
            </p:cNvSpPr>
            <p:nvPr/>
          </p:nvSpPr>
          <p:spPr bwMode="auto">
            <a:xfrm>
              <a:off x="1981200" y="4495800"/>
              <a:ext cx="1143000" cy="914400"/>
            </a:xfrm>
            <a:prstGeom prst="line">
              <a:avLst/>
            </a:prstGeom>
            <a:noFill/>
            <a:ln w="28575">
              <a:solidFill>
                <a:srgbClr val="2C5A88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30" name="Line 10"/>
            <p:cNvSpPr>
              <a:spLocks noChangeShapeType="1"/>
            </p:cNvSpPr>
            <p:nvPr/>
          </p:nvSpPr>
          <p:spPr bwMode="auto">
            <a:xfrm flipV="1">
              <a:off x="1981200" y="3886200"/>
              <a:ext cx="1066800" cy="381000"/>
            </a:xfrm>
            <a:prstGeom prst="line">
              <a:avLst/>
            </a:prstGeom>
            <a:noFill/>
            <a:ln w="28575">
              <a:solidFill>
                <a:srgbClr val="2C5A88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31" name="Text Box 11"/>
            <p:cNvSpPr txBox="1">
              <a:spLocks noChangeArrowheads="1"/>
            </p:cNvSpPr>
            <p:nvPr/>
          </p:nvSpPr>
          <p:spPr bwMode="auto">
            <a:xfrm>
              <a:off x="1088249" y="3429000"/>
              <a:ext cx="1007769" cy="5925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ts val="6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ts val="6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ts val="6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ts val="6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ts val="6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l" defTabSz="457189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1" u="none" strike="noStrike" kern="1200" cap="none" spc="0" normalizeH="0" baseline="0" noProof="0">
                  <a:ln>
                    <a:noFill/>
                  </a:ln>
                  <a:solidFill>
                    <a:srgbClr val="170981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charset="0"/>
                </a:rPr>
                <a:t>k</a:t>
              </a: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170981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charset="0"/>
                </a:rPr>
                <a:t>-edge</a:t>
              </a:r>
            </a:p>
          </p:txBody>
        </p:sp>
        <p:sp>
          <p:nvSpPr>
            <p:cNvPr id="9232" name="Text Box 12"/>
            <p:cNvSpPr txBox="1">
              <a:spLocks noChangeArrowheads="1"/>
            </p:cNvSpPr>
            <p:nvPr/>
          </p:nvSpPr>
          <p:spPr bwMode="auto">
            <a:xfrm>
              <a:off x="2667000" y="1981200"/>
              <a:ext cx="1491470" cy="5925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ts val="6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ts val="6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ts val="6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ts val="6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ts val="6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l" defTabSz="457189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170981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charset="0"/>
                </a:rPr>
                <a:t>(</a:t>
              </a:r>
              <a:r>
                <a:rPr kumimoji="0" lang="en-US" altLang="en-US" sz="2400" b="1" i="1" u="none" strike="noStrike" kern="1200" cap="none" spc="0" normalizeH="0" baseline="0" noProof="0">
                  <a:ln>
                    <a:noFill/>
                  </a:ln>
                  <a:solidFill>
                    <a:srgbClr val="170981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charset="0"/>
                </a:rPr>
                <a:t>k</a:t>
              </a: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170981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charset="0"/>
                </a:rPr>
                <a:t>+1)-edge</a:t>
              </a:r>
            </a:p>
          </p:txBody>
        </p:sp>
        <p:grpSp>
          <p:nvGrpSpPr>
            <p:cNvPr id="9233" name="Group 13"/>
            <p:cNvGrpSpPr>
              <a:grpSpLocks/>
            </p:cNvGrpSpPr>
            <p:nvPr/>
          </p:nvGrpSpPr>
          <p:grpSpPr bwMode="auto">
            <a:xfrm>
              <a:off x="5029200" y="1905000"/>
              <a:ext cx="381000" cy="1447800"/>
              <a:chOff x="3744" y="2016"/>
              <a:chExt cx="240" cy="912"/>
            </a:xfrm>
          </p:grpSpPr>
          <p:sp>
            <p:nvSpPr>
              <p:cNvPr id="9250" name="Text Box 14"/>
              <p:cNvSpPr txBox="1">
                <a:spLocks noChangeArrowheads="1"/>
              </p:cNvSpPr>
              <p:nvPr/>
            </p:nvSpPr>
            <p:spPr bwMode="auto">
              <a:xfrm>
                <a:off x="3744" y="2400"/>
                <a:ext cx="240" cy="4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ts val="6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ts val="6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ts val="6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ts val="6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ts val="6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marL="0" marR="0" lvl="0" indent="0" algn="ctr" defTabSz="457189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Arial" charset="0"/>
                  </a:rPr>
                  <a:t>…</a:t>
                </a:r>
              </a:p>
            </p:txBody>
          </p:sp>
          <p:sp>
            <p:nvSpPr>
              <p:cNvPr id="9251" name="Oval 15"/>
              <p:cNvSpPr>
                <a:spLocks noChangeArrowheads="1"/>
              </p:cNvSpPr>
              <p:nvPr/>
            </p:nvSpPr>
            <p:spPr bwMode="auto">
              <a:xfrm>
                <a:off x="3784" y="2016"/>
                <a:ext cx="167" cy="178"/>
              </a:xfrm>
              <a:prstGeom prst="ellipse">
                <a:avLst/>
              </a:prstGeom>
              <a:solidFill>
                <a:srgbClr val="FFFFFF"/>
              </a:solidFill>
              <a:ln w="38100">
                <a:solidFill>
                  <a:srgbClr val="1E3D5C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ts val="6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ts val="6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ts val="6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ts val="6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ts val="6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marL="0" marR="0" lvl="0" indent="0" algn="ctr" defTabSz="457189" rtl="0" eaLnBrk="0" fontAlgn="auto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252" name="Oval 16"/>
              <p:cNvSpPr>
                <a:spLocks noChangeArrowheads="1"/>
              </p:cNvSpPr>
              <p:nvPr/>
            </p:nvSpPr>
            <p:spPr bwMode="auto">
              <a:xfrm>
                <a:off x="3784" y="2254"/>
                <a:ext cx="167" cy="178"/>
              </a:xfrm>
              <a:prstGeom prst="ellipse">
                <a:avLst/>
              </a:prstGeom>
              <a:solidFill>
                <a:srgbClr val="FFFFFF"/>
              </a:solidFill>
              <a:ln w="38100">
                <a:solidFill>
                  <a:srgbClr val="1E3D5C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ts val="6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ts val="6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ts val="6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ts val="6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ts val="6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marL="0" marR="0" lvl="0" indent="0" algn="ctr" defTabSz="457189" rtl="0" eaLnBrk="0" fontAlgn="auto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253" name="Oval 17"/>
              <p:cNvSpPr>
                <a:spLocks noChangeArrowheads="1"/>
              </p:cNvSpPr>
              <p:nvPr/>
            </p:nvSpPr>
            <p:spPr bwMode="auto">
              <a:xfrm>
                <a:off x="3784" y="2750"/>
                <a:ext cx="167" cy="178"/>
              </a:xfrm>
              <a:prstGeom prst="ellipse">
                <a:avLst/>
              </a:prstGeom>
              <a:solidFill>
                <a:srgbClr val="FFFFFF"/>
              </a:solidFill>
              <a:ln w="38100">
                <a:solidFill>
                  <a:srgbClr val="1E3D5C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ts val="6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ts val="6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ts val="6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ts val="6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ts val="6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marL="0" marR="0" lvl="0" indent="0" algn="ctr" defTabSz="457189" rtl="0" eaLnBrk="0" fontAlgn="auto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9234" name="Text Box 18"/>
            <p:cNvSpPr txBox="1">
              <a:spLocks noChangeArrowheads="1"/>
            </p:cNvSpPr>
            <p:nvPr/>
          </p:nvSpPr>
          <p:spPr bwMode="auto">
            <a:xfrm>
              <a:off x="4867275" y="1385888"/>
              <a:ext cx="1491470" cy="5925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ts val="6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ts val="6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ts val="6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ts val="6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ts val="6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l" defTabSz="457189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170981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charset="0"/>
                </a:rPr>
                <a:t>(</a:t>
              </a:r>
              <a:r>
                <a:rPr kumimoji="0" lang="en-US" altLang="en-US" sz="2400" b="1" i="1" u="none" strike="noStrike" kern="1200" cap="none" spc="0" normalizeH="0" baseline="0" noProof="0">
                  <a:ln>
                    <a:noFill/>
                  </a:ln>
                  <a:solidFill>
                    <a:srgbClr val="170981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charset="0"/>
                </a:rPr>
                <a:t>k</a:t>
              </a: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170981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charset="0"/>
                </a:rPr>
                <a:t>+2)-edge</a:t>
              </a:r>
            </a:p>
          </p:txBody>
        </p:sp>
        <p:grpSp>
          <p:nvGrpSpPr>
            <p:cNvPr id="9235" name="Group 19"/>
            <p:cNvGrpSpPr>
              <a:grpSpLocks/>
            </p:cNvGrpSpPr>
            <p:nvPr/>
          </p:nvGrpSpPr>
          <p:grpSpPr bwMode="auto">
            <a:xfrm>
              <a:off x="5029200" y="4724400"/>
              <a:ext cx="381000" cy="1447800"/>
              <a:chOff x="3744" y="2016"/>
              <a:chExt cx="240" cy="912"/>
            </a:xfrm>
          </p:grpSpPr>
          <p:sp>
            <p:nvSpPr>
              <p:cNvPr id="9246" name="Text Box 20"/>
              <p:cNvSpPr txBox="1">
                <a:spLocks noChangeArrowheads="1"/>
              </p:cNvSpPr>
              <p:nvPr/>
            </p:nvSpPr>
            <p:spPr bwMode="auto">
              <a:xfrm>
                <a:off x="3744" y="2400"/>
                <a:ext cx="240" cy="4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ts val="6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ts val="6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ts val="6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ts val="6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ts val="6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marL="0" marR="0" lvl="0" indent="0" algn="ctr" defTabSz="457189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Arial" charset="0"/>
                  </a:rPr>
                  <a:t>…</a:t>
                </a:r>
              </a:p>
            </p:txBody>
          </p:sp>
          <p:sp>
            <p:nvSpPr>
              <p:cNvPr id="9247" name="Oval 21"/>
              <p:cNvSpPr>
                <a:spLocks noChangeArrowheads="1"/>
              </p:cNvSpPr>
              <p:nvPr/>
            </p:nvSpPr>
            <p:spPr bwMode="auto">
              <a:xfrm>
                <a:off x="3784" y="2016"/>
                <a:ext cx="167" cy="178"/>
              </a:xfrm>
              <a:prstGeom prst="ellipse">
                <a:avLst/>
              </a:prstGeom>
              <a:solidFill>
                <a:srgbClr val="FFFFFF"/>
              </a:solidFill>
              <a:ln w="38100">
                <a:solidFill>
                  <a:srgbClr val="1E3D5C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ts val="6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ts val="6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ts val="6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ts val="6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ts val="6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marL="0" marR="0" lvl="0" indent="0" algn="ctr" defTabSz="457189" rtl="0" eaLnBrk="0" fontAlgn="auto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248" name="Oval 22"/>
              <p:cNvSpPr>
                <a:spLocks noChangeArrowheads="1"/>
              </p:cNvSpPr>
              <p:nvPr/>
            </p:nvSpPr>
            <p:spPr bwMode="auto">
              <a:xfrm>
                <a:off x="3784" y="2254"/>
                <a:ext cx="167" cy="178"/>
              </a:xfrm>
              <a:prstGeom prst="ellipse">
                <a:avLst/>
              </a:prstGeom>
              <a:solidFill>
                <a:srgbClr val="FFFFFF"/>
              </a:solidFill>
              <a:ln w="38100">
                <a:solidFill>
                  <a:srgbClr val="1E3D5C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ts val="6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ts val="6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ts val="6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ts val="6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ts val="6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marL="0" marR="0" lvl="0" indent="0" algn="ctr" defTabSz="457189" rtl="0" eaLnBrk="0" fontAlgn="auto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249" name="Oval 23"/>
              <p:cNvSpPr>
                <a:spLocks noChangeArrowheads="1"/>
              </p:cNvSpPr>
              <p:nvPr/>
            </p:nvSpPr>
            <p:spPr bwMode="auto">
              <a:xfrm>
                <a:off x="3784" y="2750"/>
                <a:ext cx="167" cy="178"/>
              </a:xfrm>
              <a:prstGeom prst="ellipse">
                <a:avLst/>
              </a:prstGeom>
              <a:solidFill>
                <a:srgbClr val="FFFFFF"/>
              </a:solidFill>
              <a:ln w="38100">
                <a:solidFill>
                  <a:srgbClr val="1E3D5C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ts val="6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ts val="6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ts val="6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ts val="6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ts val="6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marL="0" marR="0" lvl="0" indent="0" algn="ctr" defTabSz="457189" rtl="0" eaLnBrk="0" fontAlgn="auto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9236" name="Line 24"/>
            <p:cNvSpPr>
              <a:spLocks noChangeShapeType="1"/>
            </p:cNvSpPr>
            <p:nvPr/>
          </p:nvSpPr>
          <p:spPr bwMode="auto">
            <a:xfrm flipV="1">
              <a:off x="3886200" y="2133600"/>
              <a:ext cx="1066800" cy="609600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37" name="Line 25"/>
            <p:cNvSpPr>
              <a:spLocks noChangeShapeType="1"/>
            </p:cNvSpPr>
            <p:nvPr/>
          </p:nvSpPr>
          <p:spPr bwMode="auto">
            <a:xfrm flipV="1">
              <a:off x="3886200" y="2438400"/>
              <a:ext cx="990600" cy="381000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38" name="Line 26"/>
            <p:cNvSpPr>
              <a:spLocks noChangeShapeType="1"/>
            </p:cNvSpPr>
            <p:nvPr/>
          </p:nvSpPr>
          <p:spPr bwMode="auto">
            <a:xfrm>
              <a:off x="3886200" y="2895600"/>
              <a:ext cx="990600" cy="304800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39" name="Line 27"/>
            <p:cNvSpPr>
              <a:spLocks noChangeShapeType="1"/>
            </p:cNvSpPr>
            <p:nvPr/>
          </p:nvSpPr>
          <p:spPr bwMode="auto">
            <a:xfrm flipV="1">
              <a:off x="3886200" y="4876800"/>
              <a:ext cx="1066800" cy="609600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40" name="Line 28"/>
            <p:cNvSpPr>
              <a:spLocks noChangeShapeType="1"/>
            </p:cNvSpPr>
            <p:nvPr/>
          </p:nvSpPr>
          <p:spPr bwMode="auto">
            <a:xfrm flipV="1">
              <a:off x="3886200" y="5181600"/>
              <a:ext cx="990600" cy="381000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41" name="Line 29"/>
            <p:cNvSpPr>
              <a:spLocks noChangeShapeType="1"/>
            </p:cNvSpPr>
            <p:nvPr/>
          </p:nvSpPr>
          <p:spPr bwMode="auto">
            <a:xfrm>
              <a:off x="3886200" y="5638800"/>
              <a:ext cx="990600" cy="304800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42" name="Line 30"/>
            <p:cNvSpPr>
              <a:spLocks noChangeShapeType="1"/>
            </p:cNvSpPr>
            <p:nvPr/>
          </p:nvSpPr>
          <p:spPr bwMode="auto">
            <a:xfrm>
              <a:off x="6019800" y="2438400"/>
              <a:ext cx="0" cy="281940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43" name="Line 31"/>
            <p:cNvSpPr>
              <a:spLocks noChangeShapeType="1"/>
            </p:cNvSpPr>
            <p:nvPr/>
          </p:nvSpPr>
          <p:spPr bwMode="auto">
            <a:xfrm>
              <a:off x="5562600" y="2438400"/>
              <a:ext cx="457200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44" name="Line 32"/>
            <p:cNvSpPr>
              <a:spLocks noChangeShapeType="1"/>
            </p:cNvSpPr>
            <p:nvPr/>
          </p:nvSpPr>
          <p:spPr bwMode="auto">
            <a:xfrm>
              <a:off x="5562600" y="5257800"/>
              <a:ext cx="457200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45" name="Text Box 33"/>
            <p:cNvSpPr txBox="1">
              <a:spLocks noChangeArrowheads="1"/>
            </p:cNvSpPr>
            <p:nvPr/>
          </p:nvSpPr>
          <p:spPr bwMode="auto">
            <a:xfrm>
              <a:off x="6199548" y="3409950"/>
              <a:ext cx="1382985" cy="10666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ts val="6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ts val="6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ts val="6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ts val="6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ts val="6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ctr" defTabSz="457189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170981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charset="0"/>
                </a:rPr>
                <a:t>duplicate </a:t>
              </a:r>
            </a:p>
            <a:p>
              <a:pPr marL="0" marR="0" lvl="0" indent="0" algn="ctr" defTabSz="457189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170981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charset="0"/>
                </a:rPr>
                <a:t>graphs</a:t>
              </a:r>
            </a:p>
          </p:txBody>
        </p:sp>
      </p:grpSp>
      <p:sp>
        <p:nvSpPr>
          <p:cNvPr id="37" name="Rectangle 3"/>
          <p:cNvSpPr txBox="1">
            <a:spLocks noChangeArrowheads="1"/>
          </p:cNvSpPr>
          <p:nvPr/>
        </p:nvSpPr>
        <p:spPr bwMode="auto">
          <a:xfrm>
            <a:off x="478368" y="1354138"/>
            <a:ext cx="11002433" cy="855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457189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8C8C8C"/>
              </a:buClr>
              <a:buSzPct val="60000"/>
              <a:buFont typeface="Wingdings" pitchFamily="2" charset="2"/>
              <a:buChar char="n"/>
              <a:tabLst/>
              <a:defRPr/>
            </a:pPr>
            <a:endParaRPr kumimoji="0" lang="en-US" alt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8" name="Rectangle 3"/>
          <p:cNvSpPr txBox="1">
            <a:spLocks noChangeArrowheads="1"/>
          </p:cNvSpPr>
          <p:nvPr/>
        </p:nvSpPr>
        <p:spPr bwMode="auto">
          <a:xfrm>
            <a:off x="493184" y="2209801"/>
            <a:ext cx="5806016" cy="403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457189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8C8C8C"/>
              </a:buClr>
              <a:buSzPct val="60000"/>
              <a:buFont typeface="Wingdings" pitchFamily="2" charset="2"/>
              <a:buChar char="n"/>
              <a:tabLst/>
              <a:defRPr/>
            </a:pPr>
            <a:endParaRPr kumimoji="0" lang="en-US" alt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9" name="Rectangle 3"/>
          <p:cNvSpPr txBox="1">
            <a:spLocks noChangeArrowheads="1"/>
          </p:cNvSpPr>
          <p:nvPr/>
        </p:nvSpPr>
        <p:spPr>
          <a:xfrm>
            <a:off x="578500" y="1227908"/>
            <a:ext cx="10363200" cy="748937"/>
          </a:xfrm>
          <a:prstGeom prst="rect">
            <a:avLst/>
          </a:prstGeom>
        </p:spPr>
        <p:txBody>
          <a:bodyPr vert="horz" lIns="91438" tIns="45719" rIns="91438" bIns="45719" rtlCol="0">
            <a:noAutofit/>
          </a:bodyPr>
          <a:lstStyle>
            <a:lvl1pPr marL="341313" indent="-341313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CC"/>
              </a:buClr>
              <a:buSzPct val="80000"/>
              <a:buFont typeface="Wingdings" panose="05000000000000000000" pitchFamily="2" charset="2"/>
              <a:buChar char="q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3088" indent="-373063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D582C"/>
              </a:buClr>
              <a:buSzPct val="80000"/>
              <a:buFont typeface="Wingdings" panose="05000000000000000000" pitchFamily="2" charset="2"/>
              <a:buChar char="q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196" indent="-300031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8080"/>
              </a:buClr>
              <a:buSzPct val="80000"/>
              <a:buFont typeface="Wingdings" panose="05000000000000000000" pitchFamily="2" charset="2"/>
              <a:buChar char="q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2813" indent="-290513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ct val="80000"/>
              <a:buFont typeface="Wingdings" panose="05000000000000000000" pitchFamily="2" charset="2"/>
              <a:buChar char="q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74638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030A0"/>
              </a:buClr>
              <a:buSzPct val="80000"/>
              <a:buFont typeface="Wingdings" panose="05000000000000000000" pitchFamily="2" charset="2"/>
              <a:buChar char="q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9973" indent="-228594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68" indent="-228594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63" indent="-228594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58" indent="-228594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1313" marR="0" lvl="0" indent="-341313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CC"/>
              </a:buClr>
              <a:buSzPct val="80000"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Depth-first growth of subgraphs from </a:t>
            </a:r>
            <a:r>
              <a:rPr kumimoji="0" lang="en-US" alt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-edge to (</a:t>
            </a:r>
            <a:r>
              <a:rPr kumimoji="0" lang="en-US" alt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+1)-edge, then (</a:t>
            </a:r>
            <a:r>
              <a:rPr kumimoji="0" lang="en-US" alt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+2)-edge subgraphs</a:t>
            </a:r>
          </a:p>
        </p:txBody>
      </p:sp>
      <p:sp>
        <p:nvSpPr>
          <p:cNvPr id="40" name="Rectangle 3"/>
          <p:cNvSpPr txBox="1">
            <a:spLocks noChangeArrowheads="1"/>
          </p:cNvSpPr>
          <p:nvPr/>
        </p:nvSpPr>
        <p:spPr>
          <a:xfrm>
            <a:off x="578500" y="2155130"/>
            <a:ext cx="5534917" cy="3871201"/>
          </a:xfrm>
          <a:prstGeom prst="rect">
            <a:avLst/>
          </a:prstGeom>
        </p:spPr>
        <p:txBody>
          <a:bodyPr vert="horz" lIns="91438" tIns="45719" rIns="91438" bIns="45719" rtlCol="0">
            <a:noAutofit/>
          </a:bodyPr>
          <a:lstStyle>
            <a:lvl1pPr marL="341313" indent="-341313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CC"/>
              </a:buClr>
              <a:buSzPct val="80000"/>
              <a:buFont typeface="Wingdings" panose="05000000000000000000" pitchFamily="2" charset="2"/>
              <a:buChar char="q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3088" indent="-373063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D582C"/>
              </a:buClr>
              <a:buSzPct val="80000"/>
              <a:buFont typeface="Wingdings" panose="05000000000000000000" pitchFamily="2" charset="2"/>
              <a:buChar char="q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196" indent="-300031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8080"/>
              </a:buClr>
              <a:buSzPct val="80000"/>
              <a:buFont typeface="Wingdings" panose="05000000000000000000" pitchFamily="2" charset="2"/>
              <a:buChar char="q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2813" indent="-290513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ct val="80000"/>
              <a:buFont typeface="Wingdings" panose="05000000000000000000" pitchFamily="2" charset="2"/>
              <a:buChar char="q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74638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030A0"/>
              </a:buClr>
              <a:buSzPct val="80000"/>
              <a:buFont typeface="Wingdings" panose="05000000000000000000" pitchFamily="2" charset="2"/>
              <a:buChar char="q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9973" indent="-228594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68" indent="-228594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63" indent="-228594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58" indent="-228594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1313" marR="0" lvl="0" indent="-341313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CC"/>
              </a:buClr>
              <a:buSzPct val="80000"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Major challenge</a:t>
            </a:r>
          </a:p>
          <a:p>
            <a:pPr marL="573088" marR="0" lvl="1" indent="-373063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D582C"/>
              </a:buClr>
              <a:buSzPct val="80000"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Generating many duplicate subgraphs</a:t>
            </a:r>
          </a:p>
          <a:p>
            <a:pPr marL="341313" marR="0" lvl="0" indent="-341313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CC"/>
              </a:buClr>
              <a:buSzPct val="80000"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Major idea to solve the problem</a:t>
            </a:r>
          </a:p>
          <a:p>
            <a:pPr marL="573088" marR="0" lvl="1" indent="-373063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D582C"/>
              </a:buClr>
              <a:buSzPct val="80000"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Define an order to generate subgraphs</a:t>
            </a:r>
          </a:p>
          <a:p>
            <a:pPr marL="573088" marR="0" lvl="1" indent="-373063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D582C"/>
              </a:buClr>
              <a:buSzPct val="80000"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DFS spanning tree: Flatten a graph into a sequence using depth-first search</a:t>
            </a:r>
          </a:p>
          <a:p>
            <a:pPr marL="573088" marR="0" lvl="1" indent="-373063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D582C"/>
              </a:buClr>
              <a:buSzPct val="80000"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gSpan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(Yan &amp; Han, ICDM’02)</a:t>
            </a:r>
          </a:p>
        </p:txBody>
      </p:sp>
    </p:spTree>
    <p:extLst>
      <p:ext uri="{BB962C8B-B14F-4D97-AF65-F5344CB8AC3E}">
        <p14:creationId xmlns:p14="http://schemas.microsoft.com/office/powerpoint/2010/main" val="182427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508000" y="304800"/>
            <a:ext cx="11176000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 err="1"/>
              <a:t>gSPAN</a:t>
            </a:r>
            <a:r>
              <a:rPr lang="en-US" altLang="en-US" dirty="0"/>
              <a:t>: Graph Pattern Growth in Order</a:t>
            </a:r>
            <a:endParaRPr lang="en-US" altLang="en-US" sz="3200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295400"/>
            <a:ext cx="6356352" cy="5105400"/>
          </a:xfrm>
        </p:spPr>
        <p:txBody>
          <a:bodyPr/>
          <a:lstStyle/>
          <a:p>
            <a:pPr eaLnBrk="1" hangingPunct="1"/>
            <a:r>
              <a:rPr lang="en-US" altLang="en-US" sz="2400" b="1" dirty="0">
                <a:solidFill>
                  <a:srgbClr val="FF0000"/>
                </a:solidFill>
                <a:cs typeface="Arial" charset="0"/>
              </a:rPr>
              <a:t>Right-most path extension </a:t>
            </a:r>
            <a:r>
              <a:rPr lang="en-US" altLang="en-US" sz="2400" dirty="0"/>
              <a:t>in subgraph pattern growth</a:t>
            </a:r>
          </a:p>
          <a:p>
            <a:pPr lvl="1" eaLnBrk="1" hangingPunct="1"/>
            <a:r>
              <a:rPr lang="en-US" altLang="en-US" sz="2400" dirty="0"/>
              <a:t>Right-most path: The path from root to the right-most leaf (choose the vertex with the smallest index at each step)</a:t>
            </a:r>
          </a:p>
          <a:p>
            <a:pPr lvl="1" eaLnBrk="1" hangingPunct="1"/>
            <a:r>
              <a:rPr lang="en-US" altLang="en-US" sz="2400" dirty="0"/>
              <a:t>Reduce generation of duplicate subgraphs</a:t>
            </a:r>
          </a:p>
          <a:p>
            <a:pPr>
              <a:lnSpc>
                <a:spcPct val="120000"/>
              </a:lnSpc>
              <a:defRPr/>
            </a:pPr>
            <a:r>
              <a:rPr lang="en-US" altLang="en-US" sz="2400" b="1" dirty="0">
                <a:solidFill>
                  <a:srgbClr val="FF0000"/>
                </a:solidFill>
              </a:rPr>
              <a:t>Completeness:</a:t>
            </a:r>
            <a:r>
              <a:rPr lang="en-US" altLang="en-US" sz="2400" dirty="0"/>
              <a:t> The enumeration of graphs using right-most path extension is </a:t>
            </a:r>
            <a:r>
              <a:rPr lang="en-US" altLang="en-US" sz="2400" u="sng" dirty="0"/>
              <a:t>complete</a:t>
            </a:r>
          </a:p>
          <a:p>
            <a:pPr>
              <a:lnSpc>
                <a:spcPct val="120000"/>
              </a:lnSpc>
              <a:defRPr/>
            </a:pPr>
            <a:r>
              <a:rPr lang="en-US" altLang="en-US" sz="2400" kern="0" dirty="0"/>
              <a:t>DFS code: </a:t>
            </a:r>
            <a:r>
              <a:rPr lang="en-US" altLang="en-US" sz="2400" dirty="0"/>
              <a:t>Flatten a graph into a sequence using depth-first search</a:t>
            </a:r>
            <a:endParaRPr lang="en-US" altLang="en-US" sz="2400" kern="0" dirty="0"/>
          </a:p>
        </p:txBody>
      </p:sp>
      <p:grpSp>
        <p:nvGrpSpPr>
          <p:cNvPr id="10245" name="Group 40"/>
          <p:cNvGrpSpPr>
            <a:grpSpLocks/>
          </p:cNvGrpSpPr>
          <p:nvPr/>
        </p:nvGrpSpPr>
        <p:grpSpPr bwMode="auto">
          <a:xfrm>
            <a:off x="6762752" y="1461122"/>
            <a:ext cx="1771649" cy="2057400"/>
            <a:chOff x="1401763" y="2609850"/>
            <a:chExt cx="1676400" cy="2590800"/>
          </a:xfrm>
        </p:grpSpPr>
        <p:sp>
          <p:nvSpPr>
            <p:cNvPr id="10280" name="Oval 4"/>
            <p:cNvSpPr>
              <a:spLocks noChangeArrowheads="1"/>
            </p:cNvSpPr>
            <p:nvPr/>
          </p:nvSpPr>
          <p:spPr bwMode="auto">
            <a:xfrm>
              <a:off x="1858963" y="2609850"/>
              <a:ext cx="381000" cy="3810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ts val="6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ts val="6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ts val="6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ts val="6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ts val="6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ctr" defTabSz="457189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0</a:t>
              </a:r>
            </a:p>
          </p:txBody>
        </p:sp>
        <p:sp>
          <p:nvSpPr>
            <p:cNvPr id="10281" name="Oval 5"/>
            <p:cNvSpPr>
              <a:spLocks noChangeArrowheads="1"/>
            </p:cNvSpPr>
            <p:nvPr/>
          </p:nvSpPr>
          <p:spPr bwMode="auto">
            <a:xfrm>
              <a:off x="1858963" y="3295650"/>
              <a:ext cx="381000" cy="3810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ts val="6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ts val="6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ts val="6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ts val="6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ts val="6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ctr" defTabSz="457189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10282" name="Oval 6"/>
            <p:cNvSpPr>
              <a:spLocks noChangeArrowheads="1"/>
            </p:cNvSpPr>
            <p:nvPr/>
          </p:nvSpPr>
          <p:spPr bwMode="auto">
            <a:xfrm>
              <a:off x="1858963" y="4057650"/>
              <a:ext cx="381000" cy="3810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ts val="6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ts val="6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ts val="6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ts val="6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ts val="6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ctr" defTabSz="457189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10283" name="Oval 7"/>
            <p:cNvSpPr>
              <a:spLocks noChangeArrowheads="1"/>
            </p:cNvSpPr>
            <p:nvPr/>
          </p:nvSpPr>
          <p:spPr bwMode="auto">
            <a:xfrm>
              <a:off x="1858963" y="4819650"/>
              <a:ext cx="381000" cy="3810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ts val="6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ts val="6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ts val="6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ts val="6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ts val="6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ctr" defTabSz="457189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10284" name="Oval 8"/>
            <p:cNvSpPr>
              <a:spLocks noChangeArrowheads="1"/>
            </p:cNvSpPr>
            <p:nvPr/>
          </p:nvSpPr>
          <p:spPr bwMode="auto">
            <a:xfrm>
              <a:off x="2697163" y="4591050"/>
              <a:ext cx="381000" cy="3810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ts val="6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ts val="6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ts val="6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ts val="6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ts val="6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ctr" defTabSz="457189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10285" name="Line 9"/>
            <p:cNvSpPr>
              <a:spLocks noChangeShapeType="1"/>
            </p:cNvSpPr>
            <p:nvPr/>
          </p:nvSpPr>
          <p:spPr bwMode="auto">
            <a:xfrm>
              <a:off x="2043113" y="2990850"/>
              <a:ext cx="0" cy="30480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286" name="Line 10"/>
            <p:cNvSpPr>
              <a:spLocks noChangeShapeType="1"/>
            </p:cNvSpPr>
            <p:nvPr/>
          </p:nvSpPr>
          <p:spPr bwMode="auto">
            <a:xfrm>
              <a:off x="2043113" y="3676650"/>
              <a:ext cx="0" cy="38100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287" name="Line 11"/>
            <p:cNvSpPr>
              <a:spLocks noChangeShapeType="1"/>
            </p:cNvSpPr>
            <p:nvPr/>
          </p:nvSpPr>
          <p:spPr bwMode="auto">
            <a:xfrm>
              <a:off x="2043113" y="4438650"/>
              <a:ext cx="0" cy="38100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288" name="Line 12"/>
            <p:cNvSpPr>
              <a:spLocks noChangeShapeType="1"/>
            </p:cNvSpPr>
            <p:nvPr/>
          </p:nvSpPr>
          <p:spPr bwMode="auto">
            <a:xfrm>
              <a:off x="2239963" y="4286250"/>
              <a:ext cx="533400" cy="38100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289" name="Freeform 13"/>
            <p:cNvSpPr>
              <a:spLocks/>
            </p:cNvSpPr>
            <p:nvPr/>
          </p:nvSpPr>
          <p:spPr bwMode="auto">
            <a:xfrm>
              <a:off x="1401763" y="2900363"/>
              <a:ext cx="457200" cy="1995487"/>
            </a:xfrm>
            <a:custGeom>
              <a:avLst/>
              <a:gdLst>
                <a:gd name="T0" fmla="*/ 2147483647 w 336"/>
                <a:gd name="T1" fmla="*/ 2147483647 h 1296"/>
                <a:gd name="T2" fmla="*/ 0 w 336"/>
                <a:gd name="T3" fmla="*/ 2147483647 h 1296"/>
                <a:gd name="T4" fmla="*/ 2147483647 w 336"/>
                <a:gd name="T5" fmla="*/ 0 h 1296"/>
                <a:gd name="T6" fmla="*/ 0 60000 65536"/>
                <a:gd name="T7" fmla="*/ 0 60000 65536"/>
                <a:gd name="T8" fmla="*/ 0 60000 65536"/>
                <a:gd name="T9" fmla="*/ 0 w 336"/>
                <a:gd name="T10" fmla="*/ 0 h 1296"/>
                <a:gd name="T11" fmla="*/ 336 w 336"/>
                <a:gd name="T12" fmla="*/ 1296 h 12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6" h="1296">
                  <a:moveTo>
                    <a:pt x="336" y="1296"/>
                  </a:moveTo>
                  <a:cubicBezTo>
                    <a:pt x="168" y="1044"/>
                    <a:pt x="0" y="792"/>
                    <a:pt x="0" y="576"/>
                  </a:cubicBezTo>
                  <a:cubicBezTo>
                    <a:pt x="0" y="360"/>
                    <a:pt x="280" y="96"/>
                    <a:pt x="336" y="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0246" name="Group 52"/>
          <p:cNvGrpSpPr>
            <a:grpSpLocks/>
          </p:cNvGrpSpPr>
          <p:nvPr/>
        </p:nvGrpSpPr>
        <p:grpSpPr bwMode="auto">
          <a:xfrm>
            <a:off x="8079317" y="1218235"/>
            <a:ext cx="3519381" cy="2393950"/>
            <a:chOff x="3644900" y="2362200"/>
            <a:chExt cx="3308353" cy="3201988"/>
          </a:xfrm>
        </p:grpSpPr>
        <p:grpSp>
          <p:nvGrpSpPr>
            <p:cNvPr id="10248" name="Group 15"/>
            <p:cNvGrpSpPr>
              <a:grpSpLocks/>
            </p:cNvGrpSpPr>
            <p:nvPr/>
          </p:nvGrpSpPr>
          <p:grpSpPr bwMode="auto">
            <a:xfrm>
              <a:off x="4221163" y="2362200"/>
              <a:ext cx="2636838" cy="1390650"/>
              <a:chOff x="2064" y="1332"/>
              <a:chExt cx="1661" cy="876"/>
            </a:xfrm>
          </p:grpSpPr>
          <p:sp>
            <p:nvSpPr>
              <p:cNvPr id="10274" name="Oval 16"/>
              <p:cNvSpPr>
                <a:spLocks noChangeArrowheads="1"/>
              </p:cNvSpPr>
              <p:nvPr/>
            </p:nvSpPr>
            <p:spPr bwMode="auto">
              <a:xfrm>
                <a:off x="2208" y="1536"/>
                <a:ext cx="240" cy="24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ts val="6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ts val="6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ts val="6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ts val="6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ts val="6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marL="0" marR="0" lvl="0" indent="0" algn="ctr" defTabSz="457189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</p:txBody>
          </p:sp>
          <p:grpSp>
            <p:nvGrpSpPr>
              <p:cNvPr id="10275" name="Group 17"/>
              <p:cNvGrpSpPr>
                <a:grpSpLocks/>
              </p:cNvGrpSpPr>
              <p:nvPr/>
            </p:nvGrpSpPr>
            <p:grpSpPr bwMode="auto">
              <a:xfrm>
                <a:off x="2064" y="1680"/>
                <a:ext cx="384" cy="528"/>
                <a:chOff x="2064" y="1680"/>
                <a:chExt cx="384" cy="528"/>
              </a:xfrm>
            </p:grpSpPr>
            <p:sp>
              <p:nvSpPr>
                <p:cNvPr id="10277" name="Oval 18"/>
                <p:cNvSpPr>
                  <a:spLocks noChangeArrowheads="1"/>
                </p:cNvSpPr>
                <p:nvPr/>
              </p:nvSpPr>
              <p:spPr bwMode="auto">
                <a:xfrm>
                  <a:off x="2208" y="1968"/>
                  <a:ext cx="240" cy="240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ts val="600"/>
                    </a:spcBef>
                    <a:buClr>
                      <a:schemeClr val="folHlink"/>
                    </a:buClr>
                    <a:buSzPct val="60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eaLnBrk="0" hangingPunct="0">
                    <a:spcBef>
                      <a:spcPts val="600"/>
                    </a:spcBef>
                    <a:buClr>
                      <a:schemeClr val="hlink"/>
                    </a:buClr>
                    <a:buSzPct val="55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 eaLnBrk="0" hangingPunct="0">
                    <a:spcBef>
                      <a:spcPts val="600"/>
                    </a:spcBef>
                    <a:buClr>
                      <a:schemeClr val="folHlink"/>
                    </a:buClr>
                    <a:buSzPct val="50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 eaLnBrk="0" hangingPunct="0">
                    <a:spcBef>
                      <a:spcPts val="600"/>
                    </a:spcBef>
                    <a:buClr>
                      <a:schemeClr val="accent2"/>
                    </a:buClr>
                    <a:buSzPct val="55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 eaLnBrk="0" hangingPunct="0">
                    <a:spcBef>
                      <a:spcPts val="600"/>
                    </a:spcBef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ts val="6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ts val="6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ts val="6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ts val="6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marL="0" marR="0" lvl="0" indent="0" algn="ctr" defTabSz="457189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278" name="Line 19"/>
                <p:cNvSpPr>
                  <a:spLocks noChangeShapeType="1"/>
                </p:cNvSpPr>
                <p:nvPr/>
              </p:nvSpPr>
              <p:spPr bwMode="auto">
                <a:xfrm>
                  <a:off x="2324" y="1776"/>
                  <a:ext cx="0" cy="192"/>
                </a:xfrm>
                <a:prstGeom prst="line">
                  <a:avLst/>
                </a:prstGeom>
                <a:noFill/>
                <a:ln w="508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45718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9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279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2064" y="1680"/>
                  <a:ext cx="109" cy="44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ts val="600"/>
                    </a:spcBef>
                    <a:buClr>
                      <a:schemeClr val="folHlink"/>
                    </a:buClr>
                    <a:buSzPct val="60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eaLnBrk="0" hangingPunct="0">
                    <a:spcBef>
                      <a:spcPts val="600"/>
                    </a:spcBef>
                    <a:buClr>
                      <a:schemeClr val="hlink"/>
                    </a:buClr>
                    <a:buSzPct val="55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 eaLnBrk="0" hangingPunct="0">
                    <a:spcBef>
                      <a:spcPts val="600"/>
                    </a:spcBef>
                    <a:buClr>
                      <a:schemeClr val="folHlink"/>
                    </a:buClr>
                    <a:buSzPct val="50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 eaLnBrk="0" hangingPunct="0">
                    <a:spcBef>
                      <a:spcPts val="600"/>
                    </a:spcBef>
                    <a:buClr>
                      <a:schemeClr val="accent2"/>
                    </a:buClr>
                    <a:buSzPct val="55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 eaLnBrk="0" hangingPunct="0">
                    <a:spcBef>
                      <a:spcPts val="600"/>
                    </a:spcBef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ts val="6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ts val="6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ts val="6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ts val="6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marL="0" marR="0" lvl="0" indent="0" algn="l" defTabSz="457189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Arial" charset="0"/>
                  </a:endParaRPr>
                </a:p>
              </p:txBody>
            </p:sp>
          </p:grpSp>
          <p:sp>
            <p:nvSpPr>
              <p:cNvPr id="10276" name="Text Box 21"/>
              <p:cNvSpPr txBox="1">
                <a:spLocks noChangeArrowheads="1"/>
              </p:cNvSpPr>
              <p:nvPr/>
            </p:nvSpPr>
            <p:spPr bwMode="auto">
              <a:xfrm>
                <a:off x="3034" y="1332"/>
                <a:ext cx="691" cy="3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ts val="6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ts val="6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ts val="6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ts val="6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ts val="6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marL="0" marR="0" lvl="0" indent="0" algn="l" defTabSz="457189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Arial" charset="0"/>
                  </a:rPr>
                  <a:t>e</a:t>
                </a:r>
                <a:r>
                  <a:rPr kumimoji="0" lang="en-US" altLang="en-US" sz="2400" b="0" i="0" u="none" strike="noStrike" kern="1200" cap="none" spc="0" normalizeH="0" baseline="-2500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Arial" charset="0"/>
                  </a:rPr>
                  <a:t>0</a:t>
                </a:r>
                <a:r>
                  <a: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Arial" charset="0"/>
                  </a:rPr>
                  <a:t>: (0,1)</a:t>
                </a:r>
              </a:p>
            </p:txBody>
          </p:sp>
        </p:grpSp>
        <p:grpSp>
          <p:nvGrpSpPr>
            <p:cNvPr id="10249" name="Group 22"/>
            <p:cNvGrpSpPr>
              <a:grpSpLocks/>
            </p:cNvGrpSpPr>
            <p:nvPr/>
          </p:nvGrpSpPr>
          <p:grpSpPr bwMode="auto">
            <a:xfrm>
              <a:off x="4297363" y="3009900"/>
              <a:ext cx="2573338" cy="1504950"/>
              <a:chOff x="2112" y="1740"/>
              <a:chExt cx="1621" cy="948"/>
            </a:xfrm>
          </p:grpSpPr>
          <p:grpSp>
            <p:nvGrpSpPr>
              <p:cNvPr id="10269" name="Group 23"/>
              <p:cNvGrpSpPr>
                <a:grpSpLocks/>
              </p:cNvGrpSpPr>
              <p:nvPr/>
            </p:nvGrpSpPr>
            <p:grpSpPr bwMode="auto">
              <a:xfrm>
                <a:off x="2112" y="2121"/>
                <a:ext cx="336" cy="567"/>
                <a:chOff x="2112" y="2121"/>
                <a:chExt cx="336" cy="567"/>
              </a:xfrm>
            </p:grpSpPr>
            <p:sp>
              <p:nvSpPr>
                <p:cNvPr id="10271" name="Oval 24"/>
                <p:cNvSpPr>
                  <a:spLocks noChangeArrowheads="1"/>
                </p:cNvSpPr>
                <p:nvPr/>
              </p:nvSpPr>
              <p:spPr bwMode="auto">
                <a:xfrm>
                  <a:off x="2208" y="2448"/>
                  <a:ext cx="240" cy="240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ts val="600"/>
                    </a:spcBef>
                    <a:buClr>
                      <a:schemeClr val="folHlink"/>
                    </a:buClr>
                    <a:buSzPct val="60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eaLnBrk="0" hangingPunct="0">
                    <a:spcBef>
                      <a:spcPts val="600"/>
                    </a:spcBef>
                    <a:buClr>
                      <a:schemeClr val="hlink"/>
                    </a:buClr>
                    <a:buSzPct val="55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 eaLnBrk="0" hangingPunct="0">
                    <a:spcBef>
                      <a:spcPts val="600"/>
                    </a:spcBef>
                    <a:buClr>
                      <a:schemeClr val="folHlink"/>
                    </a:buClr>
                    <a:buSzPct val="50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 eaLnBrk="0" hangingPunct="0">
                    <a:spcBef>
                      <a:spcPts val="600"/>
                    </a:spcBef>
                    <a:buClr>
                      <a:schemeClr val="accent2"/>
                    </a:buClr>
                    <a:buSzPct val="55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 eaLnBrk="0" hangingPunct="0">
                    <a:spcBef>
                      <a:spcPts val="600"/>
                    </a:spcBef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ts val="6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ts val="6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ts val="6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ts val="6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marL="0" marR="0" lvl="0" indent="0" algn="ctr" defTabSz="457189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272" name="Line 25"/>
                <p:cNvSpPr>
                  <a:spLocks noChangeShapeType="1"/>
                </p:cNvSpPr>
                <p:nvPr/>
              </p:nvSpPr>
              <p:spPr bwMode="auto">
                <a:xfrm>
                  <a:off x="2324" y="2208"/>
                  <a:ext cx="0" cy="240"/>
                </a:xfrm>
                <a:prstGeom prst="line">
                  <a:avLst/>
                </a:prstGeom>
                <a:noFill/>
                <a:ln w="508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45718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9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273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2112" y="2121"/>
                  <a:ext cx="109" cy="44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ts val="600"/>
                    </a:spcBef>
                    <a:buClr>
                      <a:schemeClr val="folHlink"/>
                    </a:buClr>
                    <a:buSzPct val="60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eaLnBrk="0" hangingPunct="0">
                    <a:spcBef>
                      <a:spcPts val="600"/>
                    </a:spcBef>
                    <a:buClr>
                      <a:schemeClr val="hlink"/>
                    </a:buClr>
                    <a:buSzPct val="55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 eaLnBrk="0" hangingPunct="0">
                    <a:spcBef>
                      <a:spcPts val="600"/>
                    </a:spcBef>
                    <a:buClr>
                      <a:schemeClr val="folHlink"/>
                    </a:buClr>
                    <a:buSzPct val="50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 eaLnBrk="0" hangingPunct="0">
                    <a:spcBef>
                      <a:spcPts val="600"/>
                    </a:spcBef>
                    <a:buClr>
                      <a:schemeClr val="accent2"/>
                    </a:buClr>
                    <a:buSzPct val="55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 eaLnBrk="0" hangingPunct="0">
                    <a:spcBef>
                      <a:spcPts val="600"/>
                    </a:spcBef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ts val="6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ts val="6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ts val="6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ts val="6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marL="0" marR="0" lvl="0" indent="0" algn="l" defTabSz="457189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Arial" charset="0"/>
                  </a:endParaRPr>
                </a:p>
              </p:txBody>
            </p:sp>
          </p:grpSp>
          <p:sp>
            <p:nvSpPr>
              <p:cNvPr id="10270" name="Text Box 27"/>
              <p:cNvSpPr txBox="1">
                <a:spLocks noChangeArrowheads="1"/>
              </p:cNvSpPr>
              <p:nvPr/>
            </p:nvSpPr>
            <p:spPr bwMode="auto">
              <a:xfrm>
                <a:off x="3042" y="1740"/>
                <a:ext cx="691" cy="3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ts val="6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ts val="6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ts val="6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ts val="6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ts val="6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marL="0" marR="0" lvl="0" indent="0" algn="l" defTabSz="457189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Arial" charset="0"/>
                  </a:rPr>
                  <a:t>e</a:t>
                </a:r>
                <a:r>
                  <a:rPr kumimoji="0" lang="en-US" altLang="en-US" sz="24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Arial" charset="0"/>
                  </a:rPr>
                  <a:t>1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Arial" charset="0"/>
                  </a:rPr>
                  <a:t>: (1,2)</a:t>
                </a:r>
              </a:p>
            </p:txBody>
          </p:sp>
        </p:grpSp>
        <p:sp>
          <p:nvSpPr>
            <p:cNvPr id="10268" name="Text Box 31"/>
            <p:cNvSpPr txBox="1">
              <a:spLocks noChangeArrowheads="1"/>
            </p:cNvSpPr>
            <p:nvPr/>
          </p:nvSpPr>
          <p:spPr bwMode="auto">
            <a:xfrm>
              <a:off x="5211776" y="2990851"/>
              <a:ext cx="173038" cy="700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ts val="6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ts val="6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ts val="6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ts val="6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ts val="6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l" defTabSz="457189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endParaRPr>
            </a:p>
          </p:txBody>
        </p:sp>
        <p:grpSp>
          <p:nvGrpSpPr>
            <p:cNvPr id="10251" name="Group 33"/>
            <p:cNvGrpSpPr>
              <a:grpSpLocks/>
            </p:cNvGrpSpPr>
            <p:nvPr/>
          </p:nvGrpSpPr>
          <p:grpSpPr bwMode="auto">
            <a:xfrm>
              <a:off x="4297363" y="3675065"/>
              <a:ext cx="2598738" cy="1601788"/>
              <a:chOff x="2112" y="2159"/>
              <a:chExt cx="1637" cy="1009"/>
            </a:xfrm>
          </p:grpSpPr>
          <p:sp>
            <p:nvSpPr>
              <p:cNvPr id="10261" name="Oval 34"/>
              <p:cNvSpPr>
                <a:spLocks noChangeArrowheads="1"/>
              </p:cNvSpPr>
              <p:nvPr/>
            </p:nvSpPr>
            <p:spPr bwMode="auto">
              <a:xfrm>
                <a:off x="2208" y="2928"/>
                <a:ext cx="240" cy="24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ts val="6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ts val="6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ts val="6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ts val="6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ts val="6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marL="0" marR="0" lvl="0" indent="0" algn="ctr" defTabSz="457189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262" name="Line 35"/>
              <p:cNvSpPr>
                <a:spLocks noChangeShapeType="1"/>
              </p:cNvSpPr>
              <p:nvPr/>
            </p:nvSpPr>
            <p:spPr bwMode="auto">
              <a:xfrm>
                <a:off x="2324" y="2688"/>
                <a:ext cx="0" cy="240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45718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263" name="Text Box 36"/>
              <p:cNvSpPr txBox="1">
                <a:spLocks noChangeArrowheads="1"/>
              </p:cNvSpPr>
              <p:nvPr/>
            </p:nvSpPr>
            <p:spPr bwMode="auto">
              <a:xfrm>
                <a:off x="2112" y="2640"/>
                <a:ext cx="109" cy="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ts val="6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ts val="6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ts val="6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ts val="6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ts val="6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marL="0" marR="0" lvl="0" indent="0" algn="l" defTabSz="457189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10264" name="Text Box 37"/>
              <p:cNvSpPr txBox="1">
                <a:spLocks noChangeArrowheads="1"/>
              </p:cNvSpPr>
              <p:nvPr/>
            </p:nvSpPr>
            <p:spPr bwMode="auto">
              <a:xfrm>
                <a:off x="3058" y="2159"/>
                <a:ext cx="691" cy="3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ts val="6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ts val="6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ts val="6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ts val="6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ts val="6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marL="0" marR="0" lvl="0" indent="0" algn="l" defTabSz="457189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Arial" charset="0"/>
                  </a:rPr>
                  <a:t>e</a:t>
                </a:r>
                <a:r>
                  <a:rPr kumimoji="0" lang="en-US" altLang="en-US" sz="24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Arial" charset="0"/>
                  </a:rPr>
                  <a:t>2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Arial" charset="0"/>
                  </a:rPr>
                  <a:t>: (2,3)</a:t>
                </a:r>
              </a:p>
            </p:txBody>
          </p:sp>
        </p:grpSp>
        <p:grpSp>
          <p:nvGrpSpPr>
            <p:cNvPr id="10252" name="Group 38"/>
            <p:cNvGrpSpPr>
              <a:grpSpLocks/>
            </p:cNvGrpSpPr>
            <p:nvPr/>
          </p:nvGrpSpPr>
          <p:grpSpPr bwMode="auto">
            <a:xfrm>
              <a:off x="3644900" y="3067049"/>
              <a:ext cx="3282951" cy="1981200"/>
              <a:chOff x="1701" y="1776"/>
              <a:chExt cx="2068" cy="1248"/>
            </a:xfrm>
          </p:grpSpPr>
          <p:sp>
            <p:nvSpPr>
              <p:cNvPr id="10258" name="Freeform 39"/>
              <p:cNvSpPr>
                <a:spLocks/>
              </p:cNvSpPr>
              <p:nvPr/>
            </p:nvSpPr>
            <p:spPr bwMode="auto">
              <a:xfrm>
                <a:off x="1920" y="1776"/>
                <a:ext cx="288" cy="1248"/>
              </a:xfrm>
              <a:custGeom>
                <a:avLst/>
                <a:gdLst>
                  <a:gd name="T0" fmla="*/ 18 w 336"/>
                  <a:gd name="T1" fmla="*/ 634 h 1296"/>
                  <a:gd name="T2" fmla="*/ 0 w 336"/>
                  <a:gd name="T3" fmla="*/ 280 h 1296"/>
                  <a:gd name="T4" fmla="*/ 18 w 336"/>
                  <a:gd name="T5" fmla="*/ 0 h 1296"/>
                  <a:gd name="T6" fmla="*/ 0 60000 65536"/>
                  <a:gd name="T7" fmla="*/ 0 60000 65536"/>
                  <a:gd name="T8" fmla="*/ 0 60000 65536"/>
                  <a:gd name="T9" fmla="*/ 0 w 336"/>
                  <a:gd name="T10" fmla="*/ 0 h 1296"/>
                  <a:gd name="T11" fmla="*/ 336 w 336"/>
                  <a:gd name="T12" fmla="*/ 1296 h 129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36" h="1296">
                    <a:moveTo>
                      <a:pt x="336" y="1296"/>
                    </a:moveTo>
                    <a:cubicBezTo>
                      <a:pt x="168" y="1044"/>
                      <a:pt x="0" y="792"/>
                      <a:pt x="0" y="576"/>
                    </a:cubicBezTo>
                    <a:cubicBezTo>
                      <a:pt x="0" y="360"/>
                      <a:pt x="280" y="96"/>
                      <a:pt x="336" y="0"/>
                    </a:cubicBezTo>
                  </a:path>
                </a:pathLst>
              </a:custGeom>
              <a:noFill/>
              <a:ln w="25400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45718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259" name="Text Box 40"/>
              <p:cNvSpPr txBox="1">
                <a:spLocks noChangeArrowheads="1"/>
              </p:cNvSpPr>
              <p:nvPr/>
            </p:nvSpPr>
            <p:spPr bwMode="auto">
              <a:xfrm>
                <a:off x="1701" y="2160"/>
                <a:ext cx="109" cy="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ts val="6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ts val="6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ts val="6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ts val="6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ts val="6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marL="0" marR="0" lvl="0" indent="0" algn="l" defTabSz="457189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10260" name="Text Box 41"/>
              <p:cNvSpPr txBox="1">
                <a:spLocks noChangeArrowheads="1"/>
              </p:cNvSpPr>
              <p:nvPr/>
            </p:nvSpPr>
            <p:spPr bwMode="auto">
              <a:xfrm>
                <a:off x="3078" y="2557"/>
                <a:ext cx="691" cy="3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ts val="6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ts val="6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ts val="6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ts val="6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ts val="6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marL="0" marR="0" lvl="0" indent="0" algn="l" defTabSz="457189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Arial" charset="0"/>
                  </a:rPr>
                  <a:t>e</a:t>
                </a:r>
                <a:r>
                  <a:rPr kumimoji="0" lang="en-US" altLang="en-US" sz="24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Arial" charset="0"/>
                  </a:rPr>
                  <a:t>3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Arial" charset="0"/>
                  </a:rPr>
                  <a:t>: (3,0)</a:t>
                </a:r>
              </a:p>
            </p:txBody>
          </p:sp>
        </p:grpSp>
        <p:grpSp>
          <p:nvGrpSpPr>
            <p:cNvPr id="10253" name="Group 42"/>
            <p:cNvGrpSpPr>
              <a:grpSpLocks/>
            </p:cNvGrpSpPr>
            <p:nvPr/>
          </p:nvGrpSpPr>
          <p:grpSpPr bwMode="auto">
            <a:xfrm>
              <a:off x="4830765" y="4133850"/>
              <a:ext cx="2122488" cy="1430338"/>
              <a:chOff x="2448" y="2448"/>
              <a:chExt cx="1337" cy="901"/>
            </a:xfrm>
          </p:grpSpPr>
          <p:sp>
            <p:nvSpPr>
              <p:cNvPr id="10254" name="Oval 43"/>
              <p:cNvSpPr>
                <a:spLocks noChangeArrowheads="1"/>
              </p:cNvSpPr>
              <p:nvPr/>
            </p:nvSpPr>
            <p:spPr bwMode="auto">
              <a:xfrm>
                <a:off x="2784" y="2784"/>
                <a:ext cx="240" cy="24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ts val="6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ts val="6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ts val="6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ts val="6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ts val="6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marL="0" marR="0" lvl="0" indent="0" algn="ctr" defTabSz="457189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255" name="Line 44"/>
              <p:cNvSpPr>
                <a:spLocks noChangeShapeType="1"/>
              </p:cNvSpPr>
              <p:nvPr/>
            </p:nvSpPr>
            <p:spPr bwMode="auto">
              <a:xfrm>
                <a:off x="2448" y="2592"/>
                <a:ext cx="336" cy="240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45718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256" name="Text Box 45"/>
              <p:cNvSpPr txBox="1">
                <a:spLocks noChangeArrowheads="1"/>
              </p:cNvSpPr>
              <p:nvPr/>
            </p:nvSpPr>
            <p:spPr bwMode="auto">
              <a:xfrm>
                <a:off x="2544" y="2448"/>
                <a:ext cx="109" cy="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ts val="6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ts val="6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ts val="6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ts val="6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ts val="6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marL="0" marR="0" lvl="0" indent="0" algn="l" defTabSz="457189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10257" name="Text Box 46"/>
              <p:cNvSpPr txBox="1">
                <a:spLocks noChangeArrowheads="1"/>
              </p:cNvSpPr>
              <p:nvPr/>
            </p:nvSpPr>
            <p:spPr bwMode="auto">
              <a:xfrm>
                <a:off x="3094" y="2960"/>
                <a:ext cx="691" cy="3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ts val="6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ts val="6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ts val="6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ts val="6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ts val="6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marL="0" marR="0" lvl="0" indent="0" algn="l" defTabSz="457189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Arial" charset="0"/>
                  </a:rPr>
                  <a:t>e</a:t>
                </a:r>
                <a:r>
                  <a:rPr kumimoji="0" lang="en-US" altLang="en-US" sz="24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Arial" charset="0"/>
                  </a:rPr>
                  <a:t>4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Arial" charset="0"/>
                  </a:rPr>
                  <a:t>: (2,4)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3341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16000" y="304800"/>
            <a:ext cx="10289117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Why Mine Closed Graph Patterns?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510117" y="1295400"/>
            <a:ext cx="9374547" cy="5105400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Challenge: An </a:t>
            </a:r>
            <a:r>
              <a:rPr lang="en-US" altLang="en-US" sz="2400" b="1" dirty="0"/>
              <a:t>n</a:t>
            </a:r>
            <a:r>
              <a:rPr lang="en-US" altLang="en-US" sz="2400" dirty="0"/>
              <a:t>-edge frequent graph may have 2</a:t>
            </a:r>
            <a:r>
              <a:rPr lang="en-US" altLang="en-US" sz="2400" b="1" baseline="30000" dirty="0"/>
              <a:t>n</a:t>
            </a:r>
            <a:r>
              <a:rPr lang="en-US" altLang="en-US" sz="2400" dirty="0"/>
              <a:t> subgraphs</a:t>
            </a:r>
          </a:p>
          <a:p>
            <a:pPr eaLnBrk="1" hangingPunct="1"/>
            <a:r>
              <a:rPr lang="en-US" altLang="en-US" sz="2400" dirty="0"/>
              <a:t>Motivation: Explore </a:t>
            </a:r>
            <a:r>
              <a:rPr lang="en-US" altLang="en-US" sz="2400" i="1" dirty="0"/>
              <a:t>closed frequent subgraphs </a:t>
            </a:r>
            <a:r>
              <a:rPr lang="en-US" altLang="en-US" sz="2400" dirty="0"/>
              <a:t>to handle graph pattern explosion problem</a:t>
            </a:r>
          </a:p>
          <a:p>
            <a:pPr eaLnBrk="1" hangingPunct="1"/>
            <a:r>
              <a:rPr lang="en-US" altLang="en-US" sz="2400" dirty="0"/>
              <a:t>A frequent graph G is </a:t>
            </a:r>
            <a:r>
              <a:rPr lang="en-US" altLang="en-US" sz="2400" i="1" dirty="0"/>
              <a:t>closed </a:t>
            </a:r>
            <a:r>
              <a:rPr lang="en-US" altLang="en-US" sz="2400" dirty="0"/>
              <a:t>if there exists no </a:t>
            </a:r>
            <a:r>
              <a:rPr lang="en-US" altLang="en-US" sz="2400" dirty="0" err="1"/>
              <a:t>supergraph</a:t>
            </a:r>
            <a:r>
              <a:rPr lang="en-US" altLang="en-US" sz="2400" dirty="0"/>
              <a:t> of G that carries the same support as G</a:t>
            </a:r>
          </a:p>
          <a:p>
            <a:pPr eaLnBrk="1" hangingPunct="1"/>
            <a:endParaRPr lang="en-US" altLang="en-US" sz="2400" dirty="0"/>
          </a:p>
          <a:p>
            <a:pPr eaLnBrk="1" hangingPunct="1"/>
            <a:endParaRPr lang="en-US" altLang="en-US" sz="2400" dirty="0"/>
          </a:p>
          <a:p>
            <a:pPr eaLnBrk="1" hangingPunct="1"/>
            <a:endParaRPr lang="en-US" altLang="en-US" sz="2400" i="1" dirty="0"/>
          </a:p>
          <a:p>
            <a:pPr eaLnBrk="1" hangingPunct="1"/>
            <a:endParaRPr lang="en-US" altLang="en-US" sz="2400" i="1" dirty="0"/>
          </a:p>
          <a:p>
            <a:pPr eaLnBrk="1" hangingPunct="1"/>
            <a:r>
              <a:rPr lang="en-US" altLang="en-US" sz="2400" i="1" dirty="0"/>
              <a:t>Lossless compression:</a:t>
            </a:r>
            <a:r>
              <a:rPr lang="en-US" altLang="en-US" sz="2400" dirty="0"/>
              <a:t> Does not contain non-closed graphs, but still ensures that the mining result is complete</a:t>
            </a:r>
          </a:p>
          <a:p>
            <a:pPr eaLnBrk="1" hangingPunct="1"/>
            <a:r>
              <a:rPr lang="en-US" altLang="en-US" sz="2400" dirty="0"/>
              <a:t>Algorithm </a:t>
            </a:r>
            <a:r>
              <a:rPr lang="en-US" altLang="en-US" sz="2400" dirty="0" err="1"/>
              <a:t>CloseGraph</a:t>
            </a:r>
            <a:r>
              <a:rPr lang="en-US" altLang="en-US" sz="2400" dirty="0"/>
              <a:t>: Mines closed graph patterns directly</a:t>
            </a:r>
          </a:p>
          <a:p>
            <a:pPr eaLnBrk="1" hangingPunct="1"/>
            <a:endParaRPr lang="en-US" altLang="en-US" sz="2400" dirty="0"/>
          </a:p>
        </p:txBody>
      </p:sp>
      <p:pic>
        <p:nvPicPr>
          <p:cNvPr id="11269" name="Picture 4" descr="mol_ca_4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806" y="3291837"/>
            <a:ext cx="4362994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TextBox 2"/>
          <p:cNvSpPr txBox="1">
            <a:spLocks noChangeArrowheads="1"/>
          </p:cNvSpPr>
          <p:nvPr/>
        </p:nvSpPr>
        <p:spPr bwMode="auto">
          <a:xfrm>
            <a:off x="5391404" y="3346698"/>
            <a:ext cx="4359656" cy="1569660"/>
          </a:xfrm>
          <a:prstGeom prst="rect">
            <a:avLst/>
          </a:prstGeom>
          <a:solidFill>
            <a:srgbClr val="FAE2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6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ts val="6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ts val="6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ts val="6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ts val="6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If this subgraph is 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closed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in the graph dataset, it implies that none of its frequent super-graphs carries the same support</a:t>
            </a:r>
          </a:p>
        </p:txBody>
      </p:sp>
    </p:spTree>
    <p:extLst>
      <p:ext uri="{BB962C8B-B14F-4D97-AF65-F5344CB8AC3E}">
        <p14:creationId xmlns:p14="http://schemas.microsoft.com/office/powerpoint/2010/main" val="3202420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3285" y="152400"/>
            <a:ext cx="12168716" cy="84037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 err="1"/>
              <a:t>CloseGraph</a:t>
            </a:r>
            <a:r>
              <a:rPr lang="en-US" altLang="en-US" dirty="0"/>
              <a:t>: Directly Mining Closed Graph Patterns</a:t>
            </a:r>
            <a:endParaRPr lang="en-US" altLang="en-US" sz="2800" dirty="0"/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3657601" y="4495801"/>
            <a:ext cx="4780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ts val="6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ts val="6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ts val="6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ts val="6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t>…</a:t>
            </a:r>
          </a:p>
        </p:txBody>
      </p:sp>
      <p:sp>
        <p:nvSpPr>
          <p:cNvPr id="12292" name="Oval 5"/>
          <p:cNvSpPr>
            <a:spLocks noChangeArrowheads="1"/>
          </p:cNvSpPr>
          <p:nvPr/>
        </p:nvSpPr>
        <p:spPr bwMode="auto">
          <a:xfrm>
            <a:off x="1016000" y="3886200"/>
            <a:ext cx="914400" cy="685800"/>
          </a:xfrm>
          <a:prstGeom prst="ellipse">
            <a:avLst/>
          </a:prstGeom>
          <a:solidFill>
            <a:srgbClr val="FFFFFF"/>
          </a:solidFill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ts val="6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ts val="6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ts val="6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ts val="6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ts val="6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457189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G</a:t>
            </a:r>
            <a:endParaRPr kumimoji="0" lang="en-US" altLang="en-US" sz="24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2293" name="Oval 6"/>
          <p:cNvSpPr>
            <a:spLocks noChangeArrowheads="1"/>
          </p:cNvSpPr>
          <p:nvPr/>
        </p:nvSpPr>
        <p:spPr bwMode="auto">
          <a:xfrm>
            <a:off x="3556000" y="2528888"/>
            <a:ext cx="914400" cy="685800"/>
          </a:xfrm>
          <a:prstGeom prst="ellipse">
            <a:avLst/>
          </a:prstGeom>
          <a:solidFill>
            <a:srgbClr val="FFFFFF"/>
          </a:solidFill>
          <a:ln w="38100">
            <a:solidFill>
              <a:srgbClr val="1E3D5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ts val="6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ts val="6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ts val="6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ts val="6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ts val="6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457189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G</a:t>
            </a:r>
            <a:r>
              <a:rPr kumimoji="0" lang="en-US" altLang="en-US" sz="2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12294" name="Oval 7"/>
          <p:cNvSpPr>
            <a:spLocks noChangeArrowheads="1"/>
          </p:cNvSpPr>
          <p:nvPr/>
        </p:nvSpPr>
        <p:spPr bwMode="auto">
          <a:xfrm>
            <a:off x="3556000" y="3429000"/>
            <a:ext cx="914400" cy="685800"/>
          </a:xfrm>
          <a:prstGeom prst="ellipse">
            <a:avLst/>
          </a:prstGeom>
          <a:solidFill>
            <a:srgbClr val="FFFFFF"/>
          </a:solidFill>
          <a:ln w="38100">
            <a:solidFill>
              <a:srgbClr val="1E3D5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ts val="6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ts val="6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ts val="6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ts val="6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ts val="6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457189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G</a:t>
            </a:r>
            <a:r>
              <a:rPr kumimoji="0" lang="en-US" altLang="en-US" sz="2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12295" name="Oval 8"/>
          <p:cNvSpPr>
            <a:spLocks noChangeArrowheads="1"/>
          </p:cNvSpPr>
          <p:nvPr/>
        </p:nvSpPr>
        <p:spPr bwMode="auto">
          <a:xfrm>
            <a:off x="3556000" y="5181600"/>
            <a:ext cx="914400" cy="685800"/>
          </a:xfrm>
          <a:prstGeom prst="ellipse">
            <a:avLst/>
          </a:prstGeom>
          <a:solidFill>
            <a:srgbClr val="FFFFFF"/>
          </a:solidFill>
          <a:ln w="38100">
            <a:solidFill>
              <a:srgbClr val="1E3D5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ts val="6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ts val="6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ts val="6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ts val="6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ts val="6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457189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G</a:t>
            </a:r>
            <a:r>
              <a:rPr kumimoji="0" lang="en-US" altLang="en-US" sz="2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n</a:t>
            </a:r>
          </a:p>
        </p:txBody>
      </p:sp>
      <p:sp>
        <p:nvSpPr>
          <p:cNvPr id="12296" name="Line 9"/>
          <p:cNvSpPr>
            <a:spLocks noChangeShapeType="1"/>
          </p:cNvSpPr>
          <p:nvPr/>
        </p:nvSpPr>
        <p:spPr bwMode="auto">
          <a:xfrm flipV="1">
            <a:off x="1930400" y="3048000"/>
            <a:ext cx="1524000" cy="914400"/>
          </a:xfrm>
          <a:prstGeom prst="line">
            <a:avLst/>
          </a:prstGeom>
          <a:noFill/>
          <a:ln w="28575">
            <a:solidFill>
              <a:srgbClr val="2C5A8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297" name="Line 10"/>
          <p:cNvSpPr>
            <a:spLocks noChangeShapeType="1"/>
          </p:cNvSpPr>
          <p:nvPr/>
        </p:nvSpPr>
        <p:spPr bwMode="auto">
          <a:xfrm>
            <a:off x="2032000" y="4419600"/>
            <a:ext cx="1524000" cy="914400"/>
          </a:xfrm>
          <a:prstGeom prst="line">
            <a:avLst/>
          </a:prstGeom>
          <a:noFill/>
          <a:ln w="28575">
            <a:solidFill>
              <a:srgbClr val="2C5A8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298" name="Line 11"/>
          <p:cNvSpPr>
            <a:spLocks noChangeShapeType="1"/>
          </p:cNvSpPr>
          <p:nvPr/>
        </p:nvSpPr>
        <p:spPr bwMode="auto">
          <a:xfrm flipV="1">
            <a:off x="2032000" y="3810000"/>
            <a:ext cx="1422400" cy="381000"/>
          </a:xfrm>
          <a:prstGeom prst="line">
            <a:avLst/>
          </a:prstGeom>
          <a:noFill/>
          <a:ln w="28575">
            <a:solidFill>
              <a:srgbClr val="2C5A8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299" name="Text Box 12"/>
          <p:cNvSpPr txBox="1">
            <a:spLocks noChangeArrowheads="1"/>
          </p:cNvSpPr>
          <p:nvPr/>
        </p:nvSpPr>
        <p:spPr bwMode="auto">
          <a:xfrm>
            <a:off x="609600" y="3429001"/>
            <a:ext cx="108234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ts val="6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ts val="6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ts val="6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ts val="6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457189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170981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k-edge</a:t>
            </a:r>
          </a:p>
        </p:txBody>
      </p:sp>
      <p:sp>
        <p:nvSpPr>
          <p:cNvPr id="12300" name="Text Box 13"/>
          <p:cNvSpPr txBox="1">
            <a:spLocks noChangeArrowheads="1"/>
          </p:cNvSpPr>
          <p:nvPr/>
        </p:nvSpPr>
        <p:spPr bwMode="auto">
          <a:xfrm>
            <a:off x="2832101" y="5957888"/>
            <a:ext cx="2241551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ts val="6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ts val="6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ts val="6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ts val="6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457189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170981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(k+1)-edge</a:t>
            </a:r>
          </a:p>
        </p:txBody>
      </p:sp>
      <p:sp>
        <p:nvSpPr>
          <p:cNvPr id="12301" name="AutoShape 14"/>
          <p:cNvSpPr>
            <a:spLocks noChangeArrowheads="1"/>
          </p:cNvSpPr>
          <p:nvPr/>
        </p:nvSpPr>
        <p:spPr bwMode="auto">
          <a:xfrm>
            <a:off x="5181600" y="2224088"/>
            <a:ext cx="3861816" cy="128111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857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ts val="6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ts val="6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ts val="6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ts val="6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ts val="6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2C5A88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C5A88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At what condition can we</a:t>
            </a:r>
          </a:p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C5A88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stop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C5A88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searching their children,</a:t>
            </a:r>
          </a:p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C5A88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i.e., 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7098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early termination?</a:t>
            </a:r>
          </a:p>
          <a:p>
            <a:pPr marL="0" marR="0" lvl="0" indent="0" algn="ctr" defTabSz="457189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2C5A88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cxnSp>
        <p:nvCxnSpPr>
          <p:cNvPr id="12302" name="AutoShape 15"/>
          <p:cNvCxnSpPr>
            <a:cxnSpLocks noChangeShapeType="1"/>
            <a:stCxn id="12301" idx="1"/>
            <a:endCxn id="12293" idx="6"/>
          </p:cNvCxnSpPr>
          <p:nvPr/>
        </p:nvCxnSpPr>
        <p:spPr bwMode="auto">
          <a:xfrm flipH="1">
            <a:off x="4470400" y="2864644"/>
            <a:ext cx="711200" cy="7144"/>
          </a:xfrm>
          <a:prstGeom prst="straightConnector1">
            <a:avLst/>
          </a:prstGeom>
          <a:noFill/>
          <a:ln w="19050">
            <a:solidFill>
              <a:schemeClr val="hlink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03" name="AutoShape 16"/>
          <p:cNvCxnSpPr>
            <a:cxnSpLocks noChangeShapeType="1"/>
            <a:stCxn id="12301" idx="1"/>
            <a:endCxn id="12294" idx="6"/>
          </p:cNvCxnSpPr>
          <p:nvPr/>
        </p:nvCxnSpPr>
        <p:spPr bwMode="auto">
          <a:xfrm flipH="1">
            <a:off x="4470400" y="2864644"/>
            <a:ext cx="711200" cy="907256"/>
          </a:xfrm>
          <a:prstGeom prst="straightConnector1">
            <a:avLst/>
          </a:prstGeom>
          <a:noFill/>
          <a:ln w="19050">
            <a:solidFill>
              <a:schemeClr val="hlink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04" name="AutoShape 17"/>
          <p:cNvCxnSpPr>
            <a:cxnSpLocks noChangeShapeType="1"/>
            <a:stCxn id="12301" idx="1"/>
            <a:endCxn id="12295" idx="6"/>
          </p:cNvCxnSpPr>
          <p:nvPr/>
        </p:nvCxnSpPr>
        <p:spPr bwMode="auto">
          <a:xfrm flipH="1">
            <a:off x="4470400" y="2864644"/>
            <a:ext cx="711200" cy="2659856"/>
          </a:xfrm>
          <a:prstGeom prst="straightConnector1">
            <a:avLst/>
          </a:prstGeom>
          <a:noFill/>
          <a:ln w="19050">
            <a:solidFill>
              <a:schemeClr val="hlink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471508" y="1249839"/>
            <a:ext cx="10912771" cy="606552"/>
          </a:xfrm>
          <a:prstGeom prst="rect">
            <a:avLst/>
          </a:prstGeom>
        </p:spPr>
        <p:txBody>
          <a:bodyPr vert="horz" lIns="91438" tIns="45719" rIns="91438" bIns="45719" rtlCol="0">
            <a:noAutofit/>
          </a:bodyPr>
          <a:lstStyle>
            <a:lvl1pPr marL="461963" indent="-461963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CC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8188" indent="-538163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D582C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474663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8080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4588" indent="-522288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6363" indent="-508000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030A0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9973" indent="-228594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68" indent="-228594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63" indent="-228594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58" indent="-228594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1963" marR="0" lvl="0" indent="-461963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CC"/>
              </a:buClr>
              <a:buSzPct val="80000"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CloseGraph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Mining closed graph patterns by extending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gSpan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 (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Yan &amp; Han, KDD’03)</a:t>
            </a: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>
          <a:xfrm>
            <a:off x="5073651" y="3613666"/>
            <a:ext cx="6310627" cy="2710933"/>
          </a:xfrm>
          <a:prstGeom prst="rect">
            <a:avLst/>
          </a:prstGeom>
        </p:spPr>
        <p:txBody>
          <a:bodyPr vert="horz" lIns="91438" tIns="45719" rIns="91438" bIns="45719" rtlCol="0">
            <a:noAutofit/>
          </a:bodyPr>
          <a:lstStyle>
            <a:lvl1pPr marL="461963" indent="-461963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CC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8188" indent="-538163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D582C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474663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8080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4588" indent="-522288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6363" indent="-508000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030A0"/>
              </a:buClr>
              <a:buSzPct val="8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9973" indent="-228594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68" indent="-228594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63" indent="-228594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58" indent="-228594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1963" marR="0" lvl="0" indent="-461963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CC"/>
              </a:buClr>
              <a:buSzPct val="80000"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Suppose G and G</a:t>
            </a:r>
            <a:r>
              <a:rPr kumimoji="0" lang="en-US" alt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are frequent, and G is a subgraph of G</a:t>
            </a:r>
            <a:r>
              <a:rPr kumimoji="0" lang="en-US" alt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  <a:p>
            <a:pPr marL="461963" marR="0" lvl="0" indent="-461963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CC"/>
              </a:buClr>
              <a:buSzPct val="80000"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If 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7098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 any part of the graph in the dataset where G occurs, G</a:t>
            </a:r>
            <a:r>
              <a:rPr kumimoji="0" lang="en-US" altLang="en-US" sz="2400" b="1" i="0" u="none" strike="noStrike" kern="1200" cap="none" spc="0" normalizeH="0" baseline="-25000" noProof="0" dirty="0">
                <a:ln>
                  <a:noFill/>
                </a:ln>
                <a:solidFill>
                  <a:srgbClr val="17098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7098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also occurs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then we need not grow G (except some special, subtle cases), since none of G’s children will be closed except those of G</a:t>
            </a:r>
            <a:r>
              <a:rPr kumimoji="0" lang="en-US" alt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54048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/>
      <p:bldP spid="12292" grpId="0" animBg="1"/>
      <p:bldP spid="12293" grpId="0" animBg="1"/>
      <p:bldP spid="12294" grpId="0" animBg="1"/>
      <p:bldP spid="12295" grpId="0" animBg="1"/>
      <p:bldP spid="12296" grpId="0" animBg="1"/>
      <p:bldP spid="12297" grpId="0" animBg="1"/>
      <p:bldP spid="12298" grpId="0" animBg="1"/>
      <p:bldP spid="12299" grpId="0"/>
      <p:bldP spid="12300" grpId="0"/>
      <p:bldP spid="12301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-101600" y="304800"/>
            <a:ext cx="12395200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Experiment and Performance Comparison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508000" y="1147347"/>
            <a:ext cx="10917646" cy="1752600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altLang="en-US" sz="2400" dirty="0"/>
              <a:t>The AIDS antiviral screen compound dataset from NCI/NIH</a:t>
            </a:r>
          </a:p>
          <a:p>
            <a:pPr eaLnBrk="1" hangingPunct="1"/>
            <a:r>
              <a:rPr lang="en-US" altLang="en-US" sz="2400" dirty="0"/>
              <a:t>The dataset contains 43,905 chemical compounds</a:t>
            </a:r>
          </a:p>
          <a:p>
            <a:pPr eaLnBrk="1" hangingPunct="1"/>
            <a:r>
              <a:rPr lang="en-US" altLang="en-US" sz="2400" dirty="0"/>
              <a:t>Discovered patterns: The smaller minimum support, the bigger and more interesting subgraph patterns discovered</a:t>
            </a:r>
          </a:p>
          <a:p>
            <a:pPr eaLnBrk="1" hangingPunct="1">
              <a:spcAft>
                <a:spcPts val="600"/>
              </a:spcAft>
            </a:pPr>
            <a:endParaRPr lang="en-US" altLang="en-US" dirty="0"/>
          </a:p>
        </p:txBody>
      </p:sp>
      <p:pic>
        <p:nvPicPr>
          <p:cNvPr id="14341" name="Picture 3" descr="mol_ca_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9234" y="2821575"/>
            <a:ext cx="3932767" cy="1309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4" descr="mol_ca_4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651" y="2960914"/>
            <a:ext cx="2266949" cy="111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5" descr="mol_ca_8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200" y="3057525"/>
            <a:ext cx="1718733" cy="79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4" name="Text Box 6"/>
          <p:cNvSpPr txBox="1">
            <a:spLocks noChangeArrowheads="1"/>
          </p:cNvSpPr>
          <p:nvPr/>
        </p:nvSpPr>
        <p:spPr bwMode="auto">
          <a:xfrm>
            <a:off x="1439333" y="3057525"/>
            <a:ext cx="63190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ts val="6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ts val="6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ts val="6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ts val="6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2C5A88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20%</a:t>
            </a:r>
          </a:p>
        </p:txBody>
      </p:sp>
      <p:sp>
        <p:nvSpPr>
          <p:cNvPr id="14345" name="Text Box 7"/>
          <p:cNvSpPr txBox="1">
            <a:spLocks noChangeArrowheads="1"/>
          </p:cNvSpPr>
          <p:nvPr/>
        </p:nvSpPr>
        <p:spPr bwMode="auto">
          <a:xfrm>
            <a:off x="4076700" y="3040063"/>
            <a:ext cx="63190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ts val="6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ts val="6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ts val="6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ts val="6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2C5A88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10%</a:t>
            </a:r>
          </a:p>
        </p:txBody>
      </p:sp>
      <p:sp>
        <p:nvSpPr>
          <p:cNvPr id="14346" name="Text Box 8"/>
          <p:cNvSpPr txBox="1">
            <a:spLocks noChangeArrowheads="1"/>
          </p:cNvSpPr>
          <p:nvPr/>
        </p:nvSpPr>
        <p:spPr bwMode="auto">
          <a:xfrm>
            <a:off x="7291917" y="3040063"/>
            <a:ext cx="50206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ts val="6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ts val="6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ts val="6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ts val="6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2C5A88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5%</a:t>
            </a:r>
          </a:p>
        </p:txBody>
      </p:sp>
      <p:graphicFrame>
        <p:nvGraphicFramePr>
          <p:cNvPr id="14347" name="Object 4"/>
          <p:cNvGraphicFramePr>
            <a:graphicFrameLocks noChangeAspect="1"/>
          </p:cNvGraphicFramePr>
          <p:nvPr/>
        </p:nvGraphicFramePr>
        <p:xfrm>
          <a:off x="1219201" y="4495801"/>
          <a:ext cx="4042833" cy="209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700" name="Chart" r:id="rId7" imgW="6419959" imgH="4629227" progId="MSGraph.Chart.8">
                  <p:embed followColorScheme="full"/>
                </p:oleObj>
              </mc:Choice>
              <mc:Fallback>
                <p:oleObj name="Chart" r:id="rId7" imgW="6419959" imgH="4629227" progId="MSGraph.Chart.8">
                  <p:embed followColorScheme="full"/>
                  <p:pic>
                    <p:nvPicPr>
                      <p:cNvPr id="14347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1" y="4495801"/>
                        <a:ext cx="4042833" cy="209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8" name="Text Box 5"/>
          <p:cNvSpPr txBox="1">
            <a:spLocks noChangeArrowheads="1"/>
          </p:cNvSpPr>
          <p:nvPr/>
        </p:nvSpPr>
        <p:spPr bwMode="auto">
          <a:xfrm>
            <a:off x="2438400" y="6553200"/>
            <a:ext cx="173316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ts val="6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ts val="6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ts val="6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ts val="6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457189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1E3D5C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Minimum support</a:t>
            </a:r>
          </a:p>
        </p:txBody>
      </p:sp>
      <p:sp>
        <p:nvSpPr>
          <p:cNvPr id="14349" name="Text Box 6"/>
          <p:cNvSpPr txBox="1">
            <a:spLocks noChangeArrowheads="1"/>
          </p:cNvSpPr>
          <p:nvPr/>
        </p:nvSpPr>
        <p:spPr bwMode="auto">
          <a:xfrm rot="-5400000">
            <a:off x="2939" y="5498892"/>
            <a:ext cx="186737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ts val="6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ts val="6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ts val="6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ts val="6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457189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1E3D5C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Number of patterns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11200" y="4114800"/>
            <a:ext cx="538480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# of Patterns: Frequent vs. Closed</a:t>
            </a:r>
          </a:p>
        </p:txBody>
      </p:sp>
      <p:graphicFrame>
        <p:nvGraphicFramePr>
          <p:cNvPr id="14351" name="Object 2"/>
          <p:cNvGraphicFramePr>
            <a:graphicFrameLocks noChangeAspect="1"/>
          </p:cNvGraphicFramePr>
          <p:nvPr/>
        </p:nvGraphicFramePr>
        <p:xfrm>
          <a:off x="7010400" y="4495801"/>
          <a:ext cx="4064000" cy="211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701" name="Chart" r:id="rId9" imgW="10829819" imgH="7505803" progId="MSGraph.Chart.8">
                  <p:embed followColorScheme="full"/>
                </p:oleObj>
              </mc:Choice>
              <mc:Fallback>
                <p:oleObj name="Chart" r:id="rId9" imgW="10829819" imgH="7505803" progId="MSGraph.Chart.8">
                  <p:embed followColorScheme="full"/>
                  <p:pic>
                    <p:nvPicPr>
                      <p:cNvPr id="14351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4495801"/>
                        <a:ext cx="4064000" cy="2112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52" name="Text Box 6"/>
          <p:cNvSpPr txBox="1">
            <a:spLocks noChangeArrowheads="1"/>
          </p:cNvSpPr>
          <p:nvPr/>
        </p:nvSpPr>
        <p:spPr bwMode="auto">
          <a:xfrm rot="-5400000">
            <a:off x="6185103" y="5332205"/>
            <a:ext cx="140294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ts val="6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ts val="6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ts val="6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ts val="6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457189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1E3D5C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Run time (sec)</a:t>
            </a:r>
          </a:p>
        </p:txBody>
      </p:sp>
      <p:sp>
        <p:nvSpPr>
          <p:cNvPr id="21" name="Rectangle 2"/>
          <p:cNvSpPr txBox="1">
            <a:spLocks noChangeArrowheads="1"/>
          </p:cNvSpPr>
          <p:nvPr/>
        </p:nvSpPr>
        <p:spPr bwMode="auto">
          <a:xfrm>
            <a:off x="7379208" y="4191000"/>
            <a:ext cx="335584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4571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Runtime: Frequent vs. Closed</a:t>
            </a:r>
          </a:p>
        </p:txBody>
      </p:sp>
      <p:sp>
        <p:nvSpPr>
          <p:cNvPr id="14354" name="Text Box 5"/>
          <p:cNvSpPr txBox="1">
            <a:spLocks noChangeArrowheads="1"/>
          </p:cNvSpPr>
          <p:nvPr/>
        </p:nvSpPr>
        <p:spPr bwMode="auto">
          <a:xfrm>
            <a:off x="8411633" y="6518276"/>
            <a:ext cx="173316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ts val="6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ts val="6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ts val="6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ts val="6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457189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1E3D5C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Minimum support</a:t>
            </a:r>
          </a:p>
        </p:txBody>
      </p:sp>
    </p:spTree>
    <p:extLst>
      <p:ext uri="{BB962C8B-B14F-4D97-AF65-F5344CB8AC3E}">
        <p14:creationId xmlns:p14="http://schemas.microsoft.com/office/powerpoint/2010/main" val="2537217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4" grpId="0"/>
      <p:bldP spid="14345" grpId="0"/>
      <p:bldP spid="14346" grpId="0"/>
      <p:bldOleChart spid="14347" grpId="0"/>
      <p:bldP spid="14348" grpId="0"/>
      <p:bldP spid="14349" grpId="0"/>
      <p:bldP spid="18" grpId="0"/>
      <p:bldOleChart spid="14351" grpId="0"/>
      <p:bldP spid="14352" grpId="0"/>
      <p:bldP spid="21" grpId="0"/>
      <p:bldP spid="14354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1066800"/>
          </a:xfrm>
          <a:noFill/>
        </p:spPr>
        <p:txBody>
          <a:bodyPr vert="horz" lIns="92075" tIns="46038" rIns="92075" bIns="46038" rtlCol="0" anchor="ctr">
            <a:noAutofit/>
          </a:bodyPr>
          <a:lstStyle/>
          <a:p>
            <a:pPr marL="457200" indent="-457200">
              <a:lnSpc>
                <a:spcPct val="200000"/>
              </a:lnSpc>
              <a:buSzTx/>
            </a:pPr>
            <a:r>
              <a:rPr lang="en-US" altLang="en-US" sz="4000" dirty="0"/>
              <a:t>Chapter 7 : Advanced Frequent Pattern Mining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57688" y="1371600"/>
            <a:ext cx="10532282" cy="5074920"/>
          </a:xfrm>
          <a:noFill/>
        </p:spPr>
        <p:txBody>
          <a:bodyPr vert="horz" lIns="92075" tIns="46038" rIns="92075" bIns="46038" rtlCol="0" anchor="t">
            <a:noAutofit/>
          </a:bodyPr>
          <a:lstStyle/>
          <a:p>
            <a:pPr marL="457200" indent="-457200">
              <a:lnSpc>
                <a:spcPct val="150000"/>
              </a:lnSpc>
              <a:buSzTx/>
            </a:pPr>
            <a:r>
              <a:rPr lang="en-US" altLang="en-US" sz="2800" dirty="0"/>
              <a:t>Mining Diverse Patterns</a:t>
            </a:r>
          </a:p>
          <a:p>
            <a:pPr marL="457200" indent="-457200">
              <a:lnSpc>
                <a:spcPct val="150000"/>
              </a:lnSpc>
              <a:buSzTx/>
            </a:pPr>
            <a:r>
              <a:rPr lang="en-US" sz="2800" dirty="0"/>
              <a:t>Constraint-Based Frequent Pattern Mining</a:t>
            </a:r>
            <a:endParaRPr lang="en-US" altLang="en-US" sz="2800" dirty="0">
              <a:cs typeface="Calibri"/>
            </a:endParaRPr>
          </a:p>
          <a:p>
            <a:pPr marL="457200" indent="-457200">
              <a:lnSpc>
                <a:spcPct val="150000"/>
              </a:lnSpc>
              <a:buSzTx/>
            </a:pPr>
            <a:r>
              <a:rPr lang="en-US" altLang="en-US" sz="2800" dirty="0"/>
              <a:t>Sequential Pattern Mining</a:t>
            </a:r>
            <a:endParaRPr lang="en-US" altLang="en-US" sz="2800" dirty="0">
              <a:cs typeface="Calibri"/>
            </a:endParaRPr>
          </a:p>
          <a:p>
            <a:pPr marL="457200" indent="-457200">
              <a:lnSpc>
                <a:spcPct val="150000"/>
              </a:lnSpc>
              <a:buSzTx/>
            </a:pPr>
            <a:r>
              <a:rPr lang="en-US" altLang="en-US" sz="2800" dirty="0"/>
              <a:t>Graph Pattern Mining</a:t>
            </a:r>
          </a:p>
          <a:p>
            <a:pPr marL="457200" indent="-457200">
              <a:lnSpc>
                <a:spcPct val="150000"/>
              </a:lnSpc>
              <a:buSzTx/>
            </a:pPr>
            <a:r>
              <a:rPr lang="en-US" altLang="en-US" sz="2800" dirty="0"/>
              <a:t>Pattern Mining Application: Mining Software Copy-and-Paste Bugs</a:t>
            </a:r>
          </a:p>
          <a:p>
            <a:pPr marL="457200" indent="-457200">
              <a:lnSpc>
                <a:spcPct val="150000"/>
              </a:lnSpc>
              <a:buSzTx/>
            </a:pPr>
            <a:r>
              <a:rPr lang="en-US" altLang="en-US" sz="2800" dirty="0"/>
              <a:t>Summary</a:t>
            </a:r>
          </a:p>
        </p:txBody>
      </p:sp>
      <p:sp>
        <p:nvSpPr>
          <p:cNvPr id="2" name="Striped Right Arrow 1"/>
          <p:cNvSpPr/>
          <p:nvPr/>
        </p:nvSpPr>
        <p:spPr>
          <a:xfrm rot="9075611">
            <a:off x="10938510" y="4229399"/>
            <a:ext cx="502920" cy="457200"/>
          </a:xfrm>
          <a:prstGeom prst="stripedRightArrow">
            <a:avLst/>
          </a:prstGeom>
          <a:solidFill>
            <a:srgbClr val="00808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7223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1066800"/>
          </a:xfrm>
        </p:spPr>
        <p:txBody>
          <a:bodyPr>
            <a:normAutofit fontScale="9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dirty="0"/>
              <a:t>Customized Min-Supports for Different Kinds of Items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idx="1"/>
          </p:nvPr>
        </p:nvSpPr>
        <p:spPr>
          <a:xfrm>
            <a:off x="511504" y="1240220"/>
            <a:ext cx="10126318" cy="50029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altLang="en-US" sz="2400" dirty="0"/>
              <a:t>We have used the </a:t>
            </a:r>
            <a:r>
              <a:rPr lang="en-US" altLang="en-US" sz="2400" b="1" dirty="0"/>
              <a:t>same</a:t>
            </a:r>
            <a:r>
              <a:rPr lang="en-US" altLang="en-US" sz="2400" dirty="0"/>
              <a:t> min-support threshold </a:t>
            </a:r>
            <a:r>
              <a:rPr lang="en-US" altLang="en-US" sz="2400" b="1" dirty="0"/>
              <a:t>for all </a:t>
            </a:r>
            <a:r>
              <a:rPr lang="en-US" altLang="en-US" sz="2400" dirty="0"/>
              <a:t>the items or item sets to be mined in each association mining</a:t>
            </a:r>
          </a:p>
          <a:p>
            <a:pPr>
              <a:spcAft>
                <a:spcPts val="600"/>
              </a:spcAft>
            </a:pPr>
            <a:r>
              <a:rPr lang="en-US" altLang="en-US" sz="2400" dirty="0"/>
              <a:t>In reality, some items (e.g., diamond, watch, …) are valuable but less frequent</a:t>
            </a:r>
          </a:p>
          <a:p>
            <a:pPr>
              <a:spcAft>
                <a:spcPts val="600"/>
              </a:spcAft>
            </a:pPr>
            <a:r>
              <a:rPr lang="en-US" altLang="en-US" sz="2400" dirty="0"/>
              <a:t>It is necessary to have customized min-support settings for different kinds of items </a:t>
            </a:r>
          </a:p>
          <a:p>
            <a:pPr>
              <a:spcAft>
                <a:spcPts val="600"/>
              </a:spcAft>
            </a:pPr>
            <a:r>
              <a:rPr lang="en-US" altLang="en-US" sz="2400" dirty="0"/>
              <a:t>One Method: Use </a:t>
            </a:r>
            <a:r>
              <a:rPr lang="en-US" altLang="en-US" sz="2400" b="1" dirty="0">
                <a:solidFill>
                  <a:srgbClr val="FF0000"/>
                </a:solidFill>
              </a:rPr>
              <a:t>group-based </a:t>
            </a:r>
            <a:r>
              <a:rPr lang="en-US" altLang="en-US" sz="2400" dirty="0">
                <a:solidFill>
                  <a:srgbClr val="FF0000"/>
                </a:solidFill>
              </a:rPr>
              <a:t>“individualized” min-support</a:t>
            </a:r>
          </a:p>
          <a:p>
            <a:pPr lvl="1">
              <a:spcAft>
                <a:spcPts val="600"/>
              </a:spcAft>
            </a:pPr>
            <a:r>
              <a:rPr lang="en-US" altLang="en-US" sz="2400" dirty="0"/>
              <a:t>E.g., {diamond, watch}: 0.05%;  {bread, milk}: 5%; …</a:t>
            </a:r>
          </a:p>
          <a:p>
            <a:pPr lvl="1">
              <a:spcAft>
                <a:spcPts val="600"/>
              </a:spcAft>
            </a:pPr>
            <a:r>
              <a:rPr lang="en-US" altLang="en-US" sz="2400" dirty="0"/>
              <a:t>How to mine such rules efficiently?</a:t>
            </a:r>
          </a:p>
          <a:p>
            <a:pPr lvl="2">
              <a:spcAft>
                <a:spcPts val="600"/>
              </a:spcAft>
            </a:pPr>
            <a:r>
              <a:rPr lang="en-US" altLang="en-US" sz="2400" dirty="0"/>
              <a:t>Existing scalable mining algorithms can be easily extended to cover such cases</a:t>
            </a:r>
          </a:p>
        </p:txBody>
      </p:sp>
    </p:spTree>
    <p:extLst>
      <p:ext uri="{BB962C8B-B14F-4D97-AF65-F5344CB8AC3E}">
        <p14:creationId xmlns:p14="http://schemas.microsoft.com/office/powerpoint/2010/main" val="3518460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12192000" cy="609600"/>
          </a:xfrm>
        </p:spPr>
        <p:txBody>
          <a:bodyPr>
            <a:normAutofit fontScale="90000"/>
          </a:bodyPr>
          <a:lstStyle/>
          <a:p>
            <a:r>
              <a:rPr lang="en-US" altLang="zh-TW" dirty="0">
                <a:ea typeface="PMingLiU" pitchFamily="18" charset="-120"/>
              </a:rPr>
              <a:t>Pattern Mining Application: Software </a:t>
            </a:r>
            <a:r>
              <a:rPr lang="en-US" altLang="en-US" dirty="0"/>
              <a:t>Bug Detection</a:t>
            </a:r>
            <a:endParaRPr lang="en-US" altLang="en-US" dirty="0">
              <a:sym typeface="Candara" pitchFamily="34" charset="0"/>
            </a:endParaRPr>
          </a:p>
        </p:txBody>
      </p:sp>
      <p:sp>
        <p:nvSpPr>
          <p:cNvPr id="17410" name="Rectangle 2"/>
          <p:cNvSpPr>
            <a:spLocks noGrp="1" noChangeArrowheads="1"/>
          </p:cNvSpPr>
          <p:nvPr>
            <p:ph idx="1"/>
          </p:nvPr>
        </p:nvSpPr>
        <p:spPr>
          <a:xfrm>
            <a:off x="531223" y="1182187"/>
            <a:ext cx="10685416" cy="5200650"/>
          </a:xfrm>
        </p:spPr>
        <p:txBody>
          <a:bodyPr/>
          <a:lstStyle/>
          <a:p>
            <a:pPr>
              <a:spcAft>
                <a:spcPts val="300"/>
              </a:spcAft>
            </a:pPr>
            <a:r>
              <a:rPr lang="en-US" altLang="zh-TW" sz="2400" b="1" dirty="0">
                <a:ea typeface="PMingLiU" pitchFamily="18" charset="-120"/>
              </a:rPr>
              <a:t>Mining rules from source code</a:t>
            </a:r>
          </a:p>
          <a:p>
            <a:pPr lvl="1">
              <a:spcAft>
                <a:spcPts val="300"/>
              </a:spcAft>
            </a:pPr>
            <a:r>
              <a:rPr lang="en-US" altLang="zh-TW" sz="2400" dirty="0">
                <a:ea typeface="PMingLiU" pitchFamily="18" charset="-120"/>
              </a:rPr>
              <a:t>Bugs as deviant behavior (e.g., by statistical analysis)</a:t>
            </a:r>
          </a:p>
          <a:p>
            <a:pPr lvl="1">
              <a:spcAft>
                <a:spcPts val="300"/>
              </a:spcAft>
            </a:pPr>
            <a:r>
              <a:rPr lang="en-US" altLang="zh-TW" sz="2400" dirty="0">
                <a:ea typeface="PMingLiU" pitchFamily="18" charset="-120"/>
              </a:rPr>
              <a:t>Mining programming rules (e.g., by frequent </a:t>
            </a:r>
            <a:r>
              <a:rPr lang="en-US" altLang="zh-TW" sz="2400" dirty="0" err="1">
                <a:ea typeface="PMingLiU" pitchFamily="18" charset="-120"/>
              </a:rPr>
              <a:t>itemset</a:t>
            </a:r>
            <a:r>
              <a:rPr lang="en-US" altLang="zh-TW" sz="2400" dirty="0">
                <a:ea typeface="PMingLiU" pitchFamily="18" charset="-120"/>
              </a:rPr>
              <a:t> mining)</a:t>
            </a:r>
          </a:p>
          <a:p>
            <a:pPr lvl="1">
              <a:spcAft>
                <a:spcPts val="300"/>
              </a:spcAft>
            </a:pPr>
            <a:r>
              <a:rPr lang="en-US" altLang="zh-TW" sz="2400" dirty="0">
                <a:ea typeface="PMingLiU" pitchFamily="18" charset="-120"/>
              </a:rPr>
              <a:t>Mining function precedence protocols (e.g., by frequent subsequence mining)</a:t>
            </a:r>
          </a:p>
          <a:p>
            <a:pPr lvl="1">
              <a:spcAft>
                <a:spcPts val="300"/>
              </a:spcAft>
            </a:pPr>
            <a:r>
              <a:rPr lang="en-US" altLang="zh-TW" sz="2400" dirty="0">
                <a:ea typeface="PMingLiU" pitchFamily="18" charset="-120"/>
              </a:rPr>
              <a:t>Revealing neglected conditions (e.g., by frequent </a:t>
            </a:r>
            <a:r>
              <a:rPr lang="en-US" altLang="zh-TW" sz="2400" dirty="0" err="1">
                <a:ea typeface="PMingLiU" pitchFamily="18" charset="-120"/>
              </a:rPr>
              <a:t>itemset</a:t>
            </a:r>
            <a:r>
              <a:rPr lang="en-US" altLang="zh-TW" sz="2400" dirty="0">
                <a:ea typeface="PMingLiU" pitchFamily="18" charset="-120"/>
              </a:rPr>
              <a:t>/subgraph mining)</a:t>
            </a:r>
            <a:endParaRPr lang="en-US" altLang="zh-TW" sz="2400" b="1" dirty="0">
              <a:ea typeface="PMingLiU" pitchFamily="18" charset="-120"/>
            </a:endParaRPr>
          </a:p>
          <a:p>
            <a:pPr>
              <a:spcAft>
                <a:spcPts val="300"/>
              </a:spcAft>
            </a:pPr>
            <a:r>
              <a:rPr lang="en-US" altLang="zh-TW" sz="2400" b="1" dirty="0">
                <a:ea typeface="PMingLiU" pitchFamily="18" charset="-120"/>
              </a:rPr>
              <a:t>Mining rules from revision histories</a:t>
            </a:r>
          </a:p>
          <a:p>
            <a:pPr lvl="1">
              <a:spcAft>
                <a:spcPts val="300"/>
              </a:spcAft>
            </a:pPr>
            <a:r>
              <a:rPr lang="en-US" altLang="zh-TW" sz="2400" dirty="0">
                <a:ea typeface="PMingLiU" pitchFamily="18" charset="-120"/>
              </a:rPr>
              <a:t>By frequent </a:t>
            </a:r>
            <a:r>
              <a:rPr lang="en-US" altLang="zh-TW" sz="2400" dirty="0" err="1">
                <a:ea typeface="PMingLiU" pitchFamily="18" charset="-120"/>
              </a:rPr>
              <a:t>itemset</a:t>
            </a:r>
            <a:r>
              <a:rPr lang="en-US" altLang="zh-TW" sz="2400" dirty="0">
                <a:ea typeface="PMingLiU" pitchFamily="18" charset="-120"/>
              </a:rPr>
              <a:t> mining</a:t>
            </a:r>
          </a:p>
          <a:p>
            <a:pPr>
              <a:spcAft>
                <a:spcPts val="300"/>
              </a:spcAft>
            </a:pPr>
            <a:r>
              <a:rPr lang="en-US" altLang="zh-TW" sz="2400" b="1" dirty="0">
                <a:ea typeface="PMingLiU" pitchFamily="18" charset="-120"/>
              </a:rPr>
              <a:t>Mining copy-paste patterns from source code</a:t>
            </a:r>
          </a:p>
          <a:p>
            <a:pPr lvl="1">
              <a:spcAft>
                <a:spcPts val="300"/>
              </a:spcAft>
            </a:pPr>
            <a:r>
              <a:rPr lang="en-US" altLang="zh-TW" sz="2400" dirty="0">
                <a:solidFill>
                  <a:srgbClr val="FF0000"/>
                </a:solidFill>
                <a:ea typeface="PMingLiU" pitchFamily="18" charset="-120"/>
              </a:rPr>
              <a:t>Find copy-paste bugs (e.g., CP-Miner [Li et al., OSDI’04])  (to be discussed here)</a:t>
            </a:r>
          </a:p>
          <a:p>
            <a:pPr lvl="2">
              <a:spcAft>
                <a:spcPts val="300"/>
              </a:spcAft>
            </a:pPr>
            <a:r>
              <a:rPr lang="en-US" altLang="zh-TW" sz="2400" dirty="0">
                <a:solidFill>
                  <a:srgbClr val="FF0000"/>
                </a:solidFill>
                <a:ea typeface="PMingLiU" pitchFamily="18" charset="-120"/>
              </a:rPr>
              <a:t>Reference: </a:t>
            </a:r>
            <a:r>
              <a:rPr lang="en-US" altLang="en-US" sz="2400" dirty="0"/>
              <a:t>Z. Li, S. Lu, S. </a:t>
            </a:r>
            <a:r>
              <a:rPr lang="en-US" altLang="en-US" sz="2400" dirty="0" err="1"/>
              <a:t>Myagmar</a:t>
            </a:r>
            <a:r>
              <a:rPr lang="en-US" altLang="en-US" sz="2400" dirty="0"/>
              <a:t>, Y. Zhou, “</a:t>
            </a:r>
            <a:r>
              <a:rPr lang="en-US" sz="2400" dirty="0">
                <a:hlinkClick r:id="rId2"/>
              </a:rPr>
              <a:t>CP-Miner</a:t>
            </a:r>
            <a:r>
              <a:rPr lang="en-US" altLang="en-US" sz="2400" dirty="0"/>
              <a:t>: A Tool for Finding Copy-paste and Related Bugs in Operating System Code”, OSDI’04</a:t>
            </a:r>
          </a:p>
        </p:txBody>
      </p:sp>
    </p:spTree>
    <p:extLst>
      <p:ext uri="{BB962C8B-B14F-4D97-AF65-F5344CB8AC3E}">
        <p14:creationId xmlns:p14="http://schemas.microsoft.com/office/powerpoint/2010/main" val="1731001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12192000" cy="609600"/>
          </a:xfrm>
        </p:spPr>
        <p:txBody>
          <a:bodyPr>
            <a:normAutofit fontScale="90000"/>
          </a:bodyPr>
          <a:lstStyle/>
          <a:p>
            <a:r>
              <a:rPr lang="en-US" altLang="zh-CN" dirty="0">
                <a:ea typeface="SimSun" pitchFamily="2" charset="-122"/>
              </a:rPr>
              <a:t>Application Example: Mining Copy-and-Paste Bugs</a:t>
            </a:r>
            <a:endParaRPr lang="en-US" altLang="en-US" dirty="0">
              <a:sym typeface="Candara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74766" y="1284516"/>
            <a:ext cx="5791200" cy="5199063"/>
          </a:xfrm>
          <a:prstGeom prst="rect">
            <a:avLst/>
          </a:prstGeom>
        </p:spPr>
        <p:txBody>
          <a:bodyPr vert="horz" lIns="91438" tIns="45719" rIns="91438" bIns="45719" rtlCol="0">
            <a:noAutofit/>
          </a:bodyPr>
          <a:lstStyle>
            <a:lvl1pPr marL="341313" indent="-341313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CC"/>
              </a:buClr>
              <a:buSzPct val="80000"/>
              <a:buFont typeface="Wingdings" panose="05000000000000000000" pitchFamily="2" charset="2"/>
              <a:buChar char="q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3088" indent="-373063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D582C"/>
              </a:buClr>
              <a:buSzPct val="80000"/>
              <a:buFont typeface="Wingdings" panose="05000000000000000000" pitchFamily="2" charset="2"/>
              <a:buChar char="q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196" indent="-300031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8080"/>
              </a:buClr>
              <a:buSzPct val="80000"/>
              <a:buFont typeface="Wingdings" panose="05000000000000000000" pitchFamily="2" charset="2"/>
              <a:buChar char="q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2813" indent="-290513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ct val="80000"/>
              <a:buFont typeface="Wingdings" panose="05000000000000000000" pitchFamily="2" charset="2"/>
              <a:buChar char="q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74638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030A0"/>
              </a:buClr>
              <a:buSzPct val="80000"/>
              <a:buFont typeface="Wingdings" panose="05000000000000000000" pitchFamily="2" charset="2"/>
              <a:buChar char="q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9973" indent="-228594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68" indent="-228594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63" indent="-228594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58" indent="-228594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1313" marR="0" lvl="0" indent="-341313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CC"/>
              </a:buClr>
              <a:buSzPct val="80000"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SimSun" pitchFamily="2" charset="-122"/>
                <a:cs typeface="+mn-cs"/>
              </a:rPr>
              <a:t>Copy-pasting is common</a:t>
            </a:r>
          </a:p>
          <a:p>
            <a:pPr marL="573088" marR="0" lvl="1" indent="-373063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D582C"/>
              </a:buClr>
              <a:buSzPct val="80000"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SimSun" pitchFamily="2" charset="-122"/>
                <a:cs typeface="+mn-cs"/>
              </a:rPr>
              <a:t>12% in Linux file system </a:t>
            </a:r>
          </a:p>
          <a:p>
            <a:pPr marL="573088" marR="0" lvl="1" indent="-373063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D582C"/>
              </a:buClr>
              <a:buSzPct val="80000"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SimSun" pitchFamily="2" charset="-122"/>
                <a:cs typeface="+mn-cs"/>
              </a:rPr>
              <a:t>19% in X Window system </a:t>
            </a:r>
          </a:p>
          <a:p>
            <a:pPr marL="341313" marR="0" lvl="0" indent="-341313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CC"/>
              </a:buClr>
              <a:buSzPct val="80000"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SimSun" pitchFamily="2" charset="-122"/>
                <a:cs typeface="+mn-cs"/>
              </a:rPr>
              <a:t>Copy-pasted code is error-prone</a:t>
            </a:r>
          </a:p>
          <a:p>
            <a:pPr marL="341313" marR="0" lvl="0" indent="-341313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CC"/>
              </a:buClr>
              <a:buSzPct val="80000"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SimSun" pitchFamily="2" charset="-122"/>
                <a:cs typeface="+mn-cs"/>
              </a:rPr>
              <a:t>Mine “</a:t>
            </a:r>
            <a:r>
              <a:rPr kumimoji="0" lang="en-US" altLang="zh-CN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SimSun" pitchFamily="2" charset="-122"/>
                <a:cs typeface="+mn-cs"/>
              </a:rPr>
              <a:t>forget-to-change”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SimSun" pitchFamily="2" charset="-122"/>
                <a:cs typeface="+mn-cs"/>
              </a:rPr>
              <a:t>bugs by sequential pattern mining</a:t>
            </a:r>
          </a:p>
          <a:p>
            <a:pPr marL="573088" marR="0" lvl="1" indent="-373063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D582C"/>
              </a:buClr>
              <a:buSzPct val="80000"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SimSun" pitchFamily="2" charset="-122"/>
                <a:cs typeface="+mn-cs"/>
              </a:rPr>
              <a:t>Build a sequence database from source code</a:t>
            </a:r>
          </a:p>
          <a:p>
            <a:pPr marL="573088" marR="0" lvl="1" indent="-373063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D582C"/>
              </a:buClr>
              <a:buSzPct val="80000"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SimSun" pitchFamily="2" charset="-122"/>
                <a:cs typeface="+mn-cs"/>
              </a:rPr>
              <a:t>Mining sequential patterns</a:t>
            </a:r>
          </a:p>
          <a:p>
            <a:pPr marL="573088" marR="0" lvl="1" indent="-373063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D582C"/>
              </a:buClr>
              <a:buSzPct val="80000"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SimSun" pitchFamily="2" charset="-122"/>
                <a:cs typeface="+mn-cs"/>
              </a:rPr>
              <a:t>Finding mismatched identifier names &amp; bugs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296307" y="1195789"/>
            <a:ext cx="5181600" cy="31400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folHlink"/>
              </a:buClr>
              <a:buSzPct val="60000"/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ts val="600"/>
              </a:spcBef>
              <a:buClr>
                <a:schemeClr val="hlink"/>
              </a:buClr>
              <a:buSzPct val="55000"/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ts val="600"/>
              </a:spcBef>
              <a:buClr>
                <a:schemeClr val="folHlink"/>
              </a:buClr>
              <a:buSzPct val="50000"/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ts val="600"/>
              </a:spcBef>
              <a:buClr>
                <a:schemeClr val="accent2"/>
              </a:buClr>
              <a:buSzPct val="55000"/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ts val="600"/>
              </a:spcBef>
              <a:buClr>
                <a:schemeClr val="accent1"/>
              </a:buClr>
              <a:buSzPct val="50000"/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SimSun" pitchFamily="2" charset="-122"/>
                <a:cs typeface="Arial" charset="0"/>
              </a:rPr>
              <a:t>void __</a:t>
            </a:r>
            <a:r>
              <a:rPr kumimoji="0" lang="en-US" altLang="zh-CN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SimSun" pitchFamily="2" charset="-122"/>
                <a:cs typeface="Arial" charset="0"/>
              </a:rPr>
              <a:t>init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SimSun" pitchFamily="2" charset="-122"/>
                <a:cs typeface="Arial" charset="0"/>
              </a:rPr>
              <a:t> </a:t>
            </a:r>
            <a:r>
              <a:rPr kumimoji="0" lang="en-US" altLang="zh-CN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SimSun" pitchFamily="2" charset="-122"/>
                <a:cs typeface="Arial" charset="0"/>
              </a:rPr>
              <a:t>prom_meminit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SimSun" pitchFamily="2" charset="-122"/>
                <a:cs typeface="Arial" charset="0"/>
              </a:rPr>
              <a:t>(void)</a:t>
            </a:r>
          </a:p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SimSun" pitchFamily="2" charset="-122"/>
                <a:cs typeface="Arial" charset="0"/>
              </a:rPr>
              <a:t>{</a:t>
            </a:r>
          </a:p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SimSun" pitchFamily="2" charset="-122"/>
                <a:cs typeface="Arial" charset="0"/>
              </a:rPr>
              <a:t>    ……</a:t>
            </a:r>
          </a:p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SimSun" pitchFamily="2" charset="-122"/>
                <a:cs typeface="Arial" charset="0"/>
              </a:rPr>
              <a:t>    for (</a:t>
            </a:r>
            <a:r>
              <a:rPr kumimoji="0" lang="en-US" altLang="zh-CN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SimSun" pitchFamily="2" charset="-122"/>
                <a:cs typeface="Arial" charset="0"/>
              </a:rPr>
              <a:t>i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SimSun" pitchFamily="2" charset="-122"/>
                <a:cs typeface="Arial" charset="0"/>
              </a:rPr>
              <a:t>=0; </a:t>
            </a:r>
            <a:r>
              <a:rPr kumimoji="0" lang="en-US" altLang="zh-CN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SimSun" pitchFamily="2" charset="-122"/>
                <a:cs typeface="Arial" charset="0"/>
              </a:rPr>
              <a:t>i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SimSun" pitchFamily="2" charset="-122"/>
                <a:cs typeface="Arial" charset="0"/>
              </a:rPr>
              <a:t>&lt;n; </a:t>
            </a:r>
            <a:r>
              <a:rPr kumimoji="0" lang="en-US" altLang="zh-CN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SimSun" pitchFamily="2" charset="-122"/>
                <a:cs typeface="Arial" charset="0"/>
              </a:rPr>
              <a:t>i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SimSun" pitchFamily="2" charset="-122"/>
                <a:cs typeface="Arial" charset="0"/>
              </a:rPr>
              <a:t>++) {</a:t>
            </a:r>
          </a:p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SimSun" pitchFamily="2" charset="-122"/>
                <a:cs typeface="Arial" charset="0"/>
              </a:rPr>
              <a:t>        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SimSun" pitchFamily="2" charset="-122"/>
                <a:cs typeface="Arial" charset="0"/>
              </a:rPr>
              <a:t>total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SimSun" pitchFamily="2" charset="-122"/>
                <a:cs typeface="Arial" charset="0"/>
              </a:rPr>
              <a:t>[</a:t>
            </a:r>
            <a:r>
              <a:rPr kumimoji="0" lang="en-US" altLang="zh-CN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SimSun" pitchFamily="2" charset="-122"/>
                <a:cs typeface="Arial" charset="0"/>
              </a:rPr>
              <a:t>i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SimSun" pitchFamily="2" charset="-122"/>
                <a:cs typeface="Arial" charset="0"/>
              </a:rPr>
              <a:t>].</a:t>
            </a:r>
            <a:r>
              <a:rPr kumimoji="0" lang="en-US" altLang="zh-CN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SimSun" pitchFamily="2" charset="-122"/>
                <a:cs typeface="Arial" charset="0"/>
              </a:rPr>
              <a:t>adr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SimSun" pitchFamily="2" charset="-122"/>
                <a:cs typeface="Arial" charset="0"/>
              </a:rPr>
              <a:t> = list[</a:t>
            </a:r>
            <a:r>
              <a:rPr kumimoji="0" lang="en-US" altLang="zh-CN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SimSun" pitchFamily="2" charset="-122"/>
                <a:cs typeface="Arial" charset="0"/>
              </a:rPr>
              <a:t>i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SimSun" pitchFamily="2" charset="-122"/>
                <a:cs typeface="Arial" charset="0"/>
              </a:rPr>
              <a:t>].</a:t>
            </a:r>
            <a:r>
              <a:rPr kumimoji="0" lang="en-US" altLang="zh-CN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SimSun" pitchFamily="2" charset="-122"/>
                <a:cs typeface="Arial" charset="0"/>
              </a:rPr>
              <a:t>addr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SimSun" pitchFamily="2" charset="-122"/>
                <a:cs typeface="Arial" charset="0"/>
              </a:rPr>
              <a:t>;</a:t>
            </a:r>
          </a:p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SimSun" pitchFamily="2" charset="-122"/>
                <a:cs typeface="Arial" charset="0"/>
              </a:rPr>
              <a:t>        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SimSun" pitchFamily="2" charset="-122"/>
                <a:cs typeface="Arial" charset="0"/>
              </a:rPr>
              <a:t>total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SimSun" pitchFamily="2" charset="-122"/>
                <a:cs typeface="Arial" charset="0"/>
              </a:rPr>
              <a:t>[</a:t>
            </a:r>
            <a:r>
              <a:rPr kumimoji="0" lang="en-US" altLang="zh-CN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SimSun" pitchFamily="2" charset="-122"/>
                <a:cs typeface="Arial" charset="0"/>
              </a:rPr>
              <a:t>i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SimSun" pitchFamily="2" charset="-122"/>
                <a:cs typeface="Arial" charset="0"/>
              </a:rPr>
              <a:t>].bytes = list[</a:t>
            </a:r>
            <a:r>
              <a:rPr kumimoji="0" lang="en-US" altLang="zh-CN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SimSun" pitchFamily="2" charset="-122"/>
                <a:cs typeface="Arial" charset="0"/>
              </a:rPr>
              <a:t>i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SimSun" pitchFamily="2" charset="-122"/>
                <a:cs typeface="Arial" charset="0"/>
              </a:rPr>
              <a:t>].size;</a:t>
            </a:r>
          </a:p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SimSun" pitchFamily="2" charset="-122"/>
                <a:cs typeface="Arial" charset="0"/>
              </a:rPr>
              <a:t>        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SimSun" pitchFamily="2" charset="-122"/>
                <a:cs typeface="Arial" charset="0"/>
              </a:rPr>
              <a:t>total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SimSun" pitchFamily="2" charset="-122"/>
                <a:cs typeface="Arial" charset="0"/>
              </a:rPr>
              <a:t>[</a:t>
            </a:r>
            <a:r>
              <a:rPr kumimoji="0" lang="en-US" altLang="zh-CN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SimSun" pitchFamily="2" charset="-122"/>
                <a:cs typeface="Arial" charset="0"/>
              </a:rPr>
              <a:t>i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SimSun" pitchFamily="2" charset="-122"/>
                <a:cs typeface="Arial" charset="0"/>
              </a:rPr>
              <a:t>].more = &amp;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SimSun" pitchFamily="2" charset="-122"/>
                <a:cs typeface="Arial" charset="0"/>
              </a:rPr>
              <a:t>total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SimSun" pitchFamily="2" charset="-122"/>
                <a:cs typeface="Arial" charset="0"/>
              </a:rPr>
              <a:t>[i+1];</a:t>
            </a:r>
          </a:p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SimSun" pitchFamily="2" charset="-122"/>
                <a:cs typeface="Arial" charset="0"/>
              </a:rPr>
              <a:t>    }</a:t>
            </a:r>
          </a:p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SimSun" pitchFamily="2" charset="-122"/>
                <a:cs typeface="Arial" charset="0"/>
              </a:rPr>
              <a:t>    ……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6322434" y="4343400"/>
            <a:ext cx="5181600" cy="17843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folHlink"/>
              </a:buClr>
              <a:buSzPct val="60000"/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ts val="600"/>
              </a:spcBef>
              <a:buClr>
                <a:schemeClr val="hlink"/>
              </a:buClr>
              <a:buSzPct val="55000"/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ts val="600"/>
              </a:spcBef>
              <a:buClr>
                <a:schemeClr val="folHlink"/>
              </a:buClr>
              <a:buSzPct val="50000"/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ts val="600"/>
              </a:spcBef>
              <a:buClr>
                <a:schemeClr val="accent2"/>
              </a:buClr>
              <a:buSzPct val="55000"/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ts val="600"/>
              </a:spcBef>
              <a:buClr>
                <a:schemeClr val="accent1"/>
              </a:buClr>
              <a:buSzPct val="50000"/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SimSun" pitchFamily="2" charset="-122"/>
                <a:cs typeface="Arial" charset="0"/>
              </a:rPr>
              <a:t>for (</a:t>
            </a:r>
            <a:r>
              <a:rPr kumimoji="0" lang="en-US" altLang="zh-CN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SimSun" pitchFamily="2" charset="-122"/>
                <a:cs typeface="Arial" charset="0"/>
              </a:rPr>
              <a:t>i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SimSun" pitchFamily="2" charset="-122"/>
                <a:cs typeface="Arial" charset="0"/>
              </a:rPr>
              <a:t>=0; </a:t>
            </a:r>
            <a:r>
              <a:rPr kumimoji="0" lang="en-US" altLang="zh-CN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SimSun" pitchFamily="2" charset="-122"/>
                <a:cs typeface="Arial" charset="0"/>
              </a:rPr>
              <a:t>i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SimSun" pitchFamily="2" charset="-122"/>
                <a:cs typeface="Arial" charset="0"/>
              </a:rPr>
              <a:t>&lt;n; </a:t>
            </a:r>
            <a:r>
              <a:rPr kumimoji="0" lang="en-US" altLang="zh-CN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SimSun" pitchFamily="2" charset="-122"/>
                <a:cs typeface="Arial" charset="0"/>
              </a:rPr>
              <a:t>i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SimSun" pitchFamily="2" charset="-122"/>
                <a:cs typeface="Arial" charset="0"/>
              </a:rPr>
              <a:t>++) {</a:t>
            </a:r>
          </a:p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SimSun" pitchFamily="2" charset="-122"/>
                <a:cs typeface="Arial" charset="0"/>
              </a:rPr>
              <a:t>        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itchFamily="34" charset="0"/>
                <a:ea typeface="SimSun" pitchFamily="2" charset="-122"/>
                <a:cs typeface="Arial" charset="0"/>
              </a:rPr>
              <a:t>taken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SimSun" pitchFamily="2" charset="-122"/>
                <a:cs typeface="Arial" charset="0"/>
              </a:rPr>
              <a:t>[</a:t>
            </a:r>
            <a:r>
              <a:rPr kumimoji="0" lang="en-US" altLang="zh-CN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SimSun" pitchFamily="2" charset="-122"/>
                <a:cs typeface="Arial" charset="0"/>
              </a:rPr>
              <a:t>i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SimSun" pitchFamily="2" charset="-122"/>
                <a:cs typeface="Arial" charset="0"/>
              </a:rPr>
              <a:t>].</a:t>
            </a:r>
            <a:r>
              <a:rPr kumimoji="0" lang="en-US" altLang="zh-CN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SimSun" pitchFamily="2" charset="-122"/>
                <a:cs typeface="Arial" charset="0"/>
              </a:rPr>
              <a:t>adr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SimSun" pitchFamily="2" charset="-122"/>
                <a:cs typeface="Arial" charset="0"/>
              </a:rPr>
              <a:t> = list[</a:t>
            </a:r>
            <a:r>
              <a:rPr kumimoji="0" lang="en-US" altLang="zh-CN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SimSun" pitchFamily="2" charset="-122"/>
                <a:cs typeface="Arial" charset="0"/>
              </a:rPr>
              <a:t>i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SimSun" pitchFamily="2" charset="-122"/>
                <a:cs typeface="Arial" charset="0"/>
              </a:rPr>
              <a:t>].</a:t>
            </a:r>
            <a:r>
              <a:rPr kumimoji="0" lang="en-US" altLang="zh-CN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SimSun" pitchFamily="2" charset="-122"/>
                <a:cs typeface="Arial" charset="0"/>
              </a:rPr>
              <a:t>addr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SimSun" pitchFamily="2" charset="-122"/>
                <a:cs typeface="Arial" charset="0"/>
              </a:rPr>
              <a:t>;</a:t>
            </a:r>
          </a:p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SimSun" pitchFamily="2" charset="-122"/>
                <a:cs typeface="Arial" charset="0"/>
              </a:rPr>
              <a:t>        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itchFamily="34" charset="0"/>
                <a:ea typeface="SimSun" pitchFamily="2" charset="-122"/>
                <a:cs typeface="Arial" charset="0"/>
              </a:rPr>
              <a:t>taken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SimSun" pitchFamily="2" charset="-122"/>
                <a:cs typeface="Arial" charset="0"/>
              </a:rPr>
              <a:t>[</a:t>
            </a:r>
            <a:r>
              <a:rPr kumimoji="0" lang="en-US" altLang="zh-CN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SimSun" pitchFamily="2" charset="-122"/>
                <a:cs typeface="Arial" charset="0"/>
              </a:rPr>
              <a:t>i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SimSun" pitchFamily="2" charset="-122"/>
                <a:cs typeface="Arial" charset="0"/>
              </a:rPr>
              <a:t>].bytes = list[</a:t>
            </a:r>
            <a:r>
              <a:rPr kumimoji="0" lang="en-US" altLang="zh-CN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SimSun" pitchFamily="2" charset="-122"/>
                <a:cs typeface="Arial" charset="0"/>
              </a:rPr>
              <a:t>i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SimSun" pitchFamily="2" charset="-122"/>
                <a:cs typeface="Arial" charset="0"/>
              </a:rPr>
              <a:t>].size;</a:t>
            </a:r>
          </a:p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SimSun" pitchFamily="2" charset="-122"/>
                <a:cs typeface="Arial" charset="0"/>
              </a:rPr>
              <a:t>        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itchFamily="34" charset="0"/>
                <a:ea typeface="SimSun" pitchFamily="2" charset="-122"/>
                <a:cs typeface="Arial" charset="0"/>
              </a:rPr>
              <a:t>taken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SimSun" pitchFamily="2" charset="-122"/>
                <a:cs typeface="Arial" charset="0"/>
              </a:rPr>
              <a:t>[</a:t>
            </a:r>
            <a:r>
              <a:rPr kumimoji="0" lang="en-US" altLang="zh-CN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SimSun" pitchFamily="2" charset="-122"/>
                <a:cs typeface="Arial" charset="0"/>
              </a:rPr>
              <a:t>i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SimSun" pitchFamily="2" charset="-122"/>
                <a:cs typeface="Arial" charset="0"/>
              </a:rPr>
              <a:t>].more = &amp;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SimSun" pitchFamily="2" charset="-122"/>
                <a:cs typeface="Arial" charset="0"/>
              </a:rPr>
              <a:t>total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SimSun" pitchFamily="2" charset="-122"/>
                <a:cs typeface="Arial" charset="0"/>
              </a:rPr>
              <a:t>[i+1];</a:t>
            </a:r>
          </a:p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SimSun" pitchFamily="2" charset="-122"/>
                <a:cs typeface="Arial" charset="0"/>
              </a:rPr>
              <a:t>    }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6961061" y="6135163"/>
            <a:ext cx="3852091" cy="708025"/>
          </a:xfrm>
          <a:prstGeom prst="rect">
            <a:avLst/>
          </a:prstGeom>
          <a:solidFill>
            <a:srgbClr val="F6E6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600"/>
              </a:spcBef>
              <a:buClr>
                <a:schemeClr val="folHlink"/>
              </a:buClr>
              <a:buSzPct val="60000"/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ts val="600"/>
              </a:spcBef>
              <a:buClr>
                <a:schemeClr val="hlink"/>
              </a:buClr>
              <a:buSzPct val="55000"/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ts val="600"/>
              </a:spcBef>
              <a:buClr>
                <a:schemeClr val="folHlink"/>
              </a:buClr>
              <a:buSzPct val="50000"/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ts val="600"/>
              </a:spcBef>
              <a:buClr>
                <a:schemeClr val="accent2"/>
              </a:buClr>
              <a:buSzPct val="55000"/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ts val="600"/>
              </a:spcBef>
              <a:buClr>
                <a:schemeClr val="accent1"/>
              </a:buClr>
              <a:buSzPct val="50000"/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SimSun" pitchFamily="2" charset="-122"/>
                <a:cs typeface="Arial" pitchFamily="34" charset="0"/>
              </a:rPr>
              <a:t>(Simplified example from </a:t>
            </a:r>
            <a:r>
              <a:rPr kumimoji="0" lang="en-US" altLang="zh-CN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SimSun" pitchFamily="2" charset="-122"/>
                <a:cs typeface="Arial" pitchFamily="34" charset="0"/>
              </a:rPr>
              <a:t>linux-2.6.6/arch/</a:t>
            </a:r>
            <a:r>
              <a:rPr kumimoji="0" lang="en-US" altLang="zh-CN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SimSun" pitchFamily="2" charset="-122"/>
                <a:cs typeface="Arial" pitchFamily="34" charset="0"/>
              </a:rPr>
              <a:t>sparc</a:t>
            </a:r>
            <a:r>
              <a:rPr kumimoji="0" lang="en-US" altLang="zh-CN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SimSun" pitchFamily="2" charset="-122"/>
                <a:cs typeface="Arial" pitchFamily="34" charset="0"/>
              </a:rPr>
              <a:t>/prom/</a:t>
            </a:r>
            <a:r>
              <a:rPr kumimoji="0" lang="en-US" altLang="zh-CN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SimSun" pitchFamily="2" charset="-122"/>
                <a:cs typeface="Arial" pitchFamily="34" charset="0"/>
              </a:rPr>
              <a:t>memory.c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SimSun" pitchFamily="2" charset="-122"/>
                <a:cs typeface="Arial" pitchFamily="34" charset="0"/>
              </a:rPr>
              <a:t>)</a:t>
            </a:r>
            <a:endParaRPr kumimoji="0" lang="en-US" altLang="zh-CN" sz="20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9" name="AutoShape 4"/>
          <p:cNvSpPr>
            <a:spLocks noChangeArrowheads="1"/>
          </p:cNvSpPr>
          <p:nvPr/>
        </p:nvSpPr>
        <p:spPr bwMode="auto">
          <a:xfrm>
            <a:off x="9953898" y="3946525"/>
            <a:ext cx="1942012" cy="947692"/>
          </a:xfrm>
          <a:prstGeom prst="wedgeRoundRectCallout">
            <a:avLst>
              <a:gd name="adj1" fmla="val -74057"/>
              <a:gd name="adj2" fmla="val 103495"/>
              <a:gd name="adj3" fmla="val 16667"/>
            </a:avLst>
          </a:prstGeom>
          <a:solidFill>
            <a:srgbClr val="F6E6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ts val="600"/>
              </a:spcBef>
              <a:buClr>
                <a:schemeClr val="folHlink"/>
              </a:buClr>
              <a:buSzPct val="60000"/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ts val="600"/>
              </a:spcBef>
              <a:buClr>
                <a:schemeClr val="hlink"/>
              </a:buClr>
              <a:buSzPct val="55000"/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ts val="600"/>
              </a:spcBef>
              <a:buClr>
                <a:schemeClr val="folHlink"/>
              </a:buClr>
              <a:buSzPct val="50000"/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ts val="600"/>
              </a:spcBef>
              <a:buClr>
                <a:schemeClr val="accent2"/>
              </a:buClr>
              <a:buSzPct val="55000"/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ts val="600"/>
              </a:spcBef>
              <a:buClr>
                <a:schemeClr val="accent1"/>
              </a:buClr>
              <a:buSzPct val="50000"/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SimSun" pitchFamily="2" charset="-122"/>
                <a:cs typeface="Arial" pitchFamily="34" charset="0"/>
              </a:rPr>
              <a:t>Code copy-and- pasted but 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SimSun" pitchFamily="2" charset="-122"/>
                <a:cs typeface="Arial" pitchFamily="34" charset="0"/>
              </a:rPr>
              <a:t>forget to change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SimSun" pitchFamily="2" charset="-122"/>
                <a:cs typeface="Arial" pitchFamily="34" charset="0"/>
              </a:rPr>
              <a:t> “id”!</a:t>
            </a: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1083678" y="6298938"/>
            <a:ext cx="3981121" cy="36928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square" lIns="91390" tIns="45695" rIns="91390" bIns="45695">
            <a:spAutoFit/>
          </a:bodyPr>
          <a:lstStyle>
            <a:lvl1pPr defTabSz="3292475" eaLnBrk="0" hangingPunct="0">
              <a:spcBef>
                <a:spcPts val="600"/>
              </a:spcBef>
              <a:buClr>
                <a:schemeClr val="folHlink"/>
              </a:buClr>
              <a:buSzPct val="60000"/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3292475" eaLnBrk="0" hangingPunct="0">
              <a:spcBef>
                <a:spcPts val="600"/>
              </a:spcBef>
              <a:buClr>
                <a:schemeClr val="hlink"/>
              </a:buClr>
              <a:buSzPct val="55000"/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3292475" eaLnBrk="0" hangingPunct="0">
              <a:spcBef>
                <a:spcPts val="600"/>
              </a:spcBef>
              <a:buClr>
                <a:schemeClr val="folHlink"/>
              </a:buClr>
              <a:buSzPct val="50000"/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3292475" eaLnBrk="0" hangingPunct="0">
              <a:spcBef>
                <a:spcPts val="600"/>
              </a:spcBef>
              <a:buClr>
                <a:schemeClr val="accent2"/>
              </a:buClr>
              <a:buSzPct val="55000"/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3292475" eaLnBrk="0" hangingPunct="0">
              <a:spcBef>
                <a:spcPts val="600"/>
              </a:spcBef>
              <a:buClr>
                <a:schemeClr val="accent1"/>
              </a:buClr>
              <a:buSzPct val="50000"/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3292475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3292475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3292475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3292475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3292475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+mn-cs"/>
              </a:rPr>
              <a:t>Courtesy of </a:t>
            </a:r>
            <a:r>
              <a:rPr kumimoji="0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+mn-cs"/>
              </a:rPr>
              <a:t>Yuanyuan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+mn-cs"/>
              </a:rPr>
              <a:t> </a:t>
            </a:r>
            <a:r>
              <a:rPr kumimoji="0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+mn-cs"/>
              </a:rPr>
              <a:t>Zhou@UCSD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137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1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12192000" cy="609600"/>
          </a:xfrm>
        </p:spPr>
        <p:txBody>
          <a:bodyPr>
            <a:normAutofit fontScale="90000"/>
          </a:bodyPr>
          <a:lstStyle/>
          <a:p>
            <a:r>
              <a:rPr lang="en-US" altLang="zh-CN" dirty="0">
                <a:ea typeface="SimSun" pitchFamily="2" charset="-122"/>
              </a:rPr>
              <a:t>Building Sequence Database from Source Code</a:t>
            </a:r>
            <a:endParaRPr lang="en-US" altLang="en-US" dirty="0">
              <a:sym typeface="Candara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22507" y="1212301"/>
            <a:ext cx="5843459" cy="3352800"/>
          </a:xfrm>
          <a:prstGeom prst="rect">
            <a:avLst/>
          </a:prstGeom>
        </p:spPr>
        <p:txBody>
          <a:bodyPr vert="horz" lIns="91438" tIns="45719" rIns="91438" bIns="45719" rtlCol="0">
            <a:noAutofit/>
          </a:bodyPr>
          <a:lstStyle>
            <a:lvl1pPr marL="341313" indent="-341313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CC"/>
              </a:buClr>
              <a:buSzPct val="80000"/>
              <a:buFont typeface="Wingdings" panose="05000000000000000000" pitchFamily="2" charset="2"/>
              <a:buChar char="q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3088" indent="-373063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D582C"/>
              </a:buClr>
              <a:buSzPct val="80000"/>
              <a:buFont typeface="Wingdings" panose="05000000000000000000" pitchFamily="2" charset="2"/>
              <a:buChar char="q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196" indent="-300031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8080"/>
              </a:buClr>
              <a:buSzPct val="80000"/>
              <a:buFont typeface="Wingdings" panose="05000000000000000000" pitchFamily="2" charset="2"/>
              <a:buChar char="q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2813" indent="-290513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ct val="80000"/>
              <a:buFont typeface="Wingdings" panose="05000000000000000000" pitchFamily="2" charset="2"/>
              <a:buChar char="q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74638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030A0"/>
              </a:buClr>
              <a:buSzPct val="80000"/>
              <a:buFont typeface="Wingdings" panose="05000000000000000000" pitchFamily="2" charset="2"/>
              <a:buChar char="q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9973" indent="-228594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68" indent="-228594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63" indent="-228594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58" indent="-228594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1313" marR="0" lvl="0" indent="-341313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CC"/>
              </a:buClr>
              <a:buSzPct val="80000"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SimSun" pitchFamily="2" charset="-122"/>
                <a:cs typeface="+mn-cs"/>
              </a:rPr>
              <a:t>Statement     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SimSun" pitchFamily="2" charset="-122"/>
                <a:cs typeface="+mn-cs"/>
                <a:sym typeface="Wingdings" pitchFamily="2" charset="2"/>
              </a:rPr>
              <a:t>     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SimSun" pitchFamily="2" charset="-122"/>
                <a:cs typeface="+mn-cs"/>
              </a:rPr>
              <a:t>number</a:t>
            </a:r>
          </a:p>
          <a:p>
            <a:pPr marL="341313" marR="0" lvl="0" indent="-341313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CC"/>
              </a:buClr>
              <a:buSzPct val="80000"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SimSun" pitchFamily="2" charset="-122"/>
                <a:cs typeface="+mn-cs"/>
              </a:rPr>
              <a:t>Tokenize each component</a:t>
            </a:r>
          </a:p>
          <a:p>
            <a:pPr marL="573088" marR="0" lvl="1" indent="-373063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D582C"/>
              </a:buClr>
              <a:buSzPct val="80000"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SimSun" pitchFamily="2" charset="-122"/>
                <a:cs typeface="+mn-cs"/>
              </a:rPr>
              <a:t>Different operators, constants, key words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SimSun" pitchFamily="2" charset="-122"/>
                <a:cs typeface="+mn-cs"/>
                <a:sym typeface="Wingdings" pitchFamily="2" charset="2"/>
              </a:rPr>
              <a:t> different tokens</a:t>
            </a:r>
          </a:p>
          <a:p>
            <a:pPr marL="573088" marR="0" lvl="1" indent="-373063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D582C"/>
              </a:buClr>
              <a:buSzPct val="80000"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SimSun" pitchFamily="2" charset="-122"/>
                <a:cs typeface="+mn-cs"/>
              </a:rPr>
              <a:t>Same type of identifiers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SimSun" pitchFamily="2" charset="-122"/>
                <a:cs typeface="+mn-cs"/>
                <a:sym typeface="Wingdings" pitchFamily="2" charset="2"/>
              </a:rPr>
              <a:t>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SimSun" pitchFamily="2" charset="-122"/>
                <a:cs typeface="+mn-cs"/>
              </a:rPr>
              <a:t>same token</a:t>
            </a:r>
          </a:p>
          <a:p>
            <a:pPr marL="341313" marR="0" lvl="0" indent="-341313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CC"/>
              </a:buClr>
              <a:buSzPct val="80000"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SimSun" pitchFamily="2" charset="-122"/>
                <a:cs typeface="+mn-cs"/>
              </a:rPr>
              <a:t>Program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SimSun" pitchFamily="2" charset="-122"/>
                <a:cs typeface="+mn-cs"/>
                <a:sym typeface="Wingdings" pitchFamily="2" charset="2"/>
              </a:rPr>
              <a:t> A long sequence</a:t>
            </a:r>
          </a:p>
          <a:p>
            <a:pPr marL="573088" marR="0" lvl="1" indent="-373063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D582C"/>
              </a:buClr>
              <a:buSzPct val="80000"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SimSun" pitchFamily="2" charset="-122"/>
                <a:cs typeface="+mn-cs"/>
              </a:rPr>
              <a:t>Cut the long sequence by blocks</a:t>
            </a:r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3077634" y="4373682"/>
            <a:ext cx="2205567" cy="1865313"/>
            <a:chOff x="936146" y="4707223"/>
            <a:chExt cx="1654654" cy="1865086"/>
          </a:xfrm>
        </p:grpSpPr>
        <p:sp>
          <p:nvSpPr>
            <p:cNvPr id="7" name="Text Box 4"/>
            <p:cNvSpPr txBox="1">
              <a:spLocks noChangeArrowheads="1"/>
            </p:cNvSpPr>
            <p:nvPr/>
          </p:nvSpPr>
          <p:spPr bwMode="auto">
            <a:xfrm>
              <a:off x="936146" y="4707223"/>
              <a:ext cx="1546048" cy="4616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ts val="6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q"/>
                <a:defRPr sz="24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ts val="6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q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ts val="6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q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ts val="6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q"/>
                <a:defRPr sz="24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ts val="6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q"/>
                <a:defRPr sz="24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q"/>
                <a:defRPr sz="24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q"/>
                <a:defRPr sz="24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q"/>
                <a:defRPr sz="24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q"/>
                <a:defRPr sz="2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l" defTabSz="457189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itchFamily="34" charset="0"/>
                  <a:ea typeface="SimSun" pitchFamily="2" charset="-122"/>
                  <a:cs typeface="Arial" pitchFamily="34" charset="0"/>
                </a:rPr>
                <a:t>old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SimSun" pitchFamily="2" charset="-122"/>
                  <a:cs typeface="Arial" pitchFamily="34" charset="0"/>
                </a:rPr>
                <a:t> 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Calibri" pitchFamily="34" charset="0"/>
                  <a:ea typeface="SimSun" pitchFamily="2" charset="-122"/>
                  <a:cs typeface="Arial" pitchFamily="34" charset="0"/>
                </a:rPr>
                <a:t>=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SimSun" pitchFamily="2" charset="-122"/>
                  <a:cs typeface="Arial" pitchFamily="34" charset="0"/>
                </a:rPr>
                <a:t> 3;</a:t>
              </a:r>
            </a:p>
          </p:txBody>
        </p:sp>
        <p:grpSp>
          <p:nvGrpSpPr>
            <p:cNvPr id="8" name="Group 5"/>
            <p:cNvGrpSpPr>
              <a:grpSpLocks/>
            </p:cNvGrpSpPr>
            <p:nvPr/>
          </p:nvGrpSpPr>
          <p:grpSpPr bwMode="auto">
            <a:xfrm>
              <a:off x="949544" y="4777374"/>
              <a:ext cx="1641256" cy="1794935"/>
              <a:chOff x="921068" y="4777374"/>
              <a:chExt cx="1641256" cy="1794935"/>
            </a:xfrm>
          </p:grpSpPr>
          <p:sp>
            <p:nvSpPr>
              <p:cNvPr id="9" name="Text Box 3"/>
              <p:cNvSpPr txBox="1">
                <a:spLocks noChangeArrowheads="1"/>
              </p:cNvSpPr>
              <p:nvPr/>
            </p:nvSpPr>
            <p:spPr bwMode="auto">
              <a:xfrm>
                <a:off x="1034394" y="5526313"/>
                <a:ext cx="1148875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ts val="6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q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ts val="6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q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ts val="6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q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ts val="6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q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ts val="6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q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q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q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q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q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marL="0" marR="0" lvl="0" indent="0" algn="l" defTabSz="457189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itchFamily="34" charset="0"/>
                    <a:ea typeface="SimSun" pitchFamily="2" charset="-122"/>
                    <a:cs typeface="Arial" pitchFamily="34" charset="0"/>
                  </a:rPr>
                  <a:t>5</a:t>
                </a:r>
                <a:r>
                  <a:rPr kumimoji="0" lang="en-US" altLang="zh-CN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itchFamily="34" charset="0"/>
                    <a:ea typeface="SimSun" pitchFamily="2" charset="-122"/>
                    <a:cs typeface="Arial" pitchFamily="34" charset="0"/>
                  </a:rPr>
                  <a:t> </a:t>
                </a:r>
                <a:r>
                  <a:rPr kumimoji="0" lang="en-US" altLang="zh-CN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3333FF"/>
                    </a:solidFill>
                    <a:effectLst/>
                    <a:uLnTx/>
                    <a:uFillTx/>
                    <a:latin typeface="Calibri" pitchFamily="34" charset="0"/>
                    <a:ea typeface="SimSun" pitchFamily="2" charset="-122"/>
                    <a:cs typeface="Arial" pitchFamily="34" charset="0"/>
                  </a:rPr>
                  <a:t>61 </a:t>
                </a:r>
                <a:r>
                  <a:rPr kumimoji="0" lang="en-US" altLang="zh-CN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itchFamily="34" charset="0"/>
                    <a:ea typeface="SimSun" pitchFamily="2" charset="-122"/>
                    <a:cs typeface="Arial" pitchFamily="34" charset="0"/>
                  </a:rPr>
                  <a:t>20</a:t>
                </a:r>
              </a:p>
            </p:txBody>
          </p:sp>
          <p:grpSp>
            <p:nvGrpSpPr>
              <p:cNvPr id="10" name="Group 5"/>
              <p:cNvGrpSpPr>
                <a:grpSpLocks/>
              </p:cNvGrpSpPr>
              <p:nvPr/>
            </p:nvGrpSpPr>
            <p:grpSpPr bwMode="auto">
              <a:xfrm>
                <a:off x="921068" y="4777374"/>
                <a:ext cx="434826" cy="835981"/>
                <a:chOff x="1806" y="2464"/>
                <a:chExt cx="432" cy="728"/>
              </a:xfrm>
            </p:grpSpPr>
            <p:sp>
              <p:nvSpPr>
                <p:cNvPr id="16" name="Oval 6"/>
                <p:cNvSpPr>
                  <a:spLocks noChangeArrowheads="1"/>
                </p:cNvSpPr>
                <p:nvPr/>
              </p:nvSpPr>
              <p:spPr bwMode="auto">
                <a:xfrm>
                  <a:off x="1806" y="2464"/>
                  <a:ext cx="432" cy="336"/>
                </a:xfrm>
                <a:prstGeom prst="ellips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ts val="600"/>
                    </a:spcBef>
                    <a:buClr>
                      <a:schemeClr val="folHlink"/>
                    </a:buClr>
                    <a:buSzPct val="60000"/>
                    <a:buFont typeface="Wingdings" pitchFamily="2" charset="2"/>
                    <a:buChar char="q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 eaLnBrk="0" hangingPunct="0">
                    <a:spcBef>
                      <a:spcPts val="600"/>
                    </a:spcBef>
                    <a:buClr>
                      <a:schemeClr val="hlink"/>
                    </a:buClr>
                    <a:buSzPct val="55000"/>
                    <a:buFont typeface="Wingdings" pitchFamily="2" charset="2"/>
                    <a:buChar char="q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 eaLnBrk="0" hangingPunct="0">
                    <a:spcBef>
                      <a:spcPts val="600"/>
                    </a:spcBef>
                    <a:buClr>
                      <a:schemeClr val="folHlink"/>
                    </a:buClr>
                    <a:buSzPct val="50000"/>
                    <a:buFont typeface="Wingdings" pitchFamily="2" charset="2"/>
                    <a:buChar char="q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 eaLnBrk="0" hangingPunct="0">
                    <a:spcBef>
                      <a:spcPts val="600"/>
                    </a:spcBef>
                    <a:buClr>
                      <a:schemeClr val="accent2"/>
                    </a:buClr>
                    <a:buSzPct val="55000"/>
                    <a:buFont typeface="Wingdings" pitchFamily="2" charset="2"/>
                    <a:buChar char="q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 eaLnBrk="0" hangingPunct="0">
                    <a:spcBef>
                      <a:spcPts val="600"/>
                    </a:spcBef>
                    <a:buClr>
                      <a:schemeClr val="accent1"/>
                    </a:buClr>
                    <a:buSzPct val="50000"/>
                    <a:buFont typeface="Wingdings" pitchFamily="2" charset="2"/>
                    <a:buChar char="q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eaLnBrk="0" fontAlgn="base" hangingPunct="0">
                    <a:spcBef>
                      <a:spcPts val="6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q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eaLnBrk="0" fontAlgn="base" hangingPunct="0">
                    <a:spcBef>
                      <a:spcPts val="6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q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eaLnBrk="0" fontAlgn="base" hangingPunct="0">
                    <a:spcBef>
                      <a:spcPts val="6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q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eaLnBrk="0" fontAlgn="base" hangingPunct="0">
                    <a:spcBef>
                      <a:spcPts val="6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50000"/>
                    <a:buFont typeface="Wingdings" pitchFamily="2" charset="2"/>
                    <a:buChar char="q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marL="0" marR="0" lvl="0" indent="0" algn="l" defTabSz="457189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itchFamily="34" charset="0"/>
                    <a:ea typeface="SimSun" pitchFamily="2" charset="-122"/>
                    <a:cs typeface="Arial" pitchFamily="34" charset="0"/>
                  </a:endParaRPr>
                </a:p>
              </p:txBody>
            </p:sp>
            <p:sp>
              <p:nvSpPr>
                <p:cNvPr id="17" name="Line 7"/>
                <p:cNvSpPr>
                  <a:spLocks noChangeShapeType="1"/>
                </p:cNvSpPr>
                <p:nvPr/>
              </p:nvSpPr>
              <p:spPr bwMode="auto">
                <a:xfrm flipH="1">
                  <a:off x="2034" y="2808"/>
                  <a:ext cx="0" cy="384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45718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9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1" name="Oval 8"/>
              <p:cNvSpPr>
                <a:spLocks noChangeArrowheads="1"/>
              </p:cNvSpPr>
              <p:nvPr/>
            </p:nvSpPr>
            <p:spPr bwMode="auto">
              <a:xfrm>
                <a:off x="1034394" y="5530672"/>
                <a:ext cx="914400" cy="440957"/>
              </a:xfrm>
              <a:prstGeom prst="ellips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ts val="6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q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ts val="6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q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ts val="6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q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ts val="6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q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ts val="6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q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q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q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q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q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marL="0" marR="0" lvl="0" indent="0" algn="l" defTabSz="457189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SimSun" pitchFamily="2" charset="-122"/>
                  <a:cs typeface="Arial" pitchFamily="34" charset="0"/>
                </a:endParaRPr>
              </a:p>
            </p:txBody>
          </p:sp>
          <p:sp>
            <p:nvSpPr>
              <p:cNvPr id="12" name="Line 9"/>
              <p:cNvSpPr>
                <a:spLocks noChangeShapeType="1"/>
              </p:cNvSpPr>
              <p:nvPr/>
            </p:nvSpPr>
            <p:spPr bwMode="auto">
              <a:xfrm>
                <a:off x="1422323" y="5950960"/>
                <a:ext cx="0" cy="306602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45718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" name="Text Box 10"/>
              <p:cNvSpPr txBox="1">
                <a:spLocks noChangeArrowheads="1"/>
              </p:cNvSpPr>
              <p:nvPr/>
            </p:nvSpPr>
            <p:spPr bwMode="auto">
              <a:xfrm>
                <a:off x="1306159" y="5144834"/>
                <a:ext cx="1256165" cy="4616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ts val="6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q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ts val="6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q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ts val="6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q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ts val="6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q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ts val="6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q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q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q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q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q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marL="0" marR="0" lvl="0" indent="0" algn="l" defTabSz="457189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Calibri" pitchFamily="34" charset="0"/>
                    <a:ea typeface="SimSun" pitchFamily="2" charset="-122"/>
                    <a:cs typeface="Arial" pitchFamily="34" charset="0"/>
                  </a:rPr>
                  <a:t>Tokenize</a:t>
                </a:r>
              </a:p>
            </p:txBody>
          </p:sp>
          <p:sp>
            <p:nvSpPr>
              <p:cNvPr id="14" name="Text Box 11"/>
              <p:cNvSpPr txBox="1">
                <a:spLocks noChangeArrowheads="1"/>
              </p:cNvSpPr>
              <p:nvPr/>
            </p:nvSpPr>
            <p:spPr bwMode="auto">
              <a:xfrm>
                <a:off x="1524000" y="5940623"/>
                <a:ext cx="745729" cy="4616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ts val="6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q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ts val="6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q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ts val="6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q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ts val="6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q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ts val="6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q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q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q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q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q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marL="0" marR="0" lvl="0" indent="0" algn="l" defTabSz="457189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Calibri" pitchFamily="34" charset="0"/>
                    <a:ea typeface="SimSun" pitchFamily="2" charset="-122"/>
                    <a:cs typeface="Arial" pitchFamily="34" charset="0"/>
                  </a:rPr>
                  <a:t>Hash</a:t>
                </a:r>
              </a:p>
            </p:txBody>
          </p:sp>
          <p:sp>
            <p:nvSpPr>
              <p:cNvPr id="15" name="Text Box 12"/>
              <p:cNvSpPr txBox="1">
                <a:spLocks noChangeArrowheads="1"/>
              </p:cNvSpPr>
              <p:nvPr/>
            </p:nvSpPr>
            <p:spPr bwMode="auto">
              <a:xfrm>
                <a:off x="1172832" y="6172199"/>
                <a:ext cx="579768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ts val="6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q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ts val="6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q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ts val="6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q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ts val="6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q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ts val="6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q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q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q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q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q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marL="0" marR="0" lvl="0" indent="0" algn="l" defTabSz="457189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itchFamily="34" charset="0"/>
                    <a:ea typeface="SimSun" pitchFamily="2" charset="-122"/>
                    <a:cs typeface="Arial" pitchFamily="34" charset="0"/>
                  </a:rPr>
                  <a:t>16</a:t>
                </a:r>
              </a:p>
            </p:txBody>
          </p:sp>
        </p:grpSp>
      </p:grpSp>
      <p:grpSp>
        <p:nvGrpSpPr>
          <p:cNvPr id="18" name="Group 6"/>
          <p:cNvGrpSpPr>
            <a:grpSpLocks/>
          </p:cNvGrpSpPr>
          <p:nvPr/>
        </p:nvGrpSpPr>
        <p:grpSpPr bwMode="auto">
          <a:xfrm>
            <a:off x="4542368" y="4405475"/>
            <a:ext cx="2061633" cy="1820332"/>
            <a:chOff x="2841145" y="4814117"/>
            <a:chExt cx="1546049" cy="1819548"/>
          </a:xfrm>
        </p:grpSpPr>
        <p:sp>
          <p:nvSpPr>
            <p:cNvPr id="19" name="Text Box 14"/>
            <p:cNvSpPr txBox="1">
              <a:spLocks noChangeArrowheads="1"/>
            </p:cNvSpPr>
            <p:nvPr/>
          </p:nvSpPr>
          <p:spPr bwMode="auto">
            <a:xfrm>
              <a:off x="2841145" y="4814117"/>
              <a:ext cx="1546049" cy="461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ts val="6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q"/>
                <a:defRPr sz="24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ts val="6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q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ts val="6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q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ts val="6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q"/>
                <a:defRPr sz="24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ts val="6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q"/>
                <a:defRPr sz="24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q"/>
                <a:defRPr sz="24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q"/>
                <a:defRPr sz="24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q"/>
                <a:defRPr sz="24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q"/>
                <a:defRPr sz="2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l" defTabSz="457189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itchFamily="34" charset="0"/>
                  <a:ea typeface="SimSun" pitchFamily="2" charset="-122"/>
                  <a:cs typeface="Arial" pitchFamily="34" charset="0"/>
                </a:rPr>
                <a:t>new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SimSun" pitchFamily="2" charset="-122"/>
                  <a:cs typeface="Arial" pitchFamily="34" charset="0"/>
                </a:rPr>
                <a:t> 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Calibri" pitchFamily="34" charset="0"/>
                  <a:ea typeface="SimSun" pitchFamily="2" charset="-122"/>
                  <a:cs typeface="Arial" pitchFamily="34" charset="0"/>
                </a:rPr>
                <a:t>=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SimSun" pitchFamily="2" charset="-122"/>
                  <a:cs typeface="Arial" pitchFamily="34" charset="0"/>
                </a:rPr>
                <a:t> 3;</a:t>
              </a:r>
            </a:p>
          </p:txBody>
        </p:sp>
        <p:sp>
          <p:nvSpPr>
            <p:cNvPr id="20" name="Text Box 15"/>
            <p:cNvSpPr txBox="1">
              <a:spLocks noChangeArrowheads="1"/>
            </p:cNvSpPr>
            <p:nvPr/>
          </p:nvSpPr>
          <p:spPr bwMode="auto">
            <a:xfrm>
              <a:off x="2986087" y="5545423"/>
              <a:ext cx="1401107" cy="461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ts val="6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q"/>
                <a:defRPr sz="24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ts val="6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q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ts val="6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q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ts val="6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q"/>
                <a:defRPr sz="24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ts val="6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q"/>
                <a:defRPr sz="24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q"/>
                <a:defRPr sz="24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q"/>
                <a:defRPr sz="24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q"/>
                <a:defRPr sz="24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q"/>
                <a:defRPr sz="2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l" defTabSz="457189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itchFamily="34" charset="0"/>
                  <a:ea typeface="SimSun" pitchFamily="2" charset="-122"/>
                  <a:cs typeface="Arial" pitchFamily="34" charset="0"/>
                </a:rPr>
                <a:t>5</a:t>
              </a:r>
              <a:r>
                <a:rPr kumimoji="0" lang="en-US" altLang="zh-CN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SimSun" pitchFamily="2" charset="-122"/>
                  <a:cs typeface="Arial" pitchFamily="34" charset="0"/>
                </a:rPr>
                <a:t> </a:t>
              </a:r>
              <a:r>
                <a:rPr kumimoji="0" lang="en-US" altLang="zh-CN" sz="2400" b="0" i="0" u="none" strike="noStrike" kern="1200" cap="none" spc="0" normalizeH="0" baseline="0" noProof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Calibri" pitchFamily="34" charset="0"/>
                  <a:ea typeface="SimSun" pitchFamily="2" charset="-122"/>
                  <a:cs typeface="Arial" pitchFamily="34" charset="0"/>
                </a:rPr>
                <a:t>61 </a:t>
              </a:r>
              <a:r>
                <a:rPr kumimoji="0" lang="en-US" altLang="zh-CN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SimSun" pitchFamily="2" charset="-122"/>
                  <a:cs typeface="Arial" pitchFamily="34" charset="0"/>
                </a:rPr>
                <a:t>20</a:t>
              </a:r>
            </a:p>
          </p:txBody>
        </p:sp>
        <p:grpSp>
          <p:nvGrpSpPr>
            <p:cNvPr id="21" name="Group 16"/>
            <p:cNvGrpSpPr>
              <a:grpSpLocks/>
            </p:cNvGrpSpPr>
            <p:nvPr/>
          </p:nvGrpSpPr>
          <p:grpSpPr bwMode="auto">
            <a:xfrm>
              <a:off x="2902947" y="4841676"/>
              <a:ext cx="434826" cy="826794"/>
              <a:chOff x="1872" y="2496"/>
              <a:chExt cx="432" cy="720"/>
            </a:xfrm>
          </p:grpSpPr>
          <p:sp>
            <p:nvSpPr>
              <p:cNvPr id="25" name="Oval 17"/>
              <p:cNvSpPr>
                <a:spLocks noChangeArrowheads="1"/>
              </p:cNvSpPr>
              <p:nvPr/>
            </p:nvSpPr>
            <p:spPr bwMode="auto">
              <a:xfrm>
                <a:off x="1872" y="2496"/>
                <a:ext cx="432" cy="336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ts val="6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q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ts val="6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q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ts val="6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q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ts val="6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q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ts val="6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q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q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q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q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q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marL="0" marR="0" lvl="0" indent="0" algn="l" defTabSz="457189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SimSun" pitchFamily="2" charset="-122"/>
                  <a:cs typeface="Arial" pitchFamily="34" charset="0"/>
                </a:endParaRPr>
              </a:p>
            </p:txBody>
          </p:sp>
          <p:sp>
            <p:nvSpPr>
              <p:cNvPr id="26" name="Line 18"/>
              <p:cNvSpPr>
                <a:spLocks noChangeShapeType="1"/>
              </p:cNvSpPr>
              <p:nvPr/>
            </p:nvSpPr>
            <p:spPr bwMode="auto">
              <a:xfrm flipH="1">
                <a:off x="2112" y="2832"/>
                <a:ext cx="0" cy="384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45718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2" name="Oval 19"/>
            <p:cNvSpPr>
              <a:spLocks noChangeArrowheads="1"/>
            </p:cNvSpPr>
            <p:nvPr/>
          </p:nvSpPr>
          <p:spPr bwMode="auto">
            <a:xfrm>
              <a:off x="2986087" y="5530672"/>
              <a:ext cx="984801" cy="440957"/>
            </a:xfrm>
            <a:prstGeom prst="ellips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ts val="6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q"/>
                <a:defRPr sz="24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ts val="6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q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ts val="6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q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ts val="6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q"/>
                <a:defRPr sz="24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ts val="6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q"/>
                <a:defRPr sz="24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q"/>
                <a:defRPr sz="24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q"/>
                <a:defRPr sz="24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q"/>
                <a:defRPr sz="24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q"/>
                <a:defRPr sz="2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l" defTabSz="457189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SimSun" pitchFamily="2" charset="-122"/>
                <a:cs typeface="Arial" pitchFamily="34" charset="0"/>
              </a:endParaRPr>
            </a:p>
          </p:txBody>
        </p:sp>
        <p:sp>
          <p:nvSpPr>
            <p:cNvPr id="23" name="Line 20"/>
            <p:cNvSpPr>
              <a:spLocks noChangeShapeType="1"/>
            </p:cNvSpPr>
            <p:nvPr/>
          </p:nvSpPr>
          <p:spPr bwMode="auto">
            <a:xfrm>
              <a:off x="3478487" y="5961294"/>
              <a:ext cx="0" cy="29626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Text Box 22"/>
            <p:cNvSpPr txBox="1">
              <a:spLocks noChangeArrowheads="1"/>
            </p:cNvSpPr>
            <p:nvPr/>
          </p:nvSpPr>
          <p:spPr bwMode="auto">
            <a:xfrm>
              <a:off x="3230232" y="6172199"/>
              <a:ext cx="579768" cy="461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ts val="6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q"/>
                <a:defRPr sz="24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ts val="6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q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ts val="6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q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ts val="6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q"/>
                <a:defRPr sz="24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ts val="6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q"/>
                <a:defRPr sz="24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q"/>
                <a:defRPr sz="24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q"/>
                <a:defRPr sz="24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q"/>
                <a:defRPr sz="24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q"/>
                <a:defRPr sz="2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l" defTabSz="457189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SimSun" pitchFamily="2" charset="-122"/>
                  <a:cs typeface="Arial" pitchFamily="34" charset="0"/>
                </a:rPr>
                <a:t>16</a:t>
              </a: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695226" y="4781732"/>
            <a:ext cx="2382408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SimSun" pitchFamily="2" charset="-122"/>
                <a:cs typeface="+mn-cs"/>
              </a:rPr>
              <a:t>Map a statement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SimSun" pitchFamily="2" charset="-122"/>
                <a:cs typeface="+mn-cs"/>
                <a:sym typeface="Wingdings" pitchFamily="2" charset="2"/>
              </a:rPr>
              <a:t>to a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SimSun" pitchFamily="2" charset="-122"/>
                <a:cs typeface="+mn-cs"/>
              </a:rPr>
              <a:t> number</a:t>
            </a:r>
          </a:p>
        </p:txBody>
      </p:sp>
      <p:sp>
        <p:nvSpPr>
          <p:cNvPr id="29" name="Text Box 6"/>
          <p:cNvSpPr txBox="1">
            <a:spLocks noChangeArrowheads="1"/>
          </p:cNvSpPr>
          <p:nvPr/>
        </p:nvSpPr>
        <p:spPr bwMode="auto">
          <a:xfrm>
            <a:off x="6685259" y="4928903"/>
            <a:ext cx="2127815" cy="1754187"/>
          </a:xfrm>
          <a:prstGeom prst="rect">
            <a:avLst/>
          </a:prstGeom>
          <a:solidFill>
            <a:srgbClr val="FAE2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600"/>
              </a:spcBef>
              <a:buClr>
                <a:schemeClr val="folHlink"/>
              </a:buClr>
              <a:buSzPct val="60000"/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ts val="600"/>
              </a:spcBef>
              <a:buClr>
                <a:schemeClr val="hlink"/>
              </a:buClr>
              <a:buSzPct val="55000"/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ts val="600"/>
              </a:spcBef>
              <a:buClr>
                <a:schemeClr val="folHlink"/>
              </a:buClr>
              <a:buSzPct val="50000"/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ts val="600"/>
              </a:spcBef>
              <a:buClr>
                <a:schemeClr val="accent2"/>
              </a:buClr>
              <a:buSzPct val="55000"/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ts val="600"/>
              </a:spcBef>
              <a:buClr>
                <a:schemeClr val="accent1"/>
              </a:buClr>
              <a:buSzPct val="50000"/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 pitchFamily="34" charset="0"/>
              </a:rPr>
              <a:t>Final sequence DB:</a:t>
            </a:r>
            <a:b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 pitchFamily="34" charset="0"/>
              </a:rPr>
            </a:b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 pitchFamily="34" charset="0"/>
              </a:rPr>
              <a:t>(65)</a:t>
            </a:r>
            <a:b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 pitchFamily="34" charset="0"/>
              </a:rPr>
            </a:b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 pitchFamily="34" charset="0"/>
              </a:rPr>
              <a:t>(16, 16, 71)</a:t>
            </a:r>
            <a:b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 pitchFamily="34" charset="0"/>
              </a:rPr>
            </a:b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 pitchFamily="34" charset="0"/>
              </a:rPr>
              <a:t>…</a:t>
            </a:r>
            <a:b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 pitchFamily="34" charset="0"/>
              </a:rPr>
            </a:b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 pitchFamily="34" charset="0"/>
              </a:rPr>
              <a:t>(65)</a:t>
            </a:r>
            <a:b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 pitchFamily="34" charset="0"/>
              </a:rPr>
            </a:b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 pitchFamily="34" charset="0"/>
              </a:rPr>
              <a:t>(16, 16, 71)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299200" y="1072957"/>
            <a:ext cx="5532853" cy="3823427"/>
            <a:chOff x="6299200" y="1072957"/>
            <a:chExt cx="5532853" cy="3823427"/>
          </a:xfrm>
        </p:grpSpPr>
        <p:sp>
          <p:nvSpPr>
            <p:cNvPr id="31" name="Text Box 4"/>
            <p:cNvSpPr txBox="1">
              <a:spLocks noChangeArrowheads="1"/>
            </p:cNvSpPr>
            <p:nvPr/>
          </p:nvSpPr>
          <p:spPr bwMode="auto">
            <a:xfrm>
              <a:off x="7666453" y="1480084"/>
              <a:ext cx="4165600" cy="3416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ts val="6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q"/>
                <a:defRPr sz="24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ts val="6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q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ts val="6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q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ts val="6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q"/>
                <a:defRPr sz="24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ts val="6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q"/>
                <a:defRPr sz="24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q"/>
                <a:defRPr sz="24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q"/>
                <a:defRPr sz="24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q"/>
                <a:defRPr sz="24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q"/>
                <a:defRPr sz="2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l" defTabSz="457189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SimSun" pitchFamily="2" charset="-122"/>
                  <a:cs typeface="Arial" pitchFamily="34" charset="0"/>
                </a:rPr>
                <a:t>for (</a:t>
              </a:r>
              <a:r>
                <a:rPr kumimoji="0" lang="en-US" altLang="zh-CN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SimSun" pitchFamily="2" charset="-122"/>
                  <a:cs typeface="Arial" pitchFamily="34" charset="0"/>
                </a:rPr>
                <a:t>i</a:t>
              </a: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SimSun" pitchFamily="2" charset="-122"/>
                  <a:cs typeface="Arial" pitchFamily="34" charset="0"/>
                </a:rPr>
                <a:t>=0; </a:t>
              </a:r>
              <a:r>
                <a:rPr kumimoji="0" lang="en-US" altLang="zh-CN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SimSun" pitchFamily="2" charset="-122"/>
                  <a:cs typeface="Arial" pitchFamily="34" charset="0"/>
                </a:rPr>
                <a:t>i</a:t>
              </a: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SimSun" pitchFamily="2" charset="-122"/>
                  <a:cs typeface="Arial" pitchFamily="34" charset="0"/>
                </a:rPr>
                <a:t>&lt;n; </a:t>
              </a:r>
              <a:r>
                <a:rPr kumimoji="0" lang="en-US" altLang="zh-CN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SimSun" pitchFamily="2" charset="-122"/>
                  <a:cs typeface="Arial" pitchFamily="34" charset="0"/>
                </a:rPr>
                <a:t>i</a:t>
              </a: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SimSun" pitchFamily="2" charset="-122"/>
                  <a:cs typeface="Arial" pitchFamily="34" charset="0"/>
                </a:rPr>
                <a:t>++) {</a:t>
              </a:r>
            </a:p>
            <a:p>
              <a:pPr marL="0" marR="0" lvl="0" indent="0" algn="l" defTabSz="457189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SimSun" pitchFamily="2" charset="-122"/>
                  <a:cs typeface="Arial" pitchFamily="34" charset="0"/>
                </a:rPr>
                <a:t>    total[</a:t>
              </a:r>
              <a:r>
                <a:rPr kumimoji="0" lang="en-US" altLang="zh-CN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SimSun" pitchFamily="2" charset="-122"/>
                  <a:cs typeface="Arial" pitchFamily="34" charset="0"/>
                </a:rPr>
                <a:t>i</a:t>
              </a: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SimSun" pitchFamily="2" charset="-122"/>
                  <a:cs typeface="Arial" pitchFamily="34" charset="0"/>
                </a:rPr>
                <a:t>].</a:t>
              </a:r>
              <a:r>
                <a:rPr kumimoji="0" lang="en-US" altLang="zh-CN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SimSun" pitchFamily="2" charset="-122"/>
                  <a:cs typeface="Arial" pitchFamily="34" charset="0"/>
                </a:rPr>
                <a:t>adr</a:t>
              </a: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SimSun" pitchFamily="2" charset="-122"/>
                  <a:cs typeface="Arial" pitchFamily="34" charset="0"/>
                </a:rPr>
                <a:t> = list[</a:t>
              </a:r>
              <a:r>
                <a:rPr kumimoji="0" lang="en-US" altLang="zh-CN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SimSun" pitchFamily="2" charset="-122"/>
                  <a:cs typeface="Arial" pitchFamily="34" charset="0"/>
                </a:rPr>
                <a:t>i</a:t>
              </a: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SimSun" pitchFamily="2" charset="-122"/>
                  <a:cs typeface="Arial" pitchFamily="34" charset="0"/>
                </a:rPr>
                <a:t>].</a:t>
              </a:r>
              <a:r>
                <a:rPr kumimoji="0" lang="en-US" altLang="zh-CN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SimSun" pitchFamily="2" charset="-122"/>
                  <a:cs typeface="Arial" pitchFamily="34" charset="0"/>
                </a:rPr>
                <a:t>addr</a:t>
              </a: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SimSun" pitchFamily="2" charset="-122"/>
                  <a:cs typeface="Arial" pitchFamily="34" charset="0"/>
                </a:rPr>
                <a:t>;</a:t>
              </a:r>
            </a:p>
            <a:p>
              <a:pPr marL="0" marR="0" lvl="0" indent="0" algn="l" defTabSz="457189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SimSun" pitchFamily="2" charset="-122"/>
                  <a:cs typeface="Arial" pitchFamily="34" charset="0"/>
                </a:rPr>
                <a:t>    total[</a:t>
              </a:r>
              <a:r>
                <a:rPr kumimoji="0" lang="en-US" altLang="zh-CN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SimSun" pitchFamily="2" charset="-122"/>
                  <a:cs typeface="Arial" pitchFamily="34" charset="0"/>
                </a:rPr>
                <a:t>i</a:t>
              </a: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SimSun" pitchFamily="2" charset="-122"/>
                  <a:cs typeface="Arial" pitchFamily="34" charset="0"/>
                </a:rPr>
                <a:t>].bytes = list[</a:t>
              </a:r>
              <a:r>
                <a:rPr kumimoji="0" lang="en-US" altLang="zh-CN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SimSun" pitchFamily="2" charset="-122"/>
                  <a:cs typeface="Arial" pitchFamily="34" charset="0"/>
                </a:rPr>
                <a:t>i</a:t>
              </a: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SimSun" pitchFamily="2" charset="-122"/>
                  <a:cs typeface="Arial" pitchFamily="34" charset="0"/>
                </a:rPr>
                <a:t>].size;</a:t>
              </a:r>
            </a:p>
            <a:p>
              <a:pPr marL="0" marR="0" lvl="0" indent="0" algn="l" defTabSz="457189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SimSun" pitchFamily="2" charset="-122"/>
                  <a:cs typeface="Arial" pitchFamily="34" charset="0"/>
                </a:rPr>
                <a:t>    total[</a:t>
              </a:r>
              <a:r>
                <a:rPr kumimoji="0" lang="en-US" altLang="zh-CN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SimSun" pitchFamily="2" charset="-122"/>
                  <a:cs typeface="Arial" pitchFamily="34" charset="0"/>
                </a:rPr>
                <a:t>i</a:t>
              </a: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SimSun" pitchFamily="2" charset="-122"/>
                  <a:cs typeface="Arial" pitchFamily="34" charset="0"/>
                </a:rPr>
                <a:t>].more = &amp;total[i+1];</a:t>
              </a:r>
            </a:p>
            <a:p>
              <a:pPr marL="0" marR="0" lvl="0" indent="0" algn="l" defTabSz="457189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SimSun" pitchFamily="2" charset="-122"/>
                  <a:cs typeface="Arial" pitchFamily="34" charset="0"/>
                </a:rPr>
                <a:t>}</a:t>
              </a:r>
              <a:b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SimSun" pitchFamily="2" charset="-122"/>
                  <a:cs typeface="Arial" pitchFamily="34" charset="0"/>
                </a:rPr>
              </a:b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SimSun" pitchFamily="2" charset="-122"/>
                  <a:cs typeface="Arial" pitchFamily="34" charset="0"/>
                </a:rPr>
                <a:t>    ……</a:t>
              </a:r>
              <a:b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SimSun" pitchFamily="2" charset="-122"/>
                  <a:cs typeface="Arial" pitchFamily="34" charset="0"/>
                </a:rPr>
              </a:b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SimSun" pitchFamily="2" charset="-122"/>
                  <a:cs typeface="Arial" pitchFamily="34" charset="0"/>
                </a:rPr>
                <a:t/>
              </a:r>
              <a:b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SimSun" pitchFamily="2" charset="-122"/>
                  <a:cs typeface="Arial" pitchFamily="34" charset="0"/>
                </a:rPr>
              </a:b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SimSun" pitchFamily="2" charset="-122"/>
                  <a:cs typeface="Arial" pitchFamily="34" charset="0"/>
                </a:rPr>
                <a:t>for (</a:t>
              </a:r>
              <a:r>
                <a:rPr kumimoji="0" lang="en-US" altLang="zh-CN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SimSun" pitchFamily="2" charset="-122"/>
                  <a:cs typeface="Arial" pitchFamily="34" charset="0"/>
                </a:rPr>
                <a:t>i</a:t>
              </a: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SimSun" pitchFamily="2" charset="-122"/>
                  <a:cs typeface="Arial" pitchFamily="34" charset="0"/>
                </a:rPr>
                <a:t>=0; </a:t>
              </a:r>
              <a:r>
                <a:rPr kumimoji="0" lang="en-US" altLang="zh-CN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SimSun" pitchFamily="2" charset="-122"/>
                  <a:cs typeface="Arial" pitchFamily="34" charset="0"/>
                </a:rPr>
                <a:t>i</a:t>
              </a: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SimSun" pitchFamily="2" charset="-122"/>
                  <a:cs typeface="Arial" pitchFamily="34" charset="0"/>
                </a:rPr>
                <a:t>&lt;n; </a:t>
              </a:r>
              <a:r>
                <a:rPr kumimoji="0" lang="en-US" altLang="zh-CN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SimSun" pitchFamily="2" charset="-122"/>
                  <a:cs typeface="Arial" pitchFamily="34" charset="0"/>
                </a:rPr>
                <a:t>i</a:t>
              </a: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SimSun" pitchFamily="2" charset="-122"/>
                  <a:cs typeface="Arial" pitchFamily="34" charset="0"/>
                </a:rPr>
                <a:t>++) {</a:t>
              </a:r>
            </a:p>
            <a:p>
              <a:pPr marL="0" marR="0" lvl="0" indent="0" algn="l" defTabSz="457189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SimSun" pitchFamily="2" charset="-122"/>
                  <a:cs typeface="Arial" pitchFamily="34" charset="0"/>
                </a:rPr>
                <a:t>    taken[</a:t>
              </a:r>
              <a:r>
                <a:rPr kumimoji="0" lang="en-US" altLang="zh-CN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SimSun" pitchFamily="2" charset="-122"/>
                  <a:cs typeface="Arial" pitchFamily="34" charset="0"/>
                </a:rPr>
                <a:t>i</a:t>
              </a: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SimSun" pitchFamily="2" charset="-122"/>
                  <a:cs typeface="Arial" pitchFamily="34" charset="0"/>
                </a:rPr>
                <a:t>].</a:t>
              </a:r>
              <a:r>
                <a:rPr kumimoji="0" lang="en-US" altLang="zh-CN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SimSun" pitchFamily="2" charset="-122"/>
                  <a:cs typeface="Arial" pitchFamily="34" charset="0"/>
                </a:rPr>
                <a:t>adr</a:t>
              </a: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SimSun" pitchFamily="2" charset="-122"/>
                  <a:cs typeface="Arial" pitchFamily="34" charset="0"/>
                </a:rPr>
                <a:t> = list[</a:t>
              </a:r>
              <a:r>
                <a:rPr kumimoji="0" lang="en-US" altLang="zh-CN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SimSun" pitchFamily="2" charset="-122"/>
                  <a:cs typeface="Arial" pitchFamily="34" charset="0"/>
                </a:rPr>
                <a:t>i</a:t>
              </a: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SimSun" pitchFamily="2" charset="-122"/>
                  <a:cs typeface="Arial" pitchFamily="34" charset="0"/>
                </a:rPr>
                <a:t>].</a:t>
              </a:r>
              <a:r>
                <a:rPr kumimoji="0" lang="en-US" altLang="zh-CN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SimSun" pitchFamily="2" charset="-122"/>
                  <a:cs typeface="Arial" pitchFamily="34" charset="0"/>
                </a:rPr>
                <a:t>addr</a:t>
              </a: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SimSun" pitchFamily="2" charset="-122"/>
                  <a:cs typeface="Arial" pitchFamily="34" charset="0"/>
                </a:rPr>
                <a:t>;</a:t>
              </a:r>
            </a:p>
            <a:p>
              <a:pPr marL="0" marR="0" lvl="0" indent="0" algn="l" defTabSz="457189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SimSun" pitchFamily="2" charset="-122"/>
                  <a:cs typeface="Arial" pitchFamily="34" charset="0"/>
                </a:rPr>
                <a:t>    taken[</a:t>
              </a:r>
              <a:r>
                <a:rPr kumimoji="0" lang="en-US" altLang="zh-CN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SimSun" pitchFamily="2" charset="-122"/>
                  <a:cs typeface="Arial" pitchFamily="34" charset="0"/>
                </a:rPr>
                <a:t>i</a:t>
              </a: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SimSun" pitchFamily="2" charset="-122"/>
                  <a:cs typeface="Arial" pitchFamily="34" charset="0"/>
                </a:rPr>
                <a:t>].bytes = list[</a:t>
              </a:r>
              <a:r>
                <a:rPr kumimoji="0" lang="en-US" altLang="zh-CN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SimSun" pitchFamily="2" charset="-122"/>
                  <a:cs typeface="Arial" pitchFamily="34" charset="0"/>
                </a:rPr>
                <a:t>i</a:t>
              </a: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SimSun" pitchFamily="2" charset="-122"/>
                  <a:cs typeface="Arial" pitchFamily="34" charset="0"/>
                </a:rPr>
                <a:t>].size;</a:t>
              </a:r>
            </a:p>
            <a:p>
              <a:pPr marL="0" marR="0" lvl="0" indent="0" algn="l" defTabSz="457189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SimSun" pitchFamily="2" charset="-122"/>
                  <a:cs typeface="Arial" pitchFamily="34" charset="0"/>
                </a:rPr>
                <a:t>    taken[</a:t>
              </a:r>
              <a:r>
                <a:rPr kumimoji="0" lang="en-US" altLang="zh-CN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SimSun" pitchFamily="2" charset="-122"/>
                  <a:cs typeface="Arial" pitchFamily="34" charset="0"/>
                </a:rPr>
                <a:t>i</a:t>
              </a: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SimSun" pitchFamily="2" charset="-122"/>
                  <a:cs typeface="Arial" pitchFamily="34" charset="0"/>
                </a:rPr>
                <a:t>].more = &amp;total[i+1];</a:t>
              </a:r>
            </a:p>
            <a:p>
              <a:pPr marL="0" marR="0" lvl="0" indent="0" algn="l" defTabSz="457189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SimSun" pitchFamily="2" charset="-122"/>
                  <a:cs typeface="Arial" pitchFamily="34" charset="0"/>
                </a:rPr>
                <a:t>}</a:t>
              </a:r>
            </a:p>
          </p:txBody>
        </p:sp>
        <p:sp>
          <p:nvSpPr>
            <p:cNvPr id="32" name="Text Box 5"/>
            <p:cNvSpPr txBox="1">
              <a:spLocks noChangeArrowheads="1"/>
            </p:cNvSpPr>
            <p:nvPr/>
          </p:nvSpPr>
          <p:spPr bwMode="auto">
            <a:xfrm>
              <a:off x="6807200" y="1487295"/>
              <a:ext cx="1117600" cy="3140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ts val="6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q"/>
                <a:defRPr sz="24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ts val="6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q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ts val="6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q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ts val="6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q"/>
                <a:defRPr sz="24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ts val="6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q"/>
                <a:defRPr sz="24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q"/>
                <a:defRPr sz="24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q"/>
                <a:defRPr sz="24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q"/>
                <a:defRPr sz="24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q"/>
                <a:defRPr sz="2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l" defTabSz="457189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itchFamily="34" charset="0"/>
                  <a:ea typeface="SimSun" pitchFamily="2" charset="-122"/>
                  <a:cs typeface="Arial" pitchFamily="34" charset="0"/>
                </a:rPr>
                <a:t>65</a:t>
              </a:r>
              <a:br>
                <a:rPr kumimoji="0" lang="en-US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itchFamily="34" charset="0"/>
                  <a:ea typeface="SimSun" pitchFamily="2" charset="-122"/>
                  <a:cs typeface="Arial" pitchFamily="34" charset="0"/>
                </a:rPr>
              </a:br>
              <a:r>
                <a:rPr kumimoji="0" lang="en-US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itchFamily="34" charset="0"/>
                  <a:ea typeface="SimSun" pitchFamily="2" charset="-122"/>
                  <a:cs typeface="Arial" pitchFamily="34" charset="0"/>
                </a:rPr>
                <a:t>16</a:t>
              </a:r>
              <a:br>
                <a:rPr kumimoji="0" lang="en-US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itchFamily="34" charset="0"/>
                  <a:ea typeface="SimSun" pitchFamily="2" charset="-122"/>
                  <a:cs typeface="Arial" pitchFamily="34" charset="0"/>
                </a:rPr>
              </a:br>
              <a:r>
                <a:rPr kumimoji="0" lang="en-US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itchFamily="34" charset="0"/>
                  <a:ea typeface="SimSun" pitchFamily="2" charset="-122"/>
                  <a:cs typeface="Arial" pitchFamily="34" charset="0"/>
                </a:rPr>
                <a:t>16</a:t>
              </a:r>
              <a:br>
                <a:rPr kumimoji="0" lang="en-US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itchFamily="34" charset="0"/>
                  <a:ea typeface="SimSun" pitchFamily="2" charset="-122"/>
                  <a:cs typeface="Arial" pitchFamily="34" charset="0"/>
                </a:rPr>
              </a:br>
              <a:r>
                <a:rPr kumimoji="0" lang="en-US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itchFamily="34" charset="0"/>
                  <a:ea typeface="SimSun" pitchFamily="2" charset="-122"/>
                  <a:cs typeface="Arial" pitchFamily="34" charset="0"/>
                </a:rPr>
                <a:t>71</a:t>
              </a:r>
              <a:br>
                <a:rPr kumimoji="0" lang="en-US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itchFamily="34" charset="0"/>
                  <a:ea typeface="SimSun" pitchFamily="2" charset="-122"/>
                  <a:cs typeface="Arial" pitchFamily="34" charset="0"/>
                </a:rPr>
              </a:br>
              <a:r>
                <a:rPr kumimoji="0" lang="en-US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itchFamily="34" charset="0"/>
                  <a:ea typeface="SimSun" pitchFamily="2" charset="-122"/>
                  <a:cs typeface="Arial" pitchFamily="34" charset="0"/>
                </a:rPr>
                <a:t/>
              </a:r>
              <a:br>
                <a:rPr kumimoji="0" lang="en-US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itchFamily="34" charset="0"/>
                  <a:ea typeface="SimSun" pitchFamily="2" charset="-122"/>
                  <a:cs typeface="Arial" pitchFamily="34" charset="0"/>
                </a:rPr>
              </a:br>
              <a:r>
                <a:rPr kumimoji="0" lang="en-US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itchFamily="34" charset="0"/>
                  <a:ea typeface="SimSun" pitchFamily="2" charset="-122"/>
                  <a:cs typeface="Arial" pitchFamily="34" charset="0"/>
                </a:rPr>
                <a:t>…</a:t>
              </a:r>
              <a:br>
                <a:rPr kumimoji="0" lang="en-US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itchFamily="34" charset="0"/>
                  <a:ea typeface="SimSun" pitchFamily="2" charset="-122"/>
                  <a:cs typeface="Arial" pitchFamily="34" charset="0"/>
                </a:rPr>
              </a:br>
              <a:r>
                <a:rPr kumimoji="0" lang="en-US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itchFamily="34" charset="0"/>
                  <a:ea typeface="SimSun" pitchFamily="2" charset="-122"/>
                  <a:cs typeface="Arial" pitchFamily="34" charset="0"/>
                </a:rPr>
                <a:t/>
              </a:r>
              <a:br>
                <a:rPr kumimoji="0" lang="en-US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itchFamily="34" charset="0"/>
                  <a:ea typeface="SimSun" pitchFamily="2" charset="-122"/>
                  <a:cs typeface="Arial" pitchFamily="34" charset="0"/>
                </a:rPr>
              </a:br>
              <a:r>
                <a:rPr kumimoji="0" lang="en-US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itchFamily="34" charset="0"/>
                  <a:ea typeface="SimSun" pitchFamily="2" charset="-122"/>
                  <a:cs typeface="Arial" pitchFamily="34" charset="0"/>
                </a:rPr>
                <a:t>65</a:t>
              </a:r>
            </a:p>
            <a:p>
              <a:pPr marL="0" marR="0" lvl="0" indent="0" algn="l" defTabSz="457189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itchFamily="34" charset="0"/>
                  <a:ea typeface="SimSun" pitchFamily="2" charset="-122"/>
                  <a:cs typeface="Arial" pitchFamily="34" charset="0"/>
                </a:rPr>
                <a:t>16</a:t>
              </a:r>
            </a:p>
            <a:p>
              <a:pPr marL="0" marR="0" lvl="0" indent="0" algn="l" defTabSz="457189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itchFamily="34" charset="0"/>
                  <a:ea typeface="SimSun" pitchFamily="2" charset="-122"/>
                  <a:cs typeface="Arial" pitchFamily="34" charset="0"/>
                </a:rPr>
                <a:t>16</a:t>
              </a:r>
            </a:p>
            <a:p>
              <a:pPr marL="0" marR="0" lvl="0" indent="0" algn="l" defTabSz="457189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itchFamily="34" charset="0"/>
                  <a:ea typeface="SimSun" pitchFamily="2" charset="-122"/>
                  <a:cs typeface="Arial" pitchFamily="34" charset="0"/>
                </a:rPr>
                <a:t>71</a:t>
              </a:r>
            </a:p>
          </p:txBody>
        </p:sp>
        <p:grpSp>
          <p:nvGrpSpPr>
            <p:cNvPr id="33" name="Group 7"/>
            <p:cNvGrpSpPr>
              <a:grpSpLocks/>
            </p:cNvGrpSpPr>
            <p:nvPr/>
          </p:nvGrpSpPr>
          <p:grpSpPr bwMode="auto">
            <a:xfrm>
              <a:off x="7620000" y="1492057"/>
              <a:ext cx="3962400" cy="3113088"/>
              <a:chOff x="3600" y="1001"/>
              <a:chExt cx="1872" cy="1961"/>
            </a:xfrm>
          </p:grpSpPr>
          <p:sp>
            <p:nvSpPr>
              <p:cNvPr id="46" name="Rectangle 8"/>
              <p:cNvSpPr>
                <a:spLocks noChangeArrowheads="1"/>
              </p:cNvSpPr>
              <p:nvPr/>
            </p:nvSpPr>
            <p:spPr bwMode="auto">
              <a:xfrm>
                <a:off x="3600" y="1001"/>
                <a:ext cx="1872" cy="192"/>
              </a:xfrm>
              <a:prstGeom prst="rect">
                <a:avLst/>
              </a:prstGeom>
              <a:noFill/>
              <a:ln w="28575">
                <a:solidFill>
                  <a:srgbClr val="3333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ts val="6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q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ts val="6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q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ts val="6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q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ts val="6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q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ts val="6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q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q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q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q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q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marL="0" marR="0" lvl="0" indent="0" algn="l" defTabSz="457189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SimSun" pitchFamily="2" charset="-122"/>
                  <a:cs typeface="Arial" pitchFamily="34" charset="0"/>
                </a:endParaRPr>
              </a:p>
            </p:txBody>
          </p:sp>
          <p:sp>
            <p:nvSpPr>
              <p:cNvPr id="47" name="Rectangle 9"/>
              <p:cNvSpPr>
                <a:spLocks noChangeArrowheads="1"/>
              </p:cNvSpPr>
              <p:nvPr/>
            </p:nvSpPr>
            <p:spPr bwMode="auto">
              <a:xfrm>
                <a:off x="3744" y="1193"/>
                <a:ext cx="1728" cy="552"/>
              </a:xfrm>
              <a:prstGeom prst="rect">
                <a:avLst/>
              </a:prstGeom>
              <a:noFill/>
              <a:ln w="28575">
                <a:solidFill>
                  <a:srgbClr val="3333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ts val="6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q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ts val="6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q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ts val="6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q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ts val="6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q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ts val="6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q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q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q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q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q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marL="0" marR="0" lvl="0" indent="0" algn="l" defTabSz="457189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SimSun" pitchFamily="2" charset="-122"/>
                  <a:cs typeface="Arial" pitchFamily="34" charset="0"/>
                </a:endParaRPr>
              </a:p>
            </p:txBody>
          </p:sp>
          <p:sp>
            <p:nvSpPr>
              <p:cNvPr id="48" name="Rectangle 10"/>
              <p:cNvSpPr>
                <a:spLocks noChangeArrowheads="1"/>
              </p:cNvSpPr>
              <p:nvPr/>
            </p:nvSpPr>
            <p:spPr bwMode="auto">
              <a:xfrm>
                <a:off x="3600" y="2218"/>
                <a:ext cx="1872" cy="192"/>
              </a:xfrm>
              <a:prstGeom prst="rect">
                <a:avLst/>
              </a:prstGeom>
              <a:noFill/>
              <a:ln w="28575">
                <a:solidFill>
                  <a:srgbClr val="3333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ts val="6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q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ts val="6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q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ts val="6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q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ts val="6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q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ts val="6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q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q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q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q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q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marL="0" marR="0" lvl="0" indent="0" algn="l" defTabSz="457189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SimSun" pitchFamily="2" charset="-122"/>
                  <a:cs typeface="Arial" pitchFamily="34" charset="0"/>
                </a:endParaRPr>
              </a:p>
            </p:txBody>
          </p:sp>
          <p:sp>
            <p:nvSpPr>
              <p:cNvPr id="49" name="Rectangle 11"/>
              <p:cNvSpPr>
                <a:spLocks noChangeArrowheads="1"/>
              </p:cNvSpPr>
              <p:nvPr/>
            </p:nvSpPr>
            <p:spPr bwMode="auto">
              <a:xfrm>
                <a:off x="3696" y="2410"/>
                <a:ext cx="1776" cy="552"/>
              </a:xfrm>
              <a:prstGeom prst="rect">
                <a:avLst/>
              </a:prstGeom>
              <a:noFill/>
              <a:ln w="28575">
                <a:solidFill>
                  <a:srgbClr val="3333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ts val="6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q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ts val="6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q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ts val="6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q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ts val="6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q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ts val="6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q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q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q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q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q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marL="0" marR="0" lvl="0" indent="0" algn="l" defTabSz="457189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SimSun" pitchFamily="2" charset="-122"/>
                  <a:cs typeface="Arial" pitchFamily="34" charset="0"/>
                </a:endParaRPr>
              </a:p>
            </p:txBody>
          </p:sp>
        </p:grpSp>
        <p:grpSp>
          <p:nvGrpSpPr>
            <p:cNvPr id="34" name="Group 12"/>
            <p:cNvGrpSpPr>
              <a:grpSpLocks/>
            </p:cNvGrpSpPr>
            <p:nvPr/>
          </p:nvGrpSpPr>
          <p:grpSpPr bwMode="auto">
            <a:xfrm>
              <a:off x="6705600" y="1487295"/>
              <a:ext cx="812800" cy="3124200"/>
              <a:chOff x="3168" y="1008"/>
              <a:chExt cx="384" cy="1968"/>
            </a:xfrm>
          </p:grpSpPr>
          <p:sp>
            <p:nvSpPr>
              <p:cNvPr id="42" name="Rectangle 13"/>
              <p:cNvSpPr>
                <a:spLocks noChangeArrowheads="1"/>
              </p:cNvSpPr>
              <p:nvPr/>
            </p:nvSpPr>
            <p:spPr bwMode="auto">
              <a:xfrm>
                <a:off x="3168" y="1008"/>
                <a:ext cx="384" cy="192"/>
              </a:xfrm>
              <a:prstGeom prst="rect">
                <a:avLst/>
              </a:prstGeom>
              <a:noFill/>
              <a:ln w="28575">
                <a:solidFill>
                  <a:srgbClr val="3333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ts val="6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q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ts val="6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q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ts val="6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q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ts val="6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q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ts val="6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q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q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q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q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q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marL="0" marR="0" lvl="0" indent="0" algn="l" defTabSz="457189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SimSun" pitchFamily="2" charset="-122"/>
                  <a:cs typeface="Arial" pitchFamily="34" charset="0"/>
                </a:endParaRPr>
              </a:p>
            </p:txBody>
          </p:sp>
          <p:sp>
            <p:nvSpPr>
              <p:cNvPr id="43" name="Rectangle 14"/>
              <p:cNvSpPr>
                <a:spLocks noChangeArrowheads="1"/>
              </p:cNvSpPr>
              <p:nvPr/>
            </p:nvSpPr>
            <p:spPr bwMode="auto">
              <a:xfrm>
                <a:off x="3168" y="1200"/>
                <a:ext cx="384" cy="552"/>
              </a:xfrm>
              <a:prstGeom prst="rect">
                <a:avLst/>
              </a:prstGeom>
              <a:noFill/>
              <a:ln w="28575">
                <a:solidFill>
                  <a:srgbClr val="3333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ts val="6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q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ts val="6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q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ts val="6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q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ts val="6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q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ts val="6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q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q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q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q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q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marL="0" marR="0" lvl="0" indent="0" algn="l" defTabSz="457189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SimSun" pitchFamily="2" charset="-122"/>
                  <a:cs typeface="Arial" pitchFamily="34" charset="0"/>
                </a:endParaRPr>
              </a:p>
            </p:txBody>
          </p:sp>
          <p:sp>
            <p:nvSpPr>
              <p:cNvPr id="44" name="Rectangle 15"/>
              <p:cNvSpPr>
                <a:spLocks noChangeArrowheads="1"/>
              </p:cNvSpPr>
              <p:nvPr/>
            </p:nvSpPr>
            <p:spPr bwMode="auto">
              <a:xfrm>
                <a:off x="3168" y="2232"/>
                <a:ext cx="384" cy="192"/>
              </a:xfrm>
              <a:prstGeom prst="rect">
                <a:avLst/>
              </a:prstGeom>
              <a:noFill/>
              <a:ln w="28575">
                <a:solidFill>
                  <a:srgbClr val="3333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ts val="6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q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ts val="6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q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ts val="6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q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ts val="6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q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ts val="6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q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q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q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q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q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marL="0" marR="0" lvl="0" indent="0" algn="l" defTabSz="457189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SimSun" pitchFamily="2" charset="-122"/>
                  <a:cs typeface="Arial" pitchFamily="34" charset="0"/>
                </a:endParaRPr>
              </a:p>
            </p:txBody>
          </p:sp>
          <p:sp>
            <p:nvSpPr>
              <p:cNvPr id="45" name="Rectangle 16"/>
              <p:cNvSpPr>
                <a:spLocks noChangeArrowheads="1"/>
              </p:cNvSpPr>
              <p:nvPr/>
            </p:nvSpPr>
            <p:spPr bwMode="auto">
              <a:xfrm>
                <a:off x="3168" y="2424"/>
                <a:ext cx="384" cy="552"/>
              </a:xfrm>
              <a:prstGeom prst="rect">
                <a:avLst/>
              </a:prstGeom>
              <a:noFill/>
              <a:ln w="28575">
                <a:solidFill>
                  <a:srgbClr val="3333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ts val="6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q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ts val="6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q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ts val="6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q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ts val="6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q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ts val="6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q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q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q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q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q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marL="0" marR="0" lvl="0" indent="0" algn="l" defTabSz="457189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SimSun" pitchFamily="2" charset="-122"/>
                  <a:cs typeface="Arial" pitchFamily="34" charset="0"/>
                </a:endParaRPr>
              </a:p>
            </p:txBody>
          </p:sp>
        </p:grpSp>
        <p:sp>
          <p:nvSpPr>
            <p:cNvPr id="35" name="Rectangle 17"/>
            <p:cNvSpPr>
              <a:spLocks noChangeArrowheads="1"/>
            </p:cNvSpPr>
            <p:nvPr/>
          </p:nvSpPr>
          <p:spPr bwMode="auto">
            <a:xfrm>
              <a:off x="6705600" y="1492057"/>
              <a:ext cx="812800" cy="3124200"/>
            </a:xfrm>
            <a:prstGeom prst="rect">
              <a:avLst/>
            </a:prstGeom>
            <a:noFill/>
            <a:ln w="28575">
              <a:solidFill>
                <a:srgbClr val="3333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ts val="6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q"/>
                <a:defRPr sz="24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ts val="6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q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ts val="6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q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ts val="6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q"/>
                <a:defRPr sz="24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ts val="6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q"/>
                <a:defRPr sz="24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q"/>
                <a:defRPr sz="24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q"/>
                <a:defRPr sz="24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q"/>
                <a:defRPr sz="24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q"/>
                <a:defRPr sz="2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l" defTabSz="457189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 pitchFamily="34" charset="0"/>
              </a:endParaRPr>
            </a:p>
          </p:txBody>
        </p:sp>
        <p:grpSp>
          <p:nvGrpSpPr>
            <p:cNvPr id="36" name="Group 18"/>
            <p:cNvGrpSpPr>
              <a:grpSpLocks/>
            </p:cNvGrpSpPr>
            <p:nvPr/>
          </p:nvGrpSpPr>
          <p:grpSpPr bwMode="auto">
            <a:xfrm>
              <a:off x="6705600" y="1492057"/>
              <a:ext cx="812800" cy="3352800"/>
              <a:chOff x="2592" y="1008"/>
              <a:chExt cx="384" cy="2112"/>
            </a:xfrm>
          </p:grpSpPr>
          <p:sp>
            <p:nvSpPr>
              <p:cNvPr id="38" name="Rectangle 19"/>
              <p:cNvSpPr>
                <a:spLocks noChangeArrowheads="1"/>
              </p:cNvSpPr>
              <p:nvPr/>
            </p:nvSpPr>
            <p:spPr bwMode="auto">
              <a:xfrm>
                <a:off x="2592" y="1008"/>
                <a:ext cx="384" cy="528"/>
              </a:xfrm>
              <a:prstGeom prst="rect">
                <a:avLst/>
              </a:prstGeom>
              <a:noFill/>
              <a:ln w="28575">
                <a:solidFill>
                  <a:srgbClr val="3333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ts val="6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q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ts val="6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q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ts val="6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q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ts val="6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q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ts val="6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q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q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q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q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q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marL="0" marR="0" lvl="0" indent="0" algn="l" defTabSz="457189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SimSun" pitchFamily="2" charset="-122"/>
                  <a:cs typeface="Arial" pitchFamily="34" charset="0"/>
                </a:endParaRPr>
              </a:p>
            </p:txBody>
          </p:sp>
          <p:sp>
            <p:nvSpPr>
              <p:cNvPr id="39" name="Rectangle 20"/>
              <p:cNvSpPr>
                <a:spLocks noChangeArrowheads="1"/>
              </p:cNvSpPr>
              <p:nvPr/>
            </p:nvSpPr>
            <p:spPr bwMode="auto">
              <a:xfrm>
                <a:off x="2592" y="1536"/>
                <a:ext cx="384" cy="528"/>
              </a:xfrm>
              <a:prstGeom prst="rect">
                <a:avLst/>
              </a:prstGeom>
              <a:noFill/>
              <a:ln w="28575">
                <a:solidFill>
                  <a:srgbClr val="3333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ts val="6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q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ts val="6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q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ts val="6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q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ts val="6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q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ts val="6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q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q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q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q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q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marL="0" marR="0" lvl="0" indent="0" algn="l" defTabSz="457189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SimSun" pitchFamily="2" charset="-122"/>
                  <a:cs typeface="Arial" pitchFamily="34" charset="0"/>
                </a:endParaRPr>
              </a:p>
            </p:txBody>
          </p:sp>
          <p:sp>
            <p:nvSpPr>
              <p:cNvPr id="40" name="Rectangle 21"/>
              <p:cNvSpPr>
                <a:spLocks noChangeArrowheads="1"/>
              </p:cNvSpPr>
              <p:nvPr/>
            </p:nvSpPr>
            <p:spPr bwMode="auto">
              <a:xfrm>
                <a:off x="2592" y="2064"/>
                <a:ext cx="384" cy="528"/>
              </a:xfrm>
              <a:prstGeom prst="rect">
                <a:avLst/>
              </a:prstGeom>
              <a:noFill/>
              <a:ln w="28575">
                <a:solidFill>
                  <a:srgbClr val="3333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ts val="6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q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ts val="6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q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ts val="6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q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ts val="6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q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ts val="6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q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q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q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q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q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marL="0" marR="0" lvl="0" indent="0" algn="l" defTabSz="457189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SimSun" pitchFamily="2" charset="-122"/>
                  <a:cs typeface="Arial" pitchFamily="34" charset="0"/>
                </a:endParaRPr>
              </a:p>
            </p:txBody>
          </p:sp>
          <p:sp>
            <p:nvSpPr>
              <p:cNvPr id="41" name="Rectangle 22"/>
              <p:cNvSpPr>
                <a:spLocks noChangeArrowheads="1"/>
              </p:cNvSpPr>
              <p:nvPr/>
            </p:nvSpPr>
            <p:spPr bwMode="auto">
              <a:xfrm>
                <a:off x="2592" y="2592"/>
                <a:ext cx="384" cy="528"/>
              </a:xfrm>
              <a:prstGeom prst="rect">
                <a:avLst/>
              </a:prstGeom>
              <a:noFill/>
              <a:ln w="28575">
                <a:solidFill>
                  <a:srgbClr val="3333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ts val="6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q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ts val="600"/>
                  </a:spcBef>
                  <a:buClr>
                    <a:schemeClr val="hlink"/>
                  </a:buClr>
                  <a:buSzPct val="55000"/>
                  <a:buFont typeface="Wingdings" pitchFamily="2" charset="2"/>
                  <a:buChar char="q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ts val="600"/>
                  </a:spcBef>
                  <a:buClr>
                    <a:schemeClr val="folHlink"/>
                  </a:buClr>
                  <a:buSzPct val="50000"/>
                  <a:buFont typeface="Wingdings" pitchFamily="2" charset="2"/>
                  <a:buChar char="q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ts val="600"/>
                  </a:spcBef>
                  <a:buClr>
                    <a:schemeClr val="accent2"/>
                  </a:buClr>
                  <a:buSzPct val="55000"/>
                  <a:buFont typeface="Wingdings" pitchFamily="2" charset="2"/>
                  <a:buChar char="q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ts val="600"/>
                  </a:spcBef>
                  <a:buClr>
                    <a:schemeClr val="accent1"/>
                  </a:buClr>
                  <a:buSzPct val="50000"/>
                  <a:buFont typeface="Wingdings" pitchFamily="2" charset="2"/>
                  <a:buChar char="q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q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q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q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q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marL="0" marR="0" lvl="0" indent="0" algn="l" defTabSz="457189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SimSun" pitchFamily="2" charset="-122"/>
                  <a:cs typeface="Arial" pitchFamily="34" charset="0"/>
                </a:endParaRPr>
              </a:p>
            </p:txBody>
          </p:sp>
        </p:grpSp>
        <p:sp>
          <p:nvSpPr>
            <p:cNvPr id="37" name="Text Box 23"/>
            <p:cNvSpPr txBox="1">
              <a:spLocks noChangeArrowheads="1"/>
            </p:cNvSpPr>
            <p:nvPr/>
          </p:nvSpPr>
          <p:spPr bwMode="auto">
            <a:xfrm>
              <a:off x="6299200" y="1072957"/>
              <a:ext cx="193040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ts val="6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q"/>
                <a:defRPr sz="24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ts val="6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q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ts val="6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q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ts val="6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q"/>
                <a:defRPr sz="24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ts val="6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q"/>
                <a:defRPr sz="24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q"/>
                <a:defRPr sz="24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q"/>
                <a:defRPr sz="24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q"/>
                <a:defRPr sz="24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q"/>
                <a:defRPr sz="2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l" defTabSz="457189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itchFamily="34" charset="0"/>
                  <a:ea typeface="SimSun" pitchFamily="2" charset="-122"/>
                  <a:cs typeface="Arial" pitchFamily="34" charset="0"/>
                </a:rPr>
                <a:t>Hash values</a:t>
              </a:r>
            </a:p>
          </p:txBody>
        </p:sp>
      </p:grpSp>
      <p:sp>
        <p:nvSpPr>
          <p:cNvPr id="51" name="Text Box 14"/>
          <p:cNvSpPr txBox="1">
            <a:spLocks noChangeArrowheads="1"/>
          </p:cNvSpPr>
          <p:nvPr/>
        </p:nvSpPr>
        <p:spPr bwMode="auto">
          <a:xfrm>
            <a:off x="795262" y="6439589"/>
            <a:ext cx="3497606" cy="36928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square" lIns="91390" tIns="45695" rIns="91390" bIns="45695">
            <a:spAutoFit/>
          </a:bodyPr>
          <a:lstStyle>
            <a:lvl1pPr defTabSz="3292475" eaLnBrk="0" hangingPunct="0">
              <a:spcBef>
                <a:spcPts val="600"/>
              </a:spcBef>
              <a:buClr>
                <a:schemeClr val="folHlink"/>
              </a:buClr>
              <a:buSzPct val="60000"/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3292475" eaLnBrk="0" hangingPunct="0">
              <a:spcBef>
                <a:spcPts val="600"/>
              </a:spcBef>
              <a:buClr>
                <a:schemeClr val="hlink"/>
              </a:buClr>
              <a:buSzPct val="55000"/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3292475" eaLnBrk="0" hangingPunct="0">
              <a:spcBef>
                <a:spcPts val="600"/>
              </a:spcBef>
              <a:buClr>
                <a:schemeClr val="folHlink"/>
              </a:buClr>
              <a:buSzPct val="50000"/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3292475" eaLnBrk="0" hangingPunct="0">
              <a:spcBef>
                <a:spcPts val="600"/>
              </a:spcBef>
              <a:buClr>
                <a:schemeClr val="accent2"/>
              </a:buClr>
              <a:buSzPct val="55000"/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3292475" eaLnBrk="0" hangingPunct="0">
              <a:spcBef>
                <a:spcPts val="600"/>
              </a:spcBef>
              <a:buClr>
                <a:schemeClr val="accent1"/>
              </a:buClr>
              <a:buSzPct val="50000"/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3292475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3292475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3292475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3292475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3292475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SimSun" pitchFamily="2" charset="-122"/>
              </a:rPr>
              <a:t>Courtesy of </a:t>
            </a:r>
            <a:r>
              <a:rPr kumimoji="0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SimSun" pitchFamily="2" charset="-122"/>
              </a:rPr>
              <a:t>Yuanyuan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SimSun" pitchFamily="2" charset="-122"/>
              </a:rPr>
              <a:t> </a:t>
            </a:r>
            <a:r>
              <a:rPr kumimoji="0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SimSun" pitchFamily="2" charset="-122"/>
              </a:rPr>
              <a:t>Zhou@UCSD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SimSun" pitchFamily="2" charset="-122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65303" y="1026968"/>
            <a:ext cx="144103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SimSun" pitchFamily="2" charset="-122"/>
                <a:cs typeface="+mn-cs"/>
                <a:sym typeface="Wingdings" pitchFamily="2" charset="2"/>
              </a:rPr>
              <a:t>(mapped to)</a:t>
            </a: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5237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9" grpId="0" animBg="1"/>
      <p:bldP spid="51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ChangeArrowheads="1"/>
          </p:cNvSpPr>
          <p:nvPr>
            <p:ph type="title"/>
          </p:nvPr>
        </p:nvSpPr>
        <p:spPr>
          <a:xfrm>
            <a:off x="914401" y="95794"/>
            <a:ext cx="10354491" cy="1025439"/>
          </a:xfrm>
        </p:spPr>
        <p:txBody>
          <a:bodyPr>
            <a:normAutofit fontScale="90000"/>
          </a:bodyPr>
          <a:lstStyle/>
          <a:p>
            <a:r>
              <a:rPr lang="en-US" altLang="zh-CN" dirty="0">
                <a:ea typeface="SimSun" pitchFamily="2" charset="-122"/>
              </a:rPr>
              <a:t>Sequential Pattern Mining &amp; Detecting “Forget-to-Change” Bugs</a:t>
            </a:r>
            <a:endParaRPr lang="en-US" altLang="en-US" dirty="0">
              <a:sym typeface="Candara" pitchFamily="34" charset="0"/>
            </a:endParaRPr>
          </a:p>
        </p:txBody>
      </p:sp>
      <p:sp>
        <p:nvSpPr>
          <p:cNvPr id="17410" name="Rectangle 2"/>
          <p:cNvSpPr>
            <a:spLocks noGrp="1" noChangeArrowheads="1"/>
          </p:cNvSpPr>
          <p:nvPr>
            <p:ph idx="1"/>
          </p:nvPr>
        </p:nvSpPr>
        <p:spPr>
          <a:xfrm>
            <a:off x="449116" y="1182187"/>
            <a:ext cx="8273144" cy="5445036"/>
          </a:xfrm>
        </p:spPr>
        <p:txBody>
          <a:bodyPr/>
          <a:lstStyle/>
          <a:p>
            <a:pPr>
              <a:defRPr/>
            </a:pPr>
            <a:r>
              <a:rPr lang="en-US" altLang="zh-CN" sz="2400" kern="0" dirty="0">
                <a:ea typeface="SimSun" pitchFamily="2" charset="-122"/>
              </a:rPr>
              <a:t>Modification to the</a:t>
            </a:r>
            <a:r>
              <a:rPr lang="en-US" altLang="zh-CN" sz="2400" i="1" kern="0" dirty="0">
                <a:ea typeface="SimSun" pitchFamily="2" charset="-122"/>
              </a:rPr>
              <a:t> sequence pattern mining algorithm</a:t>
            </a:r>
            <a:endParaRPr lang="en-US" altLang="zh-CN" sz="2400" kern="0" dirty="0">
              <a:ea typeface="SimSun" pitchFamily="2" charset="-122"/>
            </a:endParaRPr>
          </a:p>
          <a:p>
            <a:pPr lvl="1">
              <a:defRPr/>
            </a:pPr>
            <a:r>
              <a:rPr lang="en-US" altLang="zh-CN" sz="2400" kern="0" dirty="0">
                <a:ea typeface="SimSun" pitchFamily="2" charset="-122"/>
              </a:rPr>
              <a:t>Constrain the max gap</a:t>
            </a:r>
          </a:p>
          <a:p>
            <a:pPr>
              <a:defRPr/>
            </a:pPr>
            <a:endParaRPr lang="en-US" altLang="zh-CN" sz="2400" dirty="0">
              <a:ea typeface="SimSun" pitchFamily="2" charset="-122"/>
            </a:endParaRPr>
          </a:p>
          <a:p>
            <a:pPr>
              <a:defRPr/>
            </a:pPr>
            <a:r>
              <a:rPr lang="en-US" altLang="zh-CN" sz="2400" dirty="0">
                <a:ea typeface="SimSun" pitchFamily="2" charset="-122"/>
              </a:rPr>
              <a:t>Composing Larger Copy-Pasted Segments</a:t>
            </a:r>
          </a:p>
          <a:p>
            <a:pPr lvl="1">
              <a:defRPr/>
            </a:pPr>
            <a:r>
              <a:rPr lang="en-US" altLang="zh-CN" sz="2400" dirty="0">
                <a:ea typeface="SimSun" pitchFamily="2" charset="-122"/>
              </a:rPr>
              <a:t>Combine the neighboring copy-pasted segments repeatedly</a:t>
            </a:r>
          </a:p>
          <a:p>
            <a:pPr>
              <a:lnSpc>
                <a:spcPct val="90000"/>
              </a:lnSpc>
              <a:defRPr/>
            </a:pPr>
            <a:r>
              <a:rPr lang="en-US" altLang="zh-CN" sz="2400" dirty="0">
                <a:ea typeface="SimSun" pitchFamily="2" charset="-122"/>
              </a:rPr>
              <a:t>Find conflicts:  Identify names that cannot be mapped to the corresponding ones</a:t>
            </a:r>
          </a:p>
          <a:p>
            <a:pPr marL="747713" lvl="3" indent="-461963">
              <a:lnSpc>
                <a:spcPct val="90000"/>
              </a:lnSpc>
              <a:buClr>
                <a:srgbClr val="0000CC"/>
              </a:buClr>
              <a:defRPr/>
            </a:pPr>
            <a:r>
              <a:rPr lang="en-US" altLang="zh-CN" sz="2400" dirty="0">
                <a:ea typeface="SimSun" pitchFamily="2" charset="-122"/>
              </a:rPr>
              <a:t>E.g., 1 out of 4 “</a:t>
            </a:r>
            <a:r>
              <a:rPr lang="en-US" altLang="zh-CN" sz="2400" b="1" dirty="0">
                <a:solidFill>
                  <a:srgbClr val="FF0000"/>
                </a:solidFill>
                <a:ea typeface="SimSun" pitchFamily="2" charset="-122"/>
              </a:rPr>
              <a:t>total</a:t>
            </a:r>
            <a:r>
              <a:rPr lang="en-US" altLang="zh-CN" sz="2400" b="1" dirty="0">
                <a:ea typeface="SimSun" pitchFamily="2" charset="-122"/>
              </a:rPr>
              <a:t>”</a:t>
            </a:r>
            <a:r>
              <a:rPr lang="en-US" altLang="zh-CN" sz="2400" dirty="0">
                <a:ea typeface="SimSun" pitchFamily="2" charset="-122"/>
              </a:rPr>
              <a:t> is unchanged, </a:t>
            </a:r>
            <a:r>
              <a:rPr lang="en-US" altLang="zh-CN" sz="2400" i="1" dirty="0">
                <a:ea typeface="SimSun" pitchFamily="2" charset="-122"/>
              </a:rPr>
              <a:t>unchanged ratio</a:t>
            </a:r>
            <a:r>
              <a:rPr lang="en-US" altLang="zh-CN" sz="2400" dirty="0">
                <a:ea typeface="SimSun" pitchFamily="2" charset="-122"/>
              </a:rPr>
              <a:t> = 0.25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zh-CN" sz="2400" kern="0" dirty="0">
                <a:ea typeface="SimSun" pitchFamily="2" charset="-122"/>
              </a:rPr>
              <a:t>If </a:t>
            </a:r>
            <a:r>
              <a:rPr lang="en-US" altLang="zh-CN" sz="2400" dirty="0">
                <a:ea typeface="SimSun" pitchFamily="2" charset="-122"/>
              </a:rPr>
              <a:t> 0 &lt; </a:t>
            </a:r>
            <a:r>
              <a:rPr lang="en-US" altLang="zh-CN" sz="2400" i="1" dirty="0">
                <a:ea typeface="SimSun" pitchFamily="2" charset="-122"/>
              </a:rPr>
              <a:t>unchanged ratio </a:t>
            </a:r>
            <a:r>
              <a:rPr lang="en-US" altLang="zh-CN" sz="2400" dirty="0">
                <a:ea typeface="SimSun" pitchFamily="2" charset="-122"/>
              </a:rPr>
              <a:t>&lt; </a:t>
            </a:r>
            <a:r>
              <a:rPr lang="en-US" altLang="zh-CN" sz="2400" i="1" dirty="0">
                <a:ea typeface="SimSun" pitchFamily="2" charset="-122"/>
              </a:rPr>
              <a:t>threshold</a:t>
            </a:r>
            <a:r>
              <a:rPr lang="en-US" altLang="zh-CN" sz="2400" dirty="0">
                <a:ea typeface="SimSun" pitchFamily="2" charset="-122"/>
              </a:rPr>
              <a:t>,  then report it as a bug </a:t>
            </a:r>
          </a:p>
          <a:p>
            <a:pPr>
              <a:lnSpc>
                <a:spcPct val="90000"/>
              </a:lnSpc>
              <a:defRPr/>
            </a:pPr>
            <a:r>
              <a:rPr lang="en-US" altLang="zh-CN" sz="2400" dirty="0">
                <a:ea typeface="SimSun" pitchFamily="2" charset="-122"/>
              </a:rPr>
              <a:t>CP-Miner reported many C-P bugs in Linux, Apache, … out of millions of LOC (lines of code)</a:t>
            </a:r>
          </a:p>
          <a:p>
            <a:pPr lvl="1">
              <a:defRPr/>
            </a:pPr>
            <a:endParaRPr lang="en-US" altLang="zh-CN" sz="2400" dirty="0">
              <a:ea typeface="SimSun" pitchFamily="2" charset="-122"/>
            </a:endParaRPr>
          </a:p>
        </p:txBody>
      </p:sp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5311471" y="6432317"/>
            <a:ext cx="3585173" cy="36928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square" lIns="91390" tIns="45695" rIns="91390" bIns="45695">
            <a:spAutoFit/>
          </a:bodyPr>
          <a:lstStyle>
            <a:lvl1pPr defTabSz="3292475" eaLnBrk="0" hangingPunct="0">
              <a:spcBef>
                <a:spcPts val="600"/>
              </a:spcBef>
              <a:buClr>
                <a:schemeClr val="folHlink"/>
              </a:buClr>
              <a:buSzPct val="60000"/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3292475" eaLnBrk="0" hangingPunct="0">
              <a:spcBef>
                <a:spcPts val="600"/>
              </a:spcBef>
              <a:buClr>
                <a:schemeClr val="hlink"/>
              </a:buClr>
              <a:buSzPct val="55000"/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3292475" eaLnBrk="0" hangingPunct="0">
              <a:spcBef>
                <a:spcPts val="600"/>
              </a:spcBef>
              <a:buClr>
                <a:schemeClr val="folHlink"/>
              </a:buClr>
              <a:buSzPct val="50000"/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3292475" eaLnBrk="0" hangingPunct="0">
              <a:spcBef>
                <a:spcPts val="600"/>
              </a:spcBef>
              <a:buClr>
                <a:schemeClr val="accent2"/>
              </a:buClr>
              <a:buSzPct val="55000"/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3292475" eaLnBrk="0" hangingPunct="0">
              <a:spcBef>
                <a:spcPts val="600"/>
              </a:spcBef>
              <a:buClr>
                <a:schemeClr val="accent1"/>
              </a:buClr>
              <a:buSzPct val="50000"/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3292475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3292475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3292475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3292475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3292475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SimSun" pitchFamily="2" charset="-122"/>
              </a:rPr>
              <a:t>Courtesy of </a:t>
            </a:r>
            <a:r>
              <a:rPr kumimoji="0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SimSun" pitchFamily="2" charset="-122"/>
              </a:rPr>
              <a:t>Yuanyuan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SimSun" pitchFamily="2" charset="-122"/>
              </a:rPr>
              <a:t> </a:t>
            </a:r>
            <a:r>
              <a:rPr kumimoji="0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SimSun" pitchFamily="2" charset="-122"/>
              </a:rPr>
              <a:t>Zhou@UCSD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SimSun" pitchFamily="2" charset="-122"/>
              <a:cs typeface="Arial" charset="0"/>
            </a:endParaRPr>
          </a:p>
        </p:txBody>
      </p:sp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8720667" y="3203962"/>
            <a:ext cx="3064933" cy="1679575"/>
            <a:chOff x="2304" y="1824"/>
            <a:chExt cx="1672" cy="1387"/>
          </a:xfrm>
        </p:grpSpPr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2304" y="1968"/>
              <a:ext cx="624" cy="839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ts val="6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q"/>
                <a:defRPr sz="24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ts val="6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q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ts val="6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q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ts val="6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q"/>
                <a:defRPr sz="24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ts val="6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q"/>
                <a:defRPr sz="24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q"/>
                <a:defRPr sz="24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q"/>
                <a:defRPr sz="24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q"/>
                <a:defRPr sz="24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q"/>
                <a:defRPr sz="2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l" defTabSz="457189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itchFamily="34" charset="0"/>
                  <a:ea typeface="SimSun" pitchFamily="2" charset="-122"/>
                  <a:cs typeface="Arial" pitchFamily="34" charset="0"/>
                </a:rPr>
                <a:t>f</a:t>
              </a: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SimSun" pitchFamily="2" charset="-122"/>
                  <a:cs typeface="Arial" pitchFamily="34" charset="0"/>
                </a:rPr>
                <a:t> (a1);</a:t>
              </a:r>
            </a:p>
            <a:p>
              <a:pPr marL="0" marR="0" lvl="0" indent="0" algn="l" defTabSz="457189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itchFamily="34" charset="0"/>
                  <a:ea typeface="SimSun" pitchFamily="2" charset="-122"/>
                  <a:cs typeface="Arial" pitchFamily="34" charset="0"/>
                </a:rPr>
                <a:t>f</a:t>
              </a: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SimSun" pitchFamily="2" charset="-122"/>
                  <a:cs typeface="Arial" pitchFamily="34" charset="0"/>
                </a:rPr>
                <a:t> (a2);</a:t>
              </a:r>
            </a:p>
            <a:p>
              <a:pPr marL="0" marR="0" lvl="0" indent="0" algn="l" defTabSz="457189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itchFamily="34" charset="0"/>
                  <a:ea typeface="SimSun" pitchFamily="2" charset="-122"/>
                  <a:cs typeface="Arial" pitchFamily="34" charset="0"/>
                </a:rPr>
                <a:t>f</a:t>
              </a: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SimSun" pitchFamily="2" charset="-122"/>
                  <a:cs typeface="Arial" pitchFamily="34" charset="0"/>
                </a:rPr>
                <a:t> (a3);</a:t>
              </a:r>
            </a:p>
          </p:txBody>
        </p:sp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3312" y="1968"/>
              <a:ext cx="664" cy="839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ts val="6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q"/>
                <a:defRPr sz="24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ts val="6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q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ts val="6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q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ts val="6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q"/>
                <a:defRPr sz="24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ts val="6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q"/>
                <a:defRPr sz="24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q"/>
                <a:defRPr sz="24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q"/>
                <a:defRPr sz="24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q"/>
                <a:defRPr sz="24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q"/>
                <a:defRPr sz="2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l" defTabSz="457189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itchFamily="34" charset="0"/>
                  <a:ea typeface="SimSun" pitchFamily="2" charset="-122"/>
                  <a:cs typeface="Arial" pitchFamily="34" charset="0"/>
                </a:rPr>
                <a:t>f1</a:t>
              </a:r>
              <a:r>
                <a:rPr kumimoji="0" lang="en-US" altLang="zh-CN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SimSun" pitchFamily="2" charset="-122"/>
                  <a:cs typeface="Arial" pitchFamily="34" charset="0"/>
                </a:rPr>
                <a:t> (b1);</a:t>
              </a:r>
            </a:p>
            <a:p>
              <a:pPr marL="0" marR="0" lvl="0" indent="0" algn="l" defTabSz="457189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itchFamily="34" charset="0"/>
                  <a:ea typeface="SimSun" pitchFamily="2" charset="-122"/>
                  <a:cs typeface="Arial" pitchFamily="34" charset="0"/>
                </a:rPr>
                <a:t>f1</a:t>
              </a:r>
              <a:r>
                <a:rPr kumimoji="0" lang="en-US" altLang="zh-CN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SimSun" pitchFamily="2" charset="-122"/>
                  <a:cs typeface="Arial" pitchFamily="34" charset="0"/>
                </a:rPr>
                <a:t> (b2);</a:t>
              </a:r>
            </a:p>
            <a:p>
              <a:pPr marL="0" marR="0" lvl="0" indent="0" algn="l" defTabSz="457189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itchFamily="34" charset="0"/>
                  <a:ea typeface="SimSun" pitchFamily="2" charset="-122"/>
                  <a:cs typeface="Arial" pitchFamily="34" charset="0"/>
                </a:rPr>
                <a:t>f2</a:t>
              </a:r>
              <a:r>
                <a:rPr kumimoji="0" lang="en-US" altLang="zh-CN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ea typeface="SimSun" pitchFamily="2" charset="-122"/>
                  <a:cs typeface="Arial" pitchFamily="34" charset="0"/>
                </a:rPr>
                <a:t> (b3);</a:t>
              </a: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2400" y="1824"/>
              <a:ext cx="960" cy="192"/>
            </a:xfrm>
            <a:custGeom>
              <a:avLst/>
              <a:gdLst>
                <a:gd name="T0" fmla="*/ 0 w 1008"/>
                <a:gd name="T1" fmla="*/ 192 h 192"/>
                <a:gd name="T2" fmla="*/ 394 w 1008"/>
                <a:gd name="T3" fmla="*/ 0 h 192"/>
                <a:gd name="T4" fmla="*/ 829 w 1008"/>
                <a:gd name="T5" fmla="*/ 192 h 192"/>
                <a:gd name="T6" fmla="*/ 0 60000 65536"/>
                <a:gd name="T7" fmla="*/ 0 60000 65536"/>
                <a:gd name="T8" fmla="*/ 0 60000 65536"/>
                <a:gd name="T9" fmla="*/ 0 w 1008"/>
                <a:gd name="T10" fmla="*/ 0 h 192"/>
                <a:gd name="T11" fmla="*/ 1008 w 1008"/>
                <a:gd name="T12" fmla="*/ 192 h 1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08" h="192">
                  <a:moveTo>
                    <a:pt x="0" y="192"/>
                  </a:moveTo>
                  <a:cubicBezTo>
                    <a:pt x="156" y="96"/>
                    <a:pt x="312" y="0"/>
                    <a:pt x="480" y="0"/>
                  </a:cubicBezTo>
                  <a:cubicBezTo>
                    <a:pt x="648" y="0"/>
                    <a:pt x="912" y="128"/>
                    <a:pt x="1008" y="192"/>
                  </a:cubicBezTo>
                </a:path>
              </a:pathLst>
            </a:custGeom>
            <a:noFill/>
            <a:ln w="28575">
              <a:solidFill>
                <a:srgbClr val="0000FF"/>
              </a:solidFill>
              <a:round/>
              <a:headEnd type="stealth" w="lg" len="med"/>
              <a:tailEnd type="stealth" w="lg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2448" y="2112"/>
              <a:ext cx="912" cy="144"/>
            </a:xfrm>
            <a:custGeom>
              <a:avLst/>
              <a:gdLst>
                <a:gd name="T0" fmla="*/ 0 w 1008"/>
                <a:gd name="T1" fmla="*/ 61 h 192"/>
                <a:gd name="T2" fmla="*/ 322 w 1008"/>
                <a:gd name="T3" fmla="*/ 0 h 192"/>
                <a:gd name="T4" fmla="*/ 675 w 1008"/>
                <a:gd name="T5" fmla="*/ 61 h 192"/>
                <a:gd name="T6" fmla="*/ 0 60000 65536"/>
                <a:gd name="T7" fmla="*/ 0 60000 65536"/>
                <a:gd name="T8" fmla="*/ 0 60000 65536"/>
                <a:gd name="T9" fmla="*/ 0 w 1008"/>
                <a:gd name="T10" fmla="*/ 0 h 192"/>
                <a:gd name="T11" fmla="*/ 1008 w 1008"/>
                <a:gd name="T12" fmla="*/ 192 h 1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08" h="192">
                  <a:moveTo>
                    <a:pt x="0" y="192"/>
                  </a:moveTo>
                  <a:cubicBezTo>
                    <a:pt x="156" y="96"/>
                    <a:pt x="312" y="0"/>
                    <a:pt x="480" y="0"/>
                  </a:cubicBezTo>
                  <a:cubicBezTo>
                    <a:pt x="648" y="0"/>
                    <a:pt x="912" y="128"/>
                    <a:pt x="1008" y="192"/>
                  </a:cubicBezTo>
                </a:path>
              </a:pathLst>
            </a:custGeom>
            <a:noFill/>
            <a:ln w="28575">
              <a:solidFill>
                <a:srgbClr val="0000FF"/>
              </a:solidFill>
              <a:round/>
              <a:headEnd type="stealth" w="lg" len="med"/>
              <a:tailEnd type="stealth" w="lg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 flipV="1">
              <a:off x="2400" y="2688"/>
              <a:ext cx="1008" cy="240"/>
            </a:xfrm>
            <a:custGeom>
              <a:avLst/>
              <a:gdLst>
                <a:gd name="T0" fmla="*/ 0 w 1008"/>
                <a:gd name="T1" fmla="*/ 469 h 192"/>
                <a:gd name="T2" fmla="*/ 480 w 1008"/>
                <a:gd name="T3" fmla="*/ 0 h 192"/>
                <a:gd name="T4" fmla="*/ 1008 w 1008"/>
                <a:gd name="T5" fmla="*/ 469 h 192"/>
                <a:gd name="T6" fmla="*/ 0 60000 65536"/>
                <a:gd name="T7" fmla="*/ 0 60000 65536"/>
                <a:gd name="T8" fmla="*/ 0 60000 65536"/>
                <a:gd name="T9" fmla="*/ 0 w 1008"/>
                <a:gd name="T10" fmla="*/ 0 h 192"/>
                <a:gd name="T11" fmla="*/ 1008 w 1008"/>
                <a:gd name="T12" fmla="*/ 192 h 1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08" h="192">
                  <a:moveTo>
                    <a:pt x="0" y="192"/>
                  </a:moveTo>
                  <a:cubicBezTo>
                    <a:pt x="156" y="96"/>
                    <a:pt x="312" y="0"/>
                    <a:pt x="480" y="0"/>
                  </a:cubicBezTo>
                  <a:cubicBezTo>
                    <a:pt x="648" y="0"/>
                    <a:pt x="912" y="128"/>
                    <a:pt x="1008" y="192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 type="stealth" w="lg" len="med"/>
              <a:tailEnd type="stealth" w="lg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Text Box 9"/>
            <p:cNvSpPr txBox="1">
              <a:spLocks noChangeArrowheads="1"/>
            </p:cNvSpPr>
            <p:nvPr/>
          </p:nvSpPr>
          <p:spPr bwMode="auto">
            <a:xfrm>
              <a:off x="2544" y="2880"/>
              <a:ext cx="768" cy="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ts val="6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q"/>
                <a:defRPr sz="24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ts val="600"/>
                </a:spcBef>
                <a:buClr>
                  <a:schemeClr val="hlink"/>
                </a:buClr>
                <a:buSzPct val="55000"/>
                <a:buFont typeface="Wingdings" pitchFamily="2" charset="2"/>
                <a:buChar char="q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ts val="600"/>
                </a:spcBef>
                <a:buClr>
                  <a:schemeClr val="folHlink"/>
                </a:buClr>
                <a:buSzPct val="50000"/>
                <a:buFont typeface="Wingdings" pitchFamily="2" charset="2"/>
                <a:buChar char="q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ts val="600"/>
                </a:spcBef>
                <a:buClr>
                  <a:schemeClr val="accent2"/>
                </a:buClr>
                <a:buSzPct val="55000"/>
                <a:buFont typeface="Wingdings" pitchFamily="2" charset="2"/>
                <a:buChar char="q"/>
                <a:defRPr sz="24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ts val="600"/>
                </a:spcBef>
                <a:buClr>
                  <a:schemeClr val="accent1"/>
                </a:buClr>
                <a:buSzPct val="50000"/>
                <a:buFont typeface="Wingdings" pitchFamily="2" charset="2"/>
                <a:buChar char="q"/>
                <a:defRPr sz="24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q"/>
                <a:defRPr sz="24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q"/>
                <a:defRPr sz="24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q"/>
                <a:defRPr sz="24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itchFamily="2" charset="2"/>
                <a:buChar char="q"/>
                <a:defRPr sz="2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l" defTabSz="457189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1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itchFamily="34" charset="0"/>
                  <a:ea typeface="SimSun" pitchFamily="2" charset="-122"/>
                  <a:cs typeface="Arial" pitchFamily="34" charset="0"/>
                </a:rPr>
                <a:t>conflict</a:t>
              </a:r>
            </a:p>
          </p:txBody>
        </p:sp>
      </p:grp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6548846" y="1654939"/>
            <a:ext cx="1854925" cy="1006475"/>
          </a:xfrm>
          <a:prstGeom prst="rect">
            <a:avLst/>
          </a:prstGeom>
          <a:solidFill>
            <a:srgbClr val="F6E6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600"/>
              </a:spcBef>
              <a:buClr>
                <a:schemeClr val="folHlink"/>
              </a:buClr>
              <a:buSzPct val="60000"/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ts val="600"/>
              </a:spcBef>
              <a:buClr>
                <a:schemeClr val="hlink"/>
              </a:buClr>
              <a:buSzPct val="55000"/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ts val="600"/>
              </a:spcBef>
              <a:buClr>
                <a:schemeClr val="folHlink"/>
              </a:buClr>
              <a:buSzPct val="50000"/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ts val="600"/>
              </a:spcBef>
              <a:buClr>
                <a:schemeClr val="accent2"/>
              </a:buClr>
              <a:buSzPct val="55000"/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ts val="600"/>
              </a:spcBef>
              <a:buClr>
                <a:schemeClr val="accent1"/>
              </a:buClr>
              <a:buSzPct val="50000"/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SimSun" pitchFamily="2" charset="-122"/>
                <a:cs typeface="Arial" pitchFamily="34" charset="0"/>
              </a:rPr>
              <a:t>(16, 16, 71)</a:t>
            </a:r>
            <a:b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SimSun" pitchFamily="2" charset="-122"/>
                <a:cs typeface="Arial" pitchFamily="34" charset="0"/>
              </a:rPr>
            </a:b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SimSun" pitchFamily="2" charset="-122"/>
                <a:cs typeface="Arial" pitchFamily="34" charset="0"/>
              </a:rPr>
              <a:t>……</a:t>
            </a:r>
            <a:b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SimSun" pitchFamily="2" charset="-122"/>
                <a:cs typeface="Arial" pitchFamily="34" charset="0"/>
              </a:rPr>
            </a:b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SimSun" pitchFamily="2" charset="-122"/>
                <a:cs typeface="Arial" pitchFamily="34" charset="0"/>
              </a:rPr>
              <a:t>(16, 16, 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itchFamily="34" charset="0"/>
                <a:ea typeface="SimSun" pitchFamily="2" charset="-122"/>
                <a:cs typeface="Arial" pitchFamily="34" charset="0"/>
              </a:rPr>
              <a:t>10, 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SimSun" pitchFamily="2" charset="-122"/>
                <a:cs typeface="Arial" pitchFamily="34" charset="0"/>
              </a:rPr>
              <a:t>71)</a:t>
            </a:r>
          </a:p>
        </p:txBody>
      </p:sp>
      <p:sp>
        <p:nvSpPr>
          <p:cNvPr id="13" name="Oval 9"/>
          <p:cNvSpPr>
            <a:spLocks noChangeArrowheads="1"/>
          </p:cNvSpPr>
          <p:nvPr/>
        </p:nvSpPr>
        <p:spPr bwMode="auto">
          <a:xfrm>
            <a:off x="7476308" y="2307770"/>
            <a:ext cx="361406" cy="353643"/>
          </a:xfrm>
          <a:prstGeom prst="ellips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ts val="600"/>
              </a:spcBef>
              <a:buClr>
                <a:schemeClr val="folHlink"/>
              </a:buClr>
              <a:buSzPct val="60000"/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ts val="600"/>
              </a:spcBef>
              <a:buClr>
                <a:schemeClr val="hlink"/>
              </a:buClr>
              <a:buSzPct val="55000"/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ts val="600"/>
              </a:spcBef>
              <a:buClr>
                <a:schemeClr val="folHlink"/>
              </a:buClr>
              <a:buSzPct val="50000"/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ts val="600"/>
              </a:spcBef>
              <a:buClr>
                <a:schemeClr val="accent2"/>
              </a:buClr>
              <a:buSzPct val="55000"/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ts val="600"/>
              </a:spcBef>
              <a:buClr>
                <a:schemeClr val="accent1"/>
              </a:buClr>
              <a:buSzPct val="50000"/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14" name="AutoShape 10"/>
          <p:cNvSpPr>
            <a:spLocks noChangeArrowheads="1"/>
          </p:cNvSpPr>
          <p:nvPr/>
        </p:nvSpPr>
        <p:spPr bwMode="auto">
          <a:xfrm>
            <a:off x="8737600" y="1680754"/>
            <a:ext cx="2439413" cy="1001486"/>
          </a:xfrm>
          <a:prstGeom prst="wedgeRoundRectCallout">
            <a:avLst>
              <a:gd name="adj1" fmla="val -83592"/>
              <a:gd name="adj2" fmla="val 23379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ts val="600"/>
              </a:spcBef>
              <a:buClr>
                <a:schemeClr val="folHlink"/>
              </a:buClr>
              <a:buSzPct val="60000"/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ts val="600"/>
              </a:spcBef>
              <a:buClr>
                <a:schemeClr val="hlink"/>
              </a:buClr>
              <a:buSzPct val="55000"/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ts val="600"/>
              </a:spcBef>
              <a:buClr>
                <a:schemeClr val="folHlink"/>
              </a:buClr>
              <a:buSzPct val="50000"/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ts val="600"/>
              </a:spcBef>
              <a:buClr>
                <a:schemeClr val="accent2"/>
              </a:buClr>
              <a:buSzPct val="55000"/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ts val="600"/>
              </a:spcBef>
              <a:buClr>
                <a:schemeClr val="accent1"/>
              </a:buClr>
              <a:buSzPct val="50000"/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SimSun" pitchFamily="2" charset="-122"/>
                <a:cs typeface="Arial" charset="0"/>
              </a:rPr>
              <a:t>Allow a maximal gap: inserting statements in copy-and-paste</a:t>
            </a:r>
          </a:p>
        </p:txBody>
      </p:sp>
    </p:spTree>
    <p:extLst>
      <p:ext uri="{BB962C8B-B14F-4D97-AF65-F5344CB8AC3E}">
        <p14:creationId xmlns:p14="http://schemas.microsoft.com/office/powerpoint/2010/main" val="2286499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13" grpId="0" animBg="1"/>
      <p:bldP spid="14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1066800"/>
          </a:xfrm>
          <a:noFill/>
        </p:spPr>
        <p:txBody>
          <a:bodyPr vert="horz" lIns="92075" tIns="46038" rIns="92075" bIns="46038" rtlCol="0" anchor="ctr">
            <a:noAutofit/>
          </a:bodyPr>
          <a:lstStyle/>
          <a:p>
            <a:pPr marL="457200" indent="-457200">
              <a:lnSpc>
                <a:spcPct val="200000"/>
              </a:lnSpc>
              <a:buSzTx/>
            </a:pPr>
            <a:r>
              <a:rPr lang="en-US" altLang="en-US" sz="4000" dirty="0"/>
              <a:t>Chapter 7 : Advanced Frequent Pattern Mining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57688" y="1371600"/>
            <a:ext cx="10532282" cy="5074920"/>
          </a:xfrm>
          <a:noFill/>
        </p:spPr>
        <p:txBody>
          <a:bodyPr vert="horz" lIns="92075" tIns="46038" rIns="92075" bIns="46038" rtlCol="0" anchor="t">
            <a:noAutofit/>
          </a:bodyPr>
          <a:lstStyle/>
          <a:p>
            <a:pPr marL="457200" indent="-457200">
              <a:lnSpc>
                <a:spcPct val="150000"/>
              </a:lnSpc>
              <a:buSzTx/>
            </a:pPr>
            <a:r>
              <a:rPr lang="en-US" altLang="en-US" sz="2800" dirty="0"/>
              <a:t>Mining Diverse Patterns</a:t>
            </a:r>
          </a:p>
          <a:p>
            <a:pPr marL="457200" indent="-457200">
              <a:lnSpc>
                <a:spcPct val="150000"/>
              </a:lnSpc>
              <a:buSzTx/>
            </a:pPr>
            <a:r>
              <a:rPr lang="en-US" sz="2800" dirty="0">
                <a:cs typeface="Calibri"/>
              </a:rPr>
              <a:t>Constraint-Based Frequent Pattern Mining</a:t>
            </a:r>
            <a:endParaRPr lang="en-US" altLang="en-US" sz="2800" dirty="0"/>
          </a:p>
          <a:p>
            <a:pPr marL="457200" indent="-457200">
              <a:lnSpc>
                <a:spcPct val="150000"/>
              </a:lnSpc>
              <a:buSzTx/>
            </a:pPr>
            <a:r>
              <a:rPr lang="en-US" altLang="en-US" sz="2800" dirty="0"/>
              <a:t>Sequential Pattern Mining</a:t>
            </a:r>
            <a:endParaRPr lang="en-US" altLang="en-US" sz="2800" dirty="0">
              <a:cs typeface="Calibri"/>
            </a:endParaRPr>
          </a:p>
          <a:p>
            <a:pPr marL="457200" indent="-457200">
              <a:lnSpc>
                <a:spcPct val="150000"/>
              </a:lnSpc>
              <a:buSzTx/>
            </a:pPr>
            <a:r>
              <a:rPr lang="en-US" altLang="en-US" sz="2800" dirty="0"/>
              <a:t>Graph Pattern Mining</a:t>
            </a:r>
          </a:p>
          <a:p>
            <a:pPr marL="457200" indent="-457200">
              <a:lnSpc>
                <a:spcPct val="150000"/>
              </a:lnSpc>
              <a:buSzTx/>
            </a:pPr>
            <a:r>
              <a:rPr lang="en-US" altLang="en-US" sz="2800" dirty="0"/>
              <a:t>Pattern Mining Application: Mining Software Copy-and-Paste Bugs</a:t>
            </a:r>
          </a:p>
          <a:p>
            <a:pPr marL="457200" indent="-457200">
              <a:lnSpc>
                <a:spcPct val="150000"/>
              </a:lnSpc>
              <a:buSzTx/>
            </a:pPr>
            <a:r>
              <a:rPr lang="en-US" altLang="en-US" sz="2800" dirty="0"/>
              <a:t>Summary</a:t>
            </a:r>
          </a:p>
        </p:txBody>
      </p:sp>
      <p:sp>
        <p:nvSpPr>
          <p:cNvPr id="2" name="Striped Right Arrow 1"/>
          <p:cNvSpPr/>
          <p:nvPr/>
        </p:nvSpPr>
        <p:spPr>
          <a:xfrm rot="9075611">
            <a:off x="2882165" y="5037921"/>
            <a:ext cx="502920" cy="457200"/>
          </a:xfrm>
          <a:prstGeom prst="stripedRightArrow">
            <a:avLst/>
          </a:prstGeom>
          <a:solidFill>
            <a:srgbClr val="00808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1269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1066800"/>
          </a:xfrm>
          <a:noFill/>
        </p:spPr>
        <p:txBody>
          <a:bodyPr vert="horz" lIns="92075" tIns="46038" rIns="92075" bIns="46038" rtlCol="0" anchor="ctr">
            <a:noAutofit/>
          </a:bodyPr>
          <a:lstStyle/>
          <a:p>
            <a:pPr marL="457200" indent="-457200">
              <a:lnSpc>
                <a:spcPct val="200000"/>
              </a:lnSpc>
              <a:buSzTx/>
            </a:pPr>
            <a:r>
              <a:rPr lang="en-US" altLang="en-US" sz="4000" dirty="0"/>
              <a:t>Summary: Advanced Frequent Pattern Mining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82302" y="1159842"/>
            <a:ext cx="5906742" cy="5462337"/>
          </a:xfrm>
          <a:noFill/>
        </p:spPr>
        <p:txBody>
          <a:bodyPr vert="horz" lIns="92075" tIns="46038" rIns="92075" bIns="46038" rtlCol="0">
            <a:noAutofit/>
          </a:bodyPr>
          <a:lstStyle/>
          <a:p>
            <a:pPr marL="457200" indent="-457200">
              <a:buSzTx/>
            </a:pPr>
            <a:r>
              <a:rPr lang="en-US" altLang="en-US" sz="2000" dirty="0"/>
              <a:t>Mining Diverse Patterns</a:t>
            </a:r>
          </a:p>
          <a:p>
            <a:pPr marL="688969" lvl="1" indent="-457200">
              <a:buSzTx/>
            </a:pPr>
            <a:r>
              <a:rPr lang="en-US" altLang="en-US" sz="2000" dirty="0"/>
              <a:t>Mining Multiple-Level Associations</a:t>
            </a:r>
          </a:p>
          <a:p>
            <a:pPr marL="688969" lvl="1" indent="-457200">
              <a:buSzTx/>
            </a:pPr>
            <a:r>
              <a:rPr lang="en-US" altLang="en-US" sz="2000" dirty="0"/>
              <a:t>Mining Multi-Dimensional Associations</a:t>
            </a:r>
          </a:p>
          <a:p>
            <a:pPr marL="688969" lvl="1" indent="-457200">
              <a:buSzTx/>
            </a:pPr>
            <a:r>
              <a:rPr lang="en-US" altLang="en-US" sz="2000" dirty="0"/>
              <a:t>Mining Quantitative Associations</a:t>
            </a:r>
          </a:p>
          <a:p>
            <a:pPr marL="688969" lvl="1" indent="-457200">
              <a:buSzTx/>
            </a:pPr>
            <a:r>
              <a:rPr lang="en-US" altLang="en-US" sz="2000" dirty="0"/>
              <a:t>Mining Negative Correlations</a:t>
            </a:r>
          </a:p>
          <a:p>
            <a:pPr marL="688969" lvl="1" indent="-457200">
              <a:buSzTx/>
            </a:pPr>
            <a:r>
              <a:rPr lang="en-US" altLang="en-US" sz="2000" dirty="0"/>
              <a:t>Mining Compressed and Redundancy-Aware Patterns</a:t>
            </a:r>
          </a:p>
          <a:p>
            <a:pPr marL="457200" indent="-457200">
              <a:buSzTx/>
            </a:pPr>
            <a:r>
              <a:rPr lang="en-US" altLang="en-US" sz="2000" dirty="0"/>
              <a:t>Sequential Pattern Mining</a:t>
            </a:r>
          </a:p>
          <a:p>
            <a:pPr lvl="1"/>
            <a:r>
              <a:rPr lang="en-US" sz="2000" dirty="0"/>
              <a:t>Sequential Pattern and Sequential Pattern Mining </a:t>
            </a:r>
          </a:p>
          <a:p>
            <a:pPr lvl="1"/>
            <a:r>
              <a:rPr lang="en-US" sz="2000" dirty="0"/>
              <a:t>GSP: </a:t>
            </a:r>
            <a:r>
              <a:rPr lang="en-US" sz="2000" dirty="0" err="1"/>
              <a:t>Apriori</a:t>
            </a:r>
            <a:r>
              <a:rPr lang="en-US" sz="2000" dirty="0"/>
              <a:t>-Based Sequential Pattern Mining</a:t>
            </a:r>
          </a:p>
          <a:p>
            <a:pPr lvl="1"/>
            <a:r>
              <a:rPr lang="en-US" sz="2000" dirty="0"/>
              <a:t>SPADE: Sequential Pattern Mining in Vertical Data Format</a:t>
            </a:r>
          </a:p>
          <a:p>
            <a:pPr lvl="1"/>
            <a:r>
              <a:rPr lang="en-US" sz="2000" dirty="0" err="1"/>
              <a:t>PrefixSpan</a:t>
            </a:r>
            <a:r>
              <a:rPr lang="en-US" sz="2000" dirty="0"/>
              <a:t>: Sequential Pattern Mining by Pattern-Growth</a:t>
            </a:r>
          </a:p>
          <a:p>
            <a:pPr lvl="1"/>
            <a:r>
              <a:rPr lang="en-US" sz="2000" dirty="0" err="1"/>
              <a:t>CloSpan</a:t>
            </a:r>
            <a:r>
              <a:rPr lang="en-US" sz="2000" dirty="0"/>
              <a:t>: Mining Closed Sequential Patterns</a:t>
            </a:r>
            <a:endParaRPr lang="en-US" altLang="en-US" sz="2000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DBE3DBB-012B-43F7-8F11-F52ABE952992}"/>
              </a:ext>
            </a:extLst>
          </p:cNvPr>
          <p:cNvSpPr txBox="1">
            <a:spLocks noChangeArrowheads="1"/>
          </p:cNvSpPr>
          <p:nvPr/>
        </p:nvSpPr>
        <p:spPr>
          <a:xfrm>
            <a:off x="6189044" y="1159842"/>
            <a:ext cx="6214751" cy="5462337"/>
          </a:xfrm>
          <a:prstGeom prst="rect">
            <a:avLst/>
          </a:prstGeom>
          <a:noFill/>
        </p:spPr>
        <p:txBody>
          <a:bodyPr vert="horz" lIns="92075" tIns="46038" rIns="92075" bIns="46038" rtlCol="0">
            <a:noAutofit/>
          </a:bodyPr>
          <a:lstStyle>
            <a:lvl1pPr marL="341305" indent="-341305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CC"/>
              </a:buClr>
              <a:buSzPct val="80000"/>
              <a:buFont typeface="Wingdings" panose="05000000000000000000" pitchFamily="2" charset="2"/>
              <a:buChar char="q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3074" indent="-373053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D582C"/>
              </a:buClr>
              <a:buSzPct val="80000"/>
              <a:buFont typeface="Wingdings" panose="05000000000000000000" pitchFamily="2" charset="2"/>
              <a:buChar char="q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179" indent="-300023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8080"/>
              </a:buClr>
              <a:buSzPct val="80000"/>
              <a:buFont typeface="Wingdings" panose="05000000000000000000" pitchFamily="2" charset="2"/>
              <a:buChar char="q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2791" indent="-290506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ct val="80000"/>
              <a:buFont typeface="Wingdings" panose="05000000000000000000" pitchFamily="2" charset="2"/>
              <a:buChar char="q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2971" indent="-274632" algn="l" defTabSz="914354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030A0"/>
              </a:buClr>
              <a:buSzPct val="80000"/>
              <a:buFont typeface="Wingdings" panose="05000000000000000000" pitchFamily="2" charset="2"/>
              <a:buChar char="q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994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3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25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16" indent="-228589" algn="l" defTabSz="914354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Bef>
                <a:spcPts val="400"/>
              </a:spcBef>
              <a:buSzTx/>
            </a:pPr>
            <a:r>
              <a:rPr lang="en-US" altLang="en-US" sz="2000" dirty="0"/>
              <a:t>Constraint-Based Frequent Pattern Mining</a:t>
            </a:r>
          </a:p>
          <a:p>
            <a:pPr marL="688969" lvl="1" indent="-457200">
              <a:spcBef>
                <a:spcPts val="400"/>
              </a:spcBef>
              <a:buSzTx/>
            </a:pPr>
            <a:r>
              <a:rPr lang="en-US" sz="2000" dirty="0">
                <a:ea typeface="ＭＳ Ｐゴシック" charset="0"/>
              </a:rPr>
              <a:t>Why Constraint-Based Mining? </a:t>
            </a:r>
          </a:p>
          <a:p>
            <a:pPr marL="688969" lvl="1" indent="-457200">
              <a:spcBef>
                <a:spcPts val="400"/>
              </a:spcBef>
              <a:buSzTx/>
            </a:pPr>
            <a:r>
              <a:rPr lang="en-US" altLang="en-US" sz="2000" kern="0" dirty="0">
                <a:solidFill>
                  <a:prstClr val="black"/>
                </a:solidFill>
              </a:rPr>
              <a:t>Constrained Mining with </a:t>
            </a:r>
            <a:r>
              <a:rPr lang="en-US" sz="2000" dirty="0">
                <a:solidFill>
                  <a:srgbClr val="000000"/>
                </a:solidFill>
                <a:ea typeface="ＭＳ Ｐゴシック" charset="0"/>
              </a:rPr>
              <a:t>Pattern Anti-Monotonicity</a:t>
            </a:r>
            <a:endParaRPr lang="en-US" sz="2000" kern="0" dirty="0">
              <a:solidFill>
                <a:prstClr val="black"/>
              </a:solidFill>
              <a:ea typeface="ＭＳ Ｐゴシック" charset="0"/>
            </a:endParaRPr>
          </a:p>
          <a:p>
            <a:pPr marL="688969" lvl="1" indent="-457200">
              <a:spcBef>
                <a:spcPts val="400"/>
              </a:spcBef>
              <a:buSzTx/>
            </a:pPr>
            <a:r>
              <a:rPr lang="en-US" altLang="en-US" sz="2000" kern="0" dirty="0">
                <a:solidFill>
                  <a:prstClr val="black"/>
                </a:solidFill>
              </a:rPr>
              <a:t>Constrained Mining with </a:t>
            </a:r>
            <a:r>
              <a:rPr lang="en-US" sz="2000" dirty="0">
                <a:solidFill>
                  <a:srgbClr val="000000"/>
                </a:solidFill>
                <a:ea typeface="ＭＳ Ｐゴシック" charset="0"/>
              </a:rPr>
              <a:t>Pattern Monotonicity</a:t>
            </a:r>
            <a:endParaRPr lang="en-US" sz="2000" kern="0" dirty="0">
              <a:solidFill>
                <a:prstClr val="black"/>
              </a:solidFill>
              <a:ea typeface="ＭＳ Ｐゴシック" charset="0"/>
            </a:endParaRPr>
          </a:p>
          <a:p>
            <a:pPr marL="688969" lvl="1" indent="-457200">
              <a:spcBef>
                <a:spcPts val="400"/>
              </a:spcBef>
              <a:buSzTx/>
            </a:pPr>
            <a:r>
              <a:rPr lang="en-US" altLang="en-US" sz="2000" kern="0" dirty="0">
                <a:solidFill>
                  <a:prstClr val="black"/>
                </a:solidFill>
              </a:rPr>
              <a:t>Constrained Mining with </a:t>
            </a:r>
            <a:r>
              <a:rPr lang="en-US" sz="2000" dirty="0">
                <a:solidFill>
                  <a:srgbClr val="000000"/>
                </a:solidFill>
                <a:ea typeface="ＭＳ Ｐゴシック" charset="0"/>
              </a:rPr>
              <a:t>Data Anti-Monotonicity</a:t>
            </a:r>
            <a:endParaRPr lang="en-US" sz="2000" dirty="0">
              <a:ea typeface="SimSun" charset="0"/>
            </a:endParaRPr>
          </a:p>
          <a:p>
            <a:pPr marL="688969" lvl="1" indent="-457200">
              <a:spcBef>
                <a:spcPts val="400"/>
              </a:spcBef>
              <a:buSzTx/>
            </a:pPr>
            <a:r>
              <a:rPr lang="en-US" altLang="en-US" sz="2000" kern="0" dirty="0">
                <a:solidFill>
                  <a:prstClr val="black"/>
                </a:solidFill>
              </a:rPr>
              <a:t>Constrained Mining with </a:t>
            </a:r>
            <a:r>
              <a:rPr lang="en-US" sz="2000" dirty="0">
                <a:solidFill>
                  <a:srgbClr val="000000"/>
                </a:solidFill>
                <a:ea typeface="ＭＳ Ｐゴシック" charset="0"/>
              </a:rPr>
              <a:t>Succinct Constraints</a:t>
            </a:r>
            <a:endParaRPr lang="en-US" sz="2000" kern="0" dirty="0">
              <a:solidFill>
                <a:prstClr val="black"/>
              </a:solidFill>
              <a:ea typeface="ＭＳ Ｐゴシック" charset="0"/>
            </a:endParaRPr>
          </a:p>
          <a:p>
            <a:pPr marL="688969" lvl="1" indent="-457200">
              <a:spcBef>
                <a:spcPts val="400"/>
              </a:spcBef>
              <a:buSzTx/>
            </a:pPr>
            <a:r>
              <a:rPr lang="en-US" altLang="en-US" sz="2000" kern="0" dirty="0">
                <a:solidFill>
                  <a:prstClr val="black"/>
                </a:solidFill>
              </a:rPr>
              <a:t>Constrained Mining with </a:t>
            </a:r>
            <a:r>
              <a:rPr lang="en-US" sz="2000" dirty="0">
                <a:solidFill>
                  <a:srgbClr val="000000"/>
                </a:solidFill>
                <a:ea typeface="ＭＳ Ｐゴシック" charset="0"/>
              </a:rPr>
              <a:t>Convertible Constraints</a:t>
            </a:r>
          </a:p>
          <a:p>
            <a:pPr marL="688969" lvl="1" indent="-457200">
              <a:spcBef>
                <a:spcPts val="400"/>
              </a:spcBef>
              <a:buSzTx/>
            </a:pPr>
            <a:r>
              <a:rPr lang="en-US" altLang="en-US" sz="2000" kern="0" dirty="0">
                <a:solidFill>
                  <a:prstClr val="black"/>
                </a:solidFill>
              </a:rPr>
              <a:t>Handling Multiple Constraints</a:t>
            </a:r>
          </a:p>
          <a:p>
            <a:pPr marL="688969" lvl="1" indent="-457200">
              <a:spcBef>
                <a:spcPts val="400"/>
              </a:spcBef>
              <a:buSzTx/>
            </a:pPr>
            <a:r>
              <a:rPr lang="en-US" altLang="en-US" sz="2000" dirty="0">
                <a:solidFill>
                  <a:srgbClr val="000000"/>
                </a:solidFill>
              </a:rPr>
              <a:t>Constraint-Based Sequential-Pattern Mining</a:t>
            </a:r>
            <a:endParaRPr lang="en-US" altLang="en-US" sz="2000" dirty="0"/>
          </a:p>
          <a:p>
            <a:pPr marL="457200" indent="-457200">
              <a:spcBef>
                <a:spcPts val="400"/>
              </a:spcBef>
              <a:buSzTx/>
            </a:pPr>
            <a:r>
              <a:rPr lang="en-US" altLang="en-US" sz="2000" dirty="0"/>
              <a:t>Graph Pattern Mining</a:t>
            </a:r>
          </a:p>
          <a:p>
            <a:pPr marL="688969" lvl="1" indent="-457200">
              <a:spcBef>
                <a:spcPts val="400"/>
              </a:spcBef>
              <a:buSzTx/>
            </a:pPr>
            <a:r>
              <a:rPr lang="en-US" altLang="en-US" sz="2000" dirty="0"/>
              <a:t>Graph Pattern and Graph Pattern Mining</a:t>
            </a:r>
          </a:p>
          <a:p>
            <a:pPr marL="688969" lvl="1" indent="-457200">
              <a:spcBef>
                <a:spcPts val="400"/>
              </a:spcBef>
              <a:buSzTx/>
            </a:pPr>
            <a:r>
              <a:rPr lang="en-US" altLang="en-US" sz="2000" dirty="0" err="1"/>
              <a:t>Apriori</a:t>
            </a:r>
            <a:r>
              <a:rPr lang="en-US" altLang="en-US" sz="2000" dirty="0"/>
              <a:t>-Based Graph Pattern Mining Methods</a:t>
            </a:r>
          </a:p>
          <a:p>
            <a:pPr marL="688969" lvl="1" indent="-457200">
              <a:spcBef>
                <a:spcPts val="400"/>
              </a:spcBef>
              <a:buSzTx/>
            </a:pPr>
            <a:r>
              <a:rPr lang="en-US" altLang="en-US" sz="2000" dirty="0" err="1"/>
              <a:t>gSpan</a:t>
            </a:r>
            <a:r>
              <a:rPr lang="en-US" altLang="en-US" sz="2000" dirty="0"/>
              <a:t>: A Pattern-Growth-Based Method</a:t>
            </a:r>
          </a:p>
          <a:p>
            <a:pPr marL="688969" lvl="1" indent="-457200">
              <a:spcBef>
                <a:spcPts val="400"/>
              </a:spcBef>
              <a:buSzTx/>
            </a:pPr>
            <a:r>
              <a:rPr lang="en-US" altLang="en-US" sz="2000" dirty="0" err="1"/>
              <a:t>CloseGraph</a:t>
            </a:r>
            <a:r>
              <a:rPr lang="en-US" altLang="en-US" sz="2000" dirty="0"/>
              <a:t>: Mining Closed Graph Patterns</a:t>
            </a:r>
          </a:p>
          <a:p>
            <a:pPr marL="457200" indent="-457200">
              <a:spcBef>
                <a:spcPts val="400"/>
              </a:spcBef>
              <a:buSzTx/>
            </a:pPr>
            <a:r>
              <a:rPr lang="en-US" altLang="en-US" sz="2000" dirty="0"/>
              <a:t>Pattern Mining Application: Mining Software Copy-and-Paste Bugs</a:t>
            </a:r>
          </a:p>
        </p:txBody>
      </p:sp>
    </p:spTree>
    <p:extLst>
      <p:ext uri="{BB962C8B-B14F-4D97-AF65-F5344CB8AC3E}">
        <p14:creationId xmlns:p14="http://schemas.microsoft.com/office/powerpoint/2010/main" val="240244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508000" y="228600"/>
            <a:ext cx="11176000" cy="685800"/>
          </a:xfrm>
        </p:spPr>
        <p:txBody>
          <a:bodyPr/>
          <a:lstStyle/>
          <a:p>
            <a:pPr eaLnBrk="1" hangingPunct="1"/>
            <a:r>
              <a:rPr lang="en-US" altLang="en-US" dirty="0"/>
              <a:t>References: Mining Diverse Patterns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idx="1"/>
          </p:nvPr>
        </p:nvSpPr>
        <p:spPr>
          <a:xfrm>
            <a:off x="568266" y="1129838"/>
            <a:ext cx="10976034" cy="5659582"/>
          </a:xfrm>
        </p:spPr>
        <p:txBody>
          <a:bodyPr/>
          <a:lstStyle/>
          <a:p>
            <a:pPr marL="457200" indent="-457200" eaLnBrk="1" hangingPunct="1">
              <a:spcAft>
                <a:spcPts val="600"/>
              </a:spcAft>
            </a:pPr>
            <a:r>
              <a:rPr lang="en-US" altLang="en-US" sz="2400" dirty="0"/>
              <a:t>R. </a:t>
            </a:r>
            <a:r>
              <a:rPr lang="en-US" altLang="en-US" sz="2400" dirty="0" err="1"/>
              <a:t>Srikant</a:t>
            </a:r>
            <a:r>
              <a:rPr lang="en-US" altLang="en-US" sz="2400" dirty="0"/>
              <a:t> and R. Agrawal, “Mining generalized association rules”, VLDB'95</a:t>
            </a:r>
          </a:p>
          <a:p>
            <a:pPr marL="457200" indent="-457200" eaLnBrk="1" hangingPunct="1">
              <a:spcAft>
                <a:spcPts val="600"/>
              </a:spcAft>
            </a:pPr>
            <a:r>
              <a:rPr lang="en-US" altLang="en-US" sz="2400" dirty="0"/>
              <a:t>Y. </a:t>
            </a:r>
            <a:r>
              <a:rPr lang="en-US" altLang="en-US" sz="2400" dirty="0" err="1"/>
              <a:t>Aumann</a:t>
            </a:r>
            <a:r>
              <a:rPr lang="en-US" altLang="en-US" sz="2400" dirty="0"/>
              <a:t> and Y. </a:t>
            </a:r>
            <a:r>
              <a:rPr lang="en-US" altLang="en-US" sz="2400" dirty="0" err="1"/>
              <a:t>Lindell</a:t>
            </a:r>
            <a:r>
              <a:rPr lang="en-US" altLang="en-US" sz="2400" dirty="0"/>
              <a:t>, “A Statistical Theory for Quantitative Association Rules”, KDD'99</a:t>
            </a:r>
          </a:p>
          <a:p>
            <a:pPr marL="457200" indent="-457200">
              <a:spcAft>
                <a:spcPts val="600"/>
              </a:spcAft>
            </a:pPr>
            <a:r>
              <a:rPr lang="en-US" sz="2400" dirty="0"/>
              <a:t>K. Wang, Y. He, J. Han, “Pushing Support Constraints Into Association Rules Mining”, IEEE Trans. Knowledge and Data Eng. 15(3): 642-658, 2003</a:t>
            </a:r>
          </a:p>
          <a:p>
            <a:pPr marL="457200" indent="-457200">
              <a:spcAft>
                <a:spcPts val="600"/>
              </a:spcAft>
            </a:pPr>
            <a:r>
              <a:rPr lang="en-US" altLang="en-US" sz="2400" dirty="0"/>
              <a:t>D. Xin, J. Han, X. Yan and H. Cheng, "On Compressing Frequent Patterns", Knowledge and Data Engineering, 60(1): 5-29, 2007</a:t>
            </a:r>
          </a:p>
          <a:p>
            <a:pPr marL="457200" indent="-457200">
              <a:spcAft>
                <a:spcPts val="600"/>
              </a:spcAft>
            </a:pPr>
            <a:r>
              <a:rPr lang="en-US" altLang="en-US" sz="2400" dirty="0"/>
              <a:t>D. Xin, H. Cheng, X. Yan, and J. Han, "Extracting Redundancy-Aware Top-K Patterns", KDD'06</a:t>
            </a:r>
          </a:p>
          <a:p>
            <a:pPr marL="457200" indent="-457200" eaLnBrk="1" hangingPunct="1">
              <a:spcAft>
                <a:spcPts val="600"/>
              </a:spcAft>
            </a:pPr>
            <a:r>
              <a:rPr lang="en-US" altLang="en-US" sz="2400" dirty="0"/>
              <a:t>J. Han, H. Cheng, D. Xin, and X. Yan, "Frequent Pattern Mining: Current Status and Future Directions", Data Mining and Knowledge Discovery, 15(1): 55-86, 2007</a:t>
            </a:r>
          </a:p>
          <a:p>
            <a:pPr marL="457200" indent="-457200">
              <a:spcAft>
                <a:spcPts val="600"/>
              </a:spcAft>
            </a:pPr>
            <a:r>
              <a:rPr lang="en-US" altLang="en-US" sz="2400" dirty="0"/>
              <a:t>F. Zhu, X. Yan, J. Han, P. S. Yu, and H. Cheng, “Mining Colossal Frequent Patterns by Core Pattern Fusion”, ICDE'07</a:t>
            </a:r>
          </a:p>
        </p:txBody>
      </p:sp>
    </p:spTree>
    <p:extLst>
      <p:ext uri="{BB962C8B-B14F-4D97-AF65-F5344CB8AC3E}">
        <p14:creationId xmlns:p14="http://schemas.microsoft.com/office/powerpoint/2010/main" val="318222213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-445770" y="80010"/>
            <a:ext cx="12927330" cy="83058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3800" dirty="0"/>
              <a:t>References: Constraint-Based Frequent Pattern Mining</a:t>
            </a:r>
            <a:endParaRPr lang="en-GB" sz="3800" dirty="0">
              <a:ea typeface="ＭＳ Ｐゴシック" charset="0"/>
            </a:endParaRPr>
          </a:p>
        </p:txBody>
      </p:sp>
      <p:sp>
        <p:nvSpPr>
          <p:cNvPr id="18436" name="Rectangle 3"/>
          <p:cNvSpPr>
            <a:spLocks noGrp="1" noChangeArrowheads="1"/>
          </p:cNvSpPr>
          <p:nvPr>
            <p:ph idx="1"/>
          </p:nvPr>
        </p:nvSpPr>
        <p:spPr>
          <a:xfrm>
            <a:off x="498764" y="1117603"/>
            <a:ext cx="11342716" cy="5560289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400" dirty="0"/>
              <a:t>R. </a:t>
            </a:r>
            <a:r>
              <a:rPr lang="en-US" altLang="en-US" sz="2400" dirty="0" err="1"/>
              <a:t>Srikant</a:t>
            </a:r>
            <a:r>
              <a:rPr lang="en-US" altLang="en-US" sz="2400" dirty="0"/>
              <a:t>, Q. Vu, and R. Agrawal, “Mining association rules with item constraints”, KDD'97</a:t>
            </a:r>
          </a:p>
          <a:p>
            <a:pPr eaLnBrk="1" hangingPunct="1">
              <a:defRPr/>
            </a:pPr>
            <a:r>
              <a:rPr lang="en-US" altLang="en-US" sz="2400" dirty="0"/>
              <a:t>R. Ng, L.V.S. </a:t>
            </a:r>
            <a:r>
              <a:rPr lang="en-US" altLang="en-US" sz="2400" dirty="0" err="1"/>
              <a:t>Lakshmanan</a:t>
            </a:r>
            <a:r>
              <a:rPr lang="en-US" altLang="en-US" sz="2400" dirty="0"/>
              <a:t>, J. Han &amp; A. Pang, “Exploratory mining and pruning optimizations of constrained association rules”, SIGMOD’98</a:t>
            </a:r>
          </a:p>
          <a:p>
            <a:pPr eaLnBrk="1" hangingPunct="1">
              <a:defRPr/>
            </a:pPr>
            <a:r>
              <a:rPr lang="en-US" altLang="en-US" sz="2400" dirty="0"/>
              <a:t>G. </a:t>
            </a:r>
            <a:r>
              <a:rPr lang="en-US" altLang="en-US" sz="2400" dirty="0" err="1"/>
              <a:t>Grahne</a:t>
            </a:r>
            <a:r>
              <a:rPr lang="en-US" altLang="en-US" sz="2400" dirty="0"/>
              <a:t>, L. </a:t>
            </a:r>
            <a:r>
              <a:rPr lang="en-US" altLang="en-US" sz="2400" dirty="0" err="1"/>
              <a:t>Lakshmanan</a:t>
            </a:r>
            <a:r>
              <a:rPr lang="en-US" altLang="en-US" sz="2400" dirty="0"/>
              <a:t>, and X. Wang, “Efficient mining of constrained correlated sets”, ICDE'00</a:t>
            </a:r>
          </a:p>
          <a:p>
            <a:pPr eaLnBrk="1" hangingPunct="1">
              <a:defRPr/>
            </a:pPr>
            <a:r>
              <a:rPr lang="en-US" altLang="en-US" sz="2400" dirty="0"/>
              <a:t>J. Pei, J. Han, and L. V. S. </a:t>
            </a:r>
            <a:r>
              <a:rPr lang="en-US" altLang="en-US" sz="2400" dirty="0" err="1"/>
              <a:t>Lakshmanan</a:t>
            </a:r>
            <a:r>
              <a:rPr lang="en-US" altLang="en-US" sz="2400" dirty="0"/>
              <a:t>, “Mining Frequent </a:t>
            </a:r>
            <a:r>
              <a:rPr lang="en-US" altLang="en-US" sz="2400" dirty="0" err="1"/>
              <a:t>Itemsets</a:t>
            </a:r>
            <a:r>
              <a:rPr lang="en-US" altLang="en-US" sz="2400" dirty="0"/>
              <a:t> with Convertible Constraints”, ICDE'01</a:t>
            </a:r>
          </a:p>
          <a:p>
            <a:pPr eaLnBrk="1" hangingPunct="1">
              <a:defRPr/>
            </a:pPr>
            <a:r>
              <a:rPr lang="en-US" altLang="en-US" sz="2400" dirty="0">
                <a:cs typeface="Times New Roman" pitchFamily="18" charset="0"/>
              </a:rPr>
              <a:t>J. Pei, J. Han, and W. Wang, “Mining Sequential Patterns with Constraints in Large Databases”, CIKM'02</a:t>
            </a:r>
          </a:p>
          <a:p>
            <a:pPr eaLnBrk="1" hangingPunct="1">
              <a:defRPr/>
            </a:pPr>
            <a:r>
              <a:rPr lang="en-US" altLang="en-US" sz="2400" dirty="0"/>
              <a:t>F. </a:t>
            </a:r>
            <a:r>
              <a:rPr lang="en-US" altLang="en-US" sz="2400" dirty="0" err="1"/>
              <a:t>Bonchi</a:t>
            </a:r>
            <a:r>
              <a:rPr lang="en-US" altLang="en-US" sz="2400" dirty="0"/>
              <a:t>, F. </a:t>
            </a:r>
            <a:r>
              <a:rPr lang="en-US" altLang="en-US" sz="2400" dirty="0" err="1"/>
              <a:t>Giannotti</a:t>
            </a:r>
            <a:r>
              <a:rPr lang="en-US" altLang="en-US" sz="2400" dirty="0"/>
              <a:t>, A. </a:t>
            </a:r>
            <a:r>
              <a:rPr lang="en-US" altLang="en-US" sz="2400" dirty="0" err="1"/>
              <a:t>Mazzanti</a:t>
            </a:r>
            <a:r>
              <a:rPr lang="en-US" altLang="en-US" sz="2400" dirty="0"/>
              <a:t>, and D. </a:t>
            </a:r>
            <a:r>
              <a:rPr lang="en-US" altLang="en-US" sz="2400" dirty="0" err="1"/>
              <a:t>Pedreschi</a:t>
            </a:r>
            <a:r>
              <a:rPr lang="en-US" altLang="en-US" sz="2400" dirty="0"/>
              <a:t>, “</a:t>
            </a:r>
            <a:r>
              <a:rPr lang="en-US" altLang="en-US" sz="2400" dirty="0" err="1"/>
              <a:t>ExAnte</a:t>
            </a:r>
            <a:r>
              <a:rPr lang="en-US" altLang="en-US" sz="2400" dirty="0"/>
              <a:t>: Anticipated Data Reduction in Constrained Pattern Mining”, PKDD'03</a:t>
            </a:r>
          </a:p>
          <a:p>
            <a:pPr eaLnBrk="1" hangingPunct="1">
              <a:defRPr/>
            </a:pPr>
            <a:r>
              <a:rPr lang="en-US" altLang="en-US" sz="2400" dirty="0"/>
              <a:t>F. Zhu, X. Yan, J. Han, and P. S. Yu, “</a:t>
            </a:r>
            <a:r>
              <a:rPr lang="en-US" altLang="en-US" sz="2400" dirty="0" err="1"/>
              <a:t>gPrune</a:t>
            </a:r>
            <a:r>
              <a:rPr lang="en-US" altLang="en-US" sz="2400" dirty="0"/>
              <a:t>: A Constraint Pushing Framework for Graph Pattern Mining”, PAKDD'07</a:t>
            </a:r>
          </a:p>
        </p:txBody>
      </p:sp>
    </p:spTree>
    <p:extLst>
      <p:ext uri="{BB962C8B-B14F-4D97-AF65-F5344CB8AC3E}">
        <p14:creationId xmlns:p14="http://schemas.microsoft.com/office/powerpoint/2010/main" val="104375498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37820" y="281940"/>
            <a:ext cx="11508317" cy="685800"/>
          </a:xfrm>
        </p:spPr>
        <p:txBody>
          <a:bodyPr>
            <a:normAutofit/>
          </a:bodyPr>
          <a:lstStyle/>
          <a:p>
            <a:r>
              <a:rPr lang="en-US" altLang="en-US" dirty="0"/>
              <a:t>References: Sequential Pattern Mining</a:t>
            </a:r>
            <a:endParaRPr lang="en-GB" altLang="en-US" dirty="0">
              <a:ea typeface="MS PGothic" pitchFamily="34" charset="-128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651759" y="1144384"/>
            <a:ext cx="10880437" cy="5599315"/>
          </a:xfrm>
        </p:spPr>
        <p:txBody>
          <a:bodyPr/>
          <a:lstStyle/>
          <a:p>
            <a:pPr eaLnBrk="1" hangingPunct="1"/>
            <a:r>
              <a:rPr lang="en-US" altLang="en-US" sz="2200" dirty="0"/>
              <a:t>R. </a:t>
            </a:r>
            <a:r>
              <a:rPr lang="en-US" altLang="en-US" sz="2200" dirty="0" err="1"/>
              <a:t>Srikant</a:t>
            </a:r>
            <a:r>
              <a:rPr lang="en-US" altLang="en-US" sz="2200" dirty="0"/>
              <a:t> and R. Agrawal, “Mining sequential patterns: Generalizations and performance improvements”, EDBT’96</a:t>
            </a:r>
          </a:p>
          <a:p>
            <a:r>
              <a:rPr lang="en-US" altLang="en-US" sz="2200" dirty="0"/>
              <a:t>M. </a:t>
            </a:r>
            <a:r>
              <a:rPr lang="en-US" altLang="en-US" sz="2200" dirty="0" err="1"/>
              <a:t>Zaki</a:t>
            </a:r>
            <a:r>
              <a:rPr lang="en-US" altLang="en-US" sz="2200" dirty="0"/>
              <a:t>, “SPADE: An Efficient Algorithm for Mining Frequent Sequences”, Machine Learning, 2001</a:t>
            </a:r>
            <a:endParaRPr lang="en-US" altLang="en-US" sz="2200" dirty="0">
              <a:cs typeface="Times New Roman" pitchFamily="18" charset="0"/>
            </a:endParaRPr>
          </a:p>
          <a:p>
            <a:r>
              <a:rPr lang="en-US" altLang="en-US" sz="2200" dirty="0"/>
              <a:t>J. Pei, J. Han, B. </a:t>
            </a:r>
            <a:r>
              <a:rPr lang="en-US" altLang="en-US" sz="2200" dirty="0" err="1"/>
              <a:t>Mortazavi-Asl</a:t>
            </a:r>
            <a:r>
              <a:rPr lang="en-US" altLang="en-US" sz="2200" dirty="0"/>
              <a:t>, J. Wang, H. Pinto, Q. Chen, U.  </a:t>
            </a:r>
            <a:r>
              <a:rPr lang="en-US" altLang="en-US" sz="2200" dirty="0" err="1"/>
              <a:t>Dayal</a:t>
            </a:r>
            <a:r>
              <a:rPr lang="en-US" altLang="en-US" sz="2200" dirty="0"/>
              <a:t>, and M.-C. Hsu, "Mining Sequential Patterns by Pattern-Growth: The </a:t>
            </a:r>
            <a:r>
              <a:rPr lang="en-US" altLang="en-US" sz="2200" dirty="0" err="1"/>
              <a:t>PrefixSpan</a:t>
            </a:r>
            <a:r>
              <a:rPr lang="en-US" altLang="en-US" sz="2200" dirty="0"/>
              <a:t> Approach", IEEE TKDE, 16(10), 2004</a:t>
            </a:r>
          </a:p>
          <a:p>
            <a:pPr eaLnBrk="1" hangingPunct="1"/>
            <a:r>
              <a:rPr lang="en-US" altLang="en-US" sz="2200" dirty="0">
                <a:cs typeface="Times New Roman" pitchFamily="18" charset="0"/>
              </a:rPr>
              <a:t>X. Yan, J. Han, and R. </a:t>
            </a:r>
            <a:r>
              <a:rPr lang="en-US" altLang="en-US" sz="2200" dirty="0" err="1">
                <a:cs typeface="Times New Roman" pitchFamily="18" charset="0"/>
              </a:rPr>
              <a:t>Afshar</a:t>
            </a:r>
            <a:r>
              <a:rPr lang="en-US" altLang="en-US" sz="2200" dirty="0">
                <a:cs typeface="Times New Roman" pitchFamily="18" charset="0"/>
              </a:rPr>
              <a:t>, “</a:t>
            </a:r>
            <a:r>
              <a:rPr lang="en-US" altLang="en-US" sz="2200" dirty="0" err="1">
                <a:cs typeface="Times New Roman" pitchFamily="18" charset="0"/>
              </a:rPr>
              <a:t>CloSpan</a:t>
            </a:r>
            <a:r>
              <a:rPr lang="en-US" altLang="en-US" sz="2200" dirty="0">
                <a:cs typeface="Times New Roman" pitchFamily="18" charset="0"/>
              </a:rPr>
              <a:t>: Mining Closed Sequential Patterns in Large Datasets”, SDM'03</a:t>
            </a:r>
          </a:p>
          <a:p>
            <a:pPr>
              <a:defRPr/>
            </a:pPr>
            <a:r>
              <a:rPr lang="en-US" altLang="en-US" sz="2200" dirty="0"/>
              <a:t>J. Pei, J. Han, and W. Wang, "Constraint-based sequential pattern mining: the pattern-growth methods", J. Int. Inf. Sys., 28(2), 2007</a:t>
            </a:r>
          </a:p>
          <a:p>
            <a:r>
              <a:rPr lang="en-US" altLang="en-US" sz="2200" dirty="0"/>
              <a:t>M. N. </a:t>
            </a:r>
            <a:r>
              <a:rPr lang="en-US" altLang="en-US" sz="2200" dirty="0" err="1"/>
              <a:t>Garofalakis</a:t>
            </a:r>
            <a:r>
              <a:rPr lang="en-US" altLang="en-US" sz="2200" dirty="0"/>
              <a:t>, R. </a:t>
            </a:r>
            <a:r>
              <a:rPr lang="en-US" altLang="en-US" sz="2200" dirty="0" err="1"/>
              <a:t>Rastogi</a:t>
            </a:r>
            <a:r>
              <a:rPr lang="en-US" altLang="en-US" sz="2200" dirty="0"/>
              <a:t>, K. Shim: Mining Sequential Patterns with Regular Expression Constraints. IEEE Trans. </a:t>
            </a:r>
            <a:r>
              <a:rPr lang="en-US" altLang="en-US" sz="2200" dirty="0" err="1"/>
              <a:t>Knowl</a:t>
            </a:r>
            <a:r>
              <a:rPr lang="en-US" altLang="en-US" sz="2200" dirty="0"/>
              <a:t>. Data Eng. 14(3), 2002</a:t>
            </a:r>
          </a:p>
          <a:p>
            <a:r>
              <a:rPr lang="en-US" altLang="en-US" sz="2200" dirty="0"/>
              <a:t>H. </a:t>
            </a:r>
            <a:r>
              <a:rPr lang="en-US" altLang="en-US" sz="2200" dirty="0" err="1"/>
              <a:t>Mannila</a:t>
            </a:r>
            <a:r>
              <a:rPr lang="en-US" altLang="en-US" sz="2200" dirty="0"/>
              <a:t>, H. </a:t>
            </a:r>
            <a:r>
              <a:rPr lang="en-US" altLang="en-US" sz="2200" dirty="0" err="1"/>
              <a:t>Toivonen</a:t>
            </a:r>
            <a:r>
              <a:rPr lang="en-US" altLang="en-US" sz="2200" dirty="0"/>
              <a:t>, and A. I. </a:t>
            </a:r>
            <a:r>
              <a:rPr lang="en-US" altLang="en-US" sz="2200" dirty="0" err="1"/>
              <a:t>Verkamo</a:t>
            </a:r>
            <a:r>
              <a:rPr lang="en-US" altLang="en-US" sz="2200" dirty="0"/>
              <a:t>, “Discovery of frequent episodes in event sequences”, Data Mining and Knowledge Discovery, 1997</a:t>
            </a:r>
          </a:p>
        </p:txBody>
      </p:sp>
    </p:spTree>
    <p:extLst>
      <p:ext uri="{BB962C8B-B14F-4D97-AF65-F5344CB8AC3E}">
        <p14:creationId xmlns:p14="http://schemas.microsoft.com/office/powerpoint/2010/main" val="329561996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97498"/>
            <a:ext cx="12192000" cy="601662"/>
          </a:xfrm>
        </p:spPr>
        <p:txBody>
          <a:bodyPr>
            <a:noAutofit/>
          </a:bodyPr>
          <a:lstStyle/>
          <a:p>
            <a:r>
              <a:rPr lang="en-US" altLang="en-US" dirty="0"/>
              <a:t>References: Graph Pattern Mining</a:t>
            </a:r>
            <a:endParaRPr lang="en-US" altLang="en-US" sz="3200" dirty="0">
              <a:solidFill>
                <a:srgbClr val="FF0000"/>
              </a:solidFill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469855" y="1146317"/>
            <a:ext cx="11166830" cy="531658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200" dirty="0"/>
              <a:t>C. </a:t>
            </a:r>
            <a:r>
              <a:rPr lang="en-US" altLang="en-US" sz="2200" dirty="0" err="1"/>
              <a:t>Borgelt</a:t>
            </a:r>
            <a:r>
              <a:rPr lang="en-US" altLang="en-US" sz="2200" dirty="0"/>
              <a:t> and M. R. Berthold, Mining molecular fragments: Finding relevant substructures of molecules, ICDM'02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200" dirty="0"/>
              <a:t>J. </a:t>
            </a:r>
            <a:r>
              <a:rPr lang="en-US" altLang="en-US" sz="2200" dirty="0" err="1"/>
              <a:t>Huan</a:t>
            </a:r>
            <a:r>
              <a:rPr lang="en-US" altLang="en-US" sz="2200" dirty="0"/>
              <a:t>, W. Wang, and J. </a:t>
            </a:r>
            <a:r>
              <a:rPr lang="en-US" altLang="en-US" sz="2200" dirty="0" err="1"/>
              <a:t>Prins</a:t>
            </a:r>
            <a:r>
              <a:rPr lang="en-US" altLang="en-US" sz="2200" dirty="0"/>
              <a:t>. Efficient mining of frequent subgraph in the presence of isomorphism, ICDM'03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200" dirty="0"/>
              <a:t>A. </a:t>
            </a:r>
            <a:r>
              <a:rPr lang="en-US" altLang="en-US" sz="2200" dirty="0" err="1"/>
              <a:t>Inokuchi</a:t>
            </a:r>
            <a:r>
              <a:rPr lang="en-US" altLang="en-US" sz="2200" dirty="0"/>
              <a:t>, T. </a:t>
            </a:r>
            <a:r>
              <a:rPr lang="en-US" altLang="en-US" sz="2200" dirty="0" err="1"/>
              <a:t>Washio</a:t>
            </a:r>
            <a:r>
              <a:rPr lang="en-US" altLang="en-US" sz="2200" dirty="0"/>
              <a:t>, and H. </a:t>
            </a:r>
            <a:r>
              <a:rPr lang="en-US" altLang="en-US" sz="2200" dirty="0" err="1"/>
              <a:t>Motoda</a:t>
            </a:r>
            <a:r>
              <a:rPr lang="en-US" altLang="en-US" sz="2200" dirty="0"/>
              <a:t>. An </a:t>
            </a:r>
            <a:r>
              <a:rPr lang="en-US" altLang="en-US" sz="2200" dirty="0" err="1"/>
              <a:t>apriori</a:t>
            </a:r>
            <a:r>
              <a:rPr lang="en-US" altLang="en-US" sz="2200" dirty="0"/>
              <a:t>-based algorithm for mining frequent substructures from graph data, PKDD'00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200" dirty="0"/>
              <a:t>M. </a:t>
            </a:r>
            <a:r>
              <a:rPr lang="en-US" altLang="en-US" sz="2200" dirty="0" err="1"/>
              <a:t>Kuramochi</a:t>
            </a:r>
            <a:r>
              <a:rPr lang="en-US" altLang="en-US" sz="2200" dirty="0"/>
              <a:t> and G. </a:t>
            </a:r>
            <a:r>
              <a:rPr lang="en-US" altLang="en-US" sz="2200" dirty="0" err="1"/>
              <a:t>Karypis</a:t>
            </a:r>
            <a:r>
              <a:rPr lang="en-US" altLang="en-US" sz="2200" dirty="0"/>
              <a:t>. Frequent subgraph discovery, ICDM'01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200" dirty="0"/>
              <a:t>S. </a:t>
            </a:r>
            <a:r>
              <a:rPr lang="en-US" altLang="en-US" sz="2200" dirty="0" err="1"/>
              <a:t>Nijssen</a:t>
            </a:r>
            <a:r>
              <a:rPr lang="en-US" altLang="en-US" sz="2200" dirty="0"/>
              <a:t> and J. </a:t>
            </a:r>
            <a:r>
              <a:rPr lang="en-US" altLang="en-US" sz="2200" dirty="0" err="1"/>
              <a:t>Kok</a:t>
            </a:r>
            <a:r>
              <a:rPr lang="en-US" altLang="en-US" sz="2200" dirty="0"/>
              <a:t>.  A </a:t>
            </a:r>
            <a:r>
              <a:rPr lang="en-US" altLang="en-US" sz="2200" dirty="0" err="1"/>
              <a:t>Quickstart</a:t>
            </a:r>
            <a:r>
              <a:rPr lang="en-US" altLang="en-US" sz="2200" dirty="0"/>
              <a:t> in Frequent Structure Mining can Make a Difference. KDD'04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200" dirty="0"/>
              <a:t>N. </a:t>
            </a:r>
            <a:r>
              <a:rPr lang="en-US" altLang="en-US" sz="2200" dirty="0" err="1"/>
              <a:t>Vanetik</a:t>
            </a:r>
            <a:r>
              <a:rPr lang="en-US" altLang="en-US" sz="2200" dirty="0"/>
              <a:t>, E. </a:t>
            </a:r>
            <a:r>
              <a:rPr lang="en-US" altLang="en-US" sz="2200" dirty="0" err="1"/>
              <a:t>Gudes</a:t>
            </a:r>
            <a:r>
              <a:rPr lang="en-US" altLang="en-US" sz="2200" dirty="0"/>
              <a:t>, and S. E. </a:t>
            </a:r>
            <a:r>
              <a:rPr lang="en-US" altLang="en-US" sz="2200" dirty="0" err="1"/>
              <a:t>Shimony</a:t>
            </a:r>
            <a:r>
              <a:rPr lang="en-US" altLang="en-US" sz="2200" dirty="0"/>
              <a:t>. Computing frequent graph patterns from </a:t>
            </a:r>
            <a:r>
              <a:rPr lang="en-US" altLang="en-US" sz="2200" dirty="0" err="1"/>
              <a:t>semistructured</a:t>
            </a:r>
            <a:r>
              <a:rPr lang="en-US" altLang="en-US" sz="2200" dirty="0"/>
              <a:t> data, ICDM'02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200" dirty="0"/>
              <a:t>X. Yan and J. Han, </a:t>
            </a:r>
            <a:r>
              <a:rPr lang="en-US" altLang="en-US" sz="2200" dirty="0" err="1"/>
              <a:t>gSpan</a:t>
            </a:r>
            <a:r>
              <a:rPr lang="en-US" altLang="en-US" sz="2200" dirty="0"/>
              <a:t>: Graph-Based Substructure Pattern Mining, ICDM'02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200" dirty="0"/>
              <a:t>X. Yan and J. Han, </a:t>
            </a:r>
            <a:r>
              <a:rPr lang="en-US" altLang="en-US" sz="2200" dirty="0" err="1"/>
              <a:t>CloseGraph</a:t>
            </a:r>
            <a:r>
              <a:rPr lang="en-US" altLang="en-US" sz="2200" dirty="0"/>
              <a:t>: Mining Closed Frequent Graph Patterns, KDD'03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200" dirty="0"/>
              <a:t>X. Yan, P. S. Yu, J. Han, Graph Indexing: A Frequent Structure-based Approach, SIGMOD'04</a:t>
            </a:r>
          </a:p>
          <a:p>
            <a:pPr>
              <a:lnSpc>
                <a:spcPct val="90000"/>
              </a:lnSpc>
            </a:pPr>
            <a:r>
              <a:rPr lang="en-US" altLang="en-US" sz="2200" dirty="0">
                <a:latin typeface="Calibri" panose="020F0502020204030204" pitchFamily="34" charset="0"/>
              </a:rPr>
              <a:t>X. Yan, P. S. Yu, and J. Han, Substructure Similarity Search in Graph Databases, SIGMOD'05</a:t>
            </a:r>
          </a:p>
        </p:txBody>
      </p:sp>
    </p:spTree>
    <p:extLst>
      <p:ext uri="{BB962C8B-B14F-4D97-AF65-F5344CB8AC3E}">
        <p14:creationId xmlns:p14="http://schemas.microsoft.com/office/powerpoint/2010/main" val="1546963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508000" y="228600"/>
            <a:ext cx="11176000" cy="685800"/>
          </a:xfrm>
        </p:spPr>
        <p:txBody>
          <a:bodyPr/>
          <a:lstStyle/>
          <a:p>
            <a:pPr eaLnBrk="1" hangingPunct="1"/>
            <a:r>
              <a:rPr lang="en-US" altLang="en-US" dirty="0"/>
              <a:t>Mining Multi-Dimensional Associations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idx="1"/>
          </p:nvPr>
        </p:nvSpPr>
        <p:spPr>
          <a:xfrm>
            <a:off x="425121" y="1130968"/>
            <a:ext cx="10042070" cy="5571046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altLang="en-US" sz="2400" dirty="0"/>
              <a:t>Single-dimensional rules (e.g., items are all in “product” dimension)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sz="2400" dirty="0">
                <a:solidFill>
                  <a:srgbClr val="C00000"/>
                </a:solidFill>
              </a:rPr>
              <a:t>buys(X, “milk”) </a:t>
            </a:r>
            <a:r>
              <a:rPr lang="en-US" altLang="en-US" sz="2400" dirty="0">
                <a:solidFill>
                  <a:srgbClr val="C00000"/>
                </a:solidFill>
                <a:sym typeface="Symbol" pitchFamily="18" charset="2"/>
              </a:rPr>
              <a:t> buys(X, “bread”)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sz="2400" dirty="0"/>
              <a:t>Multi-dimensional rules (i.e., items in </a:t>
            </a:r>
            <a:r>
              <a:rPr lang="en-US" altLang="en-US" sz="2400" dirty="0">
                <a:sym typeface="Symbol" pitchFamily="18" charset="2"/>
              </a:rPr>
              <a:t></a:t>
            </a:r>
            <a:r>
              <a:rPr lang="en-US" altLang="en-US" sz="2400" dirty="0">
                <a:sym typeface="Math B" pitchFamily="2" charset="2"/>
              </a:rPr>
              <a:t> </a:t>
            </a:r>
            <a:r>
              <a:rPr lang="en-US" altLang="en-US" sz="2400" dirty="0"/>
              <a:t>2 dimensions or predicates)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sz="2400" dirty="0"/>
              <a:t>Inter-dimension association rules (</a:t>
            </a:r>
            <a:r>
              <a:rPr lang="en-US" altLang="en-US" sz="2400" i="1" dirty="0"/>
              <a:t>no repeated predicates</a:t>
            </a:r>
            <a:r>
              <a:rPr lang="en-US" altLang="en-US" sz="2400" dirty="0"/>
              <a:t>)</a:t>
            </a:r>
          </a:p>
          <a:p>
            <a:pPr lvl="2" eaLnBrk="1" hangingPunct="1">
              <a:lnSpc>
                <a:spcPct val="110000"/>
              </a:lnSpc>
            </a:pPr>
            <a:r>
              <a:rPr lang="en-US" altLang="en-US" sz="2400" dirty="0">
                <a:solidFill>
                  <a:srgbClr val="C00000"/>
                </a:solidFill>
              </a:rPr>
              <a:t>age(X, “18-25”) </a:t>
            </a:r>
            <a:r>
              <a:rPr lang="en-US" altLang="en-US" sz="2400" dirty="0">
                <a:solidFill>
                  <a:srgbClr val="C00000"/>
                </a:solidFill>
                <a:sym typeface="Symbol" pitchFamily="18" charset="2"/>
              </a:rPr>
              <a:t> </a:t>
            </a:r>
            <a:r>
              <a:rPr lang="en-US" altLang="en-US" sz="2400" dirty="0">
                <a:solidFill>
                  <a:srgbClr val="C00000"/>
                </a:solidFill>
              </a:rPr>
              <a:t>occupation(X, “student”) </a:t>
            </a:r>
            <a:r>
              <a:rPr lang="en-US" altLang="en-US" sz="2400" dirty="0">
                <a:solidFill>
                  <a:srgbClr val="C00000"/>
                </a:solidFill>
                <a:sym typeface="Symbol" pitchFamily="18" charset="2"/>
              </a:rPr>
              <a:t> buys(X, “coke”)</a:t>
            </a:r>
          </a:p>
          <a:p>
            <a:pPr lvl="1">
              <a:lnSpc>
                <a:spcPct val="110000"/>
              </a:lnSpc>
            </a:pPr>
            <a:r>
              <a:rPr lang="en-US" altLang="en-US" sz="2400" dirty="0">
                <a:sym typeface="Symbol" pitchFamily="18" charset="2"/>
              </a:rPr>
              <a:t>Hybrid-dimension </a:t>
            </a:r>
            <a:r>
              <a:rPr lang="en-US" altLang="en-US" sz="2400" dirty="0"/>
              <a:t>association</a:t>
            </a:r>
            <a:r>
              <a:rPr lang="en-US" altLang="en-US" sz="2400" dirty="0">
                <a:sym typeface="Symbol" pitchFamily="18" charset="2"/>
              </a:rPr>
              <a:t> rules (</a:t>
            </a:r>
            <a:r>
              <a:rPr lang="en-US" altLang="en-US" sz="2400" i="1" dirty="0">
                <a:sym typeface="Symbol" pitchFamily="18" charset="2"/>
              </a:rPr>
              <a:t>repeated predicates</a:t>
            </a:r>
            <a:r>
              <a:rPr lang="en-US" altLang="en-US" sz="2400" dirty="0">
                <a:sym typeface="Symbol" pitchFamily="18" charset="2"/>
              </a:rPr>
              <a:t>)</a:t>
            </a:r>
          </a:p>
          <a:p>
            <a:pPr lvl="2" eaLnBrk="1" hangingPunct="1">
              <a:lnSpc>
                <a:spcPct val="110000"/>
              </a:lnSpc>
            </a:pPr>
            <a:r>
              <a:rPr lang="en-US" altLang="en-US" sz="2400" dirty="0">
                <a:solidFill>
                  <a:srgbClr val="C00000"/>
                </a:solidFill>
              </a:rPr>
              <a:t>age(X, “18-25”) </a:t>
            </a:r>
            <a:r>
              <a:rPr lang="en-US" altLang="en-US" sz="2400" dirty="0">
                <a:solidFill>
                  <a:srgbClr val="C00000"/>
                </a:solidFill>
                <a:sym typeface="Symbol" pitchFamily="18" charset="2"/>
              </a:rPr>
              <a:t>  </a:t>
            </a:r>
            <a:r>
              <a:rPr lang="en-US" altLang="en-US" sz="2400" dirty="0">
                <a:solidFill>
                  <a:srgbClr val="C00000"/>
                </a:solidFill>
              </a:rPr>
              <a:t>buys(X, “popcorn”) </a:t>
            </a:r>
            <a:r>
              <a:rPr lang="en-US" altLang="en-US" sz="2400" dirty="0">
                <a:solidFill>
                  <a:srgbClr val="C00000"/>
                </a:solidFill>
                <a:sym typeface="Symbol" pitchFamily="18" charset="2"/>
              </a:rPr>
              <a:t> buys(X, “coke”)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sz="2400" dirty="0"/>
              <a:t>Attributes can be categorical or numerical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sz="2400" dirty="0"/>
              <a:t>Categorical Attributes (e.g., </a:t>
            </a:r>
            <a:r>
              <a:rPr lang="en-US" altLang="en-US" sz="2400" i="1" dirty="0"/>
              <a:t>profession, product</a:t>
            </a:r>
            <a:r>
              <a:rPr lang="en-US" altLang="en-US" sz="2400" dirty="0"/>
              <a:t>: no ordering among values): Data cube for inter-dimension association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sz="2400" dirty="0"/>
              <a:t>Quantitative Attributes: Numeric, implicit ordering among values—discretization, clustering, and gradient approaches</a:t>
            </a:r>
          </a:p>
          <a:p>
            <a:pPr eaLnBrk="1" hangingPunct="1">
              <a:lnSpc>
                <a:spcPct val="110000"/>
              </a:lnSpc>
            </a:pPr>
            <a:endParaRPr lang="en-US" altLang="en-US" dirty="0">
              <a:solidFill>
                <a:schemeClr val="folHlink"/>
              </a:solidFill>
              <a:sym typeface="Symbol" pitchFamily="18" charset="2"/>
            </a:endParaRPr>
          </a:p>
        </p:txBody>
      </p:sp>
      <p:sp>
        <p:nvSpPr>
          <p:cNvPr id="1553412" name="Rectangle 4"/>
          <p:cNvSpPr>
            <a:spLocks noChangeArrowheads="1"/>
          </p:cNvSpPr>
          <p:nvPr/>
        </p:nvSpPr>
        <p:spPr bwMode="auto">
          <a:xfrm>
            <a:off x="508000" y="3886200"/>
            <a:ext cx="111760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marR="0" lvl="0" indent="-342900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8C8C8C"/>
              </a:buClr>
              <a:buSzPct val="60000"/>
              <a:buFont typeface="Wingdings" pitchFamily="2" charset="2"/>
              <a:buChar char="n"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8C8C8C"/>
              </a:solidFill>
              <a:effectLst/>
              <a:uLnTx/>
              <a:uFillTx/>
              <a:latin typeface="Tahoma" pitchFamily="34" charset="0"/>
              <a:ea typeface="+mn-ea"/>
              <a:cs typeface="+mn-cs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216012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 altLang="en-US"/>
          </a:p>
        </p:txBody>
      </p:sp>
      <p:sp>
        <p:nvSpPr>
          <p:cNvPr id="115715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15716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15717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B7A4D0D3-0C85-4897-8422-DD401A2EAB7A}" type="slidenum">
              <a:rPr lang="en-US" altLang="en-US" sz="120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80</a:t>
            </a:fld>
            <a:endParaRPr lang="en-US" altLang="en-US" sz="1200"/>
          </a:p>
        </p:txBody>
      </p:sp>
      <p:pic>
        <p:nvPicPr>
          <p:cNvPr id="115718" name="Picture 2" descr="C:\Users\Han\Pictures\2013-05-06Europe\2013_06_03\IMG_016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8220"/>
            <a:ext cx="12192000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4164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508000" y="152400"/>
            <a:ext cx="11074400" cy="762000"/>
          </a:xfrm>
        </p:spPr>
        <p:txBody>
          <a:bodyPr/>
          <a:lstStyle/>
          <a:p>
            <a:pPr eaLnBrk="1" hangingPunct="1"/>
            <a:r>
              <a:rPr lang="en-US" altLang="en-US"/>
              <a:t>Mining Quantitative Associations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idx="1"/>
          </p:nvPr>
        </p:nvSpPr>
        <p:spPr>
          <a:xfrm>
            <a:off x="508000" y="1308540"/>
            <a:ext cx="9021489" cy="5549460"/>
          </a:xfrm>
        </p:spPr>
        <p:txBody>
          <a:bodyPr/>
          <a:lstStyle/>
          <a:p>
            <a:pPr eaLnBrk="1" hangingPunct="1">
              <a:spcBef>
                <a:spcPts val="600"/>
              </a:spcBef>
              <a:spcAft>
                <a:spcPts val="300"/>
              </a:spcAft>
            </a:pPr>
            <a:r>
              <a:rPr lang="en-US" altLang="en-US" sz="2400" dirty="0"/>
              <a:t>Mining associations with numerical attributes</a:t>
            </a:r>
          </a:p>
          <a:p>
            <a:pPr lvl="1" eaLnBrk="1" hangingPunct="1">
              <a:spcBef>
                <a:spcPts val="600"/>
              </a:spcBef>
              <a:spcAft>
                <a:spcPts val="300"/>
              </a:spcAft>
            </a:pPr>
            <a:r>
              <a:rPr lang="en-US" altLang="en-US" sz="2400" dirty="0"/>
              <a:t>E.g.:   Numerical attributes: </a:t>
            </a:r>
            <a:r>
              <a:rPr lang="en-US" altLang="en-US" sz="2400" dirty="0">
                <a:solidFill>
                  <a:srgbClr val="FF0000"/>
                </a:solidFill>
              </a:rPr>
              <a:t>age</a:t>
            </a:r>
            <a:r>
              <a:rPr lang="en-US" altLang="en-US" sz="2400" dirty="0">
                <a:solidFill>
                  <a:schemeClr val="folHlink"/>
                </a:solidFill>
              </a:rPr>
              <a:t> </a:t>
            </a:r>
            <a:r>
              <a:rPr lang="en-US" altLang="en-US" sz="2400" dirty="0"/>
              <a:t>and </a:t>
            </a:r>
            <a:r>
              <a:rPr lang="en-US" altLang="en-US" sz="2400" dirty="0">
                <a:solidFill>
                  <a:srgbClr val="FF0000"/>
                </a:solidFill>
              </a:rPr>
              <a:t>salary</a:t>
            </a:r>
          </a:p>
          <a:p>
            <a:pPr eaLnBrk="1" hangingPunct="1">
              <a:spcBef>
                <a:spcPts val="600"/>
              </a:spcBef>
              <a:spcAft>
                <a:spcPts val="300"/>
              </a:spcAft>
            </a:pPr>
            <a:r>
              <a:rPr lang="en-US" altLang="en-US" sz="2400" dirty="0"/>
              <a:t>Methods</a:t>
            </a:r>
          </a:p>
          <a:p>
            <a:pPr lvl="1">
              <a:spcAft>
                <a:spcPts val="300"/>
              </a:spcAft>
              <a:defRPr/>
            </a:pPr>
            <a:r>
              <a:rPr lang="en-US" altLang="en-US" sz="2400" kern="0" dirty="0"/>
              <a:t>Static discretization based on predefined concept hierarchies </a:t>
            </a:r>
          </a:p>
          <a:p>
            <a:pPr lvl="2">
              <a:spcAft>
                <a:spcPts val="300"/>
              </a:spcAft>
              <a:defRPr/>
            </a:pPr>
            <a:r>
              <a:rPr lang="en-US" altLang="en-US" sz="2400" kern="0" dirty="0"/>
              <a:t>Discretization on each dimension with hierarchy</a:t>
            </a:r>
          </a:p>
          <a:p>
            <a:pPr lvl="3">
              <a:spcAft>
                <a:spcPts val="300"/>
              </a:spcAft>
              <a:defRPr/>
            </a:pPr>
            <a:r>
              <a:rPr lang="en-US" altLang="en-US" sz="2400" kern="0" dirty="0"/>
              <a:t>age: {0-10, 10-20, …, 90-100} → {young, mid-aged, old}</a:t>
            </a:r>
          </a:p>
          <a:p>
            <a:pPr lvl="1">
              <a:spcAft>
                <a:spcPts val="300"/>
              </a:spcAft>
              <a:defRPr/>
            </a:pPr>
            <a:r>
              <a:rPr lang="en-US" altLang="en-US" sz="2400" kern="0" dirty="0"/>
              <a:t>Dynamic discretization based on data distribution</a:t>
            </a:r>
          </a:p>
          <a:p>
            <a:pPr lvl="1">
              <a:spcAft>
                <a:spcPts val="300"/>
              </a:spcAft>
              <a:defRPr/>
            </a:pPr>
            <a:r>
              <a:rPr lang="en-US" altLang="en-US" sz="2400" kern="0" dirty="0"/>
              <a:t>Clustering: Distance-based association </a:t>
            </a:r>
          </a:p>
          <a:p>
            <a:pPr lvl="2">
              <a:spcAft>
                <a:spcPts val="300"/>
              </a:spcAft>
              <a:defRPr/>
            </a:pPr>
            <a:r>
              <a:rPr lang="en-US" altLang="en-US" sz="2400" kern="0" dirty="0"/>
              <a:t>First one-dimensional clustering, then association</a:t>
            </a:r>
          </a:p>
          <a:p>
            <a:pPr lvl="1">
              <a:spcAft>
                <a:spcPts val="300"/>
              </a:spcAft>
              <a:defRPr/>
            </a:pPr>
            <a:r>
              <a:rPr lang="en-US" altLang="en-US" sz="2400" kern="0" dirty="0"/>
              <a:t>Deviation analysis: </a:t>
            </a:r>
          </a:p>
          <a:p>
            <a:pPr lvl="2">
              <a:spcAft>
                <a:spcPts val="300"/>
              </a:spcAft>
              <a:defRPr/>
            </a:pPr>
            <a:r>
              <a:rPr lang="en-US" altLang="en-US" sz="2400" kern="0" dirty="0"/>
              <a:t>Gender = female</a:t>
            </a:r>
            <a:r>
              <a:rPr lang="en-US" altLang="en-US" sz="2400" kern="0" dirty="0">
                <a:cs typeface="Arial" charset="0"/>
              </a:rPr>
              <a:t> </a:t>
            </a:r>
            <a:r>
              <a:rPr lang="en-US" altLang="en-US" sz="2400" kern="0" dirty="0">
                <a:sym typeface="Symbol" pitchFamily="18" charset="2"/>
              </a:rPr>
              <a:t></a:t>
            </a:r>
            <a:r>
              <a:rPr lang="en-US" altLang="en-US" sz="2400" kern="0" dirty="0">
                <a:cs typeface="Arial" charset="0"/>
              </a:rPr>
              <a:t> </a:t>
            </a:r>
            <a:r>
              <a:rPr lang="en-US" altLang="en-US" sz="2400" kern="0" dirty="0"/>
              <a:t>Wage: mean=$7/</a:t>
            </a:r>
            <a:r>
              <a:rPr lang="en-US" altLang="en-US" sz="2400" kern="0" dirty="0" err="1"/>
              <a:t>hr</a:t>
            </a:r>
            <a:r>
              <a:rPr lang="en-US" altLang="en-US" sz="2400" kern="0" dirty="0"/>
              <a:t> (overall mean = $9)</a:t>
            </a:r>
          </a:p>
        </p:txBody>
      </p:sp>
    </p:spTree>
    <p:extLst>
      <p:ext uri="{BB962C8B-B14F-4D97-AF65-F5344CB8AC3E}">
        <p14:creationId xmlns:p14="http://schemas.microsoft.com/office/powerpoint/2010/main" val="1362646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1_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30729</TotalTime>
  <Words>8598</Words>
  <Application>Microsoft Office PowerPoint</Application>
  <PresentationFormat>Widescreen</PresentationFormat>
  <Paragraphs>1566</Paragraphs>
  <Slides>80</Slides>
  <Notes>68</Notes>
  <HiddenSlides>0</HiddenSlides>
  <MMClips>0</MMClips>
  <ScaleCrop>false</ScaleCrop>
  <HeadingPairs>
    <vt:vector size="8" baseType="variant">
      <vt:variant>
        <vt:lpstr>Fonts Used</vt:lpstr>
      </vt:variant>
      <vt:variant>
        <vt:i4>17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80</vt:i4>
      </vt:variant>
    </vt:vector>
  </HeadingPairs>
  <TitlesOfParts>
    <vt:vector size="102" baseType="lpstr">
      <vt:lpstr>Abadi MT Condensed Extra Bold</vt:lpstr>
      <vt:lpstr>Math B</vt:lpstr>
      <vt:lpstr>MS PGothic</vt:lpstr>
      <vt:lpstr>MS PGothic</vt:lpstr>
      <vt:lpstr>PMingLiU</vt:lpstr>
      <vt:lpstr>SimSun</vt:lpstr>
      <vt:lpstr>SimSun</vt:lpstr>
      <vt:lpstr>Arial</vt:lpstr>
      <vt:lpstr>Berlin Sans FB Demi</vt:lpstr>
      <vt:lpstr>Calibri</vt:lpstr>
      <vt:lpstr>Calibri Light</vt:lpstr>
      <vt:lpstr>Candara</vt:lpstr>
      <vt:lpstr>Symbol</vt:lpstr>
      <vt:lpstr>Tahoma</vt:lpstr>
      <vt:lpstr>Times New Roman</vt:lpstr>
      <vt:lpstr>Verdana</vt:lpstr>
      <vt:lpstr>Wingdings</vt:lpstr>
      <vt:lpstr>Retrospect</vt:lpstr>
      <vt:lpstr>1_Retrospect</vt:lpstr>
      <vt:lpstr>Worksheet</vt:lpstr>
      <vt:lpstr>Photo Editor Photo</vt:lpstr>
      <vt:lpstr>Chart</vt:lpstr>
      <vt:lpstr>CS 412 Intro. to Data Mining</vt:lpstr>
      <vt:lpstr>Chapter 7 : Advanced Frequent Pattern Mining</vt:lpstr>
      <vt:lpstr>Mining Diverse Patterns</vt:lpstr>
      <vt:lpstr>Mining Multiple-Level Frequent Patterns</vt:lpstr>
      <vt:lpstr>Redundancy Filtering at Mining Multi-Level Associations </vt:lpstr>
      <vt:lpstr>Redundancy Filtering at Mining Multi-Level Associations </vt:lpstr>
      <vt:lpstr>Customized Min-Supports for Different Kinds of Items</vt:lpstr>
      <vt:lpstr>Mining Multi-Dimensional Associations</vt:lpstr>
      <vt:lpstr>Mining Quantitative Associations</vt:lpstr>
      <vt:lpstr>Mining Extraordinary Phenomena in Quantitative Association Mining</vt:lpstr>
      <vt:lpstr>Rare Patterns</vt:lpstr>
      <vt:lpstr>Negative Patterns</vt:lpstr>
      <vt:lpstr>Defining Negative Correlated Patterns</vt:lpstr>
      <vt:lpstr>Defining Negative Correlation:  Need Null-Invariance in Definition</vt:lpstr>
      <vt:lpstr>Mining Compressed Patterns</vt:lpstr>
      <vt:lpstr>Redundancy-Aware Top-k Patterns</vt:lpstr>
      <vt:lpstr>Chapter 7 : Advanced Frequent Pattern Mining</vt:lpstr>
      <vt:lpstr>Constraint-Based Pattern Mining</vt:lpstr>
      <vt:lpstr>Why Constraint-Based Mining?</vt:lpstr>
      <vt:lpstr>Various Kinds of User-Specified Constraints in Data Mining</vt:lpstr>
      <vt:lpstr>Pattern Space Pruning with Pattern Anti-Monotonicity </vt:lpstr>
      <vt:lpstr>Pattern Space Pruning with Pattern Anti-Monotonicity </vt:lpstr>
      <vt:lpstr>Pattern Monotonicity and Its Roles</vt:lpstr>
      <vt:lpstr>Apriori for Pattern Anti-Monotone Constraint</vt:lpstr>
      <vt:lpstr>Convertible Constraints: Ordering Data in Transactions</vt:lpstr>
      <vt:lpstr>Can item-reordering work for Apriori? </vt:lpstr>
      <vt:lpstr>Data Space Pruning with Data Anti-Monotonicity</vt:lpstr>
      <vt:lpstr>Data Space Pruning with Data Anti-Monotonicity</vt:lpstr>
      <vt:lpstr>Data Space Pruning Should Be Explored Recursively </vt:lpstr>
      <vt:lpstr>Data Space Pruning Should Be Explored Recursively </vt:lpstr>
      <vt:lpstr>Succinctness: Pruning Both Data and Pattern Spaces</vt:lpstr>
      <vt:lpstr>Apriori + Succinct Constraint</vt:lpstr>
      <vt:lpstr>Constrained FP-Growth: Push a Succinct Constraint Deep </vt:lpstr>
      <vt:lpstr>Different Kinds of Constraints Lead to Different Pruning Strategies</vt:lpstr>
      <vt:lpstr>How to Handle Multiple Constraints?</vt:lpstr>
      <vt:lpstr>Summary: Constraint-Based Pattern Mining</vt:lpstr>
      <vt:lpstr>Chapter 7 : Advanced Frequent Pattern Mining</vt:lpstr>
      <vt:lpstr>Sequential Pattern Mining</vt:lpstr>
      <vt:lpstr>Sequence Databases &amp; Sequential Patterns</vt:lpstr>
      <vt:lpstr>Sequential Pattern and Sequential Pattern Mining </vt:lpstr>
      <vt:lpstr>Sequential Pattern and Sequential Pattern Mining </vt:lpstr>
      <vt:lpstr>Sequential Pattern Mining Algorithms</vt:lpstr>
      <vt:lpstr>GSP: Apriori-Based Sequential Pattern Mining</vt:lpstr>
      <vt:lpstr>GSP: Apriori-Based Sequential Pattern Mining</vt:lpstr>
      <vt:lpstr>GSP Mining and Pruning</vt:lpstr>
      <vt:lpstr>GSP Mining and Pruning</vt:lpstr>
      <vt:lpstr>Sequential Pattern Mining in Vertical Data Format: The SPADE Algorithm</vt:lpstr>
      <vt:lpstr>PrefixSpan: A Pattern-Growth Approach</vt:lpstr>
      <vt:lpstr>PrefixSpan: Mining Prefix-Projected DBs</vt:lpstr>
      <vt:lpstr>Implementation Consideration: Pseudo-Projection vs. Physical Projection</vt:lpstr>
      <vt:lpstr>CloSpan: Mining Closed Sequential Patterns</vt:lpstr>
      <vt:lpstr>CloSpan: Mining Closed Sequential Patterns</vt:lpstr>
      <vt:lpstr>CloSpan: When Two Projected DBs Have the Same Size </vt:lpstr>
      <vt:lpstr>Constraint-Based Sequential-Pattern Mining</vt:lpstr>
      <vt:lpstr>Timing-Based Constraints in Seq.-Pattern Mining</vt:lpstr>
      <vt:lpstr>Episodes and Episode Pattern Mining</vt:lpstr>
      <vt:lpstr>Chapter 7 : Advanced Frequent Pattern Mining</vt:lpstr>
      <vt:lpstr>What Is Graph Pattern Mining?</vt:lpstr>
      <vt:lpstr>Frequent (Sub)Graph Patterns</vt:lpstr>
      <vt:lpstr>Applications of Graph Pattern Mining</vt:lpstr>
      <vt:lpstr>Graph Pattern Mining Algorithms: Different Methodologies</vt:lpstr>
      <vt:lpstr>Apriori-Based Approach</vt:lpstr>
      <vt:lpstr>Candidate Generation:   Vertex Growing vs. Edge Growing</vt:lpstr>
      <vt:lpstr>Pattern-Growth Approach</vt:lpstr>
      <vt:lpstr>gSPAN: Graph Pattern Growth in Order</vt:lpstr>
      <vt:lpstr>Why Mine Closed Graph Patterns?</vt:lpstr>
      <vt:lpstr>CloseGraph: Directly Mining Closed Graph Patterns</vt:lpstr>
      <vt:lpstr>Experiment and Performance Comparison</vt:lpstr>
      <vt:lpstr>Chapter 7 : Advanced Frequent Pattern Mining</vt:lpstr>
      <vt:lpstr>Pattern Mining Application: Software Bug Detection</vt:lpstr>
      <vt:lpstr>Application Example: Mining Copy-and-Paste Bugs</vt:lpstr>
      <vt:lpstr>Building Sequence Database from Source Code</vt:lpstr>
      <vt:lpstr>Sequential Pattern Mining &amp; Detecting “Forget-to-Change” Bugs</vt:lpstr>
      <vt:lpstr>Chapter 7 : Advanced Frequent Pattern Mining</vt:lpstr>
      <vt:lpstr>Summary: Advanced Frequent Pattern Mining</vt:lpstr>
      <vt:lpstr>References: Mining Diverse Patterns</vt:lpstr>
      <vt:lpstr>References: Constraint-Based Frequent Pattern Mining</vt:lpstr>
      <vt:lpstr>References: Sequential Pattern Mining</vt:lpstr>
      <vt:lpstr>References: Graph Pattern Mining</vt:lpstr>
      <vt:lpstr>PowerPoint Presentation</vt:lpstr>
    </vt:vector>
  </TitlesOfParts>
  <Company>UIUC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Mining Latent Entity Structures</dc:title>
  <dc:creator>Jiawei Han</dc:creator>
  <cp:lastModifiedBy>Qi Li</cp:lastModifiedBy>
  <cp:revision>1085</cp:revision>
  <cp:lastPrinted>2017-09-26T19:57:32Z</cp:lastPrinted>
  <dcterms:created xsi:type="dcterms:W3CDTF">2014-06-02T15:06:14Z</dcterms:created>
  <dcterms:modified xsi:type="dcterms:W3CDTF">2018-10-16T04:32:43Z</dcterms:modified>
</cp:coreProperties>
</file>