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1.xml" ContentType="application/vnd.openxmlformats-officedocument.presentationml.notesSlide+xml"/>
  <Override PartName="/ppt/ink/ink3.xml" ContentType="application/inkml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ink/ink4.xml" ContentType="application/inkml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7" r:id="rId2"/>
  </p:sldMasterIdLst>
  <p:notesMasterIdLst>
    <p:notesMasterId r:id="rId133"/>
  </p:notesMasterIdLst>
  <p:sldIdLst>
    <p:sldId id="1292" r:id="rId3"/>
    <p:sldId id="1854" r:id="rId4"/>
    <p:sldId id="1856" r:id="rId5"/>
    <p:sldId id="1722" r:id="rId6"/>
    <p:sldId id="1855" r:id="rId7"/>
    <p:sldId id="1809" r:id="rId8"/>
    <p:sldId id="1812" r:id="rId9"/>
    <p:sldId id="1851" r:id="rId10"/>
    <p:sldId id="1852" r:id="rId11"/>
    <p:sldId id="1859" r:id="rId12"/>
    <p:sldId id="1860" r:id="rId13"/>
    <p:sldId id="1861" r:id="rId14"/>
    <p:sldId id="1862" r:id="rId15"/>
    <p:sldId id="1611" r:id="rId16"/>
    <p:sldId id="1813" r:id="rId17"/>
    <p:sldId id="1749" r:id="rId18"/>
    <p:sldId id="1750" r:id="rId19"/>
    <p:sldId id="1615" r:id="rId20"/>
    <p:sldId id="1865" r:id="rId21"/>
    <p:sldId id="1753" r:id="rId22"/>
    <p:sldId id="1754" r:id="rId23"/>
    <p:sldId id="1755" r:id="rId24"/>
    <p:sldId id="1757" r:id="rId25"/>
    <p:sldId id="1759" r:id="rId26"/>
    <p:sldId id="1761" r:id="rId27"/>
    <p:sldId id="1763" r:id="rId28"/>
    <p:sldId id="1866" r:id="rId29"/>
    <p:sldId id="1764" r:id="rId30"/>
    <p:sldId id="1868" r:id="rId31"/>
    <p:sldId id="1869" r:id="rId32"/>
    <p:sldId id="1897" r:id="rId33"/>
    <p:sldId id="1871" r:id="rId34"/>
    <p:sldId id="1767" r:id="rId35"/>
    <p:sldId id="1873" r:id="rId36"/>
    <p:sldId id="1766" r:id="rId37"/>
    <p:sldId id="1811" r:id="rId38"/>
    <p:sldId id="1872" r:id="rId39"/>
    <p:sldId id="1772" r:id="rId40"/>
    <p:sldId id="1773" r:id="rId41"/>
    <p:sldId id="1617" r:id="rId42"/>
    <p:sldId id="1909" r:id="rId43"/>
    <p:sldId id="1880" r:id="rId44"/>
    <p:sldId id="1885" r:id="rId45"/>
    <p:sldId id="1881" r:id="rId46"/>
    <p:sldId id="1910" r:id="rId47"/>
    <p:sldId id="1882" r:id="rId48"/>
    <p:sldId id="1884" r:id="rId49"/>
    <p:sldId id="1883" r:id="rId50"/>
    <p:sldId id="1886" r:id="rId51"/>
    <p:sldId id="1887" r:id="rId52"/>
    <p:sldId id="1888" r:id="rId53"/>
    <p:sldId id="1889" r:id="rId54"/>
    <p:sldId id="1891" r:id="rId55"/>
    <p:sldId id="1890" r:id="rId56"/>
    <p:sldId id="1893" r:id="rId57"/>
    <p:sldId id="1892" r:id="rId58"/>
    <p:sldId id="1894" r:id="rId59"/>
    <p:sldId id="1898" r:id="rId60"/>
    <p:sldId id="1895" r:id="rId61"/>
    <p:sldId id="1896" r:id="rId62"/>
    <p:sldId id="1774" r:id="rId63"/>
    <p:sldId id="1899" r:id="rId64"/>
    <p:sldId id="1729" r:id="rId65"/>
    <p:sldId id="1900" r:id="rId66"/>
    <p:sldId id="1901" r:id="rId67"/>
    <p:sldId id="1902" r:id="rId68"/>
    <p:sldId id="1903" r:id="rId69"/>
    <p:sldId id="1699" r:id="rId70"/>
    <p:sldId id="1703" r:id="rId71"/>
    <p:sldId id="1775" r:id="rId72"/>
    <p:sldId id="1657" r:id="rId73"/>
    <p:sldId id="1658" r:id="rId74"/>
    <p:sldId id="1659" r:id="rId75"/>
    <p:sldId id="1660" r:id="rId76"/>
    <p:sldId id="1907" r:id="rId77"/>
    <p:sldId id="1661" r:id="rId78"/>
    <p:sldId id="1776" r:id="rId79"/>
    <p:sldId id="1663" r:id="rId80"/>
    <p:sldId id="1908" r:id="rId81"/>
    <p:sldId id="1777" r:id="rId82"/>
    <p:sldId id="1674" r:id="rId83"/>
    <p:sldId id="1675" r:id="rId84"/>
    <p:sldId id="1717" r:id="rId85"/>
    <p:sldId id="1678" r:id="rId86"/>
    <p:sldId id="1683" r:id="rId87"/>
    <p:sldId id="1684" r:id="rId88"/>
    <p:sldId id="1741" r:id="rId89"/>
    <p:sldId id="1742" r:id="rId90"/>
    <p:sldId id="1743" r:id="rId91"/>
    <p:sldId id="1744" r:id="rId92"/>
    <p:sldId id="1748" r:id="rId93"/>
    <p:sldId id="1780" r:id="rId94"/>
    <p:sldId id="1799" r:id="rId95"/>
    <p:sldId id="1864" r:id="rId96"/>
    <p:sldId id="1614" r:id="rId97"/>
    <p:sldId id="1877" r:id="rId98"/>
    <p:sldId id="1867" r:id="rId99"/>
    <p:sldId id="1878" r:id="rId100"/>
    <p:sldId id="1879" r:id="rId101"/>
    <p:sldId id="1870" r:id="rId102"/>
    <p:sldId id="1874" r:id="rId103"/>
    <p:sldId id="1875" r:id="rId104"/>
    <p:sldId id="1876" r:id="rId105"/>
    <p:sldId id="1740" r:id="rId106"/>
    <p:sldId id="1745" r:id="rId107"/>
    <p:sldId id="1818" r:id="rId108"/>
    <p:sldId id="1622" r:id="rId109"/>
    <p:sldId id="1747" r:id="rId110"/>
    <p:sldId id="1746" r:id="rId111"/>
    <p:sldId id="1808" r:id="rId112"/>
    <p:sldId id="1800" r:id="rId113"/>
    <p:sldId id="1824" r:id="rId114"/>
    <p:sldId id="1825" r:id="rId115"/>
    <p:sldId id="1826" r:id="rId116"/>
    <p:sldId id="1827" r:id="rId117"/>
    <p:sldId id="1828" r:id="rId118"/>
    <p:sldId id="1810" r:id="rId119"/>
    <p:sldId id="1802" r:id="rId120"/>
    <p:sldId id="1831" r:id="rId121"/>
    <p:sldId id="1700" r:id="rId122"/>
    <p:sldId id="1701" r:id="rId123"/>
    <p:sldId id="1704" r:id="rId124"/>
    <p:sldId id="1706" r:id="rId125"/>
    <p:sldId id="1707" r:id="rId126"/>
    <p:sldId id="1708" r:id="rId127"/>
    <p:sldId id="1734" r:id="rId128"/>
    <p:sldId id="1735" r:id="rId129"/>
    <p:sldId id="1904" r:id="rId130"/>
    <p:sldId id="1905" r:id="rId131"/>
    <p:sldId id="1906" r:id="rId132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Yang, Carl" initials="YC [17]" lastIdx="1" clrIdx="6"/>
  <p:cmAuthor id="1" name="Xueqing Liu" initials="XL" lastIdx="34" clrIdx="0">
    <p:extLst/>
  </p:cmAuthor>
  <p:cmAuthor id="8" name="Yang, Carl" initials="YC [19]" lastIdx="1" clrIdx="7"/>
  <p:cmAuthor id="2" name="Yang, Carl" initials="YC" lastIdx="4" clrIdx="1"/>
  <p:cmAuthor id="9" name="Yang, Carl" initials="YC [20]" lastIdx="1" clrIdx="8"/>
  <p:cmAuthor id="3" name="Yang, Carl" initials="YC [13]" lastIdx="1" clrIdx="2"/>
  <p:cmAuthor id="4" name="Yang, Carl" initials="YC [14]" lastIdx="1" clrIdx="3"/>
  <p:cmAuthor id="5" name="Yang, Carl" initials="YC [15]" lastIdx="1" clrIdx="4"/>
  <p:cmAuthor id="6" name="Yang, Carl" initials="YC [1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0CDBC"/>
    <a:srgbClr val="BD582C"/>
    <a:srgbClr val="E48312"/>
    <a:srgbClr val="94A088"/>
    <a:srgbClr val="0033CC"/>
    <a:srgbClr val="0000CC"/>
    <a:srgbClr val="7F7F7F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3" autoAdjust="0"/>
    <p:restoredTop sz="82599" autoAdjust="0"/>
  </p:normalViewPr>
  <p:slideViewPr>
    <p:cSldViewPr snapToGrid="0">
      <p:cViewPr varScale="1">
        <p:scale>
          <a:sx n="76" d="100"/>
          <a:sy n="76" d="100"/>
        </p:scale>
        <p:origin x="1162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commentAuthors" Target="commentAuthor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69633" units="1/cm"/>
          <inkml:channelProperty channel="T" name="resolution" value="1" units="1/dev"/>
        </inkml:channelProperties>
      </inkml:inkSource>
      <inkml:timestamp xml:id="ts0" timeString="2018-11-15T15:29:25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318 17410 0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69633" units="1/cm"/>
          <inkml:channelProperty channel="T" name="resolution" value="1" units="1/dev"/>
        </inkml:channelProperties>
      </inkml:inkSource>
      <inkml:timestamp xml:id="ts0" timeString="2018-11-15T15:34:04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9551 13547 0,'0'53'47,"-26"26"-31,-53 27-1,-1 26 1,1 0-1,0 80 1,52-53 0,27-27-1,0-53 1,0 1 0,0 52-1,53 0 1,79 27-1,1-53 1,184 0 0,106-53-1,-52 26 17,290-79-17,-184 0 1,-28 0-1,-25 0 1,-107 0 0,-132 0-1,-26 0 1,106 0 0,26 0-1,-27 0 1,80-26-1,-79-27 1,-54-27 0,1-25-1,0 25 17,-27-52-17,-79 52 1,-27 54-1,27-53 1,-79 26 0,-1 26-1,0-26 1,27 0 0,-26 1-1,-1-54 1,1 0-1,-27-26 1,0 52 0,0 27-1,-27-53 17,-79-26-17,-79 0 1,53 79-1,-53-53 1,0 53 0,-133 0-1,-158 27 1,79-54 0,-26 80-1,-54 0 1,54 0-1,158 0 1,-79 0 0,159 0-1,27 0 17,-54 0-17,0 0 1,-26 0-1,-79 0 1,105 0 0,-26 27-1,53 52 1,52-26 0,-26 27-1,54-28 1,-1 1-1,-26 0 1,79-26 0,26-1-1,-26-26 17,0 53-17,27-26 1,-1-27-1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69633" units="1/cm"/>
          <inkml:channelProperty channel="T" name="resolution" value="1" units="1/dev"/>
        </inkml:channelProperties>
      </inkml:inkSource>
      <inkml:timestamp xml:id="ts0" timeString="2018-11-15T15:36:02.5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17.08099" units="1/cm"/>
          <inkml:channelProperty channel="Y" name="resolution" value="1090.77893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1" timeString="2018-11-15T15:38:38.047"/>
    </inkml:context>
  </inkml:definitions>
  <inkml:trace contextRef="#ctx0" brushRef="#br0">2011 5212 0,'53'0'156,"53"0"-140,-54-26-1,28-1 1,-27 27 0,0-26-1,0-1 1,52 27-1,1-52 1,-26 25 0,-27 27-1,26-53 1,-26 0 0,-27 53-1,1-53 1,26 0-1,-27 0 1,-26-26 0,27 0-1,-27-1 1,0 1 0,0 0-1,0-1 16,-27 27-15,1 27 0,-54-53-1,1 52 1,26 1 0,-79-1-1,52 27 1,-78 0-1,25 0 1,-25 0 0,25 0-1,27 0 1,54 0 0,-81 53-1,133-26 16,-53-1-15,27 80 0,-1 26-1,27 0 1,0 1 0,0-54-1,0 27 1,27-53-1,-1 0 1,-26-27 0,0 1-1,53-1 1,-26 1 46,-1-27-30,27 0-1,26 52-15,-26-52 15,-26 27-16,26-27 1,-27 0 0,54 26-1</inkml:trace>
  <inkml:trace contextRef="#ctx1" brushRef="#br0">14864 4564 276 0,'0'0'48'16,"0"0"-38"-16,0 0 57 0,-30-18-21 15,20 11 19-15,0 1-31 0,0-2 9 16,-2 1 3-16,1 0 18 0,-1 0 17 16,0 0-37-16,0 0-31 0,-1 0 37 15,2 1-22-15,1 0-19 16,-1 1-6-16,4 1-2 0,0 0-1 15,3 1-1-15,0-1-1 0,2 1-5 16,2 1-1-16,0-1-4 0,0 1 6 16,4-3 2-16,3 0 1 0,5 0 1 15,5-3 2-15,5 0-1 0,9-3 1 16,14-3-1-16,13-3-2 0,7 0 1 16,2 2-2-16,2 0 2 0,0-1-3 15,5 4 0-15,5-2-3 0,4-1 3 16,4-1 5-16,4-1 1 0,6-1-1 15,6 0 0-15,4-3 0 16,6-1 0-16,3-1 0 0,2-1-1 16,6-2 1-16,2 0-1 0,7-2 1 15,3-1 0-15,4-1 0 0,5 0 1 16,3-3 0-16,2 3-1 0,1-2 0 16,-1 1 0-16,4 1 0 0,-3 0 3 15,1 4-1-15,3 1 8 0,-4 1-5 16,3-1 5-16,2-2-6 0,1-2 2 15,1 1-6-15,5-1 0 0,1-2 0 16,-3 0 0-16,3 2 5 0,0-2-5 16,1 1 0-16,-2 1 2 0,0 1-2 15,1 0 1-15,-3 2 0 16,-1 2 0-16,-1-1-1 0,-1 2-1 16,0 2 1-16,-3 0 3 0,0 3-3 15,0 3 3-15,-1 2 2 0,0 3 3 16,-1-1 0-16,-3 2-3 0,-4 0-3 15,-6 1-1-15,-2 2 1 0,-3 0 3 16,-3-1 1-16,-4 3 6 0,-3-1 3 16,-2 1-5-16,-5 3 2 0,-2-2-8 15,-7 2 4-15,-2 1 0 0,-7-1-2 16,-4 1-1-16,-6 0-1 0,-6 0-3 16,-8 0 2-16,-8 1 2 0,-4-1 0 15,-11 3 2-15,-3-3-1 0,-10 0-5 16,-10 0-1-16,-8 0-16 0,-11 0-31 15,-2-1-32-15,-9-6-51 0,-4 1-74 16,-6-4-208-16</inkml:trace>
  <inkml:trace contextRef="#ctx1" brushRef="#br0" timeOffset="845.572">15029 3839 680 0,'0'0'20'0,"0"0"-11"16,0 0 2-16,0 0-11 0,0 0 4 16,0 0-4-16,-2 2 0 0,-3-1-11 31,-4 2-9-31,-3 0-4 0,-3 4-23 0,-7 4-11 0,-3 3 13 0,-4 4 12 15,-6 8 20-15,-6 8 6 0,2-3 7 16,6-2 0-16,4 1 0 0,1-1 1 16,-7 10-1-16,-4 9 2 0,0-1 1 15,8-2-1-15,5-7 2 0,5-4-2 16,3-1-1-16,2 0-1 0,5-4 7 16,2-7 3-16,3-5 9 0,4-3 3 15,1 1 7-15,1 2-1 0,0 0-7 16,3-2 3-16,3-1-5 0,0-2-1 15,0-2 3-15,3-1 3 0,1 0 0 16,1-1 1-16,3 0-1 0,4 0 4 16,3-2 2-16,3 0-4 0,6-3-8 15,9 0 0-15,13-3 1 0,14 0 1 16,5-5-8-16,-1-2-5 0,-4-1-7 16,-7-2-7-16,2 1-25 0,-1 0-42 15,0 4-47-15,-17 3-70 16,-9 1-140-16</inkml:trace>
  <inkml:trace contextRef="#ctx1" brushRef="#br0" timeOffset="2252.574">25200 3145 546 0,'0'0'0'0,"0"0"8"16,0 0-4-16,0 0 6 0,0 0 5 15,33-89-8-15,-24 50 3 0,-2-7 3 16,-4-2 7-16,-3 4 5 0,-5 3 1 16,-3 6-25-16,-4-1-1 0,-1 3-8 15,-3 6-11-15,3 5-11 0,-1 8 1 16,1 3 1-16,-4 1 17 0,-7 1 5 15,-3 3 6-15,1 6 10 16,-1 4 15-16,0 9 1 0,0 6-18 16,-1 15-8-16,-4 17-14 0,1 18-13 15,2 9 5-15,12-2 2 0,4-11 17 16,10-17 3-16,6-7 7 0,3-12-2 16,5-8-5-16,-1-8-7 0,2-4-17 15,6-1-35-15,2-3 15 0,9-4 25 16,4-10 4-16,7-13-3 0,7-14-9 15,-3-9-30-15,-6 0-35 0,-6-1 6 16,-7 8 33-16,-5-1 44 0,-7 4 9 16,0 8 27-16,-7 7 2 0,-3 8 7 15,-1 5-11-15,-2 1 24 0,0 4 25 16,0-1-5-16,0 3-39 0,-2 5 1 16,-1 7-30-16,-2 4-1 0,-1 18-4 15,-2 16 2-15,2 12 4 0,4 8-4 16,2-7 4-16,0-6-1 0,0-6 2 15,2 1 2-15,-2-3-3 0,0-1 1 16,0-2 0-16,0-2 2 0,0-5 7 16,-2-5-2-16,-3-11 2 0,2-3 5 15,-2-3 8-15,-4 1 18 0,1 2-2 16,-5 0 8-16,-4-5 5 0,1-1-2 16,-9-2-15-16,-7-3-7 15,-7-1-6-15,-10-6-20 0,3-2-4 16,8-6-8-16,10-4-11 0,12 1-20 15,2-8-22-15,-5-27-37 0,3 2-65 16,3-2-132-16</inkml:trace>
  <inkml:trace contextRef="#ctx1" brushRef="#br0" timeOffset="3359.325">25514 2818 689 0,'0'0'166'0,"0"0"-166"15,9 41-12-15,4 4-7 0,-2 16-19 16,-3 6-17-16,-5-5 41 0,-3-10-12 16,0-9-8-16,-1-5 0 0,-1-12-22 15,2-7-26-15,0-10 18 16,0-4 30-16,-2-3 34 0,2-2 0 15,0 0 34-15,-1-4 50 0,-1-6-22 16,-1-3 29-16,-3-4-19 0,1-8-23 16,0-10-11-16,-3-8 1 0,4-8 0 15,3-2-8-15,1 8-10 0,5 10-21 16,2 10 0-16,-1 8-15 0,2 2-11 16,6-1-2-16,-1-1 3 0,7 2-8 15,4 4 0-15,-1 4-10 16,2 4-13-16,1 3 23 0,1 0-9 15,3 3-2-15,-1 2-6 0,2 2 3 16,4 3 9-16,6 2 2 0,6 1-17 16,-2-1-19-16,-6-4 23 0,-9-5 42 15,-10 0 7-15,-2-3 12 0,0 0 23 16,2 0 28-16,-1 0 30 0,-4 0 5 16,-5 0-7-16,-5-2-9 15,-2 0-20-15,-3-1-15 0,-5-3-9 0,-5-4-3 0,-5-3-27 0,-10-1-8 31,-7 1-21-31,-10 6-13 0,-9 7-5 16,-1 13 19-16,12 6-3 0,11 5-8 0,3 7-17 16,4 16 3-16,3 2-3 0,4 4 30 15,11-15 18-15,4-16 4 0,7-7 3 16,3-2-7-16,3 0-3 0,5 0 3 16,2-3 9-16,6-5 9 0,0-5 9 15,6-7 5-15,10-13-15 0,1-11-8 16,-1-10-9-16,-5-5-4 0,-7 2-3 0,-11 3-4 15,-3 6 11-15,-7 6 1 16,-5 9 10-16,-3 7 9 0,-1 6-18 16,0 2-2-16,0 2-8 0,0 2-4 15,0 1 12-15,0 7-3 0,-3 7-3 16,-2 15-11-16,-1 18 13 0,-2 6 4 16,5 0 10-16,2-15 3 0,1-14 4 15,0-15-16-15,1-1-1 0,2 0-26 16,6-1-10-16,0-3-3 0,2-4 10 15,4-8 2-15,1-9 4 0,6-13 14 16,5-13 8-16,2-12 1 0,-3-2 17 16,-5-1 33-16,-1 4 22 0,-6 0-9 15,2-2-11-15,-4 0-11 0,0 1-16 16,-1 6-23-16,-2 5-2 0,-1 7-5 16,-4 5 1-16,-1 7-3 0,-2 7 0 15,0 5 7-15,-1 3 1 0,0-2 3 16,0 0-3-16,0-2 0 15,-2 4-1-15,-1-1 0 0,0 2-1 16,-1 2-2-16,0 1 1 0,3 3 2 16,0 0 1-16,0 2 0 0,1 1-1 15,0 0-2-15,0 0-2 0,0 1 0 16,0 1 4-16,1-1 1 0,0-1 4 16,-1 1-3-16,0-1 4 0,1 0 2 15,-1 0 2-15,3 1 3 0,-2-1-1 16,-1 1 4-16,2 0-4 0,-1 0-3 15,-1-1-2-15,0 0 0 0,0 0 2 16,0 0 5-16,0 0 8 0,0 0 2 16,0 0-6-16,-3 0-2 0,3 0-12 15,-1-1-3-15,-2 0-1 0,2 0-1 32,0 0 0-32,-2 1-1 0,2-2 1 0,0 1 1 0,0 0 1 0,-1 1 1 15,2 0-2-15,0 0 0 0,0 0-1 16,0 0-8-16,0 0-14 0,0 0-28 15,-8 0-48-15,0 1-66 0,-2 2-129 16</inkml:trace>
  <inkml:trace contextRef="#ctx1" brushRef="#br0" timeOffset="3967.998">26576 2929 117 0,'0'0'929'0,"-2"0"-911"16,2-5 29-16,-2-4-25 16,1-6-18-16,-1-8-4 0,-7-9-2 15,1 0-9-15,-2 1-12 0,-6-1 4 16,-4 8 2-16,-8-4-2 0,-13 1-9 31,-2 11-13-31,3 3-12 0,7 9 28 16,11 4-2-16,9 6 1 0,-5 3-1 0,0 6 1 15,-2 13 13-15,2 14-2 0,2 16 4 16,7 5 6-16,6-2 4 0,3-10 1 16,3-9 3-16,5-6-3 0,-3-9-2 15,0-6 0-15,-1-8-4 0,1-3-1 16,1 0-2-16,0-2 0 0,-1-1-3 15,3-6 8-15,0-1 4 0,6-8 6 16,-1-10-2-16,8-15 1 0,5-24-5 16,4-24-6-16,0-15-16 0,-5-2-2 15,-4 4 19-15,-4 13 5 0,-4 3 13 16,-1 4 11-16,-2 8-4 0,0 5-10 16,-3 13-9-16,-3 14-1 0,0 10-3 15,-4 11 2-15,0 7 0 0,0 3-2 16,0-1 3-16,0 4 0 0,0 2 0 15,-4 8-10-15,-1 8 10 0,-6 20 0 16,-2 20 12-16,-4 25 13 0,4 9 0 16,3-2 1-16,6-6 3 0,4-13 0 15,0-1 0-15,8-3-4 0,2-8-3 16,2-4-4-16,4-7-7 0,0-7-11 16,1-8 0-16,-4-10-10 0,2-8-21 15,-2-2-29-15,6-3-38 0,5 0-38 16,14-10-59-16,-7-3-42 0</inkml:trace>
  <inkml:trace contextRef="#ctx1" brushRef="#br0" timeOffset="4233.986">26989 2850 409 0,'0'0'88'0,"0"0"-80"0,0 0-8 16,0 0-10-16,1-77-30 0,-2 57-3 15,-3 0 13-15,2 3-9 0,-1 2 8 16,0 4 24-16,2 1 7 15,-1 5 29-15,0 1 30 0,2 3 17 16,0 1 7-16,0 0 1 0,0 0-4 16,0 0-7-16,0 0-16 0,0 1-22 15,2-1-20-15,-2 0-12 0,1 0-3 16,-1 0-1-16,1 0-9 0,-1 0-11 16,0 0-11-16,1 1-12 0,-1 0 1 15,3 2 12-15,-3-2 18 0,3 0 7 16,-2-1-14-16,0 2-18 0,1-2-27 15,-1 0-35-15,-1 1-38 16,0-1-63-16</inkml:trace>
  <inkml:trace contextRef="#ctx1" brushRef="#br0" timeOffset="4680.198">26849 2638 474 0,'0'0'354'15,"0"0"-348"-15,0 0 2 0,0 0-8 0,0 0-27 0,0 0-16 16,2 25 19-16,-2-6 17 0,-2 12 7 16,-3 15 0-16,-1 11-5 0,-2 4-5 15,4-1 9-15,3-12 1 0,1-10 0 16,1-8 3-16,2-10 2 15,0-7-1-15,0-2 3 0,5-1 1 16,-2 1 7-16,2-2 3 0,2-2 6 16,1-4 3-16,1-3-11 0,4-5-8 15,2-7-8-15,3-9-4 0,6-16-4 16,5-18-11-16,1-15-16 0,2-4 16 16,-6 9 18-16,-6 15-2 0,-7 21 3 15,-4 8 1-15,-4 8 10 0,-4 5 13 16,1 1 6-16,-2 2 1 0,0 2 0 15,-1 1-3-15,-2 2-10 16,0 0-11-16,0 4-7 0,2 5-1 16,0 4 1-16,-1 7 4 0,3 6 9 15,-3 2 4-15,2 3-13 0,-2 2-4 16,2 0-20-16,3 4-53 0,6-4-56 16,13 3-50-16,0-8-77 0,0-13-28 15</inkml:trace>
  <inkml:trace contextRef="#ctx1" brushRef="#br0" timeOffset="5061.65">27695 2887 148 0,'0'0'473'0,"0"0"-319"16,0 0-49-16,0 0-24 0,0 0-49 15,0 0-12-15,0 0-15 0,105-200-5 16,-107 172-15-16,-11 7-8 0,-4 0-4 16,-6 7-5-16,-4 5-4 0,1 6 16 15,0 3 16-15,1 10-6 0,3 5-3 16,0 7 13-16,0 13 3 0,2 11 1 15,3 5 2-15,7 2-1 0,4-14 4 16,6-11-9-16,2-11 0 0,3-5-30 16,3 1-17-16,1 0-7 0,8-1-4 15,1-6 4-15,3-6 11 0,4-7-10 16,4-6 0-16,-1-7 0 0,1-1 24 16,0-2 29-16,-3 0 15 0,-5 2 31 15,-3 3 27-15,-4 3 1 0,-1 4-24 16,-6 4-18-16,-2 5-10 0,-2 2-9 15,-1 3-12-15,4 8 2 0,-1 3-1 16,0 6 12-16,0 2 3 0,-2 0-5 16,0 2-6-16,-2-4-5 0,1-2-1 15,-2-5-11-15,4-5-21 0,0-5-1 16,3-3 3-16,2-2-23 0,13-25-16 16,-3-1-54-16,0-5-97 0</inkml:trace>
  <inkml:trace contextRef="#ctx1" brushRef="#br0" timeOffset="5264.909">28221 2299 247 0,'0'0'441'16,"0"0"-321"-16,0 0-48 0,0 0-32 15,0 0-19-15,0 0-18 0,23-15-3 16,-28 30-14-16,-7 20 13 0,-12 28 0 16,-9 26 1-16,-5 11 1 0,5-2 1 15,11-13 4-15,8-13 6 0,6-3-4 16,4-6-7-16,4-4-1 0,0-10-9 15,4-9-14-15,2-9-17 0,0-9-18 16,0-7-25-16,2-5-13 0,6-4-40 16,-1-2-63-16,-1-4-66 0</inkml:trace>
  <inkml:trace contextRef="#ctx1" brushRef="#br0" timeOffset="5472.728">27827 2698 905 0,'0'0'98'0,"0"0"-94"0,0 0 35 15,0 0-33-15,0 0-3 0,0 0 1 16,0 0 12-16,266 30-14 16,-213-26-2-16,-6-2 0 0,0 2-4 15,2-1-13-15,-3-1-25 0,0-1-57 16,-2-1-68-16,-12-3-97 0,-8-3-203 15</inkml:trace>
  <inkml:trace contextRef="#ctx1" brushRef="#br0" timeOffset="5847.721">28372 3005 487 0,'0'0'332'0,"0"0"-300"0,0 0 13 16,0 0-29-16,0 0-14 15,0 0-2-15,0 0 0 0,0 0-6 16,209-161-5-16,-177 117-12 0,-2-2-9 16,-4-2 5-16,-9 6 7 0,-7 12 11 15,-6 10 9-15,-2 7 10 0,-2 0 11 16,-3 2 6-16,-3-2-2 0,-5 0-3 15,-5 3-3-15,-6 3-8 0,-5 5-10 16,-9 7-1-16,-10 13-1 16,-8 15 0-16,1 13 1 0,3 5-2 15,11 8-4-15,7 0 2 0,7 4 4 16,8 2 1-16,5-2 7 0,8-4 10 16,8-6 12-16,8-6 7 0,7-5-14 15,5-12-15-15,1-6 0 0,11-4-4 16,15-7-4-16,10-7-3 0,16-6-5 15,1-14-12-15,-4-14-38 0,2-6-63 16,-18 4-69-16,-13 3-128 0</inkml:trace>
  <inkml:trace contextRef="#ctx1" brushRef="#br0" timeOffset="6349.133">29235 2810 888 0,'0'0'73'0,"0"0"5"16,0 0-19-16,5 0-33 0,0 0-16 16,3-4-1-16,4-2-5 0,7-2-4 15,12-3 0-15,12-2 0 0,14-2-1 16,5 3 0-16,0 2-1 0,-5 4-2 16,-7 2 2-16,-3 2-6 0,-1-1-7 15,-4 1 9-15,-3 2-8 0,-8-1-6 16,-8 1-4-16,-6 0-34 0,-6 0-53 15,3 0-49-15,-3 2-52 16,-3 2-96-16</inkml:trace>
  <inkml:trace contextRef="#ctx1" brushRef="#br0" timeOffset="6558.603">29316 2992 802 0,'0'0'105'0,"0"0"-65"15,0 0 29-15,0 0-51 0,0 0-2 16,0 0 33-16,0 0 7 0,0 0-21 16,226 36-15-16,-160-37-13 0,-2-6-7 15,-4 1-4-15,0-1-10 0,-1 0-33 16,-3 1-46-16,-1-2-56 0,-1 0-51 16,-16 0-71-16,-8 2-154 0</inkml:trace>
  <inkml:trace contextRef="#ctx1" brushRef="#br0" timeOffset="7001.615">30832 2512 897 0,'0'0'23'0,"0"0"16"16,0 0-16-16,0 0-22 0,0 0-1 15,0 0 0-15,-18 119 3 0,7-58-1 16,-2 8-2-16,0 2 1 0,-1 2 0 16,0-5 1-16,1-3 0 0,2-5 18 15,1-5 9-15,3-8 1 0,2-5-9 16,2-5-13-16,3-9-8 0,0-7-6 15,0-8-16-15,1-5-18 0,2-1-35 16,1 0-56-16,2-7-33 0,7-19-35 16,-3-2-28-16</inkml:trace>
  <inkml:trace contextRef="#ctx1" brushRef="#br0" timeOffset="7236.921">30773 2724 724 0,'0'0'77'0,"0"0"41"0,0 0-28 15,0 0-32-15,0 0-19 0,0 0 11 16,0 0 0-16,0 0-29 0,14 3-21 31,-6 5 0-31,7 9 0 0,10 11 0 0,7 15 2 0,4 13-1 0,-1 4 2 16,-7-4-2-16,-6-9 4 16,-5-12 2-16,-6-9-4 0,-3-8-3 15,0-5-3-15,-3-1-26 0,2 1-45 16,0-3-41-16,3-2-50 0,7-11-32 31,-2-5-43-31,0-9-83 0</inkml:trace>
  <inkml:trace contextRef="#ctx1" brushRef="#br0" timeOffset="7458.758">31323 2479 233 0,'0'0'416'0,"0"0"-366"0,0 0-12 15,0 0 8-15,0 0-14 0,0 0-1 16,0 0 6-16,10 153-1 0,-23-90-5 16,-6 4 9-16,-2-1 1 0,0-5-2 15,3-7-7-15,0-4-9 0,2-2-10 16,2-5-11-16,2-6-2 0,5-6-12 16,2-10-15-16,3-6-9 0,1-4-22 15,1 0-44-15,5 1-47 0,1-4-80 16,4-6-104-16</inkml:trace>
  <inkml:trace contextRef="#ctx1" brushRef="#br0" timeOffset="7789.343">31757 2874 723 0,'0'0'387'16,"0"0"-368"-16,0 0 17 0,0 0-35 15,0 0-1-15,0 0-19 0,0 0-2 16,0 0-11-16,-18-83-8 0,1 67-6 16,-6 5-10-16,-2 10-5 0,-4 7 13 15,-9 17 1-15,-3 19 28 0,2 20 9 16,7 8 6-16,13-1 4 0,12-8 8 16,8-16 26-16,10-4 7 0,5-4-8 15,1-10 0-15,2-5 5 16,-3-8 5-16,2-2-5 0,4-1 2 15,5-2-5-15,11-3-8 0,6-9-16 16,8-14-11-16,0-9-8 0,-7-7-14 0,-8-4-13 16,-13 3-5-16,-7 2-3 0,-9 3 5 15,-7 5-1-15,-3 7-26 0,-29-3-67 16,-1 5-110-16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17.08099" units="1/cm"/>
          <inkml:channelProperty channel="Y" name="resolution" value="1090.77893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8-11-15T15:53:58.7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29049 4008 817 0,'0'0'251'0,"0"0"-244"0,0 0-7 16,0 0-4-16,0 0-9 0,0 0 13 16,0 0 2-16,0 0-1 0,-233-364 2 15,185 335-2-15,-4 4 4 0,-4 8 6 16,-7 3-11-16,-8 9-1 0,-4 5-2 16,-4 6-3-16,-3 10-1 0,-6 7 0 15,-2 4 0-15,0 6 5 0,0 4 1 16,1 4 0-16,4 7 1 0,-1 5 2 15,-1 3 1-15,2 4 1 16,3 3-2-16,1 6 0 0,3 2-2 16,4 4-1-16,1 2-4 0,6 3-3 15,7 0 8 1,4 3-4-16,8 1 4 0,5 1 1 16,9 0 2-16,5-2 0 15,11-1-3-15,5-1 0 0,9-2-1 16,8-2-3-16,9-3-3 0,7-4 1 15,8-5 1-15,10-4 0 0,6-1 0 16,8-5 2-16,7 1-1 0,5-4 4 16,5-7-3-16,7 0 0 0,6-7-1 15,7-3 3-15,6-2 1 0,7-8 4 16,5-4-3-16,4-7-1 0,6-7 0 16,4-6 1-16,5-5 1 0,0-11 1 15,2-4 1-15,-4-4-3 0,-1-5 0 16,-3-3 5-16,-1-4 0 0,-5-3 6 15,-5-3 5-15,-5-5 1 16,-4-4-2-16,-6-3 6 0,-5-2-11 16,-8-5-1-16,-8 0 0 0,-7-4 1 15,-8-1 4-15,-4-3-7 0,-7-3 4 16,-6-1-4-16,-8-1 2 0,-6 2-2 0,-9 1-2 16,-7 1-3-16,-9 3-1 0,-6-1-2 15,-11 2 4-15,-8 3-3 0,-7 0 2 16,-9 5-3-16,-4 5 0 0,-7 3-1 15,-4 4 1-15,0 3 0 0,-1 0 1 16,-1 4-1-16,0 0 3 0,2 3-3 16,1 2 0-16,-2 2 1 0,1 3-1 15,-2 1 1-15,-1 2 0 0,0 0 0 16,-1 3 2-16,1 2 0 0,-2 2-2 16,0 3 1-16,-3 5-2 0,-3 2 2 15,-2 2-4-15,-5 3-10 0,2 3-21 16,5 0-41-16,5 6-37 0,9 2-74 15,15 0-122-15,12-2-220 0</inkml:trace>
  <inkml:trace contextRef="#ctx0" brushRef="#br0" timeOffset="1247.91">27864 6068 151 0,'0'-3'439'0,"-4"-3"-379"0,1 1 21 16,-3 0-27-1,1 1 22-15,1 1-1 0,-1 0-2 16,-2 2-18-16,-4-1-40 0,-2 0 1 15,-4 2-12-15,-3 0-4 0,-5 4-1 16,-10 7-8-16,-9 9 0 0,-12 12 2 16,-4 6 3-16,1 5 4 0,1 1 1 15,4-1 0-15,-4 5 1 0,-2 1 0 16,0 2 3-16,-2 4 0 0,-4 2-2 16,-1 2 2-16,-2 2 0 0,-3 0 0 15,0 3 0-15,-1 1 0 0,-4 3 0 16,1 0 5-16,-3 2-1 0,2 0 4 15,-2-2 7-15,0-1-2 0,3 1-2 16,3-3-3-16,2 2 2 0,3-2-3 16,2-2-3-16,3-2 0 0,4-4 5 15,4-4-3-15,7-7-4 0,1-4-2 16,9-4-3-16,5-4-2 0,8-7 0 16,6-8 0-16,6-6-4 0,5-4-6 15,-2 1-4-15,3-2-9 0,2-2-18 16,2-4-22-16,5-2-22 0,7-8-64 15,34-28-27-15,-4 1-35 0,7-7-98 16</inkml:trace>
  <inkml:trace contextRef="#ctx0" brushRef="#br0" timeOffset="1772.287">29117 5917 945 0,'0'0'14'0,"0"0"3"0,0 0 45 15,43 26-47-15,-20-9-8 0,2 1-3 16,2 3-4-16,3 4 0 0,6 10-6 0,9 8 2 0,9 11 3 16,2 7 2-16,0 0-1 0,-1 1 0 15,1-1 2-15,2 5-1 16,5 1 9-16,5 1 22 0,4 1 14 15,4 2 4-15,2 1-5 0,-1 2-4 16,0-1-3-16,2 0-3 0,-2-2 0 16,3-2-2-16,1-4-3 0,-4-2-10 15,-2-4 7-15,-4 0-16 0,-5-3 3 16,-2-4-11-16,-4-3-2 0,-5-4 6 16,-6-5-7-16,-4-3 0 0,-8-5-11 15,-9-7-14-15,-8-8-15 0,-9-6-20 16,-5-2-36-16,-2-1-36 0,-5 2-49 15,-30 2-92-15,-3-2-51 0</inkml:trace>
  <inkml:trace contextRef="#ctx0" brushRef="#br0" timeOffset="2254.018">25525 8469 710 0,'0'0'12'16,"0"0"11"-16,0 0-11 0,0 0 9 15,-45-4-11-15,44 4 15 0,1 0-20 16,0 0-5-16,5-1-7 0,4 1 1 15,8-1 6-15,13 0 4 0,13 0 15 16,17 1 17-16,10 0 8 0,1 0 6 31,3 2 5-31,-3 1-3 0,-1-1-2 16,2 0-3-16,-2 1-11 0,-2-1-6 16,-4 1-15-16,-6 1-11 0,-8-1-4 15,-9 2-1-15,-14-1-21 0,-7-1-36 16,-10 0-39-16,-2 0-55 0,-6 2-49 15,-2-1-92-15,-2 0-76 0</inkml:trace>
  <inkml:trace contextRef="#ctx0" brushRef="#br0" timeOffset="2504.03">25763 8487 1094 0,'0'0'10'15,"0"0"-5"-15,0 0-5 0,0 0-56 16,0 0-27-16,0 0 76 0,17 56 7 16,-9-20 2-16,-1 16 0 0,-2 16-2 15,-4 8-1-15,-1 2 1 16,-3-3 2-16,-3-8 0 0,0-2 10 16,4-4 0-16,-1-5-5 0,3-7-7 15,0-7-18-15,3-11-23 0,2-11-27 16,1-7-11-16,1-6-38 0,7-3-42 15,2-3-36-15,-4-1-32 0</inkml:trace>
  <inkml:trace contextRef="#ctx0" brushRef="#br0" timeOffset="2738.373">25678 8967 633 0,'0'0'294'0,"0"0"-197"0,0 0-11 16,0 0-46-16,0 0-13 0,0 0-24 15,0 0 7-15,0 0-10 0,-36-22 0 16,58 14 0-16,22-5 16 0,20-3 5 16,10 3-6-16,5 4-6 0,-8 5-8 15,-5 4 1-15,-2 0-1 0,-6 4 3 16,2 0-4-16,-3 2 0 0,-3 1 0 16,-3 1-13-16,-3 0-18 0,2 1-26 15,-7 0-43-15,0-3-81 0,-8-2-100 16,-10-2-137-16</inkml:trace>
  <inkml:trace contextRef="#ctx0" brushRef="#br0" timeOffset="3335.635">30696 8335 1101 0,'0'0'11'16,"0"0"-11"-16,0 0 0 0,0 0-20 16,11 26-38-16,-5-9 5 0,-2 4 44 15,-2 13-3-15,1 15 7 0,-3 16 2 16,0 10 3-16,-3 0 3 0,0-2 4 15,0-8 12-15,0-2 7 0,1-4-4 16,-1-6 0-16,1-6-5 0,1-5-8 16,1-5-9-16,0-10-2 0,0-7-8 15,1-7-23-15,0-6-21 0,0-1-28 16,1-4-34-16,1-2-4 0,1-10-26 16,7-31-10-16,-3 1-27 0</inkml:trace>
  <inkml:trace contextRef="#ctx0" brushRef="#br0" timeOffset="3545.641">30802 8408 771 0,'0'0'72'0,"0"0"59"0,0 0-16 15,0 0-64-15,0 0-15 0,0 0-6 32,0 0-1-32,14-3-18 0,-5 9-3 15,4 4-2-15,4 7 1 0,5 13 0 16,3 13 3-16,2 16 2 0,0 4 1 15,-7 0 8-15,-3-6-8 0,-3-7-6 16,-2-2-3-16,2-3-3 0,-4-5-2 16,-1-8-4-16,-3-7-11 0,0-8-14 15,-2-3-14-15,1 2-23 0,0-2-28 16</inkml:trace>
  <inkml:trace contextRef="#ctx0" brushRef="#br0" timeOffset="3780.018">31389 8332 953 0,'0'0'56'0,"0"0"-8"16,0 0 0-16,0 0-48 0,0 0-4 16,0 0 4-16,0 0 0 0,0 0 2 15,-93 188 5-15,58-114-2 0,4-2 0 16,5-6-3-16,3-13 0 0,5-3-2 15,1-6-16-15,4-6-32 0,3-8-39 16,1-9-42-16,3 0-37 0,3-9-57 16,1-3-103-16</inkml:trace>
  <inkml:trace contextRef="#ctx0" brushRef="#br0" timeOffset="4032.669">31345 8225 1026 0,'0'0'8'0,"0"0"16"0,0 0 4 16,0 0-28-16,0 0-14 0,0 0 14 15,0 0 2-15,0 0 4 0,121 267 4 16,-101-198 9-16,0 0 8 0,-3-6 3 16,0 0 0-16,-1-1-1 0,-1-1-12 15,1-2-10-15,-2-3-7 16,0-1 0-16,-2-5-7 0,-1-4-2 15,0-6 5-15,-3-10-8 0,-1-7-15 16,-2-9-36-16,-1-4-50 0,3 0-85 16,-2-2-97-16,-1-4-165 0</inkml:trace>
  <inkml:trace contextRef="#ctx0" brushRef="#br0" timeOffset="14219.253">25398 9500 110 0,'0'0'392'15,"0"0"-380"-15,0 0 18 0,0 0 13 16,0 0 13-16,0 0-13 0,-17-86 25 15,11 73-6-15,4 5-19 0,-3 3 1 16,-1 0-9-16,-5 1-20 0,-2 0-15 16,-10 2-11-16,-12 3-14 0,-14 13-15 15,-12 17 2-15,-4 11 3 0,0 8 9 16,7 3 16-16,4-3 10 0,3 1 1 16,1-1 8-16,0 0 6 0,0-1 12 15,0-1 5-15,0-2 5 0,0-1 3 16,1-1-4-16,3-1-4 0,3-2-6 15,1-3-9-15,2-3-3 0,4 0-1 16,4-5-2-16,7-4-9 0,3-6-2 16,9-5-7-16,1-3 0 0,-1 2-11 15,3-1-6-15,-5 0-21 16,5-2-23-16,5-4-28 0,2 1-39 16,3-2-51-1,0-4-101-15</inkml:trace>
  <inkml:trace contextRef="#ctx0" brushRef="#br0" timeOffset="14771.04">26196 9400 702 0,'0'0'0'0,"0"0"-1"15,0 0 1-15,62 25 1 0,-38-17 0 31,1 2-1-31,0 4 0 0,1 3-10 0,2 3 10 0,1 5 5 0,1 3 4 16,4 8 0-16,4 9 1 0,5 8 8 16,1 3 7-16,-3 0 13 0,-3-5 10 15,0-3 3-15,-2-1 6 0,2 0-3 16,-3-3-7-16,0-5-8 0,-6-5-3 16,-6-11-13-16,-6-5-8 0,-1-2-7 15,1 0-8-15,-1 1 0 0,0 0-12 16,-5-4-21-16,-2-5-17 0,-5-3-25 15,-4-2-44-15,-21 2-64 0,-4-2-81 16,-7-1-117-16</inkml:trace>
  <inkml:trace contextRef="#ctx0" brushRef="#br0" timeOffset="15850.853">24179 10264 791 0,'0'0'14'15,"0"0"35"-15,0-3-18 0,-5-1-14 16,-3-3-12-16,-4-4 8 0,-6-3-13 16,-7-2-6-16,-8-2-18 0,-13 2-1 15,-5 3-1-15,-6 10-9 0,4 8 2 16,5 14 5-16,4 8-1 0,4 10 3 15,4 7 8-15,3 7 7 0,6 6 7 16,2 5 0-16,4 0 4 16,7 0-1-16,5-6 1 0,6-7 3 15,3-11 1-15,3-11 2 0,1-8-4 16,6-1-2-16,4 2 2 0,2 2-2 16,7 2 7-16,3-4 10 0,1-4 6 15,9-3 0-15,8-6-5 0,8-7 13 16,1-8-15-16,-1-9 1 0,-5-5 0 15,-6-4-6-15,-3-2 7 0,-11 4-4 16,-5 4-4-16,-11 6 0 0,-4 3-1 16,-2 0-1-16,-1 0 2 0,-3-1 0 15,-4-2 7-15,-9-3 6 0,-6-5-23 16,-9-7-8-16,1 3-30 0,-1 2-22 16,3 2-15-16,8 8-12 0,-4 2-27 15,-2 10-52-15,4 2-71 0</inkml:trace>
  <inkml:trace contextRef="#ctx0" brushRef="#br0" timeOffset="16759.975">27139 10419 692 0,'0'0'48'0,"0"-1"-2"16,-1-1 26-16,0-3-33 0,-3-4-16 16,-2-4-15-16,-6-7-4 0,-6-4-4 15,-6-1-3-15,-6-2-9 0,-11-1-6 16,-11 3-7-16,-12 6-14 0,-6 8-18 15,3 11-26-15,9 9-6 0,12 8 10 16,10 3-3-16,12 0 18 0,5 0 14 16,0 10 4-16,-1 13 3 0,7 14 2 15,5 6 10-15,8-6 31 16,15-4 39-16,7-9 16 0,6-1-5 16,5-2 5-16,4-5-5 0,2-4-4 15,3-5-2-15,2-4-18 0,4-5 4 16,2-6-6-16,2-5 7 0,0-7 13 15,-2-5-7-15,2-12 1 0,0-9-6 16,-2-7 8-16,2-11-19 0,-1-7-8 16,-1-9-6-16,-3-7-7 0,-2-4-1 15,-5 0 1-15,-5 5 0 0,-6 6-5 16,-9 10-4-16,-10 13-9 0,-7 9-6 31,-3 10 8-31,-8 5 1 0,-4 2-3 16,-9 0-3-16,-15 0 12 0,-19 8-29 15,-15 14-40-15,-6 17-15 0,0 14-10 16,22-6-35-16,15-9-96 0</inkml:trace>
  <inkml:trace contextRef="#ctx0" brushRef="#br0" timeOffset="35047.6978">31226 7882 559 0,'0'0'72'16,"0"0"8"-16,0 0-40 0,0 0-26 15,0 0-1-15,0 0-13 0,0 0-3 16,-134-132-7-16,105 125-14 0,-2 4 6 16,-9 3 6-16,-8 8-5 0,-11 9-4 15,-3 6-3-15,1 5 6 0,3 5-1 16,4-1 1-16,-2 3 2 0,1 3-2 16,-1 1 5-16,1 4-14 0,2 3 15 15,2 2 5-15,4 3 4 16,2 1 3-16,3 3-1 0,2-1-1 15,4 1 2-15,2 2 0 0,1 2 0 16,5 0 0-16,3-1 2 0,5-1-2 16,6-1 0-16,5-1 0 0,3-2 0 15,6-2-2-15,4-2 2 0,6-1-1 16,4-1 1-16,2 0-1 0,3 1 1 16,7-1 0-16,0 0 0 0,4 0 0 15,4-3-1-15,0-1-2 0,7 0 3 16,2-2-1-16,6-2 0 0,2 2 0 15,4-1 1-15,3 0 0 0,1-1 0 16,2 1 0-16,0-3 0 0,1 1-1 16,1-3 0-16,2-4-5 0,0 0-6 15,3-3 4-15,-1-3 0 0,2-3 7 16,-1-1 1-16,1-5 1 0,-2-2 3 16,2-2 4-16,-3-4-1 0,-1-3 6 15,0-4 6-15,0-2 6 0,-1-7 5 16,-2-5-1-1,0-4-8-15,-1-4-7 0,-3-5-5 16,-2-3-5-16,-2-4-2 0,-4-3 0 16,1-2 1-16,-5-3 1 0,0-3-3 15,-7 0 4-15,-3-2 7 0,-5-2 26 16,-6-3 13-16,-3-2 5 0,-6-2-31 16,-4 0 2-16,-5-2 5 0,-5 0 13 15,-2-1-14-15,-4-1-14 0,-4-2-1 16,-3 2-7-16,-2-2-3 0,-5-1-6 15,-2 0 0-15,-3 1 0 0,-2 1-1 16,-4 0 1-16,1 3 0 0,-3 0 1 16,-3 2 0-16,1 1 6 0,-4 1-7 15,0 2-5-15,-2-1-4 0,0 4-4 16,-2 2 0-16,-3 2 2 0,-4 2 1 16,0 3-6-16,-3 1 5 0,-4 5-4 15,-2 5 6-15,1 1 4 0,-1 4 5 16,1 2 0-16,3 3 0 0,-1 3-1 15,0 1-2-15,-2 4 1 0,2 1 2 16,-3 5-1-16,-1 1-2 0,2 3-20 16,0 1-25-16,0 6-13 0,1 4-26 15,0 2-32-15,13-1-64 0,8-3-67 16</inkml:trace>
  <inkml:trace contextRef="#ctx0" brushRef="#br0" timeOffset="37673.0908">26554 8254 710 0,'0'0'94'0,"0"0"-34"0,0 0-41 16,0 0-12-16,0 0 4 0,0 0-9 15,0 0-2-15,0 0-1 0,-324-198-5 16,284 185-2-16,2 5 7 0,-4 2 0 16,-1 5-5-16,-5 2-2 0,-5 8 4 15,-7 6 0-15,-6 4 1 0,-6 4 2 16,-2 7 1-16,-2 3-1 0,-2 4 1 16,-2 3-3-16,1 4 1 0,-3 3-1 15,3 3-4-15,0 3-9 0,3 3 6 16,2 5 1-16,6 1 5 0,3 1 0 15,5 2-2-15,5-1 4 0,4 1-2 16,9-4-1-16,7 1-1 0,5-3-5 16,9-1-5-16,2 0-10 0,8 1 1 15,8-1 4-15,3-1 11 0,8 0-1 16,7-2-3-16,6-3-2 0,6-1 1 16,6-4 3-16,7-5 7 0,7-2 2 15,1-2 0-15,7-1 2 0,2-4 1 16,3-1 1-16,5 0 1 0,4-4 0 15,4-2-1-15,1-1 2 0,1-4-1 16,2-2 0-16,-3-3-2 16,2-5 0-16,0-2 3 0,4-5 0 15,0-3-1-15,0-1 0 0,-1-5-1 16,-3-2 1-16,-3-1-1 0,-2-2 2 16,-2-3 2-16,1-1 9 0,-4-4 8 15,2-3 11-15,-5-3 2 0,-4-4-4 16,0-3-3-16,-4-3 2 0,-2-5-2 15,-1-2-1-15,-3-3-2 0,-4 0-7 16,-3-2-1-16,-4-4 7 0,-4-2-1 16,1-3-2-16,-5-3-9 0,1-3-7 31,-6-2-4-31,0-2-1 0,-3 0-10 16,-5 3-16-16,-2 0-4 0,-5 2 6 15,-5 0 7-15,-5 1 5 0,-4 2 3 16,-5 0-7-16,-8 3-12 0,-5 0-16 15,-3 3 35-15,-4 4 2 0,-5 4 5 16,-2 4 2-16,-7 2 0 0,-3 3-2 16,-1 3 0-16,-2 4 0 0,-5 5-9 0,-1 7-25 15,-5 4-31-15,-6 6-32 0,15 3-75 16,5 0-82-16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7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Edited</a:t>
            </a:r>
            <a:r>
              <a:rPr lang="en-US" altLang="en-US" baseline="0" dirty="0" smtClean="0"/>
              <a:t> 11/29/18 EMH—increased figure size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016557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3154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68B61C-39C7-4B35-A3DB-D01F1F46AF94}" type="slidenum">
              <a:rPr lang="en-US" altLang="en-US"/>
              <a:pPr>
                <a:spcBef>
                  <a:spcPct val="0"/>
                </a:spcBef>
              </a:pPr>
              <a:t>105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47316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68B61C-39C7-4B35-A3DB-D01F1F46AF94}" type="slidenum">
              <a:rPr lang="en-US" altLang="en-US"/>
              <a:pPr>
                <a:spcBef>
                  <a:spcPct val="0"/>
                </a:spcBef>
              </a:pPr>
              <a:t>106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9190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107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575861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108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16935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650820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765991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79537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113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r>
              <a:rPr lang="en-US" altLang="en-US" baseline="0" dirty="0"/>
              <a:t>  </a:t>
            </a:r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408973485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endParaRPr lang="en-US" altLang="en-US" baseline="0" dirty="0"/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13557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EMH 11/29/18– maybe say more about what</a:t>
            </a:r>
            <a:r>
              <a:rPr lang="en-US" altLang="en-US" baseline="0" dirty="0" smtClean="0"/>
              <a:t> the “solid math background” is?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035286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endParaRPr lang="en-US" altLang="en-US" baseline="0" dirty="0"/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155437756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116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endParaRPr lang="en-US" altLang="en-US" baseline="0" dirty="0"/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30579379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https://deeplearning4j.org/</a:t>
            </a:r>
            <a:r>
              <a:rPr lang="en-US" altLang="en-US" dirty="0" err="1"/>
              <a:t>lstm.html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56428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https://deeplearning4j.org/</a:t>
            </a:r>
            <a:r>
              <a:rPr lang="en-US" altLang="en-US" dirty="0" err="1"/>
              <a:t>lstm.html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846594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92918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4D66F200-C9ED-426F-BF1D-F9188FEB3891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120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Related work</a:t>
            </a:r>
          </a:p>
          <a:p>
            <a:pPr eaLnBrk="1" hangingPunct="1"/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en-US" altLang="zh-CN">
                <a:ea typeface="SimSun" pitchFamily="2" charset="-122"/>
              </a:rPr>
              <a:t>Major ones: good and problems: not confined to rule-based, most discriminative features, any classifier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Accurate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Emerging patterns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2 slides</a:t>
            </a:r>
          </a:p>
        </p:txBody>
      </p:sp>
    </p:spTree>
    <p:extLst>
      <p:ext uri="{BB962C8B-B14F-4D97-AF65-F5344CB8AC3E}">
        <p14:creationId xmlns:p14="http://schemas.microsoft.com/office/powerpoint/2010/main" val="151174293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B026268A-DB25-470D-86EB-A9C4A9B1E02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121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533206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B026268A-DB25-470D-86EB-A9C4A9B1E02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122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506683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788993CE-1A1E-48C3-9374-16C3186C3AFE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123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262289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788993CE-1A1E-48C3-9374-16C3186C3AFE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124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1605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27365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ea typeface="SimSun" pitchFamily="2" charset="-122"/>
              </a:rPr>
              <a:t>Some conclusion</a:t>
            </a:r>
          </a:p>
          <a:p>
            <a:endParaRPr lang="en-US" altLang="zh-CN">
              <a:ea typeface="SimSun" pitchFamily="2" charset="-122"/>
            </a:endParaRPr>
          </a:p>
          <a:p>
            <a:r>
              <a:rPr lang="en-US" altLang="zh-CN">
                <a:ea typeface="SimSun" pitchFamily="2" charset="-122"/>
              </a:rPr>
              <a:t>Info gain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15573773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359D25FF-F8B1-4DF6-9312-3E4FE9CEEBC1}" type="slidenum">
              <a:rPr lang="en-US" altLang="zh-CN" sz="1200">
                <a:solidFill>
                  <a:prstClr val="black"/>
                </a:solidFill>
                <a:latin typeface="Arial" pitchFamily="34" charset="0"/>
                <a:ea typeface="SimSun" pitchFamily="2" charset="-122"/>
              </a:rPr>
              <a:pPr eaLnBrk="1" hangingPunct="1"/>
              <a:t>126</a:t>
            </a:fld>
            <a:endParaRPr lang="en-US" altLang="zh-CN" sz="1200">
              <a:solidFill>
                <a:prstClr val="black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philosophy</a:t>
            </a:r>
          </a:p>
        </p:txBody>
      </p:sp>
    </p:spTree>
    <p:extLst>
      <p:ext uri="{BB962C8B-B14F-4D97-AF65-F5344CB8AC3E}">
        <p14:creationId xmlns:p14="http://schemas.microsoft.com/office/powerpoint/2010/main" val="266362431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359D25FF-F8B1-4DF6-9312-3E4FE9CEEBC1}" type="slidenum">
              <a:rPr lang="en-US" altLang="zh-CN" sz="1200">
                <a:solidFill>
                  <a:prstClr val="black"/>
                </a:solidFill>
                <a:latin typeface="Arial" pitchFamily="34" charset="0"/>
                <a:ea typeface="SimSun" pitchFamily="2" charset="-122"/>
              </a:rPr>
              <a:pPr eaLnBrk="1" hangingPunct="1"/>
              <a:t>127</a:t>
            </a:fld>
            <a:endParaRPr lang="en-US" altLang="zh-CN" sz="1200">
              <a:solidFill>
                <a:prstClr val="black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philosophy</a:t>
            </a:r>
          </a:p>
        </p:txBody>
      </p:sp>
    </p:spTree>
    <p:extLst>
      <p:ext uri="{BB962C8B-B14F-4D97-AF65-F5344CB8AC3E}">
        <p14:creationId xmlns:p14="http://schemas.microsoft.com/office/powerpoint/2010/main" val="2501718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EDITED 11/29/18</a:t>
            </a:r>
            <a:r>
              <a:rPr lang="en-US" altLang="en-US" baseline="0" dirty="0" smtClean="0"/>
              <a:t> EMH– adjusted spacing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6539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847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7B61E8-4D47-4575-87C9-29AF0D18BA6E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4940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141AED1-90B7-4CE5-923F-EF29D40C9B30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Edited 11/29/18 EMH– made arrows thicker to improve</a:t>
            </a:r>
            <a:r>
              <a:rPr lang="en-US" altLang="en-US" baseline="0" dirty="0" smtClean="0"/>
              <a:t> visibility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1185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E8C328-180B-4C0B-96FB-88C01BF4F54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95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7F21E1-5EB6-441D-9A3F-E975CC977402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Edited 11/29/18 EMH– adjusted spacing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3049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7F21E1-5EB6-441D-9A3F-E975CC977402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Edited 11/29/18 EMH– adjusted spacing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497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73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Edited 11/29/18 EMH– adjusted arrows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91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Edited 11/29/18 EMH– adjusted boxes and arrows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63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32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5951381-8F02-44E4-8F40-A340AA41C895}" type="slidenum">
              <a:rPr lang="en-US" altLang="en-US"/>
              <a:pPr algn="r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7533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39531F0-FC78-4DD8-B487-2ADE6C196E34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416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648F98-2E44-4128-9161-F82B6CA63869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762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465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0092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6864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44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53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134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28029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E6EF42-A8C9-42D6-814F-3B9B643C44D5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141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162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60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18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986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BDE0FE-F52B-4F96-BB1D-D064C6349E45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891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7816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960A13-669D-478E-A7AE-409E403DD97F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10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166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960A13-669D-478E-A7AE-409E403DD97F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Yitong: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- </a:t>
            </a:r>
            <a:r>
              <a:rPr lang="en-US" altLang="en-US" sz="1200" dirty="0" smtClean="0"/>
              <a:t>Started by psychologists and neurobiologists to develop and test computational analogues of neurons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6493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 More on activation functions: https://</a:t>
            </a:r>
            <a:r>
              <a:rPr lang="en-US" altLang="en-US" dirty="0" err="1"/>
              <a:t>medium.com</a:t>
            </a:r>
            <a:r>
              <a:rPr lang="en-US" altLang="en-US" dirty="0"/>
              <a:t>/the-theory-of-everything/understanding-activation-functions-in-neural-networks-9491262884e0</a:t>
            </a:r>
          </a:p>
        </p:txBody>
      </p:sp>
    </p:spTree>
    <p:extLst>
      <p:ext uri="{BB962C8B-B14F-4D97-AF65-F5344CB8AC3E}">
        <p14:creationId xmlns:p14="http://schemas.microsoft.com/office/powerpoint/2010/main" val="30660151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 More on activation functions: https://</a:t>
            </a:r>
            <a:r>
              <a:rPr lang="en-US" altLang="en-US" dirty="0" err="1"/>
              <a:t>medium.com</a:t>
            </a:r>
            <a:r>
              <a:rPr lang="en-US" altLang="en-US" dirty="0"/>
              <a:t>/the-theory-of-everything/understanding-activation-functions-in-neural-networks-9491262884e0</a:t>
            </a:r>
          </a:p>
        </p:txBody>
      </p:sp>
    </p:spTree>
    <p:extLst>
      <p:ext uri="{BB962C8B-B14F-4D97-AF65-F5344CB8AC3E}">
        <p14:creationId xmlns:p14="http://schemas.microsoft.com/office/powerpoint/2010/main" val="848936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Neural network playground</a:t>
            </a:r>
          </a:p>
          <a:p>
            <a:r>
              <a:rPr lang="en-US" altLang="en-US" dirty="0"/>
              <a:t>http://</a:t>
            </a:r>
            <a:r>
              <a:rPr lang="en-US" altLang="en-US" dirty="0" err="1"/>
              <a:t>playground.tensorflow.org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693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Neural network playground</a:t>
            </a:r>
          </a:p>
          <a:p>
            <a:r>
              <a:rPr lang="en-US" altLang="en-US" dirty="0"/>
              <a:t>http://</a:t>
            </a:r>
            <a:r>
              <a:rPr lang="en-US" altLang="en-US" dirty="0" err="1" smtClean="0"/>
              <a:t>playground.tensorflow.org</a:t>
            </a: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1758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0643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83238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57807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38509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5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8878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36763737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0542412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13347428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6667182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35006292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54188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27529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https://</a:t>
            </a:r>
            <a:r>
              <a:rPr lang="en-US" altLang="en-US" dirty="0" smtClean="0"/>
              <a:t>deeplearning4j.org/</a:t>
            </a:r>
            <a:r>
              <a:rPr lang="en-US" altLang="en-US" dirty="0" err="1" smtClean="0"/>
              <a:t>lstm.html</a:t>
            </a:r>
            <a:endParaRPr lang="en-US" altLang="en-US" dirty="0" smtClean="0"/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Yitong: </a:t>
            </a:r>
            <a:r>
              <a:rPr lang="en-US" altLang="zh-CN" dirty="0" smtClean="0"/>
              <a:t>Modeling the time dimension: by creating cycles in the network (thus “recurrent”)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60348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Do we really need this example???</a:t>
            </a:r>
          </a:p>
        </p:txBody>
      </p:sp>
    </p:spTree>
    <p:extLst>
      <p:ext uri="{BB962C8B-B14F-4D97-AF65-F5344CB8AC3E}">
        <p14:creationId xmlns:p14="http://schemas.microsoft.com/office/powerpoint/2010/main" val="40316627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75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4242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4045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9D1A67-642D-421C-B4C7-FF8C0A24D65E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74238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09E597-665F-4983-8711-19BF2E7BE4F2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2599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4842F686-34EA-471F-B510-6FD46675BF3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68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Single feature is not enough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Complex data is difficult</a:t>
            </a:r>
          </a:p>
          <a:p>
            <a:pPr eaLnBrk="1" hangingPunct="1"/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en-US" altLang="zh-CN">
                <a:ea typeface="SimSun" pitchFamily="2" charset="-122"/>
              </a:rPr>
              <a:t>Background </a:t>
            </a:r>
          </a:p>
        </p:txBody>
      </p:sp>
    </p:spTree>
    <p:extLst>
      <p:ext uri="{BB962C8B-B14F-4D97-AF65-F5344CB8AC3E}">
        <p14:creationId xmlns:p14="http://schemas.microsoft.com/office/powerpoint/2010/main" val="40957434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B026268A-DB25-470D-86EB-A9C4A9B1E02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69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8113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05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79782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CDA057-A07F-498D-8BAA-5C2D046C082D}" type="slidenum">
              <a:rPr lang="en-US" altLang="en-US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2729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A9DC6D-C4E2-405C-9F83-41BA83046168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11/29/18 EMH– maybe remove</a:t>
            </a:r>
            <a:r>
              <a:rPr lang="en-US" baseline="0" dirty="0" smtClean="0"/>
              <a:t> this slide, since it was skipped in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256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680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Edited 11/29/18 EMH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95337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118B35-F898-4D00-ABD9-948C02138224}" type="slidenum">
              <a:rPr lang="en-US" altLang="en-US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233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843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E569B1-8EB6-4A9C-939F-71414AB51F4D}" type="slidenum">
              <a:rPr lang="en-US" altLang="en-US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Yitong: 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altLang="en-US" sz="1200" dirty="0" smtClean="0"/>
              <a:t>Genetic Algorithm: based on an analogy to biological evolution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874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80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9132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9060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69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34088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2221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606AAD6-0586-44DB-89FF-DDDF5F8DBCF1}" type="slidenum">
              <a:rPr lang="en-US" altLang="en-US"/>
              <a:pPr algn="r">
                <a:spcBef>
                  <a:spcPct val="0"/>
                </a:spcBef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1648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51770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/>
              <a:t>MK Oct 2009:  I removed “neuron = perceptron” from title since we do not use that term in the book.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52866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F39847-AAD2-4E39-A1CC-C8DA067C4ED2}" type="slidenum">
              <a:rPr lang="en-US" altLang="en-US"/>
              <a:pPr>
                <a:spcBef>
                  <a:spcPct val="0"/>
                </a:spcBef>
              </a:pPr>
              <a:t>88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MK: Note – different notation than used in book.  Will have to standardize notation.</a:t>
            </a:r>
          </a:p>
        </p:txBody>
      </p:sp>
    </p:spTree>
    <p:extLst>
      <p:ext uri="{BB962C8B-B14F-4D97-AF65-F5344CB8AC3E}">
        <p14:creationId xmlns:p14="http://schemas.microsoft.com/office/powerpoint/2010/main" val="31617994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4E3939-9BE7-4730-A728-00580E84C1F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700307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E03731E-E1D8-4994-A136-B95BFC5B1F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194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F2246C-3FF4-41F3-B78D-4738705E878A}" type="slidenum">
              <a:rPr lang="en-US" altLang="en-US"/>
              <a:pPr>
                <a:spcBef>
                  <a:spcPct val="0"/>
                </a:spcBef>
              </a:pPr>
              <a:t>91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1395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5317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rvlasveld.github.io</a:t>
            </a:r>
            <a:r>
              <a:rPr lang="en-US" dirty="0"/>
              <a:t>/blog/2013/07/12/introduction-to-one-class-support-vector-machines/</a:t>
            </a:r>
          </a:p>
          <a:p>
            <a:r>
              <a:rPr lang="en-US" dirty="0"/>
              <a:t>http://</a:t>
            </a:r>
            <a:r>
              <a:rPr lang="en-US" dirty="0" err="1"/>
              <a:t>papers.nips.cc</a:t>
            </a:r>
            <a:r>
              <a:rPr lang="en-US" dirty="0"/>
              <a:t>/paper/1723-support-vector-method-for-novelty-detection.pdf</a:t>
            </a:r>
          </a:p>
          <a:p>
            <a:r>
              <a:rPr lang="de-DE" dirty="0"/>
              <a:t>https://</a:t>
            </a:r>
            <a:r>
              <a:rPr lang="de-DE" dirty="0" err="1"/>
              <a:t>link.springer.com</a:t>
            </a:r>
            <a:r>
              <a:rPr lang="de-DE" dirty="0"/>
              <a:t>/</a:t>
            </a:r>
            <a:r>
              <a:rPr lang="de-DE" dirty="0" err="1"/>
              <a:t>article</a:t>
            </a:r>
            <a:r>
              <a:rPr lang="de-DE" dirty="0"/>
              <a:t>/10.1023/B:MACH.0000008084.60811.49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2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416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7B61E8-4D47-4575-87C9-29AF0D18BA6E}" type="slidenum">
              <a:rPr lang="en-US" altLang="en-US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754939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7B61E8-4D47-4575-87C9-29AF0D18BA6E}" type="slidenum">
              <a:rPr lang="en-US" altLang="en-US"/>
              <a:pPr>
                <a:spcBef>
                  <a:spcPct val="0"/>
                </a:spcBef>
              </a:pPr>
              <a:t>95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13050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2832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777286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98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76401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99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2928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100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18892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657B90-155C-482B-ADBE-46A9600210D0}" type="slidenum">
              <a:rPr lang="en-US" altLang="en-US"/>
              <a:pPr>
                <a:spcBef>
                  <a:spcPct val="0"/>
                </a:spcBef>
              </a:pPr>
              <a:t>101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65322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2C4140-25DB-4A5B-9D93-CA1EC02E51DB}" type="slidenum">
              <a:rPr lang="en-US" altLang="en-US"/>
              <a:pPr>
                <a:spcBef>
                  <a:spcPct val="0"/>
                </a:spcBef>
              </a:pPr>
              <a:t>102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71258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AF362E-09A4-47A2-9ACC-478A2A5052CB}" type="slidenum">
              <a:rPr lang="en-US" altLang="en-US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53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4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63" indent="-461963">
              <a:defRPr sz="2800"/>
            </a:lvl1pPr>
            <a:lvl2pPr marL="738188" indent="-538163">
              <a:defRPr sz="2800"/>
            </a:lvl2pPr>
            <a:lvl3pPr marL="858838" indent="-474663">
              <a:defRPr sz="2800"/>
            </a:lvl3pPr>
            <a:lvl4pPr marL="1144588" indent="-522288">
              <a:defRPr sz="2800"/>
            </a:lvl4pPr>
            <a:lvl5pPr marL="1376363" indent="-5080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3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38" rIns="91438" anchor="t" anchorCtr="0"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FAB73BC-B049-4115-A692-8D63A059BFB8}" type="slidenum">
              <a:rPr lang="en-US" dirty="0">
                <a:solidFill>
                  <a:srgbClr val="000000"/>
                </a:solidFill>
              </a:rPr>
              <a:pPr defTabSz="457189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23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9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20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3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35827" y="6492878"/>
            <a:ext cx="2472271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9B74239-73C9-4B55-8B1C-66BCA0FCF2F2}" type="datetime1">
              <a:rPr lang="en-US" smtClean="0">
                <a:solidFill>
                  <a:srgbClr val="000000"/>
                </a:solidFill>
              </a:rPr>
              <a:pPr defTabSz="457189"/>
              <a:t>11/29/2018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189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FAB73BC-B049-4115-A692-8D63A059BFB8}" type="slidenum">
              <a:rPr lang="en-US" dirty="0">
                <a:solidFill>
                  <a:srgbClr val="000000"/>
                </a:solidFill>
              </a:rPr>
              <a:pPr defTabSz="457189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44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38" rIns="91438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8"/>
            <a:ext cx="2618511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/>
            </a:lvl1pPr>
          </a:lstStyle>
          <a:p>
            <a:pPr defTabSz="457189"/>
            <a:fld id="{CBBD38C9-86BE-42BA-90B7-7B0F222A966C}" type="datetime1">
              <a:rPr lang="en-US" smtClean="0">
                <a:solidFill>
                  <a:srgbClr val="000000"/>
                </a:solidFill>
              </a:rPr>
              <a:pPr defTabSz="457189"/>
              <a:t>11/29/2018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457189"/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457189"/>
            <a:fld id="{4FAB73BC-B049-4115-A692-8D63A059BFB8}" type="slidenum">
              <a:rPr lang="en-US" dirty="0">
                <a:solidFill>
                  <a:srgbClr val="637052"/>
                </a:solidFill>
              </a:rPr>
              <a:pPr defTabSz="457189"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01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189"/>
            <a:fld id="{45668CB6-4B1E-48EB-AAE6-F25414A8D44D}" type="datetime4">
              <a:rPr lang="en-US" altLang="en-US">
                <a:solidFill>
                  <a:srgbClr val="000000"/>
                </a:solidFill>
              </a:rPr>
              <a:pPr defTabSz="457189"/>
              <a:t>November 29,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+mn-ea"/>
              </a:defRPr>
            </a:lvl1pPr>
          </a:lstStyle>
          <a:p>
            <a:pPr defTabSz="457189">
              <a:defRPr/>
            </a:pPr>
            <a:r>
              <a:rPr lang="en-US">
                <a:solidFill>
                  <a:srgbClr val="000000"/>
                </a:solidFill>
              </a:rPr>
              <a:t>Data Mining: Concepts and Techniques</a:t>
            </a:r>
          </a:p>
        </p:txBody>
      </p:sp>
      <p:sp>
        <p:nvSpPr>
          <p:cNvPr id="9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/>
            <a:fld id="{71B0DE30-8397-4AE3-8EA8-214EB4B18E61}" type="slidenum">
              <a:rPr lang="en-US" altLang="en-US">
                <a:solidFill>
                  <a:srgbClr val="000000"/>
                </a:solidFill>
              </a:rPr>
              <a:pPr defTabSz="45718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9180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FFBA9-6F95-4F70-A0C1-45366D5DB750}" type="datetime4">
              <a:rPr lang="en-US"/>
              <a:pPr>
                <a:defRPr/>
              </a:pPr>
              <a:t>November 29, 2018</a:t>
            </a:fld>
            <a:endParaRPr lang="en-US"/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B0B6D57-B021-463B-8D62-09A83E2EE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93140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E72-F4A8-4AEF-B64A-D202B67876B5}" type="datetime4">
              <a:rPr lang="en-US"/>
              <a:pPr>
                <a:defRPr/>
              </a:pPr>
              <a:t>November 29, 2018</a:t>
            </a:fld>
            <a:endParaRPr lang="en-US"/>
          </a:p>
        </p:txBody>
      </p:sp>
      <p:sp>
        <p:nvSpPr>
          <p:cNvPr id="3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68426F2-5B58-40D3-B93A-1FBF49D4F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91793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ED448-58B5-4285-BA29-C1375736F691}" type="datetime4">
              <a:rPr lang="en-US"/>
              <a:pPr>
                <a:defRPr/>
              </a:pPr>
              <a:t>November 29, 2018</a:t>
            </a:fld>
            <a:endParaRPr lang="en-US"/>
          </a:p>
        </p:txBody>
      </p:sp>
      <p:sp>
        <p:nvSpPr>
          <p:cNvPr id="7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058D1E2-AFCC-4A9C-AF3D-498404F14A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72531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5668CB6-4B1E-48EB-AAE6-F25414A8D44D}" type="datetime4">
              <a:rPr lang="en-US" altLang="en-US"/>
              <a:pPr/>
              <a:t>November 29, 2018</a:t>
            </a:fld>
            <a:endParaRPr lang="en-US" altLang="en-US"/>
          </a:p>
        </p:txBody>
      </p:sp>
      <p:sp>
        <p:nvSpPr>
          <p:cNvPr id="8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9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B0DE30-8397-4AE3-8EA8-214EB4B18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17549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9E63F-7A82-4237-8FB1-BC4AD324B6A5}" type="datetime4">
              <a:rPr lang="en-US"/>
              <a:pPr>
                <a:defRPr/>
              </a:pPr>
              <a:t>November 29, 2018</a:t>
            </a:fld>
            <a:endParaRPr lang="en-US"/>
          </a:p>
        </p:txBody>
      </p:sp>
      <p:sp>
        <p:nvSpPr>
          <p:cNvPr id="4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515A276-5F61-45F2-87B5-AC8C9BF062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57604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6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38" rIns="91438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FAB73BC-B049-4115-A692-8D63A059BFB8}" type="slidenum">
              <a:rPr lang="en-US" dirty="0">
                <a:solidFill>
                  <a:srgbClr val="000000"/>
                </a:solidFill>
              </a:rPr>
              <a:pPr defTabSz="457189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2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1" r:id="rId3"/>
    <p:sldLayoutId id="2147483682" r:id="rId4"/>
    <p:sldLayoutId id="2147483685" r:id="rId5"/>
    <p:sldLayoutId id="2147483686" r:id="rId6"/>
    <p:sldLayoutId id="2147483697" r:id="rId7"/>
    <p:sldLayoutId id="2147483698" r:id="rId8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4" y="286606"/>
            <a:ext cx="11369963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2"/>
            <a:ext cx="11406908" cy="5209309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5"/>
            <a:ext cx="1066800" cy="273844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lvl1pPr algn="ctr" defTabSz="914377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13" indent="-3413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7306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6" indent="-300031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905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74638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5.png"/><Relationship Id="rId4" Type="http://schemas.openxmlformats.org/officeDocument/2006/relationships/oleObject" Target="../embeddings/oleObject1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2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heckerman/tutorial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m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iuc.edu/homes/hanj/pdf/kdd03_scalesvm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rnel-machines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playground.tensorflow.org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Relationship Id="rId9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customXml" Target="../ink/ink2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hanj.cs.illinois.edu/pdf/sdm16_jshang-dpclass.pdf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13642"/>
            <a:ext cx="12192000" cy="995083"/>
          </a:xfrm>
        </p:spPr>
        <p:txBody>
          <a:bodyPr>
            <a:noAutofit/>
          </a:bodyPr>
          <a:lstStyle/>
          <a:p>
            <a:pPr algn="ctr" defTabSz="1219110"/>
            <a:r>
              <a:rPr lang="en-US" dirty="0"/>
              <a:t>CS 412 Intro. to Data Mining</a:t>
            </a:r>
            <a:endParaRPr lang="en-US" b="1" spc="0" dirty="0">
              <a:solidFill>
                <a:prstClr val="black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Abadi MT Condensed Extra Bold"/>
              <a:cs typeface="Abadi MT Condensed Ex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08725"/>
            <a:ext cx="12192000" cy="1039906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Chapter 9. Classification: Advanced Methods</a:t>
            </a:r>
          </a:p>
          <a:p>
            <a:r>
              <a:rPr lang="en-US" altLang="zh-CN" dirty="0"/>
              <a:t>Qi Li</a:t>
            </a:r>
            <a:r>
              <a:rPr lang="en-US" dirty="0"/>
              <a:t>, Computer Science, Univ. Illinois at Urbana-Champaign,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5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35B4F7-E773-A145-80B4-16D87896F686}"/>
              </a:ext>
            </a:extLst>
          </p:cNvPr>
          <p:cNvGrpSpPr/>
          <p:nvPr/>
        </p:nvGrpSpPr>
        <p:grpSpPr>
          <a:xfrm>
            <a:off x="3223997" y="2772695"/>
            <a:ext cx="5644699" cy="3281877"/>
            <a:chOff x="2634061" y="2330243"/>
            <a:chExt cx="5644699" cy="328187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BD872D0-EF3E-0E47-B7E5-5B777BCA1797}"/>
                </a:ext>
              </a:extLst>
            </p:cNvPr>
            <p:cNvSpPr/>
            <p:nvPr/>
          </p:nvSpPr>
          <p:spPr>
            <a:xfrm>
              <a:off x="2672407" y="2330244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w</a:t>
              </a:r>
              <a:r>
                <a:rPr lang="en-US" baseline="-25000" dirty="0" err="1"/>
                <a:t>n</a:t>
              </a:r>
              <a:r>
                <a:rPr lang="en-US" baseline="30000" dirty="0"/>
                <a:t>(1)</a:t>
              </a:r>
              <a:r>
                <a:rPr lang="en-US" dirty="0"/>
                <a:t>}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D551FF-A04B-CB48-9040-39A91165D6A5}"/>
                </a:ext>
              </a:extLst>
            </p:cNvPr>
            <p:cNvSpPr/>
            <p:nvPr/>
          </p:nvSpPr>
          <p:spPr>
            <a:xfrm>
              <a:off x="4140364" y="2330244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w</a:t>
              </a:r>
              <a:r>
                <a:rPr lang="en-US" baseline="-25000" dirty="0" err="1"/>
                <a:t>n</a:t>
              </a:r>
              <a:r>
                <a:rPr lang="en-US" baseline="30000" dirty="0"/>
                <a:t>(2)</a:t>
              </a:r>
              <a:r>
                <a:rPr lang="en-US" dirty="0"/>
                <a:t>}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0A66E9-893B-A640-BD06-B16A2A99081C}"/>
                </a:ext>
              </a:extLst>
            </p:cNvPr>
            <p:cNvSpPr/>
            <p:nvPr/>
          </p:nvSpPr>
          <p:spPr>
            <a:xfrm>
              <a:off x="7125437" y="2330243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w</a:t>
              </a:r>
              <a:r>
                <a:rPr lang="en-US" baseline="-25000" dirty="0" err="1"/>
                <a:t>n</a:t>
              </a:r>
              <a:r>
                <a:rPr lang="en-US" baseline="30000" dirty="0"/>
                <a:t>(k)</a:t>
              </a:r>
              <a:r>
                <a:rPr lang="en-US" dirty="0"/>
                <a:t>}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53E26F-423A-E944-A195-707279BF835A}"/>
                </a:ext>
              </a:extLst>
            </p:cNvPr>
            <p:cNvSpPr txBox="1"/>
            <p:nvPr/>
          </p:nvSpPr>
          <p:spPr>
            <a:xfrm>
              <a:off x="2634061" y="3516015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024567-4A9E-3A45-94C7-2D1375555D8E}"/>
                </a:ext>
              </a:extLst>
            </p:cNvPr>
            <p:cNvSpPr txBox="1"/>
            <p:nvPr/>
          </p:nvSpPr>
          <p:spPr>
            <a:xfrm>
              <a:off x="4100542" y="3516013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ADC00A-F7F5-9D4E-B6A6-932F1796E843}"/>
                </a:ext>
              </a:extLst>
            </p:cNvPr>
            <p:cNvSpPr txBox="1"/>
            <p:nvPr/>
          </p:nvSpPr>
          <p:spPr>
            <a:xfrm>
              <a:off x="7087091" y="3516014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</a:t>
              </a:r>
              <a:r>
                <a:rPr lang="en-US" baseline="-25000" dirty="0"/>
                <a:t>k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F76F62-ED42-6841-A9C6-ECC4A19C951A}"/>
                </a:ext>
              </a:extLst>
            </p:cNvPr>
            <p:cNvSpPr txBox="1"/>
            <p:nvPr/>
          </p:nvSpPr>
          <p:spPr>
            <a:xfrm>
              <a:off x="5715489" y="2548872"/>
              <a:ext cx="94389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F8A268-BB16-E447-8828-9C26A2F57B35}"/>
                </a:ext>
              </a:extLst>
            </p:cNvPr>
            <p:cNvSpPr txBox="1"/>
            <p:nvPr/>
          </p:nvSpPr>
          <p:spPr>
            <a:xfrm>
              <a:off x="5715490" y="3516013"/>
              <a:ext cx="94389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54F8B63-A92C-7D42-9761-A15DC522E917}"/>
                    </a:ext>
                  </a:extLst>
                </p:cNvPr>
                <p:cNvSpPr txBox="1"/>
                <p:nvPr/>
              </p:nvSpPr>
              <p:spPr>
                <a:xfrm>
                  <a:off x="2853412" y="4691675"/>
                  <a:ext cx="5232728" cy="920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54F8B63-A92C-7D42-9761-A15DC522E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3412" y="4691675"/>
                  <a:ext cx="5232728" cy="920445"/>
                </a:xfrm>
                <a:prstGeom prst="rect">
                  <a:avLst/>
                </a:prstGeom>
                <a:blipFill>
                  <a:blip r:embed="rId3"/>
                  <a:stretch>
                    <a:fillRect t="-94595" b="-147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C09086-6D19-4A44-9D4C-7B9B8DC0B779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3229896" y="2943777"/>
              <a:ext cx="0" cy="572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D6F9ED-13C8-5B48-87D6-E2B9DA59801B}"/>
                </a:ext>
              </a:extLst>
            </p:cNvPr>
            <p:cNvCxnSpPr>
              <a:endCxn id="8" idx="3"/>
            </p:cNvCxnSpPr>
            <p:nvPr/>
          </p:nvCxnSpPr>
          <p:spPr>
            <a:xfrm flipV="1">
              <a:off x="3586808" y="2853927"/>
              <a:ext cx="716841" cy="66208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960885-9716-184C-A0A3-AC3037202D70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4696377" y="2943777"/>
              <a:ext cx="1476" cy="5722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A6D7A8-F96F-4840-B5E3-38F638B95292}"/>
                </a:ext>
              </a:extLst>
            </p:cNvPr>
            <p:cNvCxnSpPr/>
            <p:nvPr/>
          </p:nvCxnSpPr>
          <p:spPr>
            <a:xfrm flipV="1">
              <a:off x="4925961" y="2853927"/>
              <a:ext cx="682360" cy="66208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8A8E5D4-83E7-7740-A273-EE9E8B1D3A44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V="1">
              <a:off x="6656402" y="2853926"/>
              <a:ext cx="632320" cy="66208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2540FF7-2938-0C4F-893A-158E31E86393}"/>
                </a:ext>
              </a:extLst>
            </p:cNvPr>
            <p:cNvCxnSpPr>
              <a:cxnSpLocks/>
              <a:stCxn id="9" idx="4"/>
              <a:endCxn id="12" idx="0"/>
            </p:cNvCxnSpPr>
            <p:nvPr/>
          </p:nvCxnSpPr>
          <p:spPr>
            <a:xfrm>
              <a:off x="7682926" y="2943776"/>
              <a:ext cx="0" cy="572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1A4B482-5CDC-0C47-9D31-84D0347191FB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3229896" y="3900736"/>
              <a:ext cx="1601676" cy="800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893236-ADD2-B14C-B503-71430C535310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4696377" y="3900734"/>
              <a:ext cx="446385" cy="790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71155C0-2A7F-E646-B312-6CCA13116EBF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5950575" y="3900735"/>
              <a:ext cx="1732351" cy="790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1376BB5-C5A7-E14E-A640-CF910A5E55CC}"/>
              </a:ext>
            </a:extLst>
          </p:cNvPr>
          <p:cNvSpPr txBox="1"/>
          <p:nvPr/>
        </p:nvSpPr>
        <p:spPr>
          <a:xfrm>
            <a:off x="1045168" y="2111050"/>
            <a:ext cx="1899593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1. Assign initial weights to each training tuple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CC41F4-858D-6945-B052-35F1304699B5}"/>
              </a:ext>
            </a:extLst>
          </p:cNvPr>
          <p:cNvSpPr txBox="1"/>
          <p:nvPr/>
        </p:nvSpPr>
        <p:spPr>
          <a:xfrm>
            <a:off x="1459665" y="3832408"/>
            <a:ext cx="1965963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2. Train base classifier on weighted dataset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D500D-9AD4-474B-8DF8-004827407D67}"/>
              </a:ext>
            </a:extLst>
          </p:cNvPr>
          <p:cNvSpPr txBox="1"/>
          <p:nvPr/>
        </p:nvSpPr>
        <p:spPr>
          <a:xfrm>
            <a:off x="5435314" y="1565083"/>
            <a:ext cx="1965963" cy="102155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3. Update weights based on current model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C2A4DC-FE85-F042-9022-C32F16D7968B}"/>
              </a:ext>
            </a:extLst>
          </p:cNvPr>
          <p:cNvSpPr txBox="1"/>
          <p:nvPr/>
        </p:nvSpPr>
        <p:spPr>
          <a:xfrm>
            <a:off x="8312570" y="4738655"/>
            <a:ext cx="2630639" cy="13280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4. After base classifiers are trained, they are combined to give the final classifier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97166-F786-2E41-8CEF-EE3350561680}"/>
              </a:ext>
            </a:extLst>
          </p:cNvPr>
          <p:cNvSpPr txBox="1"/>
          <p:nvPr/>
        </p:nvSpPr>
        <p:spPr>
          <a:xfrm>
            <a:off x="323690" y="4980023"/>
            <a:ext cx="394968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‘weighting’ strategy:</a:t>
            </a:r>
          </a:p>
          <a:p>
            <a:pPr marL="457200" indent="-457200">
              <a:buAutoNum type="arabicPeriod"/>
            </a:pPr>
            <a:r>
              <a:rPr lang="en-US" dirty="0"/>
              <a:t>Assign weights to each training example</a:t>
            </a:r>
          </a:p>
          <a:p>
            <a:pPr marL="457200" indent="-457200">
              <a:buAutoNum type="arabicPeriod"/>
            </a:pPr>
            <a:r>
              <a:rPr lang="en-US" dirty="0"/>
              <a:t>Sample dataset based on weight distribution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2FC9396-0F42-FF40-869C-3D8DE436A301}"/>
              </a:ext>
            </a:extLst>
          </p:cNvPr>
          <p:cNvCxnSpPr/>
          <p:nvPr/>
        </p:nvCxnSpPr>
        <p:spPr>
          <a:xfrm flipH="1">
            <a:off x="1103179" y="4738655"/>
            <a:ext cx="300867" cy="241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1"/>
          <a:stretch/>
        </p:blipFill>
        <p:spPr>
          <a:xfrm>
            <a:off x="8926739" y="1215630"/>
            <a:ext cx="3174152" cy="27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73383C3A-BEED-274F-8A3E-C4DAA98E37FB}"/>
              </a:ext>
            </a:extLst>
          </p:cNvPr>
          <p:cNvSpPr txBox="1">
            <a:spLocks noChangeArrowheads="1"/>
          </p:cNvSpPr>
          <p:nvPr/>
        </p:nvSpPr>
        <p:spPr>
          <a:xfrm>
            <a:off x="630414" y="1141235"/>
            <a:ext cx="11101823" cy="549508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sz="2400" dirty="0"/>
              <a:t>Using the updated constraint, our objective becomes</a:t>
            </a:r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r>
              <a:rPr lang="en-US" altLang="en-US" sz="2400" dirty="0"/>
              <a:t>C &gt; 0 controls the trade-off between the slack variable penalty and the margin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Limit C → ∞, we will recover the earlier support vector machine for separable data.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This is the widely used </a:t>
            </a:r>
            <a:r>
              <a:rPr lang="en-US" altLang="en-US" sz="2400" i="1" dirty="0"/>
              <a:t>soft-margin SVM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ABB029-1932-F649-8778-7DA2F5824AC9}"/>
              </a:ext>
            </a:extLst>
          </p:cNvPr>
          <p:cNvGrpSpPr/>
          <p:nvPr/>
        </p:nvGrpSpPr>
        <p:grpSpPr>
          <a:xfrm>
            <a:off x="2141846" y="1759190"/>
            <a:ext cx="7490709" cy="2045368"/>
            <a:chOff x="2141846" y="1759190"/>
            <a:chExt cx="7490709" cy="20453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EF6506-C19E-AA4A-8534-5F57792BE355}"/>
                </a:ext>
              </a:extLst>
            </p:cNvPr>
            <p:cNvSpPr/>
            <p:nvPr/>
          </p:nvSpPr>
          <p:spPr>
            <a:xfrm>
              <a:off x="2623109" y="1759190"/>
              <a:ext cx="7009446" cy="2045368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1A3CF62-E510-6043-A7DF-3622641B6230}"/>
                    </a:ext>
                  </a:extLst>
                </p:cNvPr>
                <p:cNvSpPr/>
                <p:nvPr/>
              </p:nvSpPr>
              <p:spPr>
                <a:xfrm>
                  <a:off x="2141846" y="1961176"/>
                  <a:ext cx="3791807" cy="6088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400" dirty="0"/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4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4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1A3CF62-E510-6043-A7DF-3622641B62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1846" y="1961176"/>
                  <a:ext cx="3791807" cy="608821"/>
                </a:xfrm>
                <a:prstGeom prst="rect">
                  <a:avLst/>
                </a:prstGeom>
                <a:blipFill>
                  <a:blip r:embed="rId3"/>
                  <a:stretch>
                    <a:fillRect t="-91837" b="-122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85FBFED-7AF8-3649-B5CA-6A8F2BA367D6}"/>
                    </a:ext>
                  </a:extLst>
                </p:cNvPr>
                <p:cNvSpPr/>
                <p:nvPr/>
              </p:nvSpPr>
              <p:spPr>
                <a:xfrm>
                  <a:off x="3077685" y="2569997"/>
                  <a:ext cx="40899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≥1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85FBFED-7AF8-3649-B5CA-6A8F2BA36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7685" y="2569997"/>
                  <a:ext cx="4089966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3A13248-319F-F94F-8AF8-73E9E811148E}"/>
                    </a:ext>
                  </a:extLst>
                </p:cNvPr>
                <p:cNvSpPr/>
                <p:nvPr/>
              </p:nvSpPr>
              <p:spPr>
                <a:xfrm>
                  <a:off x="3933595" y="3157177"/>
                  <a:ext cx="5530518" cy="45313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≥0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=1,2,…,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3A13248-319F-F94F-8AF8-73E9E81114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3595" y="3157177"/>
                  <a:ext cx="5530518" cy="453137"/>
                </a:xfrm>
                <a:prstGeom prst="rect">
                  <a:avLst/>
                </a:prstGeom>
                <a:blipFill>
                  <a:blip r:embed="rId5"/>
                  <a:stretch>
                    <a:fillRect l="-91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741092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38175" y="0"/>
            <a:ext cx="10887075" cy="10287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Scaling SVM by Hierarchical Micro-Clustering</a:t>
            </a:r>
          </a:p>
        </p:txBody>
      </p:sp>
      <p:pic>
        <p:nvPicPr>
          <p:cNvPr id="33796" name="Picture 3" descr="clu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121285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1828801" y="4572000"/>
            <a:ext cx="8285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90612" y="4495800"/>
            <a:ext cx="9982200" cy="215265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Construct two CF-trees (i.e., statistical summary of the data) from positive and negative data sets independently (with one scan of the data set) </a:t>
            </a:r>
          </a:p>
          <a:p>
            <a:r>
              <a:rPr lang="en-US" altLang="en-US" sz="2400" dirty="0"/>
              <a:t>Micro-clustering: Hierarchical indexing structure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Provide finer samples closer to the boundary and coarser samples farther from the boundary</a:t>
            </a:r>
          </a:p>
        </p:txBody>
      </p:sp>
    </p:spTree>
    <p:extLst>
      <p:ext uri="{BB962C8B-B14F-4D97-AF65-F5344CB8AC3E}">
        <p14:creationId xmlns:p14="http://schemas.microsoft.com/office/powerpoint/2010/main" val="6429294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decluster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4159250"/>
            <a:ext cx="5524500" cy="2622550"/>
          </a:xfrm>
          <a:noFill/>
        </p:spPr>
      </p:pic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49" y="0"/>
            <a:ext cx="11134725" cy="10096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Selective </a:t>
            </a:r>
            <a:r>
              <a:rPr lang="en-US" altLang="en-US" dirty="0" err="1"/>
              <a:t>Declustering</a:t>
            </a:r>
            <a:r>
              <a:rPr lang="en-US" altLang="en-US" dirty="0"/>
              <a:t>: Ensure High Accuracy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1146175"/>
            <a:ext cx="10706100" cy="2743200"/>
          </a:xfrm>
        </p:spPr>
        <p:txBody>
          <a:bodyPr/>
          <a:lstStyle/>
          <a:p>
            <a:pPr eaLnBrk="1" hangingPunct="1"/>
            <a:r>
              <a:rPr lang="en-US" altLang="en-US" dirty="0"/>
              <a:t>De-cluster only the cluster </a:t>
            </a:r>
            <a:r>
              <a:rPr lang="en-US" altLang="en-US" dirty="0" err="1"/>
              <a:t>E</a:t>
            </a:r>
            <a:r>
              <a:rPr lang="en-US" altLang="en-US" baseline="-25000" dirty="0" err="1"/>
              <a:t>i</a:t>
            </a:r>
            <a:r>
              <a:rPr lang="en-US" altLang="en-US" dirty="0"/>
              <a:t> such that</a:t>
            </a:r>
          </a:p>
          <a:p>
            <a:pPr lvl="1" eaLnBrk="1" hangingPunct="1"/>
            <a:r>
              <a:rPr lang="en-US" altLang="en-US" dirty="0"/>
              <a:t>D</a:t>
            </a:r>
            <a:r>
              <a:rPr lang="en-US" altLang="en-US" baseline="-25000" dirty="0"/>
              <a:t>i</a:t>
            </a:r>
            <a:r>
              <a:rPr lang="en-US" altLang="en-US" dirty="0"/>
              <a:t> – </a:t>
            </a:r>
            <a:r>
              <a:rPr lang="en-US" altLang="en-US" dirty="0" err="1"/>
              <a:t>R</a:t>
            </a:r>
            <a:r>
              <a:rPr lang="en-US" altLang="en-US" baseline="-25000" dirty="0" err="1"/>
              <a:t>i</a:t>
            </a:r>
            <a:r>
              <a:rPr lang="en-US" altLang="en-US" dirty="0"/>
              <a:t> &lt; D</a:t>
            </a:r>
            <a:r>
              <a:rPr lang="en-US" altLang="en-US" baseline="-25000" dirty="0"/>
              <a:t>s</a:t>
            </a:r>
            <a:r>
              <a:rPr lang="en-US" altLang="en-US" dirty="0"/>
              <a:t>, where D</a:t>
            </a:r>
            <a:r>
              <a:rPr lang="en-US" altLang="en-US" baseline="-25000" dirty="0"/>
              <a:t>i</a:t>
            </a:r>
            <a:r>
              <a:rPr lang="en-US" altLang="en-US" dirty="0"/>
              <a:t> is the distance from the boundary to the center point of </a:t>
            </a:r>
            <a:r>
              <a:rPr lang="en-US" altLang="en-US" dirty="0" err="1"/>
              <a:t>E</a:t>
            </a:r>
            <a:r>
              <a:rPr lang="en-US" altLang="en-US" baseline="-25000" dirty="0" err="1"/>
              <a:t>i</a:t>
            </a:r>
            <a:r>
              <a:rPr lang="en-US" altLang="en-US" dirty="0"/>
              <a:t> and </a:t>
            </a:r>
            <a:r>
              <a:rPr lang="en-US" altLang="en-US" dirty="0" err="1"/>
              <a:t>R</a:t>
            </a:r>
            <a:r>
              <a:rPr lang="en-US" altLang="en-US" baseline="-25000" dirty="0" err="1"/>
              <a:t>i</a:t>
            </a:r>
            <a:r>
              <a:rPr lang="en-US" altLang="en-US" dirty="0"/>
              <a:t> is the radius of </a:t>
            </a:r>
            <a:r>
              <a:rPr lang="en-US" altLang="en-US" dirty="0" err="1"/>
              <a:t>E</a:t>
            </a:r>
            <a:r>
              <a:rPr lang="en-US" altLang="en-US" baseline="-25000" dirty="0" err="1"/>
              <a:t>i</a:t>
            </a:r>
            <a:endParaRPr lang="en-US" altLang="en-US" baseline="-25000" dirty="0"/>
          </a:p>
          <a:p>
            <a:pPr lvl="1" eaLnBrk="1" hangingPunct="1"/>
            <a:r>
              <a:rPr lang="en-US" altLang="en-US" dirty="0" err="1"/>
              <a:t>Decluster</a:t>
            </a:r>
            <a:r>
              <a:rPr lang="en-US" altLang="en-US" dirty="0"/>
              <a:t> only the cluster whose </a:t>
            </a:r>
            <a:r>
              <a:rPr lang="en-US" altLang="en-US" dirty="0" err="1"/>
              <a:t>subclusters</a:t>
            </a:r>
            <a:r>
              <a:rPr lang="en-US" altLang="en-US" dirty="0"/>
              <a:t> have possibilities to be the support cluster of the boundary</a:t>
            </a:r>
          </a:p>
          <a:p>
            <a:pPr lvl="2" eaLnBrk="1" hangingPunct="1"/>
            <a:r>
              <a:rPr lang="en-US" altLang="en-US" dirty="0"/>
              <a:t>“Support cluster”: The cluster whose centroid is a support vector</a:t>
            </a:r>
          </a:p>
        </p:txBody>
      </p:sp>
    </p:spTree>
    <p:extLst>
      <p:ext uri="{BB962C8B-B14F-4D97-AF65-F5344CB8AC3E}">
        <p14:creationId xmlns:p14="http://schemas.microsoft.com/office/powerpoint/2010/main" val="4322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49" y="73346"/>
            <a:ext cx="11096625" cy="84105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Accuracy and Scalability on Synthetic Dataset</a:t>
            </a:r>
          </a:p>
        </p:txBody>
      </p:sp>
      <p:sp>
        <p:nvSpPr>
          <p:cNvPr id="36868" name="Rectangle 19"/>
          <p:cNvSpPr>
            <a:spLocks noGrp="1" noChangeArrowheads="1"/>
          </p:cNvSpPr>
          <p:nvPr>
            <p:ph type="body" idx="4294967295"/>
          </p:nvPr>
        </p:nvSpPr>
        <p:spPr>
          <a:xfrm>
            <a:off x="1076325" y="5587034"/>
            <a:ext cx="10048875" cy="71175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Experiments on large synthetic data sets shows better accuracy than random sampling approaches and far more scalable than the original SVM algorithm</a:t>
            </a:r>
          </a:p>
        </p:txBody>
      </p:sp>
      <p:sp>
        <p:nvSpPr>
          <p:cNvPr id="36869" name="Oval 3"/>
          <p:cNvSpPr>
            <a:spLocks noChangeArrowheads="1"/>
          </p:cNvSpPr>
          <p:nvPr/>
        </p:nvSpPr>
        <p:spPr bwMode="auto">
          <a:xfrm>
            <a:off x="4648200" y="2286000"/>
            <a:ext cx="762000" cy="4572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0" name="Oval 4"/>
          <p:cNvSpPr>
            <a:spLocks noChangeArrowheads="1"/>
          </p:cNvSpPr>
          <p:nvPr/>
        </p:nvSpPr>
        <p:spPr bwMode="auto">
          <a:xfrm>
            <a:off x="4724400" y="2971800"/>
            <a:ext cx="304800" cy="28575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1" name="Oval 5"/>
          <p:cNvSpPr>
            <a:spLocks noChangeArrowheads="1"/>
          </p:cNvSpPr>
          <p:nvPr/>
        </p:nvSpPr>
        <p:spPr bwMode="auto">
          <a:xfrm>
            <a:off x="5486400" y="2819400"/>
            <a:ext cx="228600" cy="3048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2" name="Oval 6"/>
          <p:cNvSpPr>
            <a:spLocks noChangeArrowheads="1"/>
          </p:cNvSpPr>
          <p:nvPr/>
        </p:nvSpPr>
        <p:spPr bwMode="auto">
          <a:xfrm>
            <a:off x="2633663" y="3521076"/>
            <a:ext cx="298450" cy="250825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3" name="Oval 7"/>
          <p:cNvSpPr>
            <a:spLocks noChangeArrowheads="1"/>
          </p:cNvSpPr>
          <p:nvPr/>
        </p:nvSpPr>
        <p:spPr bwMode="auto">
          <a:xfrm>
            <a:off x="6934200" y="2286000"/>
            <a:ext cx="381000" cy="2286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4" name="Oval 8"/>
          <p:cNvSpPr>
            <a:spLocks noChangeArrowheads="1"/>
          </p:cNvSpPr>
          <p:nvPr/>
        </p:nvSpPr>
        <p:spPr bwMode="auto">
          <a:xfrm>
            <a:off x="6781800" y="3505200"/>
            <a:ext cx="400050" cy="36195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5" name="Oval 10"/>
          <p:cNvSpPr>
            <a:spLocks noChangeArrowheads="1"/>
          </p:cNvSpPr>
          <p:nvPr/>
        </p:nvSpPr>
        <p:spPr bwMode="auto">
          <a:xfrm rot="-2384065">
            <a:off x="6618288" y="4467225"/>
            <a:ext cx="823912" cy="363538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6" name="Oval 11"/>
          <p:cNvSpPr>
            <a:spLocks noChangeArrowheads="1"/>
          </p:cNvSpPr>
          <p:nvPr/>
        </p:nvSpPr>
        <p:spPr bwMode="auto">
          <a:xfrm>
            <a:off x="6705600" y="3886200"/>
            <a:ext cx="304800" cy="325438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7" name="Oval 12"/>
          <p:cNvSpPr>
            <a:spLocks noChangeArrowheads="1"/>
          </p:cNvSpPr>
          <p:nvPr/>
        </p:nvSpPr>
        <p:spPr bwMode="auto">
          <a:xfrm rot="1354297">
            <a:off x="8913814" y="3306763"/>
            <a:ext cx="682625" cy="16764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8" name="Oval 13"/>
          <p:cNvSpPr>
            <a:spLocks noChangeArrowheads="1"/>
          </p:cNvSpPr>
          <p:nvPr/>
        </p:nvSpPr>
        <p:spPr bwMode="auto">
          <a:xfrm rot="1247502">
            <a:off x="8451850" y="2198688"/>
            <a:ext cx="457200" cy="9906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9" name="Oval 14"/>
          <p:cNvSpPr>
            <a:spLocks noChangeArrowheads="1"/>
          </p:cNvSpPr>
          <p:nvPr/>
        </p:nvSpPr>
        <p:spPr bwMode="auto">
          <a:xfrm rot="1193909">
            <a:off x="9520239" y="2208214"/>
            <a:ext cx="674687" cy="1189037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0" name="Oval 15"/>
          <p:cNvSpPr>
            <a:spLocks noChangeArrowheads="1"/>
          </p:cNvSpPr>
          <p:nvPr/>
        </p:nvSpPr>
        <p:spPr bwMode="auto">
          <a:xfrm rot="2344042">
            <a:off x="8151813" y="3400426"/>
            <a:ext cx="444500" cy="906463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1" name="Oval 16"/>
          <p:cNvSpPr>
            <a:spLocks noChangeArrowheads="1"/>
          </p:cNvSpPr>
          <p:nvPr/>
        </p:nvSpPr>
        <p:spPr bwMode="auto">
          <a:xfrm>
            <a:off x="7620000" y="4267200"/>
            <a:ext cx="762000" cy="5334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aphicFrame>
        <p:nvGraphicFramePr>
          <p:cNvPr id="36882" name="Object 17"/>
          <p:cNvGraphicFramePr>
            <a:graphicFrameLocks noChangeAspect="1"/>
          </p:cNvGraphicFramePr>
          <p:nvPr/>
        </p:nvGraphicFramePr>
        <p:xfrm>
          <a:off x="1524000" y="1295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6" name="Bitmap Image" r:id="rId4" imgW="7602011" imgH="3076190" progId="Paint.Picture">
                  <p:embed/>
                </p:oleObj>
              </mc:Choice>
              <mc:Fallback>
                <p:oleObj name="Bitmap Image" r:id="rId4" imgW="7602011" imgH="3076190" progId="Paint.Picture">
                  <p:embed/>
                  <p:pic>
                    <p:nvPicPr>
                      <p:cNvPr id="3688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95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69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neuralnetworksanddeeplearning.com/images/tik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13" y="1031365"/>
            <a:ext cx="5505087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8575"/>
            <a:ext cx="12192000" cy="973137"/>
          </a:xfrm>
          <a:prstGeom prst="rect">
            <a:avLst/>
          </a:prstGeom>
          <a:noFill/>
        </p:spPr>
        <p:txBody>
          <a:bodyPr vert="horz" lIns="92075" tIns="46038" rIns="92075" bIns="46038" rtlCol="0" anchor="b">
            <a:normAutofit/>
          </a:bodyPr>
          <a:lstStyle>
            <a:lvl1pPr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Sigmoid Neurons</a:t>
            </a:r>
          </a:p>
        </p:txBody>
      </p:sp>
      <p:sp>
        <p:nvSpPr>
          <p:cNvPr id="6" name="Rectangle 4099"/>
          <p:cNvSpPr txBox="1">
            <a:spLocks noChangeArrowheads="1"/>
          </p:cNvSpPr>
          <p:nvPr/>
        </p:nvSpPr>
        <p:spPr>
          <a:xfrm>
            <a:off x="565069" y="1172168"/>
            <a:ext cx="6854906" cy="4790481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many-layer network of </a:t>
            </a:r>
            <a:r>
              <a:rPr lang="en-US" dirty="0" err="1"/>
              <a:t>perceptrons</a:t>
            </a:r>
            <a:r>
              <a:rPr lang="en-US" dirty="0"/>
              <a:t> can engage in sophisticated decision making</a:t>
            </a:r>
          </a:p>
          <a:p>
            <a:r>
              <a:rPr lang="en-US" dirty="0"/>
              <a:t>Instead of assigning weights of the edges by a person,  we can devise </a:t>
            </a:r>
            <a:r>
              <a:rPr lang="en-US" i="1" dirty="0"/>
              <a:t>learning algorithms</a:t>
            </a:r>
            <a:r>
              <a:rPr lang="en-US" dirty="0"/>
              <a:t> that can automatically tune the weights and biases of a network of artificial neurons</a:t>
            </a:r>
          </a:p>
          <a:p>
            <a:r>
              <a:rPr lang="en-US" dirty="0"/>
              <a:t>Use sigmoid neuron instead of perceptron: Output is not 0/1 but a sigmoid function: </a:t>
            </a:r>
            <a:r>
              <a:rPr lang="el-GR" dirty="0"/>
              <a:t>σ</a:t>
            </a:r>
            <a:r>
              <a:rPr lang="en-US" dirty="0"/>
              <a:t>(</a:t>
            </a:r>
            <a:r>
              <a:rPr lang="en-US" i="1" dirty="0" err="1"/>
              <a:t>w</a:t>
            </a:r>
            <a:r>
              <a:rPr lang="en-US" dirty="0" err="1"/>
              <a:t>●</a:t>
            </a:r>
            <a:r>
              <a:rPr lang="en-US" i="1" dirty="0" err="1"/>
              <a:t>x</a:t>
            </a:r>
            <a:r>
              <a:rPr lang="en-US" dirty="0"/>
              <a:t> + b) , i.e., </a:t>
            </a:r>
          </a:p>
          <a:p>
            <a:r>
              <a:rPr lang="en-US" dirty="0"/>
              <a:t>The smoothness of </a:t>
            </a:r>
            <a:r>
              <a:rPr lang="el-GR" dirty="0"/>
              <a:t>σ </a:t>
            </a:r>
            <a:r>
              <a:rPr lang="en-US" dirty="0"/>
              <a:t>means that small changes in the </a:t>
            </a:r>
            <a:r>
              <a:rPr lang="el-GR" dirty="0"/>
              <a:t>Δ</a:t>
            </a:r>
            <a:r>
              <a:rPr lang="en-US" dirty="0" err="1"/>
              <a:t>w</a:t>
            </a:r>
            <a:r>
              <a:rPr lang="en-US" baseline="-25000" dirty="0" err="1"/>
              <a:t>j</a:t>
            </a:r>
            <a:r>
              <a:rPr lang="en-US" dirty="0"/>
              <a:t> weights and in the </a:t>
            </a:r>
            <a:r>
              <a:rPr lang="el-GR" dirty="0"/>
              <a:t>Δ</a:t>
            </a:r>
            <a:r>
              <a:rPr lang="en-US" dirty="0"/>
              <a:t>b bias will produce a small change </a:t>
            </a:r>
            <a:r>
              <a:rPr lang="el-GR" dirty="0"/>
              <a:t>Δ</a:t>
            </a:r>
            <a:r>
              <a:rPr lang="en-US" baseline="-25000" dirty="0"/>
              <a:t>output</a:t>
            </a:r>
            <a:r>
              <a:rPr lang="en-US" dirty="0"/>
              <a:t> in the output from the neuron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450" y="3158296"/>
            <a:ext cx="2065413" cy="651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226" y="3725854"/>
            <a:ext cx="2145869" cy="5489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23226" y="3303825"/>
            <a:ext cx="1994278" cy="384721"/>
          </a:xfrm>
          <a:prstGeom prst="rect">
            <a:avLst/>
          </a:prstGeom>
          <a:solidFill>
            <a:srgbClr val="F0CD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Sigmoid function: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692" y="4421603"/>
            <a:ext cx="3633208" cy="2443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727188" y="5239505"/>
            <a:ext cx="2352675" cy="969496"/>
          </a:xfrm>
          <a:prstGeom prst="rect">
            <a:avLst/>
          </a:prstGeom>
          <a:solidFill>
            <a:srgbClr val="F0CDB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shape is a smoothed out version of a step function</a:t>
            </a: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7134225" y="4000330"/>
            <a:ext cx="685800" cy="29773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47789" y="6361538"/>
            <a:ext cx="5753100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i.e., </a:t>
            </a:r>
            <a:r>
              <a:rPr lang="el-GR" dirty="0"/>
              <a:t>Δ</a:t>
            </a:r>
            <a:r>
              <a:rPr lang="en-US" baseline="-25000" dirty="0"/>
              <a:t>output</a:t>
            </a:r>
            <a:r>
              <a:rPr lang="en-US" dirty="0"/>
              <a:t> is a </a:t>
            </a:r>
            <a:r>
              <a:rPr lang="en-US" i="1" dirty="0"/>
              <a:t>linear function </a:t>
            </a:r>
            <a:r>
              <a:rPr lang="en-US" dirty="0"/>
              <a:t>of the changes </a:t>
            </a:r>
            <a:r>
              <a:rPr lang="el-GR" dirty="0"/>
              <a:t>Δ</a:t>
            </a:r>
            <a:r>
              <a:rPr lang="en-US" dirty="0" err="1"/>
              <a:t>w</a:t>
            </a:r>
            <a:r>
              <a:rPr lang="en-US" baseline="-25000" dirty="0" err="1"/>
              <a:t>j</a:t>
            </a:r>
            <a:r>
              <a:rPr lang="en-US" dirty="0"/>
              <a:t> and </a:t>
            </a:r>
            <a:r>
              <a:rPr lang="el-GR" dirty="0"/>
              <a:t>Δ</a:t>
            </a:r>
            <a:r>
              <a:rPr lang="en-US" dirty="0"/>
              <a:t>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473" y="5643320"/>
            <a:ext cx="4929471" cy="6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1550274"/>
            <a:ext cx="5416543" cy="3086047"/>
          </a:xfrm>
          <a:prstGeom prst="rect">
            <a:avLst/>
          </a:prstGeom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-168676" y="-1"/>
            <a:ext cx="12553026" cy="914401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 dirty="0"/>
              <a:t>Architecture of a (Feed-Forward) Neural Network (NN)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156" y="1171575"/>
            <a:ext cx="6922294" cy="37623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en-US" sz="2400" b="1" dirty="0"/>
              <a:t>Input layer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inputs</a:t>
            </a:r>
            <a:r>
              <a:rPr lang="en-US" altLang="en-US" sz="2400" dirty="0"/>
              <a:t> to NN correspond to the attributes measured for each training tuple </a:t>
            </a:r>
          </a:p>
          <a:p>
            <a:pPr lvl="1"/>
            <a:r>
              <a:rPr lang="en-US" altLang="en-US" sz="2400" dirty="0"/>
              <a:t>Inputs are fed simultaneously into the units making up the </a:t>
            </a:r>
            <a:r>
              <a:rPr lang="en-US" altLang="en-US" sz="2400" b="1" dirty="0"/>
              <a:t>input layer</a:t>
            </a:r>
          </a:p>
          <a:p>
            <a:pPr eaLnBrk="1" hangingPunct="1"/>
            <a:r>
              <a:rPr lang="en-US" altLang="en-US" sz="2400" b="1" dirty="0"/>
              <a:t>Hidden layer(s)</a:t>
            </a:r>
          </a:p>
          <a:p>
            <a:pPr lvl="1"/>
            <a:r>
              <a:rPr lang="en-US" altLang="en-US" sz="2400" dirty="0"/>
              <a:t>Inputs are weighted and fed simultaneously to a hidden layer</a:t>
            </a:r>
          </a:p>
          <a:p>
            <a:pPr lvl="1"/>
            <a:r>
              <a:rPr lang="en-US" altLang="en-US" sz="2400" dirty="0"/>
              <a:t>The number of hidden layers is arbitrary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7681" y="4962525"/>
            <a:ext cx="11215687" cy="1462088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Output layer </a:t>
            </a:r>
          </a:p>
          <a:p>
            <a:pPr lvl="1"/>
            <a:r>
              <a:rPr lang="en-US" altLang="en-US" sz="2400" dirty="0"/>
              <a:t>The weighted outputs of the last hidden layer are input to units making up the </a:t>
            </a:r>
            <a:r>
              <a:rPr lang="en-US" altLang="en-US" sz="2400" b="1" dirty="0"/>
              <a:t>output layer</a:t>
            </a:r>
            <a:r>
              <a:rPr lang="en-US" altLang="en-US" sz="2400" dirty="0"/>
              <a:t>, which emits the network's prediction</a:t>
            </a:r>
          </a:p>
        </p:txBody>
      </p:sp>
    </p:spTree>
    <p:extLst>
      <p:ext uri="{BB962C8B-B14F-4D97-AF65-F5344CB8AC3E}">
        <p14:creationId xmlns:p14="http://schemas.microsoft.com/office/powerpoint/2010/main" val="7983831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0"/>
            <a:ext cx="12192000" cy="714376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sz="3600" dirty="0"/>
              <a:t>Neural Network </a:t>
            </a:r>
            <a:r>
              <a:rPr lang="en-US" altLang="en-US" sz="3600" b="1" dirty="0"/>
              <a:t>Architecture: Feed-Forward </a:t>
            </a:r>
            <a:r>
              <a:rPr lang="en-US" altLang="en-US" sz="3600" dirty="0"/>
              <a:t>vs. </a:t>
            </a:r>
            <a:r>
              <a:rPr lang="en-US" sz="3600" dirty="0"/>
              <a:t>Recurrent</a:t>
            </a:r>
            <a:endParaRPr lang="en-US" altLang="en-US" sz="3600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206" y="1209675"/>
            <a:ext cx="11177588" cy="51339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en-US" sz="2400" b="1" dirty="0"/>
              <a:t>Feed-Forward Neural Network:  </a:t>
            </a:r>
            <a:r>
              <a:rPr lang="en-US" altLang="en-US" sz="2400" dirty="0"/>
              <a:t>Typical neural network architecture</a:t>
            </a:r>
          </a:p>
          <a:p>
            <a:pPr lvl="1"/>
            <a:r>
              <a:rPr lang="en-US" sz="2400" dirty="0"/>
              <a:t>The output from one layer is used as input to the next layer (no loops)</a:t>
            </a:r>
          </a:p>
          <a:p>
            <a:pPr lvl="1"/>
            <a:r>
              <a:rPr lang="en-US" sz="2400" dirty="0"/>
              <a:t>Information is always fed forward, never fed back</a:t>
            </a:r>
          </a:p>
          <a:p>
            <a:pPr lvl="1"/>
            <a:r>
              <a:rPr lang="en-US" altLang="en-US" sz="2400" dirty="0"/>
              <a:t>From a statistical point of view, networks perform </a:t>
            </a:r>
            <a:r>
              <a:rPr lang="en-US" altLang="en-US" sz="2400" b="1" dirty="0"/>
              <a:t>nonlinear regression</a:t>
            </a:r>
            <a:endParaRPr lang="en-US" altLang="en-US" sz="2400" dirty="0"/>
          </a:p>
          <a:p>
            <a:pPr lvl="1"/>
            <a:r>
              <a:rPr lang="en-US" altLang="en-US" sz="2400" dirty="0"/>
              <a:t>Given enough hidden units and enough training samples, they can closely approximate any function</a:t>
            </a:r>
          </a:p>
          <a:p>
            <a:r>
              <a:rPr lang="en-US" sz="2400" b="1" dirty="0"/>
              <a:t>Recurrent neural network</a:t>
            </a:r>
            <a:r>
              <a:rPr lang="en-US" sz="2400" dirty="0"/>
              <a:t>:  Feedback loops are possible (cascade of neurons firing)</a:t>
            </a:r>
          </a:p>
          <a:p>
            <a:pPr lvl="1"/>
            <a:r>
              <a:rPr lang="en-US" sz="2400" dirty="0"/>
              <a:t>Some neurons fire for some limited duration of time, before becoming quiescent</a:t>
            </a:r>
          </a:p>
          <a:p>
            <a:pPr lvl="1"/>
            <a:r>
              <a:rPr lang="en-US" sz="2400" dirty="0"/>
              <a:t>That firing can stimulate other neurons, which may fire a little while later, also for a limited duration, which causes still more neurons to fire, and so on</a:t>
            </a:r>
          </a:p>
          <a:p>
            <a:pPr lvl="1"/>
            <a:r>
              <a:rPr lang="en-US" sz="2400" dirty="0"/>
              <a:t>Loops do not cause problems since a neuron's output only affects its input at some later time, not instantaneously</a:t>
            </a:r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608328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375" y="0"/>
            <a:ext cx="9944100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dirty="0"/>
              <a:t>Learning with Gradient Descent</a:t>
            </a:r>
            <a:endParaRPr lang="en-US" altLang="en-US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49" y="1152525"/>
            <a:ext cx="11096625" cy="255291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sz="2400" dirty="0"/>
              <a:t>A quadratic cost (objective) function C (or mean square error, MSE)</a:t>
            </a:r>
          </a:p>
          <a:p>
            <a:pPr>
              <a:spcBef>
                <a:spcPts val="500"/>
              </a:spcBef>
            </a:pPr>
            <a:endParaRPr lang="en-US" sz="2400" dirty="0"/>
          </a:p>
          <a:p>
            <a:pPr marL="0" indent="0">
              <a:spcBef>
                <a:spcPts val="500"/>
              </a:spcBef>
              <a:buNone/>
            </a:pPr>
            <a:endParaRPr lang="en-US" altLang="en-US" sz="2400" dirty="0"/>
          </a:p>
          <a:p>
            <a:pPr marL="606410" lvl="3" indent="0">
              <a:buNone/>
            </a:pPr>
            <a:r>
              <a:rPr lang="en-US" altLang="en-US" sz="2400" dirty="0"/>
              <a:t>where w: </a:t>
            </a:r>
            <a:r>
              <a:rPr lang="en-US" sz="2400" dirty="0"/>
              <a:t>the collection of all weights in the network, b: all the biases, n: the total # of training inputs, a: the vector of outputs from the network when </a:t>
            </a:r>
            <a:r>
              <a:rPr lang="en-US" sz="2400" i="1" dirty="0"/>
              <a:t>x</a:t>
            </a:r>
            <a:r>
              <a:rPr lang="en-US" sz="2400" dirty="0"/>
              <a:t> is input</a:t>
            </a:r>
            <a:endParaRPr lang="en-US" altLang="en-US" sz="2400" dirty="0"/>
          </a:p>
          <a:p>
            <a:r>
              <a:rPr lang="en-US" sz="2400" dirty="0"/>
              <a:t>Goal of training a network: Find weights and biases which minimize the cost </a:t>
            </a:r>
            <a:r>
              <a:rPr lang="en-US" sz="2400" i="1" dirty="0"/>
              <a:t>C</a:t>
            </a:r>
            <a:r>
              <a:rPr lang="en-US" sz="2400" dirty="0"/>
              <a:t>(</a:t>
            </a:r>
            <a:r>
              <a:rPr lang="en-US" sz="2400" i="1" dirty="0"/>
              <a:t>w</a:t>
            </a:r>
            <a:r>
              <a:rPr lang="en-US" sz="2400" dirty="0"/>
              <a:t>, </a:t>
            </a:r>
            <a:r>
              <a:rPr lang="en-US" sz="2400" i="1" dirty="0"/>
              <a:t>b</a:t>
            </a:r>
            <a:r>
              <a:rPr lang="en-US" sz="2400" dirty="0"/>
              <a:t>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5" y="1645286"/>
            <a:ext cx="4373646" cy="830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150" y="3705438"/>
            <a:ext cx="3728103" cy="30477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4350" y="3705437"/>
            <a:ext cx="8162926" cy="3047788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That is, choose </a:t>
            </a:r>
            <a:r>
              <a:rPr lang="el-GR" sz="2400" dirty="0"/>
              <a:t>Δ</a:t>
            </a:r>
            <a:r>
              <a:rPr lang="en-US" sz="2400" i="1" dirty="0"/>
              <a:t>v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l-GR" sz="2400" dirty="0"/>
              <a:t>Δ</a:t>
            </a:r>
            <a:r>
              <a:rPr lang="en-US" sz="2400" i="1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 to make </a:t>
            </a:r>
            <a:r>
              <a:rPr lang="el-GR" sz="2400" dirty="0"/>
              <a:t>Δ</a:t>
            </a:r>
            <a:r>
              <a:rPr lang="en-US" sz="2400" i="1" dirty="0"/>
              <a:t>C</a:t>
            </a:r>
            <a:r>
              <a:rPr lang="en-US" sz="2400" dirty="0"/>
              <a:t> negative; i.e., the ball is rolling down into the valley:</a:t>
            </a:r>
          </a:p>
          <a:p>
            <a:endParaRPr lang="en-US" sz="2400" dirty="0"/>
          </a:p>
          <a:p>
            <a:r>
              <a:rPr lang="en-US" sz="2400" dirty="0"/>
              <a:t>The change </a:t>
            </a:r>
            <a:r>
              <a:rPr lang="el-GR" sz="2400" dirty="0"/>
              <a:t>Δ</a:t>
            </a:r>
            <a:r>
              <a:rPr lang="en-US" sz="2400" i="1" dirty="0"/>
              <a:t>C  in C by a small change in v, </a:t>
            </a:r>
            <a:r>
              <a:rPr lang="el-GR" sz="2400" dirty="0"/>
              <a:t>Δ</a:t>
            </a:r>
            <a:r>
              <a:rPr lang="en-US" sz="2400" i="1" dirty="0"/>
              <a:t>v:</a:t>
            </a:r>
            <a:endParaRPr lang="en-US" sz="2400" dirty="0"/>
          </a:p>
          <a:p>
            <a:endParaRPr lang="en-US" sz="2400" dirty="0"/>
          </a:p>
          <a:p>
            <a:pPr marL="396866" lvl="2" indent="0">
              <a:buNone/>
            </a:pPr>
            <a:r>
              <a:rPr lang="en-US" sz="2400" dirty="0"/>
              <a:t>where    C is the gradient vector: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173" y="4198200"/>
            <a:ext cx="3301071" cy="681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473" y="5855298"/>
            <a:ext cx="3509612" cy="1002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456" y="5386296"/>
            <a:ext cx="2423411" cy="370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153" y="5964535"/>
            <a:ext cx="206312" cy="2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291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015" y="4669260"/>
            <a:ext cx="2159360" cy="716209"/>
          </a:xfrm>
          <a:prstGeom prst="rect">
            <a:avLst/>
          </a:prstGeom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2000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dirty="0"/>
              <a:t>Stochastic Gradient Descent</a:t>
            </a:r>
            <a:endParaRPr lang="en-US" altLang="en-US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49" y="1114424"/>
            <a:ext cx="11249026" cy="40481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sz="2400" dirty="0"/>
              <a:t>Gradient descent can be viewed as a way of taking small steps in the direction which does the most to immediately decrease </a:t>
            </a:r>
            <a:r>
              <a:rPr lang="en-US" sz="2400" i="1" dirty="0"/>
              <a:t>C </a:t>
            </a:r>
          </a:p>
          <a:p>
            <a:r>
              <a:rPr lang="en-US" sz="2400" dirty="0"/>
              <a:t>To compute gradient ∇C</a:t>
            </a:r>
            <a:r>
              <a:rPr lang="en-US" sz="2400" i="1" dirty="0"/>
              <a:t>,</a:t>
            </a:r>
            <a:r>
              <a:rPr lang="en-US" sz="2400" dirty="0"/>
              <a:t> we need to compute the gradients ∇</a:t>
            </a:r>
            <a:r>
              <a:rPr lang="en-US" sz="2400" dirty="0" err="1"/>
              <a:t>C</a:t>
            </a:r>
            <a:r>
              <a:rPr lang="en-US" sz="2400" baseline="-25000" dirty="0" err="1"/>
              <a:t>x</a:t>
            </a:r>
            <a:r>
              <a:rPr lang="en-US" sz="2400" i="1" baseline="-25000" dirty="0"/>
              <a:t> </a:t>
            </a:r>
            <a:r>
              <a:rPr lang="en-US" sz="2400" dirty="0"/>
              <a:t>separately for each training input, x, and then average them: slow when the # of training inputs is large  </a:t>
            </a:r>
          </a:p>
          <a:p>
            <a:r>
              <a:rPr lang="en-US" sz="2400" i="1" dirty="0"/>
              <a:t>Stochastic gradient descent </a:t>
            </a:r>
            <a:r>
              <a:rPr lang="en-US" sz="2400" dirty="0"/>
              <a:t>(SGD):  Speed up learning</a:t>
            </a:r>
          </a:p>
          <a:p>
            <a:pPr lvl="1"/>
            <a:r>
              <a:rPr lang="en-US" sz="2400" dirty="0"/>
              <a:t>Computing for a small sample of randomly chosen training inputs and </a:t>
            </a:r>
            <a:r>
              <a:rPr lang="en-US" sz="2400" i="1" dirty="0"/>
              <a:t>averaging over them</a:t>
            </a:r>
            <a:r>
              <a:rPr lang="en-US" sz="2400" dirty="0"/>
              <a:t>, we can quickly get a good estimate of the true gradient</a:t>
            </a:r>
          </a:p>
          <a:p>
            <a:pPr lvl="1"/>
            <a:r>
              <a:rPr lang="en-US" sz="2400" dirty="0"/>
              <a:t>Method: Randomly pick out a small number (</a:t>
            </a:r>
            <a:r>
              <a:rPr lang="en-US" sz="2400" b="1" i="1" dirty="0"/>
              <a:t>mini-batch</a:t>
            </a:r>
            <a:r>
              <a:rPr lang="en-US" sz="2400" i="1" dirty="0"/>
              <a:t>) m</a:t>
            </a:r>
            <a:r>
              <a:rPr lang="en-US" sz="2400" dirty="0"/>
              <a:t> of randomly chosen training inputs. Provided the sample size is large enough, we expect that the average value will be roughly equal to the average over all, that is,  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14349" y="5162550"/>
            <a:ext cx="11249026" cy="1695450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Stochastic gradient descent in neural networks:</a:t>
            </a:r>
          </a:p>
          <a:p>
            <a:pPr lvl="1"/>
            <a:r>
              <a:rPr lang="en-US" sz="2400" dirty="0"/>
              <a:t>Pick out a randomly chosen </a:t>
            </a:r>
            <a:r>
              <a:rPr lang="en-US" sz="2400" dirty="0" err="1"/>
              <a:t>minibatch</a:t>
            </a:r>
            <a:r>
              <a:rPr lang="en-US" sz="2400" dirty="0"/>
              <a:t> of training inputs and train with them; then pick out another </a:t>
            </a:r>
            <a:r>
              <a:rPr lang="en-US" sz="2400" dirty="0" err="1"/>
              <a:t>minibatch</a:t>
            </a:r>
            <a:r>
              <a:rPr lang="en-US" sz="2400" dirty="0"/>
              <a:t>, until inputs exhausted—complete an </a:t>
            </a:r>
            <a:r>
              <a:rPr lang="en-US" sz="2400" i="1" dirty="0"/>
              <a:t>epoch </a:t>
            </a:r>
            <a:r>
              <a:rPr lang="en-US" sz="2400" dirty="0"/>
              <a:t>of training</a:t>
            </a:r>
          </a:p>
          <a:p>
            <a:pPr lvl="1"/>
            <a:r>
              <a:rPr lang="en-US" sz="2400" dirty="0"/>
              <a:t>Then we start over with a new training epoch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695" y="0"/>
            <a:ext cx="1527828" cy="12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13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318" y="3417904"/>
            <a:ext cx="3651681" cy="1910876"/>
          </a:xfrm>
          <a:prstGeom prst="rect">
            <a:avLst/>
          </a:prstGeom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1999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Backpropagation for Fast Gradient Computation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34769"/>
            <a:ext cx="10621736" cy="57054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b="1" dirty="0"/>
              <a:t>Backpropagation</a:t>
            </a:r>
            <a:r>
              <a:rPr lang="en-US" sz="2400" dirty="0"/>
              <a:t>: Reset weights on the “front” neural units and this is sometimes done in combination with training where the correct result is known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Iteratively process a set of training tuples &amp; compare the network’s prediction with the actual known target value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For each training tuple, the weights are modified to </a:t>
            </a:r>
            <a:r>
              <a:rPr lang="en-US" altLang="en-US" sz="2400" b="1" dirty="0"/>
              <a:t>minimize the mean squared error</a:t>
            </a:r>
            <a:r>
              <a:rPr lang="en-US" altLang="en-US" sz="2400" dirty="0"/>
              <a:t> between the network's prediction and the actual target value 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Modifications are made in the “</a:t>
            </a:r>
            <a:r>
              <a:rPr lang="en-US" altLang="en-US" sz="2400" b="1" dirty="0"/>
              <a:t>backwards</a:t>
            </a:r>
            <a:r>
              <a:rPr lang="en-US" altLang="en-US" sz="2400" dirty="0"/>
              <a:t>” direction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From the output layer, through each hidden layer </a:t>
            </a:r>
          </a:p>
          <a:p>
            <a:pPr marL="669908" lvl="3" indent="0">
              <a:spcBef>
                <a:spcPts val="400"/>
              </a:spcBef>
              <a:buNone/>
            </a:pPr>
            <a:r>
              <a:rPr lang="en-US" altLang="en-US" sz="2400" dirty="0"/>
              <a:t> back to the first hidden layer, hence “</a:t>
            </a:r>
            <a:r>
              <a:rPr lang="en-US" altLang="en-US" sz="2400" b="1" dirty="0"/>
              <a:t>backpropagation</a:t>
            </a:r>
            <a:r>
              <a:rPr lang="en-US" altLang="en-US" sz="2400" dirty="0"/>
              <a:t>”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Steps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Initialize weights to small random numbers, associated with biases 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Propagate the inputs forward (by applying activation function) 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 err="1"/>
              <a:t>Backpropagate</a:t>
            </a:r>
            <a:r>
              <a:rPr lang="en-US" altLang="en-US" sz="2400" dirty="0"/>
              <a:t> the error (by updating weights and biases)</a:t>
            </a:r>
          </a:p>
          <a:p>
            <a:pPr lvl="2">
              <a:spcBef>
                <a:spcPts val="400"/>
              </a:spcBef>
            </a:pPr>
            <a:r>
              <a:rPr lang="en-US" altLang="en-US" sz="2400" dirty="0"/>
              <a:t>Terminating condition (when error is very small, etc.)</a:t>
            </a:r>
          </a:p>
        </p:txBody>
      </p:sp>
    </p:spTree>
    <p:extLst>
      <p:ext uri="{BB962C8B-B14F-4D97-AF65-F5344CB8AC3E}">
        <p14:creationId xmlns:p14="http://schemas.microsoft.com/office/powerpoint/2010/main" val="3658937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28650" y="1190625"/>
                <a:ext cx="10567886" cy="5286375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</a:pPr>
                <a:r>
                  <a:rPr lang="en-US" altLang="en-US" b="1" dirty="0"/>
                  <a:t>Input</a:t>
                </a:r>
                <a:r>
                  <a:rPr lang="en-US" altLang="en-US" dirty="0"/>
                  <a:t>: Training set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altLang="en-US" dirty="0"/>
              </a:p>
              <a:p>
                <a:pPr marL="457200" indent="-457200">
                  <a:lnSpc>
                    <a:spcPct val="90000"/>
                  </a:lnSpc>
                </a:pPr>
                <a:r>
                  <a:rPr lang="en-US" altLang="en-US" dirty="0"/>
                  <a:t>Initialize all weights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en-US" dirty="0"/>
                  <a:t> to 1/N</a:t>
                </a:r>
              </a:p>
              <a:p>
                <a:pPr marL="457200" indent="-457200">
                  <a:lnSpc>
                    <a:spcPct val="90000"/>
                  </a:lnSpc>
                </a:pPr>
                <a:r>
                  <a:rPr lang="en-US" altLang="en-US" dirty="0"/>
                  <a:t>For round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= 1 to k,</a:t>
                </a:r>
              </a:p>
              <a:p>
                <a:pPr marL="914400" lvl="1" indent="-457200"/>
                <a:r>
                  <a:rPr lang="en-US" altLang="en-US" dirty="0"/>
                  <a:t>Fit a classifier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based on weighted error function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800100" lvl="1" indent="-342900"/>
                <a:r>
                  <a:rPr lang="en-US" altLang="en-US" dirty="0"/>
                  <a:t>Evaluate error rate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</m:e>
                    </m:nary>
                  </m:oMath>
                </a14:m>
                <a:r>
                  <a:rPr lang="zh-CN" altLang="en-US" dirty="0"/>
                  <a:t>        </a:t>
                </a:r>
                <a:r>
                  <a:rPr lang="en-US" altLang="zh-CN" dirty="0"/>
                  <a:t>(stop iteration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&lt; threshold)</a:t>
                </a:r>
                <a:endParaRPr lang="en-US" altLang="en-US" dirty="0"/>
              </a:p>
              <a:p>
                <a:pPr marL="457200" lvl="1" indent="0">
                  <a:buNone/>
                </a:pPr>
                <a:r>
                  <a:rPr lang="en-US" altLang="en-US" dirty="0"/>
                  <a:t>	and the base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’s vote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altLang="en-US" dirty="0"/>
              </a:p>
              <a:p>
                <a:pPr marL="914400" lvl="1" indent="-457200"/>
                <a:r>
                  <a:rPr lang="en-US" altLang="en-US" dirty="0"/>
                  <a:t>Update weights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func>
                        <m:func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altLang="en-US" dirty="0"/>
              </a:p>
              <a:p>
                <a:pPr marL="568331" indent="-342900">
                  <a:lnSpc>
                    <a:spcPct val="90000"/>
                  </a:lnSpc>
                </a:pPr>
                <a:endParaRPr lang="en-US" altLang="en-US" dirty="0"/>
              </a:p>
              <a:p>
                <a:pPr marL="568331" indent="-342900">
                  <a:lnSpc>
                    <a:spcPct val="90000"/>
                  </a:lnSpc>
                </a:pPr>
                <a:r>
                  <a:rPr lang="en-US" altLang="en-US" dirty="0"/>
                  <a:t>The final model is given by voting based on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696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28650" y="1190625"/>
                <a:ext cx="10567886" cy="5286375"/>
              </a:xfrm>
              <a:blipFill>
                <a:blip r:embed="rId3"/>
                <a:stretch>
                  <a:fillRect l="-360" t="-1439" b="-5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8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1999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More on Backpropagation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49" y="1134769"/>
            <a:ext cx="10795801" cy="516837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With backpropagation, we distribute the “blame” backward through the network</a:t>
            </a:r>
          </a:p>
          <a:p>
            <a:pPr lvl="1">
              <a:spcBef>
                <a:spcPts val="400"/>
              </a:spcBef>
            </a:pPr>
            <a:r>
              <a:rPr lang="en-US" sz="2400" dirty="0"/>
              <a:t>Each hidden node sending input to the current node is somewhat “responsible” for some portion of the error in each neuron to which it has forward connection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Local minima and backpropagation</a:t>
            </a:r>
          </a:p>
          <a:p>
            <a:pPr lvl="1">
              <a:spcBef>
                <a:spcPts val="400"/>
              </a:spcBef>
            </a:pPr>
            <a:r>
              <a:rPr lang="en-US" sz="2400" dirty="0"/>
              <a:t>Backpropagation can be stuck at local minima</a:t>
            </a:r>
          </a:p>
          <a:p>
            <a:pPr lvl="1">
              <a:spcBef>
                <a:spcPts val="400"/>
              </a:spcBef>
            </a:pPr>
            <a:r>
              <a:rPr lang="en-US" sz="2400" dirty="0"/>
              <a:t>But in practice it generally performs well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Is backpropagation too slow?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Historically, backpropagation has been considered slow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Recent advances in computer power through parallelism and GPUs (graphics processing units) have reduced time substantially for training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1532648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From Neural Networks to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5"/>
            <a:ext cx="10915650" cy="53865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Train networks with many layers (vs. shallow nets with just a couple of layers)</a:t>
            </a:r>
          </a:p>
          <a:p>
            <a:pPr lvl="1"/>
            <a:r>
              <a:rPr lang="en-US" dirty="0"/>
              <a:t>More neurons than previous networks</a:t>
            </a:r>
          </a:p>
          <a:p>
            <a:pPr lvl="1"/>
            <a:r>
              <a:rPr lang="en-US" dirty="0"/>
              <a:t>More complex ways to connect layers</a:t>
            </a:r>
          </a:p>
          <a:p>
            <a:pPr lvl="1"/>
            <a:r>
              <a:rPr lang="en-US" dirty="0"/>
              <a:t>Tremendous computing power to train networks</a:t>
            </a:r>
          </a:p>
          <a:p>
            <a:pPr lvl="1"/>
            <a:r>
              <a:rPr lang="en-US" dirty="0"/>
              <a:t>Automatic feature extraction</a:t>
            </a:r>
          </a:p>
          <a:p>
            <a:r>
              <a:rPr lang="en-US" dirty="0"/>
              <a:t>Multiple layers work to build an improved feature space</a:t>
            </a:r>
          </a:p>
          <a:p>
            <a:pPr lvl="1"/>
            <a:r>
              <a:rPr lang="en-US" altLang="zh-CN" dirty="0"/>
              <a:t>Analogy:</a:t>
            </a:r>
            <a:r>
              <a:rPr lang="zh-CN" altLang="en-US" dirty="0"/>
              <a:t> </a:t>
            </a:r>
            <a:r>
              <a:rPr lang="en-US" altLang="zh-CN" dirty="0"/>
              <a:t>Signals</a:t>
            </a:r>
            <a:r>
              <a:rPr lang="zh-CN" altLang="en-US" dirty="0"/>
              <a:t> </a:t>
            </a:r>
            <a:r>
              <a:rPr lang="en-US" altLang="zh-CN" dirty="0"/>
              <a:t>passing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regions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visual</a:t>
            </a:r>
            <a:r>
              <a:rPr lang="zh-CN" altLang="en-US" dirty="0"/>
              <a:t> </a:t>
            </a:r>
            <a:r>
              <a:rPr lang="en-US" altLang="zh-CN" dirty="0"/>
              <a:t>cortex</a:t>
            </a:r>
          </a:p>
          <a:p>
            <a:pPr lvl="2"/>
            <a:r>
              <a:rPr lang="en-US" altLang="zh-CN" dirty="0"/>
              <a:t>Example: For face</a:t>
            </a:r>
            <a:r>
              <a:rPr lang="zh-CN" altLang="en-US" dirty="0"/>
              <a:t> </a:t>
            </a:r>
            <a:r>
              <a:rPr lang="en-US" altLang="zh-CN" dirty="0"/>
              <a:t>recognition: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→</a:t>
            </a:r>
            <a:r>
              <a:rPr lang="zh-CN" altLang="en-US" dirty="0"/>
              <a:t> </a:t>
            </a:r>
            <a:r>
              <a:rPr lang="en-US" altLang="zh-CN" dirty="0"/>
              <a:t>nose</a:t>
            </a:r>
            <a:r>
              <a:rPr lang="zh-CN" altLang="en-US" dirty="0"/>
              <a:t> </a:t>
            </a:r>
            <a:r>
              <a:rPr lang="en-US" altLang="zh-CN" dirty="0"/>
              <a:t>→</a:t>
            </a:r>
            <a:r>
              <a:rPr lang="zh-CN" altLang="en-US" dirty="0"/>
              <a:t> </a:t>
            </a:r>
            <a:r>
              <a:rPr lang="en-US" altLang="zh-CN" dirty="0"/>
              <a:t>face,</a:t>
            </a:r>
            <a:r>
              <a:rPr lang="zh-CN" altLang="en-US" dirty="0"/>
              <a:t> </a:t>
            </a:r>
            <a:r>
              <a:rPr lang="en-US" altLang="zh-CN" dirty="0"/>
              <a:t>layer-by-layer</a:t>
            </a:r>
          </a:p>
          <a:p>
            <a:r>
              <a:rPr lang="en-US" altLang="zh-CN" dirty="0"/>
              <a:t>Popular</a:t>
            </a:r>
            <a:r>
              <a:rPr lang="zh-CN" altLang="en-US" dirty="0"/>
              <a:t> </a:t>
            </a:r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Frameworks for Classification</a:t>
            </a:r>
            <a:endParaRPr lang="en-US" altLang="en-US" dirty="0"/>
          </a:p>
          <a:p>
            <a:pPr lvl="1"/>
            <a:r>
              <a:rPr lang="en-US" altLang="en-US" dirty="0"/>
              <a:t>Deep Feedforward Neural Networks</a:t>
            </a:r>
          </a:p>
          <a:p>
            <a:pPr lvl="1"/>
            <a:r>
              <a:rPr lang="en-US" altLang="en-US" dirty="0"/>
              <a:t>Convolutional Neural Networks</a:t>
            </a:r>
          </a:p>
          <a:p>
            <a:pPr lvl="1"/>
            <a:r>
              <a:rPr lang="en-US" altLang="en-US" dirty="0"/>
              <a:t>Recurrent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8143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Deep (Feed Forward)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70" y="1162049"/>
            <a:ext cx="10909730" cy="5553075"/>
          </a:xfrm>
        </p:spPr>
        <p:txBody>
          <a:bodyPr/>
          <a:lstStyle/>
          <a:p>
            <a:r>
              <a:rPr lang="en-US" sz="2400" dirty="0"/>
              <a:t>How multiple layers work to build an improved feature space?</a:t>
            </a:r>
          </a:p>
          <a:p>
            <a:pPr lvl="1"/>
            <a:r>
              <a:rPr lang="en-US" sz="2400" dirty="0"/>
              <a:t>First layer learns 1</a:t>
            </a:r>
            <a:r>
              <a:rPr lang="en-US" sz="2400" baseline="30000" dirty="0"/>
              <a:t>st</a:t>
            </a:r>
            <a:r>
              <a:rPr lang="en-US" sz="2400" dirty="0"/>
              <a:t> order features (e.g., edges, …)</a:t>
            </a:r>
          </a:p>
          <a:p>
            <a:pPr lvl="1"/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layer learns higher order features (combinations of first layer features, combinations of edges, etc.)</a:t>
            </a:r>
          </a:p>
          <a:p>
            <a:pPr lvl="1"/>
            <a:r>
              <a:rPr lang="en-US" sz="2400" dirty="0"/>
              <a:t>In Deep Belief Networks (DBNs), layers often learn in an unsupervised mode and discover general features of the input space—serving multiple tasks related to the unsupervised instances (image recognition, etc.)</a:t>
            </a:r>
          </a:p>
          <a:p>
            <a:pPr lvl="1"/>
            <a:r>
              <a:rPr lang="en-US" sz="2400" dirty="0"/>
              <a:t>Then final layer features are fed into supervised layer(s)</a:t>
            </a:r>
          </a:p>
          <a:p>
            <a:pPr lvl="2"/>
            <a:r>
              <a:rPr lang="en-US" sz="2400" dirty="0"/>
              <a:t>And entire network is often subsequently tuned using supervised training of the entire net, using the initial weightings learned in the unsupervised phase</a:t>
            </a:r>
          </a:p>
          <a:p>
            <a:pPr lvl="1"/>
            <a:r>
              <a:rPr lang="en-US" sz="2400" dirty="0"/>
              <a:t>Could also do fully supervised versions (back-propagation)</a:t>
            </a:r>
          </a:p>
        </p:txBody>
      </p:sp>
    </p:spTree>
    <p:extLst>
      <p:ext uri="{BB962C8B-B14F-4D97-AF65-F5344CB8AC3E}">
        <p14:creationId xmlns:p14="http://schemas.microsoft.com/office/powerpoint/2010/main" val="25939504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79691" y="3284739"/>
            <a:ext cx="283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/>
              <a:t>ReLU</a:t>
            </a:r>
            <a:r>
              <a:rPr lang="en-US" sz="1800" dirty="0"/>
              <a:t>: Rectified Linear Unit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Convolutional Neural Networks: General Architecture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23446" y="1119496"/>
            <a:ext cx="10945107" cy="212022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en-US" dirty="0"/>
              <a:t>Learn high-order features in the data via convolutions</a:t>
            </a:r>
          </a:p>
          <a:p>
            <a:pPr lvl="1">
              <a:spcBef>
                <a:spcPts val="500"/>
              </a:spcBef>
            </a:pPr>
            <a:r>
              <a:rPr lang="en-US" altLang="en-US" dirty="0"/>
              <a:t>Well suited to object recognition with images (e.g., computer vision)</a:t>
            </a:r>
          </a:p>
          <a:p>
            <a:pPr lvl="1">
              <a:spcBef>
                <a:spcPts val="500"/>
              </a:spcBef>
            </a:pPr>
            <a:r>
              <a:rPr lang="en-US" altLang="en-US" dirty="0"/>
              <a:t>Build position- and (somewhat) rotation-invariant features from raw image data</a:t>
            </a:r>
          </a:p>
          <a:p>
            <a:pPr>
              <a:spcBef>
                <a:spcPts val="500"/>
              </a:spcBef>
            </a:pPr>
            <a:r>
              <a:rPr lang="en-US" altLang="en-US" dirty="0"/>
              <a:t>CNN leverages learnable visual filters and globally shared local features</a:t>
            </a:r>
          </a:p>
          <a:p>
            <a:pPr lvl="1">
              <a:spcBef>
                <a:spcPts val="500"/>
              </a:spcBef>
            </a:pPr>
            <a:r>
              <a:rPr lang="en-US" altLang="en-US" dirty="0"/>
              <a:t>Specifics: high dimensional, 2D topology of pixels, invariance to translations, etc.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86" y="3609681"/>
            <a:ext cx="6611786" cy="3166281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23446" y="3266985"/>
            <a:ext cx="5020212" cy="3508977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 dirty="0"/>
              <a:t>High-level general CNN architecture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Input layer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Feature-extraction layers (Convolution—</a:t>
            </a:r>
            <a:r>
              <a:rPr lang="en-US" altLang="en-US" dirty="0" err="1"/>
              <a:t>ReLU</a:t>
            </a:r>
            <a:r>
              <a:rPr lang="en-US" altLang="en-US" dirty="0"/>
              <a:t>—Pool)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Classification layers</a:t>
            </a:r>
          </a:p>
          <a:p>
            <a:pPr>
              <a:spcBef>
                <a:spcPts val="300"/>
              </a:spcBef>
            </a:pPr>
            <a:r>
              <a:rPr lang="en-US" altLang="en-US" dirty="0"/>
              <a:t> CNN properties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Local connectivity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Parameter sharing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Subsampling</a:t>
            </a:r>
          </a:p>
        </p:txBody>
      </p:sp>
    </p:spTree>
    <p:extLst>
      <p:ext uri="{BB962C8B-B14F-4D97-AF65-F5344CB8AC3E}">
        <p14:creationId xmlns:p14="http://schemas.microsoft.com/office/powerpoint/2010/main" val="40543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indent="9525"/>
            <a:r>
              <a:rPr lang="en-US" altLang="zh-CN" dirty="0"/>
              <a:t>Convolutional Neural Networks: Local Connectivity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54959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Local Connectivity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Receptive fields:  Each hidden unit is connected only to a sub-region of the image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Manageable number of parameters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Efficient computation of pre-activation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Spatial arrangements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Depth: Number of filters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Stride: how to slide the filter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Zero-padding: deal with the border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92" y="3125845"/>
            <a:ext cx="4457321" cy="3131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56" y="2448257"/>
            <a:ext cx="4075791" cy="6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indent="9525"/>
            <a:r>
              <a:rPr lang="en-US" altLang="zh-CN" dirty="0"/>
              <a:t>Convolutional Neural Networks: Parameter Sharing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54959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Parameter sharing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Discrete convolution: share matrix of parameters across certain units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Reduces even more the number of parameters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Extract the same feature at every position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34" y="2786815"/>
            <a:ext cx="4075791" cy="3021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244665"/>
            <a:ext cx="6482687" cy="25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Convolutional Neural Networks: Subsampling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54959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Subsampling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Pooling: pool hidden units in the same neighborhood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Introduces invariance to local translations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Reduces the number of hidden units in hidden layer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5" y="3386454"/>
            <a:ext cx="3911221" cy="3089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59" y="3619724"/>
            <a:ext cx="5609230" cy="26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0" y="3409983"/>
            <a:ext cx="5954132" cy="811927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Recurrent Neural Networks: General Concepts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3374" y="1133474"/>
            <a:ext cx="10915650" cy="542712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Modeling the time dimension: by creating cycles in the network (thus “recurrent”)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Adding</a:t>
            </a:r>
            <a:r>
              <a:rPr lang="zh-CN" altLang="en-US" dirty="0"/>
              <a:t> </a:t>
            </a:r>
            <a:r>
              <a:rPr lang="en-US" altLang="zh-CN" dirty="0"/>
              <a:t>feedback</a:t>
            </a:r>
            <a:r>
              <a:rPr lang="zh-CN" altLang="en-US" dirty="0"/>
              <a:t> </a:t>
            </a:r>
            <a:r>
              <a:rPr lang="en-US" altLang="zh-CN" dirty="0"/>
              <a:t>loops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past</a:t>
            </a:r>
            <a:r>
              <a:rPr lang="zh-CN" altLang="en-US" dirty="0"/>
              <a:t> </a:t>
            </a:r>
            <a:r>
              <a:rPr lang="en-US" altLang="zh-CN" dirty="0"/>
              <a:t>decisions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Long-term</a:t>
            </a:r>
            <a:r>
              <a:rPr lang="zh-CN" altLang="en-US" dirty="0"/>
              <a:t> </a:t>
            </a:r>
            <a:r>
              <a:rPr lang="en-US" altLang="zh-CN" dirty="0"/>
              <a:t>dependencies: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preserve</a:t>
            </a:r>
            <a:r>
              <a:rPr lang="zh-CN" altLang="en-US" dirty="0"/>
              <a:t> </a:t>
            </a:r>
            <a:r>
              <a:rPr lang="en-US" altLang="zh-CN" dirty="0"/>
              <a:t>sequential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RNNs are trained to generate sequences: Output at each timestamp is based on both the current input and the inputs at all previous timestamps</a:t>
            </a:r>
          </a:p>
          <a:p>
            <a:pPr>
              <a:spcAft>
                <a:spcPts val="600"/>
              </a:spcAft>
            </a:pPr>
            <a:endParaRPr lang="en-US" altLang="zh-CN" dirty="0"/>
          </a:p>
          <a:p>
            <a:pPr lvl="1">
              <a:spcAft>
                <a:spcPts val="600"/>
              </a:spcAft>
            </a:pPr>
            <a:r>
              <a:rPr lang="en-US" altLang="zh-CN" dirty="0"/>
              <a:t>Compute a gradient with the algorithm BPTT (backpropagation through time)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Major obstacles of RNN: Vanishing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Exploding</a:t>
            </a:r>
            <a:r>
              <a:rPr lang="zh-CN" altLang="en-US" dirty="0"/>
              <a:t> </a:t>
            </a:r>
            <a:r>
              <a:rPr lang="en-US" altLang="zh-CN" dirty="0"/>
              <a:t>Gradients 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When the gradient becomes too large or too small, it is difficult to model long-range dependencies (10 timestamps or more)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Solution: Use a variant of RNN: LSTM (1997, by </a:t>
            </a:r>
            <a:r>
              <a:rPr lang="en-US" altLang="zh-CN" dirty="0" err="1"/>
              <a:t>Hochreiter</a:t>
            </a:r>
            <a:r>
              <a:rPr lang="en-US" altLang="zh-CN" dirty="0"/>
              <a:t> and </a:t>
            </a:r>
            <a:r>
              <a:rPr lang="en-US" altLang="zh-CN" dirty="0" err="1"/>
              <a:t>Schmidthuber</a:t>
            </a:r>
            <a:r>
              <a:rPr lang="en-US" altLang="zh-C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84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38" y="760611"/>
            <a:ext cx="7777255" cy="3660468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LSTM: One Variant of Recurrent Neural Network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1186882" cy="553365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Critical components of LSTM</a:t>
            </a:r>
          </a:p>
          <a:p>
            <a:pPr lvl="1"/>
            <a:r>
              <a:rPr lang="en-US" altLang="zh-CN" dirty="0"/>
              <a:t>Memory cells</a:t>
            </a:r>
          </a:p>
          <a:p>
            <a:pPr lvl="1"/>
            <a:r>
              <a:rPr lang="en-US" altLang="zh-CN" dirty="0"/>
              <a:t>3 Gates (input, forget, output)</a:t>
            </a:r>
          </a:p>
          <a:p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gated</a:t>
            </a:r>
            <a:r>
              <a:rPr lang="zh-CN" altLang="en-US" dirty="0"/>
              <a:t> </a:t>
            </a:r>
            <a:r>
              <a:rPr lang="en-US" altLang="zh-CN" dirty="0"/>
              <a:t>cells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</a:p>
          <a:p>
            <a:pPr lvl="1"/>
            <a:r>
              <a:rPr lang="en-US" altLang="zh-CN" dirty="0"/>
              <a:t>Write,</a:t>
            </a:r>
            <a:r>
              <a:rPr lang="zh-CN" altLang="en-US" dirty="0"/>
              <a:t> </a:t>
            </a:r>
            <a:r>
              <a:rPr lang="en-US" altLang="zh-CN" dirty="0"/>
              <a:t>store,</a:t>
            </a:r>
            <a:r>
              <a:rPr lang="zh-CN" altLang="en-US" dirty="0"/>
              <a:t> </a:t>
            </a:r>
            <a:r>
              <a:rPr lang="en-US" altLang="zh-CN" dirty="0"/>
              <a:t>forget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</a:p>
          <a:p>
            <a:r>
              <a:rPr lang="en-US" altLang="zh-CN" dirty="0"/>
              <a:t>When both gates are closed</a:t>
            </a:r>
          </a:p>
          <a:p>
            <a:pPr lvl="1"/>
            <a:r>
              <a:rPr lang="en-US" altLang="zh-CN" dirty="0"/>
              <a:t>The contents of the memory cell will remain unmodified</a:t>
            </a:r>
          </a:p>
          <a:p>
            <a:r>
              <a:rPr lang="en-US" altLang="zh-CN" dirty="0"/>
              <a:t>The gating structure allows information to be retained across many timestamps</a:t>
            </a:r>
          </a:p>
          <a:p>
            <a:pPr lvl="1"/>
            <a:r>
              <a:rPr lang="en-US" altLang="zh-CN" dirty="0"/>
              <a:t>Also allows gradient to flow across many </a:t>
            </a:r>
            <a:r>
              <a:rPr lang="en-US" altLang="zh-CN" dirty="0" err="1"/>
              <a:t>timestampls</a:t>
            </a:r>
            <a:endParaRPr lang="en-US" altLang="zh-CN" dirty="0"/>
          </a:p>
          <a:p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back-propagating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adjusting</a:t>
            </a:r>
            <a:r>
              <a:rPr lang="zh-CN" altLang="en-US" dirty="0"/>
              <a:t> </a:t>
            </a:r>
            <a:r>
              <a:rPr lang="en-US" altLang="zh-CN" dirty="0"/>
              <a:t>weights,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store,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allow</a:t>
            </a:r>
            <a:r>
              <a:rPr lang="zh-CN" altLang="en-US" dirty="0"/>
              <a:t> </a:t>
            </a:r>
            <a:r>
              <a:rPr lang="en-US" altLang="zh-CN" dirty="0"/>
              <a:t>reads, writes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erasures</a:t>
            </a:r>
          </a:p>
          <a:p>
            <a:r>
              <a:rPr lang="en-US" altLang="zh-CN" dirty="0"/>
              <a:t>Applications: Handling sequence and time series data</a:t>
            </a:r>
          </a:p>
          <a:p>
            <a:pPr lvl="1"/>
            <a:r>
              <a:rPr lang="en-US" altLang="zh-CN" dirty="0"/>
              <a:t>E.g., NLP, video analysis, image captioning, robotics control</a:t>
            </a:r>
          </a:p>
        </p:txBody>
      </p:sp>
    </p:spTree>
    <p:extLst>
      <p:ext uri="{BB962C8B-B14F-4D97-AF65-F5344CB8AC3E}">
        <p14:creationId xmlns:p14="http://schemas.microsoft.com/office/powerpoint/2010/main" val="28839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Difficulties of Training and Improvements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489285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Vanishing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problem:</a:t>
            </a:r>
            <a:r>
              <a:rPr lang="zh-CN" altLang="en-US" dirty="0"/>
              <a:t> </a:t>
            </a:r>
            <a:r>
              <a:rPr lang="en-US" altLang="zh-CN" dirty="0"/>
              <a:t>Saturated</a:t>
            </a:r>
            <a:r>
              <a:rPr lang="zh-CN" altLang="en-US" dirty="0"/>
              <a:t> </a:t>
            </a:r>
            <a:r>
              <a:rPr lang="en-US" altLang="zh-CN" dirty="0"/>
              <a:t>units</a:t>
            </a:r>
            <a:r>
              <a:rPr lang="zh-CN" altLang="en-US" dirty="0"/>
              <a:t> </a:t>
            </a:r>
            <a:r>
              <a:rPr lang="en-US" altLang="zh-CN" dirty="0"/>
              <a:t>block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propagation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Need better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r>
              <a:rPr lang="en-US" altLang="zh-CN" dirty="0"/>
              <a:t>(than</a:t>
            </a:r>
            <a:r>
              <a:rPr lang="zh-CN" altLang="en-US" dirty="0"/>
              <a:t> </a:t>
            </a:r>
            <a:r>
              <a:rPr lang="en-US" altLang="zh-CN" dirty="0"/>
              <a:t>SGD)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CN" altLang="en-US" dirty="0"/>
              <a:t> </a:t>
            </a:r>
            <a:r>
              <a:rPr lang="en-US" altLang="zh-CN" dirty="0"/>
              <a:t>Overfitting: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variance/low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situation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regularization</a:t>
            </a:r>
            <a:r>
              <a:rPr lang="zh-CN" altLang="en-US" dirty="0"/>
              <a:t> </a:t>
            </a:r>
            <a:r>
              <a:rPr lang="en-US" altLang="zh-CN" dirty="0"/>
              <a:t>(than</a:t>
            </a:r>
            <a:r>
              <a:rPr lang="zh-CN" altLang="en-US" dirty="0"/>
              <a:t> </a:t>
            </a:r>
            <a:r>
              <a:rPr lang="en-US" altLang="zh-CN" dirty="0"/>
              <a:t>L1,</a:t>
            </a:r>
            <a:r>
              <a:rPr lang="zh-CN" altLang="en-US" dirty="0"/>
              <a:t> </a:t>
            </a:r>
            <a:r>
              <a:rPr lang="en-US" altLang="zh-CN" dirty="0"/>
              <a:t>L2</a:t>
            </a:r>
            <a:r>
              <a:rPr lang="zh-CN" altLang="en-US" dirty="0"/>
              <a:t> </a:t>
            </a:r>
            <a:r>
              <a:rPr lang="en-US" altLang="zh-CN" dirty="0"/>
              <a:t>norm)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Unsupervised</a:t>
            </a:r>
            <a:r>
              <a:rPr lang="zh-CN" altLang="en-US" dirty="0"/>
              <a:t> </a:t>
            </a:r>
            <a:r>
              <a:rPr lang="en-US" altLang="zh-CN" dirty="0"/>
              <a:t>pre-training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Statistical dropout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Other popular approaches</a:t>
            </a:r>
          </a:p>
          <a:p>
            <a:pPr lvl="3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Batch normalization, residual networks, highway networks, attention,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99" y="2175639"/>
            <a:ext cx="5106413" cy="2340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3471" y="4515842"/>
            <a:ext cx="36615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/>
              <a:t>Pre-training of </a:t>
            </a:r>
            <a:r>
              <a:rPr lang="en-US" sz="1800" dirty="0"/>
              <a:t>stacked </a:t>
            </a:r>
            <a:r>
              <a:rPr lang="en-US" sz="1800" dirty="0" err="1"/>
              <a:t>autoencoders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84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Gradient Boosting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0567886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Operates on:</a:t>
            </a:r>
          </a:p>
          <a:p>
            <a:pPr lvl="1" fontAlgn="base"/>
            <a:r>
              <a:rPr lang="en-US" dirty="0"/>
              <a:t>A differentiable loss function</a:t>
            </a:r>
          </a:p>
          <a:p>
            <a:pPr lvl="1" fontAlgn="base"/>
            <a:r>
              <a:rPr lang="en-US" dirty="0"/>
              <a:t>A weak learner to make predictions (usually trees)</a:t>
            </a:r>
          </a:p>
          <a:p>
            <a:pPr lvl="1" fontAlgn="base"/>
            <a:r>
              <a:rPr lang="en-US" dirty="0"/>
              <a:t>An additive model to add weak learners to minimize the loss function</a:t>
            </a:r>
          </a:p>
          <a:p>
            <a:pPr fontAlgn="base"/>
            <a:r>
              <a:rPr lang="en-US" dirty="0"/>
              <a:t>Each time adds an additional weak learner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dirty="0"/>
              <a:t>Scalable implementation: </a:t>
            </a:r>
            <a:r>
              <a:rPr lang="en-US" dirty="0" err="1"/>
              <a:t>XGBoost</a:t>
            </a:r>
            <a:endParaRPr lang="en-US" dirty="0"/>
          </a:p>
          <a:p>
            <a:pPr lvl="1" fontAlgn="base"/>
            <a:endParaRPr lang="en-US" dirty="0"/>
          </a:p>
          <a:p>
            <a:pPr marL="688969" lvl="1" indent="-457200">
              <a:lnSpc>
                <a:spcPct val="90000"/>
              </a:lnSpc>
            </a:pPr>
            <a:endParaRPr lang="en-US" altLang="en-US" dirty="0"/>
          </a:p>
        </p:txBody>
      </p:sp>
      <p:pic>
        <p:nvPicPr>
          <p:cNvPr id="95233" name="Picture 1" descr="page20image3118148496">
            <a:extLst>
              <a:ext uri="{FF2B5EF4-FFF2-40B4-BE49-F238E27FC236}">
                <a16:creationId xmlns:a16="http://schemas.microsoft.com/office/drawing/2014/main" id="{34FB2B11-B446-7449-9D3F-7D5E218C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47244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C647F-8B74-8D43-B9E9-BA3900BD8961}"/>
              </a:ext>
            </a:extLst>
          </p:cNvPr>
          <p:cNvSpPr txBox="1"/>
          <p:nvPr/>
        </p:nvSpPr>
        <p:spPr>
          <a:xfrm>
            <a:off x="6239058" y="4400550"/>
            <a:ext cx="17403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69361-BF71-4D48-8709-861F40A61811}"/>
              </a:ext>
            </a:extLst>
          </p:cNvPr>
          <p:cNvSpPr txBox="1"/>
          <p:nvPr/>
        </p:nvSpPr>
        <p:spPr>
          <a:xfrm>
            <a:off x="8024103" y="4746572"/>
            <a:ext cx="20185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weak 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771FB1-79FB-5B46-99BC-21CF7882D64C}"/>
              </a:ext>
            </a:extLst>
          </p:cNvPr>
          <p:cNvCxnSpPr/>
          <p:nvPr/>
        </p:nvCxnSpPr>
        <p:spPr>
          <a:xfrm flipH="1">
            <a:off x="5108841" y="4684088"/>
            <a:ext cx="1085482" cy="25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8A4CF9-570A-F34A-A8C4-2285BDB6AC3C}"/>
              </a:ext>
            </a:extLst>
          </p:cNvPr>
          <p:cNvCxnSpPr/>
          <p:nvPr/>
        </p:nvCxnSpPr>
        <p:spPr>
          <a:xfrm flipH="1">
            <a:off x="6096000" y="4961357"/>
            <a:ext cx="1939929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0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-101600" y="274638"/>
            <a:ext cx="12395200" cy="792162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Pattern-Based Classification on Graphs</a:t>
            </a:r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3048000" y="4830764"/>
            <a:ext cx="1117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200" b="1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Inactive</a:t>
            </a: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3149600" y="3382964"/>
            <a:ext cx="101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Active</a:t>
            </a:r>
          </a:p>
        </p:txBody>
      </p:sp>
      <p:sp>
        <p:nvSpPr>
          <p:cNvPr id="31750" name="AutoShape 36"/>
          <p:cNvSpPr>
            <a:spLocks noChangeAspect="1" noChangeArrowheads="1" noTextEdit="1"/>
          </p:cNvSpPr>
          <p:nvPr/>
        </p:nvSpPr>
        <p:spPr bwMode="auto">
          <a:xfrm>
            <a:off x="101600" y="5105401"/>
            <a:ext cx="4064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AutoShape 58"/>
          <p:cNvSpPr>
            <a:spLocks noChangeArrowheads="1"/>
          </p:cNvSpPr>
          <p:nvPr/>
        </p:nvSpPr>
        <p:spPr bwMode="auto">
          <a:xfrm>
            <a:off x="4165600" y="3810000"/>
            <a:ext cx="12192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1752" name="Text Box 59"/>
          <p:cNvSpPr txBox="1">
            <a:spLocks noChangeArrowheads="1"/>
          </p:cNvSpPr>
          <p:nvPr/>
        </p:nvSpPr>
        <p:spPr bwMode="auto">
          <a:xfrm>
            <a:off x="3962400" y="342900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Arial" pitchFamily="34" charset="0"/>
                <a:ea typeface="SimSun" pitchFamily="2" charset="-122"/>
              </a:rPr>
              <a:t>Mining</a:t>
            </a:r>
          </a:p>
        </p:txBody>
      </p:sp>
      <p:sp>
        <p:nvSpPr>
          <p:cNvPr id="31771" name="AutoShape 78"/>
          <p:cNvSpPr>
            <a:spLocks noChangeArrowheads="1"/>
          </p:cNvSpPr>
          <p:nvPr/>
        </p:nvSpPr>
        <p:spPr bwMode="auto">
          <a:xfrm>
            <a:off x="7515225" y="3850482"/>
            <a:ext cx="12192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1772" name="Text Box 79"/>
          <p:cNvSpPr txBox="1">
            <a:spLocks noChangeArrowheads="1"/>
          </p:cNvSpPr>
          <p:nvPr/>
        </p:nvSpPr>
        <p:spPr bwMode="auto">
          <a:xfrm>
            <a:off x="7261225" y="3429000"/>
            <a:ext cx="172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 dirty="0">
                <a:latin typeface="Arial" pitchFamily="34" charset="0"/>
                <a:ea typeface="SimSun" pitchFamily="2" charset="-122"/>
              </a:rPr>
              <a:t>Transform</a:t>
            </a:r>
          </a:p>
        </p:txBody>
      </p:sp>
      <p:graphicFrame>
        <p:nvGraphicFramePr>
          <p:cNvPr id="342121" name="Group 105"/>
          <p:cNvGraphicFramePr>
            <a:graphicFrameLocks noGrp="1"/>
          </p:cNvGraphicFramePr>
          <p:nvPr>
            <p:ph sz="quarter" idx="2"/>
            <p:extLst/>
          </p:nvPr>
        </p:nvGraphicFramePr>
        <p:xfrm>
          <a:off x="8839200" y="3276600"/>
          <a:ext cx="2324100" cy="1463676"/>
        </p:xfrm>
        <a:graphic>
          <a:graphicData uri="http://schemas.openxmlformats.org/drawingml/2006/table">
            <a:tbl>
              <a:tblPr/>
              <a:tblGrid>
                <a:gridCol w="65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g</a:t>
                      </a:r>
                      <a:r>
                        <a:rPr kumimoji="0" lang="en-US" altLang="zh-CN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F8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g</a:t>
                      </a:r>
                      <a:r>
                        <a:rPr kumimoji="0" lang="en-US" altLang="zh-CN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2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F8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Class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F8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795" name="Text Box 102"/>
          <p:cNvSpPr txBox="1">
            <a:spLocks noChangeArrowheads="1"/>
          </p:cNvSpPr>
          <p:nvPr/>
        </p:nvSpPr>
        <p:spPr bwMode="auto">
          <a:xfrm>
            <a:off x="5422069" y="2438400"/>
            <a:ext cx="2235200" cy="369888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800" b="1" dirty="0">
                <a:latin typeface="Calibri" pitchFamily="34" charset="0"/>
                <a:ea typeface="SimSun" pitchFamily="2" charset="-122"/>
              </a:rPr>
              <a:t>Frequent subgraphs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88000" y="2895600"/>
            <a:ext cx="1846470" cy="2438400"/>
            <a:chOff x="5588000" y="2895600"/>
            <a:chExt cx="2336800" cy="2438400"/>
          </a:xfrm>
        </p:grpSpPr>
        <p:sp>
          <p:nvSpPr>
            <p:cNvPr id="31746" name="Rectangle 2"/>
            <p:cNvSpPr>
              <a:spLocks noChangeArrowheads="1"/>
            </p:cNvSpPr>
            <p:nvPr/>
          </p:nvSpPr>
          <p:spPr bwMode="auto">
            <a:xfrm>
              <a:off x="5588000" y="2895600"/>
              <a:ext cx="2235200" cy="8382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753" name="AutoShape 60"/>
            <p:cNvSpPr>
              <a:spLocks noChangeAspect="1" noChangeArrowheads="1" noTextEdit="1"/>
            </p:cNvSpPr>
            <p:nvPr/>
          </p:nvSpPr>
          <p:spPr bwMode="auto">
            <a:xfrm>
              <a:off x="5791200" y="3168651"/>
              <a:ext cx="1727200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4" name="Freeform 61"/>
            <p:cNvSpPr>
              <a:spLocks noEditPoints="1"/>
            </p:cNvSpPr>
            <p:nvPr/>
          </p:nvSpPr>
          <p:spPr bwMode="auto">
            <a:xfrm>
              <a:off x="6618818" y="3124201"/>
              <a:ext cx="173567" cy="125413"/>
            </a:xfrm>
            <a:custGeom>
              <a:avLst/>
              <a:gdLst>
                <a:gd name="T0" fmla="*/ 0 w 82"/>
                <a:gd name="T1" fmla="*/ 2147483647 h 79"/>
                <a:gd name="T2" fmla="*/ 0 w 82"/>
                <a:gd name="T3" fmla="*/ 2147483647 h 79"/>
                <a:gd name="T4" fmla="*/ 2147483647 w 82"/>
                <a:gd name="T5" fmla="*/ 2147483647 h 79"/>
                <a:gd name="T6" fmla="*/ 2147483647 w 82"/>
                <a:gd name="T7" fmla="*/ 2147483647 h 79"/>
                <a:gd name="T8" fmla="*/ 2147483647 w 82"/>
                <a:gd name="T9" fmla="*/ 2147483647 h 79"/>
                <a:gd name="T10" fmla="*/ 2147483647 w 82"/>
                <a:gd name="T11" fmla="*/ 0 h 79"/>
                <a:gd name="T12" fmla="*/ 2147483647 w 82"/>
                <a:gd name="T13" fmla="*/ 0 h 79"/>
                <a:gd name="T14" fmla="*/ 2147483647 w 82"/>
                <a:gd name="T15" fmla="*/ 0 h 79"/>
                <a:gd name="T16" fmla="*/ 2147483647 w 82"/>
                <a:gd name="T17" fmla="*/ 2147483647 h 79"/>
                <a:gd name="T18" fmla="*/ 2147483647 w 82"/>
                <a:gd name="T19" fmla="*/ 2147483647 h 79"/>
                <a:gd name="T20" fmla="*/ 2147483647 w 82"/>
                <a:gd name="T21" fmla="*/ 2147483647 h 79"/>
                <a:gd name="T22" fmla="*/ 2147483647 w 82"/>
                <a:gd name="T23" fmla="*/ 2147483647 h 79"/>
                <a:gd name="T24" fmla="*/ 2147483647 w 82"/>
                <a:gd name="T25" fmla="*/ 2147483647 h 79"/>
                <a:gd name="T26" fmla="*/ 2147483647 w 82"/>
                <a:gd name="T27" fmla="*/ 2147483647 h 79"/>
                <a:gd name="T28" fmla="*/ 2147483647 w 82"/>
                <a:gd name="T29" fmla="*/ 2147483647 h 79"/>
                <a:gd name="T30" fmla="*/ 2147483647 w 82"/>
                <a:gd name="T31" fmla="*/ 2147483647 h 79"/>
                <a:gd name="T32" fmla="*/ 2147483647 w 82"/>
                <a:gd name="T33" fmla="*/ 2147483647 h 79"/>
                <a:gd name="T34" fmla="*/ 2147483647 w 82"/>
                <a:gd name="T35" fmla="*/ 2147483647 h 79"/>
                <a:gd name="T36" fmla="*/ 2147483647 w 82"/>
                <a:gd name="T37" fmla="*/ 2147483647 h 79"/>
                <a:gd name="T38" fmla="*/ 2147483647 w 82"/>
                <a:gd name="T39" fmla="*/ 2147483647 h 79"/>
                <a:gd name="T40" fmla="*/ 2147483647 w 82"/>
                <a:gd name="T41" fmla="*/ 2147483647 h 79"/>
                <a:gd name="T42" fmla="*/ 2147483647 w 82"/>
                <a:gd name="T43" fmla="*/ 2147483647 h 79"/>
                <a:gd name="T44" fmla="*/ 2147483647 w 82"/>
                <a:gd name="T45" fmla="*/ 2147483647 h 79"/>
                <a:gd name="T46" fmla="*/ 0 w 82"/>
                <a:gd name="T47" fmla="*/ 2147483647 h 79"/>
                <a:gd name="T48" fmla="*/ 0 w 82"/>
                <a:gd name="T49" fmla="*/ 2147483647 h 79"/>
                <a:gd name="T50" fmla="*/ 2147483647 w 82"/>
                <a:gd name="T51" fmla="*/ 2147483647 h 79"/>
                <a:gd name="T52" fmla="*/ 2147483647 w 82"/>
                <a:gd name="T53" fmla="*/ 2147483647 h 79"/>
                <a:gd name="T54" fmla="*/ 2147483647 w 82"/>
                <a:gd name="T55" fmla="*/ 2147483647 h 79"/>
                <a:gd name="T56" fmla="*/ 2147483647 w 82"/>
                <a:gd name="T57" fmla="*/ 2147483647 h 79"/>
                <a:gd name="T58" fmla="*/ 2147483647 w 82"/>
                <a:gd name="T59" fmla="*/ 2147483647 h 79"/>
                <a:gd name="T60" fmla="*/ 2147483647 w 82"/>
                <a:gd name="T61" fmla="*/ 2147483647 h 79"/>
                <a:gd name="T62" fmla="*/ 2147483647 w 82"/>
                <a:gd name="T63" fmla="*/ 2147483647 h 79"/>
                <a:gd name="T64" fmla="*/ 2147483647 w 82"/>
                <a:gd name="T65" fmla="*/ 2147483647 h 79"/>
                <a:gd name="T66" fmla="*/ 2147483647 w 82"/>
                <a:gd name="T67" fmla="*/ 2147483647 h 79"/>
                <a:gd name="T68" fmla="*/ 2147483647 w 82"/>
                <a:gd name="T69" fmla="*/ 2147483647 h 79"/>
                <a:gd name="T70" fmla="*/ 2147483647 w 82"/>
                <a:gd name="T71" fmla="*/ 2147483647 h 79"/>
                <a:gd name="T72" fmla="*/ 2147483647 w 82"/>
                <a:gd name="T73" fmla="*/ 2147483647 h 79"/>
                <a:gd name="T74" fmla="*/ 2147483647 w 82"/>
                <a:gd name="T75" fmla="*/ 2147483647 h 79"/>
                <a:gd name="T76" fmla="*/ 2147483647 w 82"/>
                <a:gd name="T77" fmla="*/ 2147483647 h 79"/>
                <a:gd name="T78" fmla="*/ 2147483647 w 82"/>
                <a:gd name="T79" fmla="*/ 2147483647 h 79"/>
                <a:gd name="T80" fmla="*/ 2147483647 w 82"/>
                <a:gd name="T81" fmla="*/ 2147483647 h 79"/>
                <a:gd name="T82" fmla="*/ 2147483647 w 82"/>
                <a:gd name="T83" fmla="*/ 2147483647 h 79"/>
                <a:gd name="T84" fmla="*/ 2147483647 w 82"/>
                <a:gd name="T85" fmla="*/ 2147483647 h 79"/>
                <a:gd name="T86" fmla="*/ 2147483647 w 82"/>
                <a:gd name="T87" fmla="*/ 2147483647 h 79"/>
                <a:gd name="T88" fmla="*/ 2147483647 w 82"/>
                <a:gd name="T89" fmla="*/ 2147483647 h 79"/>
                <a:gd name="T90" fmla="*/ 2147483647 w 82"/>
                <a:gd name="T91" fmla="*/ 2147483647 h 79"/>
                <a:gd name="T92" fmla="*/ 2147483647 w 82"/>
                <a:gd name="T93" fmla="*/ 2147483647 h 79"/>
                <a:gd name="T94" fmla="*/ 2147483647 w 82"/>
                <a:gd name="T95" fmla="*/ 2147483647 h 79"/>
                <a:gd name="T96" fmla="*/ 2147483647 w 82"/>
                <a:gd name="T97" fmla="*/ 2147483647 h 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79"/>
                <a:gd name="T149" fmla="*/ 82 w 82"/>
                <a:gd name="T150" fmla="*/ 79 h 7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79">
                  <a:moveTo>
                    <a:pt x="0" y="41"/>
                  </a:moveTo>
                  <a:lnTo>
                    <a:pt x="0" y="27"/>
                  </a:lnTo>
                  <a:lnTo>
                    <a:pt x="6" y="19"/>
                  </a:lnTo>
                  <a:lnTo>
                    <a:pt x="12" y="11"/>
                  </a:lnTo>
                  <a:lnTo>
                    <a:pt x="18" y="3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4" y="5"/>
                  </a:lnTo>
                  <a:lnTo>
                    <a:pt x="70" y="11"/>
                  </a:lnTo>
                  <a:lnTo>
                    <a:pt x="76" y="19"/>
                  </a:lnTo>
                  <a:lnTo>
                    <a:pt x="82" y="27"/>
                  </a:lnTo>
                  <a:lnTo>
                    <a:pt x="82" y="38"/>
                  </a:lnTo>
                  <a:lnTo>
                    <a:pt x="82" y="52"/>
                  </a:lnTo>
                  <a:lnTo>
                    <a:pt x="76" y="60"/>
                  </a:lnTo>
                  <a:lnTo>
                    <a:pt x="70" y="68"/>
                  </a:lnTo>
                  <a:lnTo>
                    <a:pt x="61" y="74"/>
                  </a:lnTo>
                  <a:lnTo>
                    <a:pt x="51" y="79"/>
                  </a:lnTo>
                  <a:lnTo>
                    <a:pt x="39" y="79"/>
                  </a:lnTo>
                  <a:lnTo>
                    <a:pt x="30" y="79"/>
                  </a:lnTo>
                  <a:lnTo>
                    <a:pt x="18" y="74"/>
                  </a:lnTo>
                  <a:lnTo>
                    <a:pt x="12" y="68"/>
                  </a:lnTo>
                  <a:lnTo>
                    <a:pt x="6" y="60"/>
                  </a:lnTo>
                  <a:lnTo>
                    <a:pt x="0" y="49"/>
                  </a:lnTo>
                  <a:lnTo>
                    <a:pt x="0" y="41"/>
                  </a:lnTo>
                  <a:close/>
                  <a:moveTo>
                    <a:pt x="12" y="41"/>
                  </a:moveTo>
                  <a:lnTo>
                    <a:pt x="12" y="49"/>
                  </a:lnTo>
                  <a:lnTo>
                    <a:pt x="15" y="57"/>
                  </a:lnTo>
                  <a:lnTo>
                    <a:pt x="18" y="63"/>
                  </a:lnTo>
                  <a:lnTo>
                    <a:pt x="24" y="68"/>
                  </a:lnTo>
                  <a:lnTo>
                    <a:pt x="33" y="71"/>
                  </a:lnTo>
                  <a:lnTo>
                    <a:pt x="39" y="71"/>
                  </a:lnTo>
                  <a:lnTo>
                    <a:pt x="48" y="71"/>
                  </a:lnTo>
                  <a:lnTo>
                    <a:pt x="54" y="68"/>
                  </a:lnTo>
                  <a:lnTo>
                    <a:pt x="61" y="63"/>
                  </a:lnTo>
                  <a:lnTo>
                    <a:pt x="67" y="57"/>
                  </a:lnTo>
                  <a:lnTo>
                    <a:pt x="70" y="49"/>
                  </a:lnTo>
                  <a:lnTo>
                    <a:pt x="70" y="38"/>
                  </a:lnTo>
                  <a:lnTo>
                    <a:pt x="70" y="30"/>
                  </a:lnTo>
                  <a:lnTo>
                    <a:pt x="67" y="22"/>
                  </a:lnTo>
                  <a:lnTo>
                    <a:pt x="64" y="16"/>
                  </a:lnTo>
                  <a:lnTo>
                    <a:pt x="57" y="11"/>
                  </a:lnTo>
                  <a:lnTo>
                    <a:pt x="48" y="8"/>
                  </a:lnTo>
                  <a:lnTo>
                    <a:pt x="39" y="8"/>
                  </a:lnTo>
                  <a:lnTo>
                    <a:pt x="30" y="11"/>
                  </a:lnTo>
                  <a:lnTo>
                    <a:pt x="21" y="16"/>
                  </a:lnTo>
                  <a:lnTo>
                    <a:pt x="15" y="22"/>
                  </a:lnTo>
                  <a:lnTo>
                    <a:pt x="12" y="30"/>
                  </a:lnTo>
                  <a:lnTo>
                    <a:pt x="12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5" name="Freeform 62"/>
            <p:cNvSpPr>
              <a:spLocks/>
            </p:cNvSpPr>
            <p:nvPr/>
          </p:nvSpPr>
          <p:spPr bwMode="auto">
            <a:xfrm>
              <a:off x="6807200" y="3205164"/>
              <a:ext cx="696384" cy="300037"/>
            </a:xfrm>
            <a:custGeom>
              <a:avLst/>
              <a:gdLst>
                <a:gd name="T0" fmla="*/ 0 w 329"/>
                <a:gd name="T1" fmla="*/ 2147483647 h 189"/>
                <a:gd name="T2" fmla="*/ 0 w 329"/>
                <a:gd name="T3" fmla="*/ 2147483647 h 189"/>
                <a:gd name="T4" fmla="*/ 0 w 329"/>
                <a:gd name="T5" fmla="*/ 0 h 189"/>
                <a:gd name="T6" fmla="*/ 2147483647 w 329"/>
                <a:gd name="T7" fmla="*/ 2147483647 h 189"/>
                <a:gd name="T8" fmla="*/ 2147483647 w 329"/>
                <a:gd name="T9" fmla="*/ 2147483647 h 189"/>
                <a:gd name="T10" fmla="*/ 0 w 329"/>
                <a:gd name="T11" fmla="*/ 2147483647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89"/>
                <a:gd name="T20" fmla="*/ 329 w 329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89">
                  <a:moveTo>
                    <a:pt x="0" y="14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29" y="181"/>
                  </a:lnTo>
                  <a:lnTo>
                    <a:pt x="323" y="18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6" name="Freeform 63"/>
            <p:cNvSpPr>
              <a:spLocks/>
            </p:cNvSpPr>
            <p:nvPr/>
          </p:nvSpPr>
          <p:spPr bwMode="auto">
            <a:xfrm>
              <a:off x="5979584" y="3200400"/>
              <a:ext cx="592667" cy="287338"/>
            </a:xfrm>
            <a:custGeom>
              <a:avLst/>
              <a:gdLst>
                <a:gd name="T0" fmla="*/ 2147483647 w 280"/>
                <a:gd name="T1" fmla="*/ 0 h 181"/>
                <a:gd name="T2" fmla="*/ 2147483647 w 280"/>
                <a:gd name="T3" fmla="*/ 2147483647 h 181"/>
                <a:gd name="T4" fmla="*/ 2147483647 w 280"/>
                <a:gd name="T5" fmla="*/ 2147483647 h 181"/>
                <a:gd name="T6" fmla="*/ 2147483647 w 280"/>
                <a:gd name="T7" fmla="*/ 2147483647 h 181"/>
                <a:gd name="T8" fmla="*/ 0 w 280"/>
                <a:gd name="T9" fmla="*/ 2147483647 h 181"/>
                <a:gd name="T10" fmla="*/ 2147483647 w 280"/>
                <a:gd name="T11" fmla="*/ 0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0"/>
                <a:gd name="T19" fmla="*/ 0 h 181"/>
                <a:gd name="T20" fmla="*/ 280 w 280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0" h="181">
                  <a:moveTo>
                    <a:pt x="280" y="0"/>
                  </a:moveTo>
                  <a:lnTo>
                    <a:pt x="280" y="9"/>
                  </a:lnTo>
                  <a:lnTo>
                    <a:pt x="280" y="14"/>
                  </a:lnTo>
                  <a:lnTo>
                    <a:pt x="6" y="181"/>
                  </a:lnTo>
                  <a:lnTo>
                    <a:pt x="0" y="170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7" name="Rectangle 64"/>
            <p:cNvSpPr>
              <a:spLocks noChangeArrowheads="1"/>
            </p:cNvSpPr>
            <p:nvPr/>
          </p:nvSpPr>
          <p:spPr bwMode="auto">
            <a:xfrm>
              <a:off x="5588000" y="3810000"/>
              <a:ext cx="2235200" cy="15240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758" name="Freeform 65"/>
            <p:cNvSpPr>
              <a:spLocks/>
            </p:cNvSpPr>
            <p:nvPr/>
          </p:nvSpPr>
          <p:spPr bwMode="auto">
            <a:xfrm>
              <a:off x="7198784" y="4662488"/>
              <a:ext cx="107949" cy="107950"/>
            </a:xfrm>
            <a:custGeom>
              <a:avLst/>
              <a:gdLst>
                <a:gd name="T0" fmla="*/ 0 w 51"/>
                <a:gd name="T1" fmla="*/ 2147483647 h 68"/>
                <a:gd name="T2" fmla="*/ 0 w 51"/>
                <a:gd name="T3" fmla="*/ 0 h 68"/>
                <a:gd name="T4" fmla="*/ 2147483647 w 51"/>
                <a:gd name="T5" fmla="*/ 0 h 68"/>
                <a:gd name="T6" fmla="*/ 2147483647 w 51"/>
                <a:gd name="T7" fmla="*/ 2147483647 h 68"/>
                <a:gd name="T8" fmla="*/ 2147483647 w 51"/>
                <a:gd name="T9" fmla="*/ 0 h 68"/>
                <a:gd name="T10" fmla="*/ 2147483647 w 51"/>
                <a:gd name="T11" fmla="*/ 0 h 68"/>
                <a:gd name="T12" fmla="*/ 2147483647 w 51"/>
                <a:gd name="T13" fmla="*/ 2147483647 h 68"/>
                <a:gd name="T14" fmla="*/ 2147483647 w 51"/>
                <a:gd name="T15" fmla="*/ 2147483647 h 68"/>
                <a:gd name="T16" fmla="*/ 2147483647 w 51"/>
                <a:gd name="T17" fmla="*/ 2147483647 h 68"/>
                <a:gd name="T18" fmla="*/ 2147483647 w 51"/>
                <a:gd name="T19" fmla="*/ 2147483647 h 68"/>
                <a:gd name="T20" fmla="*/ 0 w 51"/>
                <a:gd name="T21" fmla="*/ 2147483647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68"/>
                <a:gd name="T35" fmla="*/ 51 w 51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68">
                  <a:moveTo>
                    <a:pt x="0" y="6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1" y="5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1" y="68"/>
                  </a:lnTo>
                  <a:lnTo>
                    <a:pt x="41" y="68"/>
                  </a:lnTo>
                  <a:lnTo>
                    <a:pt x="7" y="17"/>
                  </a:lnTo>
                  <a:lnTo>
                    <a:pt x="7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Freeform 66"/>
            <p:cNvSpPr>
              <a:spLocks noEditPoints="1"/>
            </p:cNvSpPr>
            <p:nvPr/>
          </p:nvSpPr>
          <p:spPr bwMode="auto">
            <a:xfrm>
              <a:off x="7183968" y="3887788"/>
              <a:ext cx="131233" cy="107950"/>
            </a:xfrm>
            <a:custGeom>
              <a:avLst/>
              <a:gdLst>
                <a:gd name="T0" fmla="*/ 0 w 62"/>
                <a:gd name="T1" fmla="*/ 2147483647 h 68"/>
                <a:gd name="T2" fmla="*/ 2147483647 w 62"/>
                <a:gd name="T3" fmla="*/ 2147483647 h 68"/>
                <a:gd name="T4" fmla="*/ 2147483647 w 62"/>
                <a:gd name="T5" fmla="*/ 2147483647 h 68"/>
                <a:gd name="T6" fmla="*/ 2147483647 w 62"/>
                <a:gd name="T7" fmla="*/ 2147483647 h 68"/>
                <a:gd name="T8" fmla="*/ 2147483647 w 62"/>
                <a:gd name="T9" fmla="*/ 2147483647 h 68"/>
                <a:gd name="T10" fmla="*/ 2147483647 w 62"/>
                <a:gd name="T11" fmla="*/ 0 h 68"/>
                <a:gd name="T12" fmla="*/ 2147483647 w 62"/>
                <a:gd name="T13" fmla="*/ 0 h 68"/>
                <a:gd name="T14" fmla="*/ 2147483647 w 62"/>
                <a:gd name="T15" fmla="*/ 0 h 68"/>
                <a:gd name="T16" fmla="*/ 2147483647 w 62"/>
                <a:gd name="T17" fmla="*/ 2147483647 h 68"/>
                <a:gd name="T18" fmla="*/ 2147483647 w 62"/>
                <a:gd name="T19" fmla="*/ 2147483647 h 68"/>
                <a:gd name="T20" fmla="*/ 2147483647 w 62"/>
                <a:gd name="T21" fmla="*/ 2147483647 h 68"/>
                <a:gd name="T22" fmla="*/ 2147483647 w 62"/>
                <a:gd name="T23" fmla="*/ 2147483647 h 68"/>
                <a:gd name="T24" fmla="*/ 2147483647 w 62"/>
                <a:gd name="T25" fmla="*/ 2147483647 h 68"/>
                <a:gd name="T26" fmla="*/ 2147483647 w 62"/>
                <a:gd name="T27" fmla="*/ 2147483647 h 68"/>
                <a:gd name="T28" fmla="*/ 2147483647 w 62"/>
                <a:gd name="T29" fmla="*/ 2147483647 h 68"/>
                <a:gd name="T30" fmla="*/ 2147483647 w 62"/>
                <a:gd name="T31" fmla="*/ 2147483647 h 68"/>
                <a:gd name="T32" fmla="*/ 2147483647 w 62"/>
                <a:gd name="T33" fmla="*/ 2147483647 h 68"/>
                <a:gd name="T34" fmla="*/ 2147483647 w 62"/>
                <a:gd name="T35" fmla="*/ 2147483647 h 68"/>
                <a:gd name="T36" fmla="*/ 2147483647 w 62"/>
                <a:gd name="T37" fmla="*/ 2147483647 h 68"/>
                <a:gd name="T38" fmla="*/ 2147483647 w 62"/>
                <a:gd name="T39" fmla="*/ 2147483647 h 68"/>
                <a:gd name="T40" fmla="*/ 2147483647 w 62"/>
                <a:gd name="T41" fmla="*/ 2147483647 h 68"/>
                <a:gd name="T42" fmla="*/ 2147483647 w 62"/>
                <a:gd name="T43" fmla="*/ 2147483647 h 68"/>
                <a:gd name="T44" fmla="*/ 2147483647 w 62"/>
                <a:gd name="T45" fmla="*/ 2147483647 h 68"/>
                <a:gd name="T46" fmla="*/ 2147483647 w 62"/>
                <a:gd name="T47" fmla="*/ 2147483647 h 68"/>
                <a:gd name="T48" fmla="*/ 0 w 62"/>
                <a:gd name="T49" fmla="*/ 2147483647 h 68"/>
                <a:gd name="T50" fmla="*/ 2147483647 w 62"/>
                <a:gd name="T51" fmla="*/ 2147483647 h 68"/>
                <a:gd name="T52" fmla="*/ 2147483647 w 62"/>
                <a:gd name="T53" fmla="*/ 2147483647 h 68"/>
                <a:gd name="T54" fmla="*/ 2147483647 w 62"/>
                <a:gd name="T55" fmla="*/ 2147483647 h 68"/>
                <a:gd name="T56" fmla="*/ 2147483647 w 62"/>
                <a:gd name="T57" fmla="*/ 2147483647 h 68"/>
                <a:gd name="T58" fmla="*/ 2147483647 w 62"/>
                <a:gd name="T59" fmla="*/ 2147483647 h 68"/>
                <a:gd name="T60" fmla="*/ 2147483647 w 62"/>
                <a:gd name="T61" fmla="*/ 2147483647 h 68"/>
                <a:gd name="T62" fmla="*/ 2147483647 w 62"/>
                <a:gd name="T63" fmla="*/ 2147483647 h 68"/>
                <a:gd name="T64" fmla="*/ 2147483647 w 62"/>
                <a:gd name="T65" fmla="*/ 2147483647 h 68"/>
                <a:gd name="T66" fmla="*/ 2147483647 w 62"/>
                <a:gd name="T67" fmla="*/ 2147483647 h 68"/>
                <a:gd name="T68" fmla="*/ 2147483647 w 62"/>
                <a:gd name="T69" fmla="*/ 2147483647 h 68"/>
                <a:gd name="T70" fmla="*/ 2147483647 w 62"/>
                <a:gd name="T71" fmla="*/ 2147483647 h 68"/>
                <a:gd name="T72" fmla="*/ 2147483647 w 62"/>
                <a:gd name="T73" fmla="*/ 2147483647 h 68"/>
                <a:gd name="T74" fmla="*/ 2147483647 w 62"/>
                <a:gd name="T75" fmla="*/ 2147483647 h 68"/>
                <a:gd name="T76" fmla="*/ 2147483647 w 62"/>
                <a:gd name="T77" fmla="*/ 2147483647 h 68"/>
                <a:gd name="T78" fmla="*/ 2147483647 w 62"/>
                <a:gd name="T79" fmla="*/ 2147483647 h 68"/>
                <a:gd name="T80" fmla="*/ 2147483647 w 62"/>
                <a:gd name="T81" fmla="*/ 2147483647 h 68"/>
                <a:gd name="T82" fmla="*/ 2147483647 w 62"/>
                <a:gd name="T83" fmla="*/ 2147483647 h 68"/>
                <a:gd name="T84" fmla="*/ 2147483647 w 62"/>
                <a:gd name="T85" fmla="*/ 2147483647 h 68"/>
                <a:gd name="T86" fmla="*/ 2147483647 w 62"/>
                <a:gd name="T87" fmla="*/ 2147483647 h 68"/>
                <a:gd name="T88" fmla="*/ 2147483647 w 62"/>
                <a:gd name="T89" fmla="*/ 2147483647 h 68"/>
                <a:gd name="T90" fmla="*/ 2147483647 w 62"/>
                <a:gd name="T91" fmla="*/ 2147483647 h 68"/>
                <a:gd name="T92" fmla="*/ 2147483647 w 62"/>
                <a:gd name="T93" fmla="*/ 2147483647 h 68"/>
                <a:gd name="T94" fmla="*/ 2147483647 w 62"/>
                <a:gd name="T95" fmla="*/ 2147483647 h 68"/>
                <a:gd name="T96" fmla="*/ 2147483647 w 62"/>
                <a:gd name="T97" fmla="*/ 2147483647 h 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"/>
                <a:gd name="T148" fmla="*/ 0 h 68"/>
                <a:gd name="T149" fmla="*/ 62 w 62"/>
                <a:gd name="T150" fmla="*/ 68 h 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" h="68">
                  <a:moveTo>
                    <a:pt x="0" y="36"/>
                  </a:moveTo>
                  <a:lnTo>
                    <a:pt x="2" y="26"/>
                  </a:lnTo>
                  <a:lnTo>
                    <a:pt x="5" y="17"/>
                  </a:lnTo>
                  <a:lnTo>
                    <a:pt x="9" y="10"/>
                  </a:lnTo>
                  <a:lnTo>
                    <a:pt x="16" y="5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8" y="5"/>
                  </a:lnTo>
                  <a:lnTo>
                    <a:pt x="55" y="10"/>
                  </a:lnTo>
                  <a:lnTo>
                    <a:pt x="60" y="17"/>
                  </a:lnTo>
                  <a:lnTo>
                    <a:pt x="62" y="26"/>
                  </a:lnTo>
                  <a:lnTo>
                    <a:pt x="62" y="36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5" y="59"/>
                  </a:lnTo>
                  <a:lnTo>
                    <a:pt x="48" y="66"/>
                  </a:lnTo>
                  <a:lnTo>
                    <a:pt x="39" y="68"/>
                  </a:lnTo>
                  <a:lnTo>
                    <a:pt x="32" y="68"/>
                  </a:lnTo>
                  <a:lnTo>
                    <a:pt x="23" y="68"/>
                  </a:lnTo>
                  <a:lnTo>
                    <a:pt x="16" y="64"/>
                  </a:lnTo>
                  <a:lnTo>
                    <a:pt x="9" y="59"/>
                  </a:lnTo>
                  <a:lnTo>
                    <a:pt x="5" y="52"/>
                  </a:lnTo>
                  <a:lnTo>
                    <a:pt x="2" y="45"/>
                  </a:lnTo>
                  <a:lnTo>
                    <a:pt x="0" y="36"/>
                  </a:lnTo>
                  <a:close/>
                  <a:moveTo>
                    <a:pt x="9" y="36"/>
                  </a:moveTo>
                  <a:lnTo>
                    <a:pt x="9" y="43"/>
                  </a:lnTo>
                  <a:lnTo>
                    <a:pt x="12" y="50"/>
                  </a:lnTo>
                  <a:lnTo>
                    <a:pt x="16" y="54"/>
                  </a:lnTo>
                  <a:lnTo>
                    <a:pt x="21" y="59"/>
                  </a:lnTo>
                  <a:lnTo>
                    <a:pt x="25" y="61"/>
                  </a:lnTo>
                  <a:lnTo>
                    <a:pt x="32" y="61"/>
                  </a:lnTo>
                  <a:lnTo>
                    <a:pt x="37" y="61"/>
                  </a:lnTo>
                  <a:lnTo>
                    <a:pt x="44" y="59"/>
                  </a:lnTo>
                  <a:lnTo>
                    <a:pt x="48" y="54"/>
                  </a:lnTo>
                  <a:lnTo>
                    <a:pt x="51" y="50"/>
                  </a:lnTo>
                  <a:lnTo>
                    <a:pt x="53" y="43"/>
                  </a:lnTo>
                  <a:lnTo>
                    <a:pt x="55" y="36"/>
                  </a:lnTo>
                  <a:lnTo>
                    <a:pt x="53" y="26"/>
                  </a:lnTo>
                  <a:lnTo>
                    <a:pt x="51" y="21"/>
                  </a:lnTo>
                  <a:lnTo>
                    <a:pt x="48" y="14"/>
                  </a:lnTo>
                  <a:lnTo>
                    <a:pt x="44" y="12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12" y="19"/>
                  </a:lnTo>
                  <a:lnTo>
                    <a:pt x="9" y="26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0" name="Freeform 67"/>
            <p:cNvSpPr>
              <a:spLocks/>
            </p:cNvSpPr>
            <p:nvPr/>
          </p:nvSpPr>
          <p:spPr bwMode="auto">
            <a:xfrm>
              <a:off x="6322485" y="4275138"/>
              <a:ext cx="105833" cy="107950"/>
            </a:xfrm>
            <a:custGeom>
              <a:avLst/>
              <a:gdLst>
                <a:gd name="T0" fmla="*/ 0 w 50"/>
                <a:gd name="T1" fmla="*/ 2147483647 h 68"/>
                <a:gd name="T2" fmla="*/ 0 w 50"/>
                <a:gd name="T3" fmla="*/ 0 h 68"/>
                <a:gd name="T4" fmla="*/ 2147483647 w 50"/>
                <a:gd name="T5" fmla="*/ 0 h 68"/>
                <a:gd name="T6" fmla="*/ 2147483647 w 50"/>
                <a:gd name="T7" fmla="*/ 2147483647 h 68"/>
                <a:gd name="T8" fmla="*/ 2147483647 w 50"/>
                <a:gd name="T9" fmla="*/ 0 h 68"/>
                <a:gd name="T10" fmla="*/ 2147483647 w 50"/>
                <a:gd name="T11" fmla="*/ 0 h 68"/>
                <a:gd name="T12" fmla="*/ 2147483647 w 50"/>
                <a:gd name="T13" fmla="*/ 2147483647 h 68"/>
                <a:gd name="T14" fmla="*/ 2147483647 w 50"/>
                <a:gd name="T15" fmla="*/ 2147483647 h 68"/>
                <a:gd name="T16" fmla="*/ 2147483647 w 50"/>
                <a:gd name="T17" fmla="*/ 2147483647 h 68"/>
                <a:gd name="T18" fmla="*/ 2147483647 w 50"/>
                <a:gd name="T19" fmla="*/ 2147483647 h 68"/>
                <a:gd name="T20" fmla="*/ 0 w 50"/>
                <a:gd name="T21" fmla="*/ 2147483647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68"/>
                <a:gd name="T35" fmla="*/ 50 w 50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68">
                  <a:moveTo>
                    <a:pt x="0" y="6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1" y="52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0" y="68"/>
                  </a:lnTo>
                  <a:lnTo>
                    <a:pt x="41" y="68"/>
                  </a:lnTo>
                  <a:lnTo>
                    <a:pt x="6" y="17"/>
                  </a:lnTo>
                  <a:lnTo>
                    <a:pt x="6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1" name="Freeform 68"/>
            <p:cNvSpPr>
              <a:spLocks/>
            </p:cNvSpPr>
            <p:nvPr/>
          </p:nvSpPr>
          <p:spPr bwMode="auto">
            <a:xfrm>
              <a:off x="6955368" y="4316414"/>
              <a:ext cx="243417" cy="320675"/>
            </a:xfrm>
            <a:custGeom>
              <a:avLst/>
              <a:gdLst>
                <a:gd name="T0" fmla="*/ 2147483647 w 115"/>
                <a:gd name="T1" fmla="*/ 2147483647 h 202"/>
                <a:gd name="T2" fmla="*/ 2147483647 w 115"/>
                <a:gd name="T3" fmla="*/ 2147483647 h 202"/>
                <a:gd name="T4" fmla="*/ 0 w 115"/>
                <a:gd name="T5" fmla="*/ 2147483647 h 202"/>
                <a:gd name="T6" fmla="*/ 2147483647 w 115"/>
                <a:gd name="T7" fmla="*/ 2147483647 h 202"/>
                <a:gd name="T8" fmla="*/ 2147483647 w 115"/>
                <a:gd name="T9" fmla="*/ 0 h 202"/>
                <a:gd name="T10" fmla="*/ 2147483647 w 115"/>
                <a:gd name="T11" fmla="*/ 2147483647 h 2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202"/>
                <a:gd name="T20" fmla="*/ 115 w 115"/>
                <a:gd name="T21" fmla="*/ 202 h 2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202">
                  <a:moveTo>
                    <a:pt x="115" y="197"/>
                  </a:moveTo>
                  <a:lnTo>
                    <a:pt x="108" y="202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0"/>
                  </a:lnTo>
                  <a:lnTo>
                    <a:pt x="115" y="19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Freeform 69"/>
            <p:cNvSpPr>
              <a:spLocks/>
            </p:cNvSpPr>
            <p:nvPr/>
          </p:nvSpPr>
          <p:spPr bwMode="auto">
            <a:xfrm>
              <a:off x="6970184" y="4025901"/>
              <a:ext cx="262467" cy="328613"/>
            </a:xfrm>
            <a:custGeom>
              <a:avLst/>
              <a:gdLst>
                <a:gd name="T0" fmla="*/ 2147483647 w 124"/>
                <a:gd name="T1" fmla="*/ 2147483647 h 207"/>
                <a:gd name="T2" fmla="*/ 0 w 124"/>
                <a:gd name="T3" fmla="*/ 2147483647 h 207"/>
                <a:gd name="T4" fmla="*/ 2147483647 w 124"/>
                <a:gd name="T5" fmla="*/ 0 h 207"/>
                <a:gd name="T6" fmla="*/ 2147483647 w 124"/>
                <a:gd name="T7" fmla="*/ 2147483647 h 207"/>
                <a:gd name="T8" fmla="*/ 2147483647 w 124"/>
                <a:gd name="T9" fmla="*/ 2147483647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207"/>
                <a:gd name="T17" fmla="*/ 124 w 124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207">
                  <a:moveTo>
                    <a:pt x="9" y="207"/>
                  </a:moveTo>
                  <a:lnTo>
                    <a:pt x="0" y="202"/>
                  </a:lnTo>
                  <a:lnTo>
                    <a:pt x="115" y="0"/>
                  </a:lnTo>
                  <a:lnTo>
                    <a:pt x="124" y="5"/>
                  </a:lnTo>
                  <a:lnTo>
                    <a:pt x="9" y="20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Freeform 70"/>
            <p:cNvSpPr>
              <a:spLocks/>
            </p:cNvSpPr>
            <p:nvPr/>
          </p:nvSpPr>
          <p:spPr bwMode="auto">
            <a:xfrm>
              <a:off x="6910918" y="3995739"/>
              <a:ext cx="258233" cy="331787"/>
            </a:xfrm>
            <a:custGeom>
              <a:avLst/>
              <a:gdLst>
                <a:gd name="T0" fmla="*/ 2147483647 w 122"/>
                <a:gd name="T1" fmla="*/ 2147483647 h 209"/>
                <a:gd name="T2" fmla="*/ 0 w 122"/>
                <a:gd name="T3" fmla="*/ 2147483647 h 209"/>
                <a:gd name="T4" fmla="*/ 2147483647 w 122"/>
                <a:gd name="T5" fmla="*/ 0 h 209"/>
                <a:gd name="T6" fmla="*/ 2147483647 w 122"/>
                <a:gd name="T7" fmla="*/ 2147483647 h 209"/>
                <a:gd name="T8" fmla="*/ 2147483647 w 122"/>
                <a:gd name="T9" fmla="*/ 2147483647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209"/>
                <a:gd name="T17" fmla="*/ 122 w 122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209">
                  <a:moveTo>
                    <a:pt x="7" y="209"/>
                  </a:moveTo>
                  <a:lnTo>
                    <a:pt x="0" y="204"/>
                  </a:lnTo>
                  <a:lnTo>
                    <a:pt x="115" y="0"/>
                  </a:lnTo>
                  <a:lnTo>
                    <a:pt x="122" y="5"/>
                  </a:lnTo>
                  <a:lnTo>
                    <a:pt x="7" y="20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Freeform 71"/>
            <p:cNvSpPr>
              <a:spLocks/>
            </p:cNvSpPr>
            <p:nvPr/>
          </p:nvSpPr>
          <p:spPr bwMode="auto">
            <a:xfrm>
              <a:off x="6468534" y="4316414"/>
              <a:ext cx="495300" cy="14287"/>
            </a:xfrm>
            <a:custGeom>
              <a:avLst/>
              <a:gdLst>
                <a:gd name="T0" fmla="*/ 2147483647 w 234"/>
                <a:gd name="T1" fmla="*/ 0 h 9"/>
                <a:gd name="T2" fmla="*/ 2147483647 w 234"/>
                <a:gd name="T3" fmla="*/ 2147483647 h 9"/>
                <a:gd name="T4" fmla="*/ 2147483647 w 234"/>
                <a:gd name="T5" fmla="*/ 2147483647 h 9"/>
                <a:gd name="T6" fmla="*/ 0 w 234"/>
                <a:gd name="T7" fmla="*/ 2147483647 h 9"/>
                <a:gd name="T8" fmla="*/ 0 w 234"/>
                <a:gd name="T9" fmla="*/ 0 h 9"/>
                <a:gd name="T10" fmla="*/ 2147483647 w 234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4"/>
                <a:gd name="T19" fmla="*/ 0 h 9"/>
                <a:gd name="T20" fmla="*/ 234 w 23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4" h="9">
                  <a:moveTo>
                    <a:pt x="234" y="0"/>
                  </a:moveTo>
                  <a:lnTo>
                    <a:pt x="232" y="5"/>
                  </a:lnTo>
                  <a:lnTo>
                    <a:pt x="230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5" name="Freeform 72"/>
            <p:cNvSpPr>
              <a:spLocks/>
            </p:cNvSpPr>
            <p:nvPr/>
          </p:nvSpPr>
          <p:spPr bwMode="auto">
            <a:xfrm>
              <a:off x="6068485" y="4410076"/>
              <a:ext cx="247649" cy="301625"/>
            </a:xfrm>
            <a:custGeom>
              <a:avLst/>
              <a:gdLst>
                <a:gd name="T0" fmla="*/ 2147483647 w 117"/>
                <a:gd name="T1" fmla="*/ 0 h 190"/>
                <a:gd name="T2" fmla="*/ 2147483647 w 117"/>
                <a:gd name="T3" fmla="*/ 2147483647 h 190"/>
                <a:gd name="T4" fmla="*/ 2147483647 w 117"/>
                <a:gd name="T5" fmla="*/ 2147483647 h 190"/>
                <a:gd name="T6" fmla="*/ 2147483647 w 117"/>
                <a:gd name="T7" fmla="*/ 2147483647 h 190"/>
                <a:gd name="T8" fmla="*/ 0 w 117"/>
                <a:gd name="T9" fmla="*/ 2147483647 h 190"/>
                <a:gd name="T10" fmla="*/ 2147483647 w 117"/>
                <a:gd name="T11" fmla="*/ 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190"/>
                <a:gd name="T20" fmla="*/ 117 w 117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190">
                  <a:moveTo>
                    <a:pt x="110" y="0"/>
                  </a:moveTo>
                  <a:lnTo>
                    <a:pt x="117" y="4"/>
                  </a:lnTo>
                  <a:lnTo>
                    <a:pt x="11" y="190"/>
                  </a:lnTo>
                  <a:lnTo>
                    <a:pt x="7" y="190"/>
                  </a:lnTo>
                  <a:lnTo>
                    <a:pt x="0" y="19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Freeform 73"/>
            <p:cNvSpPr>
              <a:spLocks/>
            </p:cNvSpPr>
            <p:nvPr/>
          </p:nvSpPr>
          <p:spPr bwMode="auto">
            <a:xfrm>
              <a:off x="6155267" y="4435475"/>
              <a:ext cx="220133" cy="279400"/>
            </a:xfrm>
            <a:custGeom>
              <a:avLst/>
              <a:gdLst>
                <a:gd name="T0" fmla="*/ 2147483647 w 104"/>
                <a:gd name="T1" fmla="*/ 0 h 176"/>
                <a:gd name="T2" fmla="*/ 2147483647 w 104"/>
                <a:gd name="T3" fmla="*/ 2147483647 h 176"/>
                <a:gd name="T4" fmla="*/ 2147483647 w 104"/>
                <a:gd name="T5" fmla="*/ 2147483647 h 176"/>
                <a:gd name="T6" fmla="*/ 0 w 104"/>
                <a:gd name="T7" fmla="*/ 2147483647 h 176"/>
                <a:gd name="T8" fmla="*/ 2147483647 w 104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76"/>
                <a:gd name="T17" fmla="*/ 104 w 104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76">
                  <a:moveTo>
                    <a:pt x="97" y="0"/>
                  </a:moveTo>
                  <a:lnTo>
                    <a:pt x="104" y="5"/>
                  </a:lnTo>
                  <a:lnTo>
                    <a:pt x="7" y="176"/>
                  </a:lnTo>
                  <a:lnTo>
                    <a:pt x="0" y="17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Freeform 74"/>
            <p:cNvSpPr>
              <a:spLocks/>
            </p:cNvSpPr>
            <p:nvPr/>
          </p:nvSpPr>
          <p:spPr bwMode="auto">
            <a:xfrm>
              <a:off x="6068484" y="4711700"/>
              <a:ext cx="311149" cy="393700"/>
            </a:xfrm>
            <a:custGeom>
              <a:avLst/>
              <a:gdLst>
                <a:gd name="T0" fmla="*/ 0 w 147"/>
                <a:gd name="T1" fmla="*/ 0 h 248"/>
                <a:gd name="T2" fmla="*/ 2147483647 w 147"/>
                <a:gd name="T3" fmla="*/ 0 h 248"/>
                <a:gd name="T4" fmla="*/ 2147483647 w 147"/>
                <a:gd name="T5" fmla="*/ 0 h 248"/>
                <a:gd name="T6" fmla="*/ 2147483647 w 147"/>
                <a:gd name="T7" fmla="*/ 2147483647 h 248"/>
                <a:gd name="T8" fmla="*/ 2147483647 w 147"/>
                <a:gd name="T9" fmla="*/ 2147483647 h 248"/>
                <a:gd name="T10" fmla="*/ 2147483647 w 147"/>
                <a:gd name="T11" fmla="*/ 2147483647 h 248"/>
                <a:gd name="T12" fmla="*/ 0 w 147"/>
                <a:gd name="T13" fmla="*/ 0 h 2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"/>
                <a:gd name="T22" fmla="*/ 0 h 248"/>
                <a:gd name="T23" fmla="*/ 147 w 147"/>
                <a:gd name="T24" fmla="*/ 248 h 2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" h="248">
                  <a:moveTo>
                    <a:pt x="0" y="0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7" y="239"/>
                  </a:lnTo>
                  <a:lnTo>
                    <a:pt x="145" y="244"/>
                  </a:lnTo>
                  <a:lnTo>
                    <a:pt x="143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Freeform 75"/>
            <p:cNvSpPr>
              <a:spLocks/>
            </p:cNvSpPr>
            <p:nvPr/>
          </p:nvSpPr>
          <p:spPr bwMode="auto">
            <a:xfrm>
              <a:off x="6371167" y="5091114"/>
              <a:ext cx="592667" cy="14287"/>
            </a:xfrm>
            <a:custGeom>
              <a:avLst/>
              <a:gdLst>
                <a:gd name="T0" fmla="*/ 0 w 280"/>
                <a:gd name="T1" fmla="*/ 2147483647 h 9"/>
                <a:gd name="T2" fmla="*/ 2147483647 w 280"/>
                <a:gd name="T3" fmla="*/ 2147483647 h 9"/>
                <a:gd name="T4" fmla="*/ 2147483647 w 280"/>
                <a:gd name="T5" fmla="*/ 0 h 9"/>
                <a:gd name="T6" fmla="*/ 2147483647 w 280"/>
                <a:gd name="T7" fmla="*/ 0 h 9"/>
                <a:gd name="T8" fmla="*/ 2147483647 w 280"/>
                <a:gd name="T9" fmla="*/ 2147483647 h 9"/>
                <a:gd name="T10" fmla="*/ 2147483647 w 280"/>
                <a:gd name="T11" fmla="*/ 2147483647 h 9"/>
                <a:gd name="T12" fmla="*/ 0 w 280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0"/>
                <a:gd name="T22" fmla="*/ 0 h 9"/>
                <a:gd name="T23" fmla="*/ 280 w 28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0" h="9">
                  <a:moveTo>
                    <a:pt x="0" y="9"/>
                  </a:moveTo>
                  <a:lnTo>
                    <a:pt x="2" y="5"/>
                  </a:lnTo>
                  <a:lnTo>
                    <a:pt x="4" y="0"/>
                  </a:lnTo>
                  <a:lnTo>
                    <a:pt x="276" y="0"/>
                  </a:lnTo>
                  <a:lnTo>
                    <a:pt x="278" y="5"/>
                  </a:lnTo>
                  <a:lnTo>
                    <a:pt x="28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Rectangle 76"/>
            <p:cNvSpPr>
              <a:spLocks noChangeArrowheads="1"/>
            </p:cNvSpPr>
            <p:nvPr/>
          </p:nvSpPr>
          <p:spPr bwMode="auto">
            <a:xfrm>
              <a:off x="6413500" y="5038725"/>
              <a:ext cx="501651" cy="14288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770" name="Freeform 77"/>
            <p:cNvSpPr>
              <a:spLocks/>
            </p:cNvSpPr>
            <p:nvPr/>
          </p:nvSpPr>
          <p:spPr bwMode="auto">
            <a:xfrm>
              <a:off x="6955367" y="4792664"/>
              <a:ext cx="239184" cy="312737"/>
            </a:xfrm>
            <a:custGeom>
              <a:avLst/>
              <a:gdLst>
                <a:gd name="T0" fmla="*/ 2147483647 w 113"/>
                <a:gd name="T1" fmla="*/ 0 h 197"/>
                <a:gd name="T2" fmla="*/ 2147483647 w 113"/>
                <a:gd name="T3" fmla="*/ 2147483647 h 197"/>
                <a:gd name="T4" fmla="*/ 2147483647 w 113"/>
                <a:gd name="T5" fmla="*/ 2147483647 h 197"/>
                <a:gd name="T6" fmla="*/ 2147483647 w 113"/>
                <a:gd name="T7" fmla="*/ 2147483647 h 197"/>
                <a:gd name="T8" fmla="*/ 0 w 113"/>
                <a:gd name="T9" fmla="*/ 2147483647 h 197"/>
                <a:gd name="T10" fmla="*/ 2147483647 w 113"/>
                <a:gd name="T11" fmla="*/ 0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"/>
                <a:gd name="T19" fmla="*/ 0 h 197"/>
                <a:gd name="T20" fmla="*/ 113 w 113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" h="197">
                  <a:moveTo>
                    <a:pt x="106" y="0"/>
                  </a:moveTo>
                  <a:lnTo>
                    <a:pt x="113" y="5"/>
                  </a:lnTo>
                  <a:lnTo>
                    <a:pt x="4" y="197"/>
                  </a:lnTo>
                  <a:lnTo>
                    <a:pt x="2" y="193"/>
                  </a:lnTo>
                  <a:lnTo>
                    <a:pt x="0" y="18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Text Box 103"/>
            <p:cNvSpPr txBox="1">
              <a:spLocks noChangeArrowheads="1"/>
            </p:cNvSpPr>
            <p:nvPr/>
          </p:nvSpPr>
          <p:spPr bwMode="auto">
            <a:xfrm>
              <a:off x="6908800" y="2925764"/>
              <a:ext cx="10160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        g</a:t>
              </a:r>
              <a:r>
                <a:rPr lang="en-US" altLang="zh-CN" sz="1600" b="1" baseline="-25000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1</a:t>
              </a:r>
            </a:p>
          </p:txBody>
        </p:sp>
        <p:sp>
          <p:nvSpPr>
            <p:cNvPr id="31797" name="Text Box 104"/>
            <p:cNvSpPr txBox="1">
              <a:spLocks noChangeArrowheads="1"/>
            </p:cNvSpPr>
            <p:nvPr/>
          </p:nvSpPr>
          <p:spPr bwMode="auto">
            <a:xfrm>
              <a:off x="6908800" y="3810000"/>
              <a:ext cx="10160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        g</a:t>
              </a:r>
              <a:r>
                <a:rPr lang="en-US" altLang="zh-CN" sz="1600" b="1" baseline="-25000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2</a:t>
              </a:r>
            </a:p>
          </p:txBody>
        </p:sp>
      </p:grpSp>
      <p:sp>
        <p:nvSpPr>
          <p:cNvPr id="31798" name="Text Box 106"/>
          <p:cNvSpPr txBox="1">
            <a:spLocks noChangeArrowheads="1"/>
          </p:cNvSpPr>
          <p:nvPr/>
        </p:nvSpPr>
        <p:spPr bwMode="auto">
          <a:xfrm>
            <a:off x="3860800" y="4191000"/>
            <a:ext cx="172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Arial" pitchFamily="34" charset="0"/>
                <a:ea typeface="SimSun" pitchFamily="2" charset="-122"/>
              </a:rPr>
              <a:t>min_sup=2</a:t>
            </a:r>
          </a:p>
        </p:txBody>
      </p:sp>
      <p:grpSp>
        <p:nvGrpSpPr>
          <p:cNvPr id="31799" name="Group 2"/>
          <p:cNvGrpSpPr>
            <a:grpSpLocks/>
          </p:cNvGrpSpPr>
          <p:nvPr/>
        </p:nvGrpSpPr>
        <p:grpSpPr bwMode="auto">
          <a:xfrm>
            <a:off x="948267" y="1524000"/>
            <a:ext cx="3047706" cy="5105400"/>
            <a:chOff x="304800" y="1600200"/>
            <a:chExt cx="2743200" cy="5105400"/>
          </a:xfrm>
        </p:grpSpPr>
        <p:sp>
          <p:nvSpPr>
            <p:cNvPr id="31802" name="Rectangle 4"/>
            <p:cNvSpPr>
              <a:spLocks noChangeArrowheads="1"/>
            </p:cNvSpPr>
            <p:nvPr/>
          </p:nvSpPr>
          <p:spPr bwMode="auto">
            <a:xfrm>
              <a:off x="304800" y="1600200"/>
              <a:ext cx="2667000" cy="1752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03" name="Rectangle 5"/>
            <p:cNvSpPr>
              <a:spLocks noChangeArrowheads="1"/>
            </p:cNvSpPr>
            <p:nvPr/>
          </p:nvSpPr>
          <p:spPr bwMode="auto">
            <a:xfrm>
              <a:off x="304800" y="3429000"/>
              <a:ext cx="2667000" cy="1295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04" name="Rectangle 6"/>
            <p:cNvSpPr>
              <a:spLocks noChangeArrowheads="1"/>
            </p:cNvSpPr>
            <p:nvPr/>
          </p:nvSpPr>
          <p:spPr bwMode="auto">
            <a:xfrm>
              <a:off x="304800" y="4800600"/>
              <a:ext cx="26670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05" name="Text Box 7"/>
            <p:cNvSpPr txBox="1">
              <a:spLocks noChangeArrowheads="1"/>
            </p:cNvSpPr>
            <p:nvPr/>
          </p:nvSpPr>
          <p:spPr bwMode="auto">
            <a:xfrm>
              <a:off x="2219325" y="1600200"/>
              <a:ext cx="8286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400" b="1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Inactive</a:t>
              </a:r>
            </a:p>
          </p:txBody>
        </p:sp>
        <p:sp>
          <p:nvSpPr>
            <p:cNvPr id="31806" name="Freeform 11"/>
            <p:cNvSpPr>
              <a:spLocks noEditPoints="1"/>
            </p:cNvSpPr>
            <p:nvPr/>
          </p:nvSpPr>
          <p:spPr bwMode="auto">
            <a:xfrm>
              <a:off x="2178050" y="2786063"/>
              <a:ext cx="85725" cy="101600"/>
            </a:xfrm>
            <a:custGeom>
              <a:avLst/>
              <a:gdLst>
                <a:gd name="T0" fmla="*/ 0 w 54"/>
                <a:gd name="T1" fmla="*/ 2147483647 h 64"/>
                <a:gd name="T2" fmla="*/ 2147483647 w 54"/>
                <a:gd name="T3" fmla="*/ 2147483647 h 64"/>
                <a:gd name="T4" fmla="*/ 2147483647 w 54"/>
                <a:gd name="T5" fmla="*/ 2147483647 h 64"/>
                <a:gd name="T6" fmla="*/ 2147483647 w 54"/>
                <a:gd name="T7" fmla="*/ 2147483647 h 64"/>
                <a:gd name="T8" fmla="*/ 2147483647 w 54"/>
                <a:gd name="T9" fmla="*/ 2147483647 h 64"/>
                <a:gd name="T10" fmla="*/ 2147483647 w 54"/>
                <a:gd name="T11" fmla="*/ 0 h 64"/>
                <a:gd name="T12" fmla="*/ 2147483647 w 54"/>
                <a:gd name="T13" fmla="*/ 0 h 64"/>
                <a:gd name="T14" fmla="*/ 2147483647 w 54"/>
                <a:gd name="T15" fmla="*/ 2147483647 h 64"/>
                <a:gd name="T16" fmla="*/ 2147483647 w 54"/>
                <a:gd name="T17" fmla="*/ 2147483647 h 64"/>
                <a:gd name="T18" fmla="*/ 2147483647 w 54"/>
                <a:gd name="T19" fmla="*/ 2147483647 h 64"/>
                <a:gd name="T20" fmla="*/ 2147483647 w 54"/>
                <a:gd name="T21" fmla="*/ 2147483647 h 64"/>
                <a:gd name="T22" fmla="*/ 2147483647 w 54"/>
                <a:gd name="T23" fmla="*/ 2147483647 h 64"/>
                <a:gd name="T24" fmla="*/ 2147483647 w 54"/>
                <a:gd name="T25" fmla="*/ 2147483647 h 64"/>
                <a:gd name="T26" fmla="*/ 2147483647 w 54"/>
                <a:gd name="T27" fmla="*/ 2147483647 h 64"/>
                <a:gd name="T28" fmla="*/ 2147483647 w 54"/>
                <a:gd name="T29" fmla="*/ 2147483647 h 64"/>
                <a:gd name="T30" fmla="*/ 2147483647 w 54"/>
                <a:gd name="T31" fmla="*/ 2147483647 h 64"/>
                <a:gd name="T32" fmla="*/ 2147483647 w 54"/>
                <a:gd name="T33" fmla="*/ 2147483647 h 64"/>
                <a:gd name="T34" fmla="*/ 2147483647 w 54"/>
                <a:gd name="T35" fmla="*/ 2147483647 h 64"/>
                <a:gd name="T36" fmla="*/ 2147483647 w 54"/>
                <a:gd name="T37" fmla="*/ 2147483647 h 64"/>
                <a:gd name="T38" fmla="*/ 2147483647 w 54"/>
                <a:gd name="T39" fmla="*/ 2147483647 h 64"/>
                <a:gd name="T40" fmla="*/ 2147483647 w 54"/>
                <a:gd name="T41" fmla="*/ 2147483647 h 64"/>
                <a:gd name="T42" fmla="*/ 2147483647 w 54"/>
                <a:gd name="T43" fmla="*/ 2147483647 h 64"/>
                <a:gd name="T44" fmla="*/ 2147483647 w 54"/>
                <a:gd name="T45" fmla="*/ 2147483647 h 64"/>
                <a:gd name="T46" fmla="*/ 0 w 54"/>
                <a:gd name="T47" fmla="*/ 2147483647 h 64"/>
                <a:gd name="T48" fmla="*/ 0 w 54"/>
                <a:gd name="T49" fmla="*/ 2147483647 h 64"/>
                <a:gd name="T50" fmla="*/ 2147483647 w 54"/>
                <a:gd name="T51" fmla="*/ 2147483647 h 64"/>
                <a:gd name="T52" fmla="*/ 2147483647 w 54"/>
                <a:gd name="T53" fmla="*/ 2147483647 h 64"/>
                <a:gd name="T54" fmla="*/ 2147483647 w 54"/>
                <a:gd name="T55" fmla="*/ 2147483647 h 64"/>
                <a:gd name="T56" fmla="*/ 2147483647 w 54"/>
                <a:gd name="T57" fmla="*/ 2147483647 h 64"/>
                <a:gd name="T58" fmla="*/ 2147483647 w 54"/>
                <a:gd name="T59" fmla="*/ 2147483647 h 64"/>
                <a:gd name="T60" fmla="*/ 2147483647 w 54"/>
                <a:gd name="T61" fmla="*/ 2147483647 h 64"/>
                <a:gd name="T62" fmla="*/ 2147483647 w 54"/>
                <a:gd name="T63" fmla="*/ 2147483647 h 64"/>
                <a:gd name="T64" fmla="*/ 2147483647 w 54"/>
                <a:gd name="T65" fmla="*/ 2147483647 h 64"/>
                <a:gd name="T66" fmla="*/ 2147483647 w 54"/>
                <a:gd name="T67" fmla="*/ 2147483647 h 64"/>
                <a:gd name="T68" fmla="*/ 2147483647 w 54"/>
                <a:gd name="T69" fmla="*/ 2147483647 h 64"/>
                <a:gd name="T70" fmla="*/ 2147483647 w 54"/>
                <a:gd name="T71" fmla="*/ 2147483647 h 64"/>
                <a:gd name="T72" fmla="*/ 2147483647 w 54"/>
                <a:gd name="T73" fmla="*/ 2147483647 h 64"/>
                <a:gd name="T74" fmla="*/ 2147483647 w 54"/>
                <a:gd name="T75" fmla="*/ 2147483647 h 64"/>
                <a:gd name="T76" fmla="*/ 2147483647 w 54"/>
                <a:gd name="T77" fmla="*/ 2147483647 h 64"/>
                <a:gd name="T78" fmla="*/ 2147483647 w 54"/>
                <a:gd name="T79" fmla="*/ 2147483647 h 64"/>
                <a:gd name="T80" fmla="*/ 2147483647 w 54"/>
                <a:gd name="T81" fmla="*/ 2147483647 h 64"/>
                <a:gd name="T82" fmla="*/ 2147483647 w 54"/>
                <a:gd name="T83" fmla="*/ 2147483647 h 64"/>
                <a:gd name="T84" fmla="*/ 2147483647 w 54"/>
                <a:gd name="T85" fmla="*/ 2147483647 h 64"/>
                <a:gd name="T86" fmla="*/ 2147483647 w 54"/>
                <a:gd name="T87" fmla="*/ 2147483647 h 64"/>
                <a:gd name="T88" fmla="*/ 2147483647 w 54"/>
                <a:gd name="T89" fmla="*/ 2147483647 h 64"/>
                <a:gd name="T90" fmla="*/ 2147483647 w 54"/>
                <a:gd name="T91" fmla="*/ 2147483647 h 64"/>
                <a:gd name="T92" fmla="*/ 2147483647 w 54"/>
                <a:gd name="T93" fmla="*/ 2147483647 h 64"/>
                <a:gd name="T94" fmla="*/ 2147483647 w 54"/>
                <a:gd name="T95" fmla="*/ 2147483647 h 64"/>
                <a:gd name="T96" fmla="*/ 2147483647 w 54"/>
                <a:gd name="T97" fmla="*/ 2147483647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4"/>
                <a:gd name="T149" fmla="*/ 54 w 54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4">
                  <a:moveTo>
                    <a:pt x="0" y="32"/>
                  </a:moveTo>
                  <a:lnTo>
                    <a:pt x="2" y="23"/>
                  </a:lnTo>
                  <a:lnTo>
                    <a:pt x="4" y="15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8"/>
                  </a:lnTo>
                  <a:lnTo>
                    <a:pt x="52" y="15"/>
                  </a:lnTo>
                  <a:lnTo>
                    <a:pt x="54" y="23"/>
                  </a:lnTo>
                  <a:lnTo>
                    <a:pt x="54" y="32"/>
                  </a:lnTo>
                  <a:lnTo>
                    <a:pt x="54" y="40"/>
                  </a:lnTo>
                  <a:lnTo>
                    <a:pt x="50" y="49"/>
                  </a:lnTo>
                  <a:lnTo>
                    <a:pt x="46" y="55"/>
                  </a:lnTo>
                  <a:lnTo>
                    <a:pt x="42" y="60"/>
                  </a:lnTo>
                  <a:lnTo>
                    <a:pt x="34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2" y="60"/>
                  </a:lnTo>
                  <a:lnTo>
                    <a:pt x="8" y="53"/>
                  </a:lnTo>
                  <a:lnTo>
                    <a:pt x="4" y="47"/>
                  </a:lnTo>
                  <a:lnTo>
                    <a:pt x="0" y="40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5"/>
                  </a:lnTo>
                  <a:lnTo>
                    <a:pt x="14" y="49"/>
                  </a:lnTo>
                  <a:lnTo>
                    <a:pt x="18" y="53"/>
                  </a:lnTo>
                  <a:lnTo>
                    <a:pt x="22" y="55"/>
                  </a:lnTo>
                  <a:lnTo>
                    <a:pt x="28" y="55"/>
                  </a:lnTo>
                  <a:lnTo>
                    <a:pt x="32" y="55"/>
                  </a:lnTo>
                  <a:lnTo>
                    <a:pt x="38" y="53"/>
                  </a:lnTo>
                  <a:lnTo>
                    <a:pt x="42" y="49"/>
                  </a:lnTo>
                  <a:lnTo>
                    <a:pt x="44" y="45"/>
                  </a:lnTo>
                  <a:lnTo>
                    <a:pt x="46" y="38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4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2" y="8"/>
                  </a:lnTo>
                  <a:lnTo>
                    <a:pt x="28" y="6"/>
                  </a:lnTo>
                  <a:lnTo>
                    <a:pt x="20" y="8"/>
                  </a:lnTo>
                  <a:lnTo>
                    <a:pt x="14" y="13"/>
                  </a:lnTo>
                  <a:lnTo>
                    <a:pt x="10" y="17"/>
                  </a:lnTo>
                  <a:lnTo>
                    <a:pt x="8" y="23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Freeform 12"/>
            <p:cNvSpPr>
              <a:spLocks/>
            </p:cNvSpPr>
            <p:nvPr/>
          </p:nvSpPr>
          <p:spPr bwMode="auto">
            <a:xfrm>
              <a:off x="1581150" y="2457450"/>
              <a:ext cx="69850" cy="98425"/>
            </a:xfrm>
            <a:custGeom>
              <a:avLst/>
              <a:gdLst>
                <a:gd name="T0" fmla="*/ 0 w 44"/>
                <a:gd name="T1" fmla="*/ 2147483647 h 62"/>
                <a:gd name="T2" fmla="*/ 0 w 44"/>
                <a:gd name="T3" fmla="*/ 0 h 62"/>
                <a:gd name="T4" fmla="*/ 2147483647 w 44"/>
                <a:gd name="T5" fmla="*/ 0 h 62"/>
                <a:gd name="T6" fmla="*/ 2147483647 w 44"/>
                <a:gd name="T7" fmla="*/ 2147483647 h 62"/>
                <a:gd name="T8" fmla="*/ 2147483647 w 44"/>
                <a:gd name="T9" fmla="*/ 0 h 62"/>
                <a:gd name="T10" fmla="*/ 2147483647 w 44"/>
                <a:gd name="T11" fmla="*/ 0 h 62"/>
                <a:gd name="T12" fmla="*/ 2147483647 w 44"/>
                <a:gd name="T13" fmla="*/ 2147483647 h 62"/>
                <a:gd name="T14" fmla="*/ 2147483647 w 44"/>
                <a:gd name="T15" fmla="*/ 2147483647 h 62"/>
                <a:gd name="T16" fmla="*/ 2147483647 w 44"/>
                <a:gd name="T17" fmla="*/ 2147483647 h 62"/>
                <a:gd name="T18" fmla="*/ 2147483647 w 44"/>
                <a:gd name="T19" fmla="*/ 2147483647 h 62"/>
                <a:gd name="T20" fmla="*/ 0 w 44"/>
                <a:gd name="T21" fmla="*/ 2147483647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62"/>
                <a:gd name="T35" fmla="*/ 44 w 4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62">
                  <a:moveTo>
                    <a:pt x="0" y="6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36" y="49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8" y="15"/>
                  </a:lnTo>
                  <a:lnTo>
                    <a:pt x="8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Freeform 13"/>
            <p:cNvSpPr>
              <a:spLocks noEditPoints="1"/>
            </p:cNvSpPr>
            <p:nvPr/>
          </p:nvSpPr>
          <p:spPr bwMode="auto">
            <a:xfrm>
              <a:off x="1571625" y="1752600"/>
              <a:ext cx="88900" cy="101600"/>
            </a:xfrm>
            <a:custGeom>
              <a:avLst/>
              <a:gdLst>
                <a:gd name="T0" fmla="*/ 0 w 56"/>
                <a:gd name="T1" fmla="*/ 2147483647 h 64"/>
                <a:gd name="T2" fmla="*/ 2147483647 w 56"/>
                <a:gd name="T3" fmla="*/ 2147483647 h 64"/>
                <a:gd name="T4" fmla="*/ 2147483647 w 56"/>
                <a:gd name="T5" fmla="*/ 2147483647 h 64"/>
                <a:gd name="T6" fmla="*/ 2147483647 w 56"/>
                <a:gd name="T7" fmla="*/ 2147483647 h 64"/>
                <a:gd name="T8" fmla="*/ 2147483647 w 56"/>
                <a:gd name="T9" fmla="*/ 2147483647 h 64"/>
                <a:gd name="T10" fmla="*/ 2147483647 w 56"/>
                <a:gd name="T11" fmla="*/ 2147483647 h 64"/>
                <a:gd name="T12" fmla="*/ 2147483647 w 56"/>
                <a:gd name="T13" fmla="*/ 0 h 64"/>
                <a:gd name="T14" fmla="*/ 2147483647 w 56"/>
                <a:gd name="T15" fmla="*/ 2147483647 h 64"/>
                <a:gd name="T16" fmla="*/ 2147483647 w 56"/>
                <a:gd name="T17" fmla="*/ 2147483647 h 64"/>
                <a:gd name="T18" fmla="*/ 2147483647 w 56"/>
                <a:gd name="T19" fmla="*/ 2147483647 h 64"/>
                <a:gd name="T20" fmla="*/ 2147483647 w 56"/>
                <a:gd name="T21" fmla="*/ 2147483647 h 64"/>
                <a:gd name="T22" fmla="*/ 2147483647 w 56"/>
                <a:gd name="T23" fmla="*/ 2147483647 h 64"/>
                <a:gd name="T24" fmla="*/ 2147483647 w 56"/>
                <a:gd name="T25" fmla="*/ 2147483647 h 64"/>
                <a:gd name="T26" fmla="*/ 2147483647 w 56"/>
                <a:gd name="T27" fmla="*/ 2147483647 h 64"/>
                <a:gd name="T28" fmla="*/ 2147483647 w 56"/>
                <a:gd name="T29" fmla="*/ 2147483647 h 64"/>
                <a:gd name="T30" fmla="*/ 2147483647 w 56"/>
                <a:gd name="T31" fmla="*/ 2147483647 h 64"/>
                <a:gd name="T32" fmla="*/ 2147483647 w 56"/>
                <a:gd name="T33" fmla="*/ 2147483647 h 64"/>
                <a:gd name="T34" fmla="*/ 2147483647 w 56"/>
                <a:gd name="T35" fmla="*/ 2147483647 h 64"/>
                <a:gd name="T36" fmla="*/ 2147483647 w 56"/>
                <a:gd name="T37" fmla="*/ 2147483647 h 64"/>
                <a:gd name="T38" fmla="*/ 2147483647 w 56"/>
                <a:gd name="T39" fmla="*/ 2147483647 h 64"/>
                <a:gd name="T40" fmla="*/ 2147483647 w 56"/>
                <a:gd name="T41" fmla="*/ 2147483647 h 64"/>
                <a:gd name="T42" fmla="*/ 2147483647 w 56"/>
                <a:gd name="T43" fmla="*/ 2147483647 h 64"/>
                <a:gd name="T44" fmla="*/ 2147483647 w 56"/>
                <a:gd name="T45" fmla="*/ 2147483647 h 64"/>
                <a:gd name="T46" fmla="*/ 2147483647 w 56"/>
                <a:gd name="T47" fmla="*/ 2147483647 h 64"/>
                <a:gd name="T48" fmla="*/ 0 w 56"/>
                <a:gd name="T49" fmla="*/ 2147483647 h 64"/>
                <a:gd name="T50" fmla="*/ 2147483647 w 56"/>
                <a:gd name="T51" fmla="*/ 2147483647 h 64"/>
                <a:gd name="T52" fmla="*/ 2147483647 w 56"/>
                <a:gd name="T53" fmla="*/ 2147483647 h 64"/>
                <a:gd name="T54" fmla="*/ 2147483647 w 56"/>
                <a:gd name="T55" fmla="*/ 2147483647 h 64"/>
                <a:gd name="T56" fmla="*/ 2147483647 w 56"/>
                <a:gd name="T57" fmla="*/ 2147483647 h 64"/>
                <a:gd name="T58" fmla="*/ 2147483647 w 56"/>
                <a:gd name="T59" fmla="*/ 2147483647 h 64"/>
                <a:gd name="T60" fmla="*/ 2147483647 w 56"/>
                <a:gd name="T61" fmla="*/ 2147483647 h 64"/>
                <a:gd name="T62" fmla="*/ 2147483647 w 56"/>
                <a:gd name="T63" fmla="*/ 2147483647 h 64"/>
                <a:gd name="T64" fmla="*/ 2147483647 w 56"/>
                <a:gd name="T65" fmla="*/ 2147483647 h 64"/>
                <a:gd name="T66" fmla="*/ 2147483647 w 56"/>
                <a:gd name="T67" fmla="*/ 2147483647 h 64"/>
                <a:gd name="T68" fmla="*/ 2147483647 w 56"/>
                <a:gd name="T69" fmla="*/ 2147483647 h 64"/>
                <a:gd name="T70" fmla="*/ 2147483647 w 56"/>
                <a:gd name="T71" fmla="*/ 2147483647 h 64"/>
                <a:gd name="T72" fmla="*/ 2147483647 w 56"/>
                <a:gd name="T73" fmla="*/ 2147483647 h 64"/>
                <a:gd name="T74" fmla="*/ 2147483647 w 56"/>
                <a:gd name="T75" fmla="*/ 2147483647 h 64"/>
                <a:gd name="T76" fmla="*/ 2147483647 w 56"/>
                <a:gd name="T77" fmla="*/ 2147483647 h 64"/>
                <a:gd name="T78" fmla="*/ 2147483647 w 56"/>
                <a:gd name="T79" fmla="*/ 2147483647 h 64"/>
                <a:gd name="T80" fmla="*/ 2147483647 w 56"/>
                <a:gd name="T81" fmla="*/ 2147483647 h 64"/>
                <a:gd name="T82" fmla="*/ 2147483647 w 56"/>
                <a:gd name="T83" fmla="*/ 2147483647 h 64"/>
                <a:gd name="T84" fmla="*/ 2147483647 w 56"/>
                <a:gd name="T85" fmla="*/ 2147483647 h 64"/>
                <a:gd name="T86" fmla="*/ 2147483647 w 56"/>
                <a:gd name="T87" fmla="*/ 2147483647 h 64"/>
                <a:gd name="T88" fmla="*/ 2147483647 w 56"/>
                <a:gd name="T89" fmla="*/ 2147483647 h 64"/>
                <a:gd name="T90" fmla="*/ 2147483647 w 56"/>
                <a:gd name="T91" fmla="*/ 2147483647 h 64"/>
                <a:gd name="T92" fmla="*/ 2147483647 w 56"/>
                <a:gd name="T93" fmla="*/ 2147483647 h 64"/>
                <a:gd name="T94" fmla="*/ 2147483647 w 56"/>
                <a:gd name="T95" fmla="*/ 2147483647 h 64"/>
                <a:gd name="T96" fmla="*/ 2147483647 w 56"/>
                <a:gd name="T97" fmla="*/ 2147483647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"/>
                <a:gd name="T148" fmla="*/ 0 h 64"/>
                <a:gd name="T149" fmla="*/ 56 w 56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" h="64">
                  <a:moveTo>
                    <a:pt x="0" y="32"/>
                  </a:moveTo>
                  <a:lnTo>
                    <a:pt x="2" y="24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6" y="2"/>
                  </a:lnTo>
                  <a:lnTo>
                    <a:pt x="42" y="5"/>
                  </a:lnTo>
                  <a:lnTo>
                    <a:pt x="48" y="9"/>
                  </a:lnTo>
                  <a:lnTo>
                    <a:pt x="52" y="15"/>
                  </a:lnTo>
                  <a:lnTo>
                    <a:pt x="54" y="24"/>
                  </a:lnTo>
                  <a:lnTo>
                    <a:pt x="56" y="32"/>
                  </a:lnTo>
                  <a:lnTo>
                    <a:pt x="54" y="41"/>
                  </a:lnTo>
                  <a:lnTo>
                    <a:pt x="52" y="49"/>
                  </a:lnTo>
                  <a:lnTo>
                    <a:pt x="48" y="56"/>
                  </a:lnTo>
                  <a:lnTo>
                    <a:pt x="42" y="60"/>
                  </a:lnTo>
                  <a:lnTo>
                    <a:pt x="36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8" y="56"/>
                  </a:lnTo>
                  <a:lnTo>
                    <a:pt x="4" y="49"/>
                  </a:lnTo>
                  <a:lnTo>
                    <a:pt x="2" y="41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10" y="41"/>
                  </a:lnTo>
                  <a:lnTo>
                    <a:pt x="10" y="45"/>
                  </a:lnTo>
                  <a:lnTo>
                    <a:pt x="14" y="51"/>
                  </a:lnTo>
                  <a:lnTo>
                    <a:pt x="18" y="54"/>
                  </a:lnTo>
                  <a:lnTo>
                    <a:pt x="22" y="56"/>
                  </a:lnTo>
                  <a:lnTo>
                    <a:pt x="28" y="56"/>
                  </a:lnTo>
                  <a:lnTo>
                    <a:pt x="34" y="56"/>
                  </a:lnTo>
                  <a:lnTo>
                    <a:pt x="38" y="54"/>
                  </a:lnTo>
                  <a:lnTo>
                    <a:pt x="42" y="51"/>
                  </a:lnTo>
                  <a:lnTo>
                    <a:pt x="46" y="45"/>
                  </a:lnTo>
                  <a:lnTo>
                    <a:pt x="48" y="39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6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28" y="9"/>
                  </a:lnTo>
                  <a:lnTo>
                    <a:pt x="20" y="9"/>
                  </a:lnTo>
                  <a:lnTo>
                    <a:pt x="14" y="13"/>
                  </a:lnTo>
                  <a:lnTo>
                    <a:pt x="12" y="19"/>
                  </a:lnTo>
                  <a:lnTo>
                    <a:pt x="10" y="26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Freeform 14"/>
            <p:cNvSpPr>
              <a:spLocks/>
            </p:cNvSpPr>
            <p:nvPr/>
          </p:nvSpPr>
          <p:spPr bwMode="auto">
            <a:xfrm>
              <a:off x="1009650" y="2105025"/>
              <a:ext cx="69850" cy="98425"/>
            </a:xfrm>
            <a:custGeom>
              <a:avLst/>
              <a:gdLst>
                <a:gd name="T0" fmla="*/ 0 w 44"/>
                <a:gd name="T1" fmla="*/ 2147483647 h 62"/>
                <a:gd name="T2" fmla="*/ 0 w 44"/>
                <a:gd name="T3" fmla="*/ 0 h 62"/>
                <a:gd name="T4" fmla="*/ 2147483647 w 44"/>
                <a:gd name="T5" fmla="*/ 0 h 62"/>
                <a:gd name="T6" fmla="*/ 2147483647 w 44"/>
                <a:gd name="T7" fmla="*/ 2147483647 h 62"/>
                <a:gd name="T8" fmla="*/ 2147483647 w 44"/>
                <a:gd name="T9" fmla="*/ 0 h 62"/>
                <a:gd name="T10" fmla="*/ 2147483647 w 44"/>
                <a:gd name="T11" fmla="*/ 0 h 62"/>
                <a:gd name="T12" fmla="*/ 2147483647 w 44"/>
                <a:gd name="T13" fmla="*/ 2147483647 h 62"/>
                <a:gd name="T14" fmla="*/ 2147483647 w 44"/>
                <a:gd name="T15" fmla="*/ 2147483647 h 62"/>
                <a:gd name="T16" fmla="*/ 2147483647 w 44"/>
                <a:gd name="T17" fmla="*/ 2147483647 h 62"/>
                <a:gd name="T18" fmla="*/ 2147483647 w 44"/>
                <a:gd name="T19" fmla="*/ 2147483647 h 62"/>
                <a:gd name="T20" fmla="*/ 0 w 44"/>
                <a:gd name="T21" fmla="*/ 2147483647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62"/>
                <a:gd name="T35" fmla="*/ 44 w 4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62">
                  <a:moveTo>
                    <a:pt x="0" y="6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36" y="49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8" y="15"/>
                  </a:lnTo>
                  <a:lnTo>
                    <a:pt x="8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0" name="Freeform 15"/>
            <p:cNvSpPr>
              <a:spLocks/>
            </p:cNvSpPr>
            <p:nvPr/>
          </p:nvSpPr>
          <p:spPr bwMode="auto">
            <a:xfrm>
              <a:off x="342900" y="2457450"/>
              <a:ext cx="69850" cy="98425"/>
            </a:xfrm>
            <a:custGeom>
              <a:avLst/>
              <a:gdLst>
                <a:gd name="T0" fmla="*/ 0 w 44"/>
                <a:gd name="T1" fmla="*/ 2147483647 h 62"/>
                <a:gd name="T2" fmla="*/ 0 w 44"/>
                <a:gd name="T3" fmla="*/ 0 h 62"/>
                <a:gd name="T4" fmla="*/ 2147483647 w 44"/>
                <a:gd name="T5" fmla="*/ 0 h 62"/>
                <a:gd name="T6" fmla="*/ 2147483647 w 44"/>
                <a:gd name="T7" fmla="*/ 2147483647 h 62"/>
                <a:gd name="T8" fmla="*/ 2147483647 w 44"/>
                <a:gd name="T9" fmla="*/ 2147483647 h 62"/>
                <a:gd name="T10" fmla="*/ 2147483647 w 44"/>
                <a:gd name="T11" fmla="*/ 0 h 62"/>
                <a:gd name="T12" fmla="*/ 2147483647 w 44"/>
                <a:gd name="T13" fmla="*/ 0 h 62"/>
                <a:gd name="T14" fmla="*/ 2147483647 w 44"/>
                <a:gd name="T15" fmla="*/ 2147483647 h 62"/>
                <a:gd name="T16" fmla="*/ 2147483647 w 44"/>
                <a:gd name="T17" fmla="*/ 2147483647 h 62"/>
                <a:gd name="T18" fmla="*/ 2147483647 w 44"/>
                <a:gd name="T19" fmla="*/ 2147483647 h 62"/>
                <a:gd name="T20" fmla="*/ 2147483647 w 44"/>
                <a:gd name="T21" fmla="*/ 2147483647 h 62"/>
                <a:gd name="T22" fmla="*/ 2147483647 w 44"/>
                <a:gd name="T23" fmla="*/ 2147483647 h 62"/>
                <a:gd name="T24" fmla="*/ 0 w 44"/>
                <a:gd name="T25" fmla="*/ 2147483647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62"/>
                <a:gd name="T41" fmla="*/ 44 w 44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62">
                  <a:moveTo>
                    <a:pt x="0" y="6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6"/>
                  </a:lnTo>
                  <a:lnTo>
                    <a:pt x="36" y="26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36" y="32"/>
                  </a:lnTo>
                  <a:lnTo>
                    <a:pt x="8" y="32"/>
                  </a:lnTo>
                  <a:lnTo>
                    <a:pt x="8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Freeform 16"/>
            <p:cNvSpPr>
              <a:spLocks noEditPoints="1"/>
            </p:cNvSpPr>
            <p:nvPr/>
          </p:nvSpPr>
          <p:spPr bwMode="auto">
            <a:xfrm>
              <a:off x="428625" y="2457450"/>
              <a:ext cx="88900" cy="101600"/>
            </a:xfrm>
            <a:custGeom>
              <a:avLst/>
              <a:gdLst>
                <a:gd name="T0" fmla="*/ 0 w 56"/>
                <a:gd name="T1" fmla="*/ 2147483647 h 64"/>
                <a:gd name="T2" fmla="*/ 2147483647 w 56"/>
                <a:gd name="T3" fmla="*/ 2147483647 h 64"/>
                <a:gd name="T4" fmla="*/ 2147483647 w 56"/>
                <a:gd name="T5" fmla="*/ 2147483647 h 64"/>
                <a:gd name="T6" fmla="*/ 2147483647 w 56"/>
                <a:gd name="T7" fmla="*/ 2147483647 h 64"/>
                <a:gd name="T8" fmla="*/ 2147483647 w 56"/>
                <a:gd name="T9" fmla="*/ 2147483647 h 64"/>
                <a:gd name="T10" fmla="*/ 2147483647 w 56"/>
                <a:gd name="T11" fmla="*/ 0 h 64"/>
                <a:gd name="T12" fmla="*/ 2147483647 w 56"/>
                <a:gd name="T13" fmla="*/ 0 h 64"/>
                <a:gd name="T14" fmla="*/ 2147483647 w 56"/>
                <a:gd name="T15" fmla="*/ 2147483647 h 64"/>
                <a:gd name="T16" fmla="*/ 2147483647 w 56"/>
                <a:gd name="T17" fmla="*/ 2147483647 h 64"/>
                <a:gd name="T18" fmla="*/ 2147483647 w 56"/>
                <a:gd name="T19" fmla="*/ 2147483647 h 64"/>
                <a:gd name="T20" fmla="*/ 2147483647 w 56"/>
                <a:gd name="T21" fmla="*/ 2147483647 h 64"/>
                <a:gd name="T22" fmla="*/ 2147483647 w 56"/>
                <a:gd name="T23" fmla="*/ 2147483647 h 64"/>
                <a:gd name="T24" fmla="*/ 2147483647 w 56"/>
                <a:gd name="T25" fmla="*/ 2147483647 h 64"/>
                <a:gd name="T26" fmla="*/ 2147483647 w 56"/>
                <a:gd name="T27" fmla="*/ 2147483647 h 64"/>
                <a:gd name="T28" fmla="*/ 2147483647 w 56"/>
                <a:gd name="T29" fmla="*/ 2147483647 h 64"/>
                <a:gd name="T30" fmla="*/ 2147483647 w 56"/>
                <a:gd name="T31" fmla="*/ 2147483647 h 64"/>
                <a:gd name="T32" fmla="*/ 2147483647 w 56"/>
                <a:gd name="T33" fmla="*/ 2147483647 h 64"/>
                <a:gd name="T34" fmla="*/ 2147483647 w 56"/>
                <a:gd name="T35" fmla="*/ 2147483647 h 64"/>
                <a:gd name="T36" fmla="*/ 2147483647 w 56"/>
                <a:gd name="T37" fmla="*/ 2147483647 h 64"/>
                <a:gd name="T38" fmla="*/ 2147483647 w 56"/>
                <a:gd name="T39" fmla="*/ 2147483647 h 64"/>
                <a:gd name="T40" fmla="*/ 2147483647 w 56"/>
                <a:gd name="T41" fmla="*/ 2147483647 h 64"/>
                <a:gd name="T42" fmla="*/ 2147483647 w 56"/>
                <a:gd name="T43" fmla="*/ 2147483647 h 64"/>
                <a:gd name="T44" fmla="*/ 2147483647 w 56"/>
                <a:gd name="T45" fmla="*/ 2147483647 h 64"/>
                <a:gd name="T46" fmla="*/ 2147483647 w 56"/>
                <a:gd name="T47" fmla="*/ 2147483647 h 64"/>
                <a:gd name="T48" fmla="*/ 0 w 56"/>
                <a:gd name="T49" fmla="*/ 2147483647 h 64"/>
                <a:gd name="T50" fmla="*/ 2147483647 w 56"/>
                <a:gd name="T51" fmla="*/ 2147483647 h 64"/>
                <a:gd name="T52" fmla="*/ 2147483647 w 56"/>
                <a:gd name="T53" fmla="*/ 2147483647 h 64"/>
                <a:gd name="T54" fmla="*/ 2147483647 w 56"/>
                <a:gd name="T55" fmla="*/ 2147483647 h 64"/>
                <a:gd name="T56" fmla="*/ 2147483647 w 56"/>
                <a:gd name="T57" fmla="*/ 2147483647 h 64"/>
                <a:gd name="T58" fmla="*/ 2147483647 w 56"/>
                <a:gd name="T59" fmla="*/ 2147483647 h 64"/>
                <a:gd name="T60" fmla="*/ 2147483647 w 56"/>
                <a:gd name="T61" fmla="*/ 2147483647 h 64"/>
                <a:gd name="T62" fmla="*/ 2147483647 w 56"/>
                <a:gd name="T63" fmla="*/ 2147483647 h 64"/>
                <a:gd name="T64" fmla="*/ 2147483647 w 56"/>
                <a:gd name="T65" fmla="*/ 2147483647 h 64"/>
                <a:gd name="T66" fmla="*/ 2147483647 w 56"/>
                <a:gd name="T67" fmla="*/ 2147483647 h 64"/>
                <a:gd name="T68" fmla="*/ 2147483647 w 56"/>
                <a:gd name="T69" fmla="*/ 2147483647 h 64"/>
                <a:gd name="T70" fmla="*/ 2147483647 w 56"/>
                <a:gd name="T71" fmla="*/ 2147483647 h 64"/>
                <a:gd name="T72" fmla="*/ 2147483647 w 56"/>
                <a:gd name="T73" fmla="*/ 2147483647 h 64"/>
                <a:gd name="T74" fmla="*/ 2147483647 w 56"/>
                <a:gd name="T75" fmla="*/ 2147483647 h 64"/>
                <a:gd name="T76" fmla="*/ 2147483647 w 56"/>
                <a:gd name="T77" fmla="*/ 2147483647 h 64"/>
                <a:gd name="T78" fmla="*/ 2147483647 w 56"/>
                <a:gd name="T79" fmla="*/ 2147483647 h 64"/>
                <a:gd name="T80" fmla="*/ 2147483647 w 56"/>
                <a:gd name="T81" fmla="*/ 2147483647 h 64"/>
                <a:gd name="T82" fmla="*/ 2147483647 w 56"/>
                <a:gd name="T83" fmla="*/ 2147483647 h 64"/>
                <a:gd name="T84" fmla="*/ 2147483647 w 56"/>
                <a:gd name="T85" fmla="*/ 2147483647 h 64"/>
                <a:gd name="T86" fmla="*/ 2147483647 w 56"/>
                <a:gd name="T87" fmla="*/ 2147483647 h 64"/>
                <a:gd name="T88" fmla="*/ 2147483647 w 56"/>
                <a:gd name="T89" fmla="*/ 2147483647 h 64"/>
                <a:gd name="T90" fmla="*/ 2147483647 w 56"/>
                <a:gd name="T91" fmla="*/ 2147483647 h 64"/>
                <a:gd name="T92" fmla="*/ 2147483647 w 56"/>
                <a:gd name="T93" fmla="*/ 2147483647 h 64"/>
                <a:gd name="T94" fmla="*/ 2147483647 w 56"/>
                <a:gd name="T95" fmla="*/ 2147483647 h 64"/>
                <a:gd name="T96" fmla="*/ 2147483647 w 56"/>
                <a:gd name="T97" fmla="*/ 2147483647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"/>
                <a:gd name="T148" fmla="*/ 0 h 64"/>
                <a:gd name="T149" fmla="*/ 56 w 56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" h="64">
                  <a:moveTo>
                    <a:pt x="0" y="32"/>
                  </a:moveTo>
                  <a:lnTo>
                    <a:pt x="2" y="23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4" y="4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9"/>
                  </a:lnTo>
                  <a:lnTo>
                    <a:pt x="52" y="15"/>
                  </a:lnTo>
                  <a:lnTo>
                    <a:pt x="54" y="23"/>
                  </a:lnTo>
                  <a:lnTo>
                    <a:pt x="56" y="32"/>
                  </a:lnTo>
                  <a:lnTo>
                    <a:pt x="54" y="41"/>
                  </a:lnTo>
                  <a:lnTo>
                    <a:pt x="52" y="49"/>
                  </a:lnTo>
                  <a:lnTo>
                    <a:pt x="48" y="55"/>
                  </a:lnTo>
                  <a:lnTo>
                    <a:pt x="42" y="60"/>
                  </a:lnTo>
                  <a:lnTo>
                    <a:pt x="36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8" y="53"/>
                  </a:lnTo>
                  <a:lnTo>
                    <a:pt x="4" y="47"/>
                  </a:lnTo>
                  <a:lnTo>
                    <a:pt x="2" y="41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5"/>
                  </a:lnTo>
                  <a:lnTo>
                    <a:pt x="14" y="49"/>
                  </a:lnTo>
                  <a:lnTo>
                    <a:pt x="18" y="53"/>
                  </a:lnTo>
                  <a:lnTo>
                    <a:pt x="22" y="55"/>
                  </a:lnTo>
                  <a:lnTo>
                    <a:pt x="28" y="55"/>
                  </a:lnTo>
                  <a:lnTo>
                    <a:pt x="34" y="55"/>
                  </a:lnTo>
                  <a:lnTo>
                    <a:pt x="38" y="53"/>
                  </a:lnTo>
                  <a:lnTo>
                    <a:pt x="42" y="49"/>
                  </a:lnTo>
                  <a:lnTo>
                    <a:pt x="46" y="45"/>
                  </a:lnTo>
                  <a:lnTo>
                    <a:pt x="46" y="38"/>
                  </a:lnTo>
                  <a:lnTo>
                    <a:pt x="48" y="32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28" y="6"/>
                  </a:lnTo>
                  <a:lnTo>
                    <a:pt x="20" y="9"/>
                  </a:lnTo>
                  <a:lnTo>
                    <a:pt x="14" y="13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Freeform 17"/>
            <p:cNvSpPr>
              <a:spLocks/>
            </p:cNvSpPr>
            <p:nvPr/>
          </p:nvSpPr>
          <p:spPr bwMode="auto">
            <a:xfrm>
              <a:off x="2581275" y="2705100"/>
              <a:ext cx="314325" cy="246063"/>
            </a:xfrm>
            <a:custGeom>
              <a:avLst/>
              <a:gdLst>
                <a:gd name="T0" fmla="*/ 2147483647 w 198"/>
                <a:gd name="T1" fmla="*/ 2147483647 h 155"/>
                <a:gd name="T2" fmla="*/ 2147483647 w 198"/>
                <a:gd name="T3" fmla="*/ 2147483647 h 155"/>
                <a:gd name="T4" fmla="*/ 0 w 198"/>
                <a:gd name="T5" fmla="*/ 2147483647 h 155"/>
                <a:gd name="T6" fmla="*/ 2147483647 w 198"/>
                <a:gd name="T7" fmla="*/ 2147483647 h 155"/>
                <a:gd name="T8" fmla="*/ 2147483647 w 198"/>
                <a:gd name="T9" fmla="*/ 0 h 155"/>
                <a:gd name="T10" fmla="*/ 2147483647 w 198"/>
                <a:gd name="T11" fmla="*/ 2147483647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155"/>
                <a:gd name="T20" fmla="*/ 198 w 198"/>
                <a:gd name="T21" fmla="*/ 155 h 1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155">
                  <a:moveTo>
                    <a:pt x="198" y="149"/>
                  </a:moveTo>
                  <a:lnTo>
                    <a:pt x="194" y="155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98" y="1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Freeform 18"/>
            <p:cNvSpPr>
              <a:spLocks/>
            </p:cNvSpPr>
            <p:nvPr/>
          </p:nvSpPr>
          <p:spPr bwMode="auto">
            <a:xfrm>
              <a:off x="2282825" y="2701925"/>
              <a:ext cx="301625" cy="114300"/>
            </a:xfrm>
            <a:custGeom>
              <a:avLst/>
              <a:gdLst>
                <a:gd name="T0" fmla="*/ 2147483647 w 190"/>
                <a:gd name="T1" fmla="*/ 0 h 72"/>
                <a:gd name="T2" fmla="*/ 2147483647 w 190"/>
                <a:gd name="T3" fmla="*/ 2147483647 h 72"/>
                <a:gd name="T4" fmla="*/ 2147483647 w 190"/>
                <a:gd name="T5" fmla="*/ 2147483647 h 72"/>
                <a:gd name="T6" fmla="*/ 2147483647 w 190"/>
                <a:gd name="T7" fmla="*/ 2147483647 h 72"/>
                <a:gd name="T8" fmla="*/ 0 w 190"/>
                <a:gd name="T9" fmla="*/ 2147483647 h 72"/>
                <a:gd name="T10" fmla="*/ 2147483647 w 190"/>
                <a:gd name="T11" fmla="*/ 0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"/>
                <a:gd name="T19" fmla="*/ 0 h 72"/>
                <a:gd name="T20" fmla="*/ 190 w 190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" h="72">
                  <a:moveTo>
                    <a:pt x="186" y="0"/>
                  </a:moveTo>
                  <a:lnTo>
                    <a:pt x="190" y="4"/>
                  </a:lnTo>
                  <a:lnTo>
                    <a:pt x="188" y="8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Freeform 19"/>
            <p:cNvSpPr>
              <a:spLocks/>
            </p:cNvSpPr>
            <p:nvPr/>
          </p:nvSpPr>
          <p:spPr bwMode="auto">
            <a:xfrm>
              <a:off x="1993900" y="2505075"/>
              <a:ext cx="190500" cy="271463"/>
            </a:xfrm>
            <a:custGeom>
              <a:avLst/>
              <a:gdLst>
                <a:gd name="T0" fmla="*/ 2147483647 w 120"/>
                <a:gd name="T1" fmla="*/ 2147483647 h 171"/>
                <a:gd name="T2" fmla="*/ 2147483647 w 120"/>
                <a:gd name="T3" fmla="*/ 2147483647 h 171"/>
                <a:gd name="T4" fmla="*/ 0 w 120"/>
                <a:gd name="T5" fmla="*/ 2147483647 h 171"/>
                <a:gd name="T6" fmla="*/ 2147483647 w 120"/>
                <a:gd name="T7" fmla="*/ 0 h 171"/>
                <a:gd name="T8" fmla="*/ 2147483647 w 120"/>
                <a:gd name="T9" fmla="*/ 0 h 171"/>
                <a:gd name="T10" fmla="*/ 2147483647 w 120"/>
                <a:gd name="T11" fmla="*/ 2147483647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171"/>
                <a:gd name="T20" fmla="*/ 120 w 120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171">
                  <a:moveTo>
                    <a:pt x="120" y="166"/>
                  </a:moveTo>
                  <a:lnTo>
                    <a:pt x="114" y="171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0"/>
                  </a:lnTo>
                  <a:lnTo>
                    <a:pt x="120" y="16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20"/>
            <p:cNvSpPr>
              <a:spLocks/>
            </p:cNvSpPr>
            <p:nvPr/>
          </p:nvSpPr>
          <p:spPr bwMode="auto">
            <a:xfrm>
              <a:off x="1993900" y="2166938"/>
              <a:ext cx="228600" cy="338137"/>
            </a:xfrm>
            <a:custGeom>
              <a:avLst/>
              <a:gdLst>
                <a:gd name="T0" fmla="*/ 2147483647 w 144"/>
                <a:gd name="T1" fmla="*/ 2147483647 h 213"/>
                <a:gd name="T2" fmla="*/ 2147483647 w 144"/>
                <a:gd name="T3" fmla="*/ 2147483647 h 213"/>
                <a:gd name="T4" fmla="*/ 0 w 144"/>
                <a:gd name="T5" fmla="*/ 2147483647 h 213"/>
                <a:gd name="T6" fmla="*/ 2147483647 w 144"/>
                <a:gd name="T7" fmla="*/ 0 h 213"/>
                <a:gd name="T8" fmla="*/ 2147483647 w 144"/>
                <a:gd name="T9" fmla="*/ 2147483647 h 213"/>
                <a:gd name="T10" fmla="*/ 2147483647 w 144"/>
                <a:gd name="T11" fmla="*/ 2147483647 h 213"/>
                <a:gd name="T12" fmla="*/ 2147483647 w 144"/>
                <a:gd name="T13" fmla="*/ 2147483647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213"/>
                <a:gd name="T23" fmla="*/ 144 w 144"/>
                <a:gd name="T24" fmla="*/ 213 h 2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213">
                  <a:moveTo>
                    <a:pt x="8" y="213"/>
                  </a:moveTo>
                  <a:lnTo>
                    <a:pt x="2" y="213"/>
                  </a:lnTo>
                  <a:lnTo>
                    <a:pt x="0" y="209"/>
                  </a:lnTo>
                  <a:lnTo>
                    <a:pt x="142" y="0"/>
                  </a:lnTo>
                  <a:lnTo>
                    <a:pt x="144" y="6"/>
                  </a:lnTo>
                  <a:lnTo>
                    <a:pt x="144" y="10"/>
                  </a:lnTo>
                  <a:lnTo>
                    <a:pt x="8" y="2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21"/>
            <p:cNvSpPr>
              <a:spLocks/>
            </p:cNvSpPr>
            <p:nvPr/>
          </p:nvSpPr>
          <p:spPr bwMode="auto">
            <a:xfrm>
              <a:off x="2219325" y="2166938"/>
              <a:ext cx="365125" cy="138112"/>
            </a:xfrm>
            <a:custGeom>
              <a:avLst/>
              <a:gdLst>
                <a:gd name="T0" fmla="*/ 2147483647 w 230"/>
                <a:gd name="T1" fmla="*/ 2147483647 h 87"/>
                <a:gd name="T2" fmla="*/ 2147483647 w 230"/>
                <a:gd name="T3" fmla="*/ 2147483647 h 87"/>
                <a:gd name="T4" fmla="*/ 0 w 230"/>
                <a:gd name="T5" fmla="*/ 0 h 87"/>
                <a:gd name="T6" fmla="*/ 2147483647 w 230"/>
                <a:gd name="T7" fmla="*/ 2147483647 h 87"/>
                <a:gd name="T8" fmla="*/ 2147483647 w 230"/>
                <a:gd name="T9" fmla="*/ 2147483647 h 87"/>
                <a:gd name="T10" fmla="*/ 2147483647 w 230"/>
                <a:gd name="T11" fmla="*/ 2147483647 h 87"/>
                <a:gd name="T12" fmla="*/ 2147483647 w 230"/>
                <a:gd name="T13" fmla="*/ 2147483647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"/>
                <a:gd name="T22" fmla="*/ 0 h 87"/>
                <a:gd name="T23" fmla="*/ 230 w 23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" h="87">
                  <a:moveTo>
                    <a:pt x="2" y="10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228" y="78"/>
                  </a:lnTo>
                  <a:lnTo>
                    <a:pt x="230" y="85"/>
                  </a:lnTo>
                  <a:lnTo>
                    <a:pt x="226" y="87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22"/>
            <p:cNvSpPr>
              <a:spLocks/>
            </p:cNvSpPr>
            <p:nvPr/>
          </p:nvSpPr>
          <p:spPr bwMode="auto">
            <a:xfrm>
              <a:off x="2578100" y="2301875"/>
              <a:ext cx="12700" cy="406400"/>
            </a:xfrm>
            <a:custGeom>
              <a:avLst/>
              <a:gdLst>
                <a:gd name="T0" fmla="*/ 0 w 8"/>
                <a:gd name="T1" fmla="*/ 2147483647 h 256"/>
                <a:gd name="T2" fmla="*/ 2147483647 w 8"/>
                <a:gd name="T3" fmla="*/ 0 h 256"/>
                <a:gd name="T4" fmla="*/ 2147483647 w 8"/>
                <a:gd name="T5" fmla="*/ 2147483647 h 256"/>
                <a:gd name="T6" fmla="*/ 2147483647 w 8"/>
                <a:gd name="T7" fmla="*/ 2147483647 h 256"/>
                <a:gd name="T8" fmla="*/ 2147483647 w 8"/>
                <a:gd name="T9" fmla="*/ 2147483647 h 256"/>
                <a:gd name="T10" fmla="*/ 0 w 8"/>
                <a:gd name="T11" fmla="*/ 2147483647 h 256"/>
                <a:gd name="T12" fmla="*/ 0 w 8"/>
                <a:gd name="T13" fmla="*/ 2147483647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56"/>
                <a:gd name="T23" fmla="*/ 8 w 8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56">
                  <a:moveTo>
                    <a:pt x="0" y="2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8" y="254"/>
                  </a:lnTo>
                  <a:lnTo>
                    <a:pt x="4" y="256"/>
                  </a:lnTo>
                  <a:lnTo>
                    <a:pt x="0" y="25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8" name="Freeform 23"/>
            <p:cNvSpPr>
              <a:spLocks/>
            </p:cNvSpPr>
            <p:nvPr/>
          </p:nvSpPr>
          <p:spPr bwMode="auto">
            <a:xfrm>
              <a:off x="2581275" y="2054225"/>
              <a:ext cx="314325" cy="250825"/>
            </a:xfrm>
            <a:custGeom>
              <a:avLst/>
              <a:gdLst>
                <a:gd name="T0" fmla="*/ 2147483647 w 198"/>
                <a:gd name="T1" fmla="*/ 2147483647 h 158"/>
                <a:gd name="T2" fmla="*/ 2147483647 w 198"/>
                <a:gd name="T3" fmla="*/ 2147483647 h 158"/>
                <a:gd name="T4" fmla="*/ 0 w 198"/>
                <a:gd name="T5" fmla="*/ 2147483647 h 158"/>
                <a:gd name="T6" fmla="*/ 2147483647 w 198"/>
                <a:gd name="T7" fmla="*/ 0 h 158"/>
                <a:gd name="T8" fmla="*/ 2147483647 w 198"/>
                <a:gd name="T9" fmla="*/ 2147483647 h 158"/>
                <a:gd name="T10" fmla="*/ 2147483647 w 198"/>
                <a:gd name="T11" fmla="*/ 2147483647 h 1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158"/>
                <a:gd name="T20" fmla="*/ 198 w 198"/>
                <a:gd name="T21" fmla="*/ 158 h 1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158">
                  <a:moveTo>
                    <a:pt x="6" y="158"/>
                  </a:moveTo>
                  <a:lnTo>
                    <a:pt x="2" y="156"/>
                  </a:lnTo>
                  <a:lnTo>
                    <a:pt x="0" y="149"/>
                  </a:lnTo>
                  <a:lnTo>
                    <a:pt x="194" y="0"/>
                  </a:lnTo>
                  <a:lnTo>
                    <a:pt x="198" y="9"/>
                  </a:lnTo>
                  <a:lnTo>
                    <a:pt x="6" y="1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Freeform 24"/>
            <p:cNvSpPr>
              <a:spLocks/>
            </p:cNvSpPr>
            <p:nvPr/>
          </p:nvSpPr>
          <p:spPr bwMode="auto">
            <a:xfrm>
              <a:off x="1676400" y="2498725"/>
              <a:ext cx="320675" cy="12700"/>
            </a:xfrm>
            <a:custGeom>
              <a:avLst/>
              <a:gdLst>
                <a:gd name="T0" fmla="*/ 2147483647 w 202"/>
                <a:gd name="T1" fmla="*/ 0 h 8"/>
                <a:gd name="T2" fmla="*/ 2147483647 w 202"/>
                <a:gd name="T3" fmla="*/ 2147483647 h 8"/>
                <a:gd name="T4" fmla="*/ 2147483647 w 202"/>
                <a:gd name="T5" fmla="*/ 2147483647 h 8"/>
                <a:gd name="T6" fmla="*/ 0 w 202"/>
                <a:gd name="T7" fmla="*/ 2147483647 h 8"/>
                <a:gd name="T8" fmla="*/ 0 w 202"/>
                <a:gd name="T9" fmla="*/ 0 h 8"/>
                <a:gd name="T10" fmla="*/ 2147483647 w 202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2"/>
                <a:gd name="T19" fmla="*/ 0 h 8"/>
                <a:gd name="T20" fmla="*/ 202 w 202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2" h="8">
                  <a:moveTo>
                    <a:pt x="200" y="0"/>
                  </a:moveTo>
                  <a:lnTo>
                    <a:pt x="202" y="4"/>
                  </a:lnTo>
                  <a:lnTo>
                    <a:pt x="20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0" name="Freeform 25"/>
            <p:cNvSpPr>
              <a:spLocks/>
            </p:cNvSpPr>
            <p:nvPr/>
          </p:nvSpPr>
          <p:spPr bwMode="auto">
            <a:xfrm>
              <a:off x="1422400" y="2146300"/>
              <a:ext cx="158750" cy="287338"/>
            </a:xfrm>
            <a:custGeom>
              <a:avLst/>
              <a:gdLst>
                <a:gd name="T0" fmla="*/ 2147483647 w 100"/>
                <a:gd name="T1" fmla="*/ 2147483647 h 181"/>
                <a:gd name="T2" fmla="*/ 2147483647 w 100"/>
                <a:gd name="T3" fmla="*/ 2147483647 h 181"/>
                <a:gd name="T4" fmla="*/ 0 w 100"/>
                <a:gd name="T5" fmla="*/ 2147483647 h 181"/>
                <a:gd name="T6" fmla="*/ 2147483647 w 100"/>
                <a:gd name="T7" fmla="*/ 2147483647 h 181"/>
                <a:gd name="T8" fmla="*/ 2147483647 w 100"/>
                <a:gd name="T9" fmla="*/ 0 h 181"/>
                <a:gd name="T10" fmla="*/ 2147483647 w 100"/>
                <a:gd name="T11" fmla="*/ 2147483647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"/>
                <a:gd name="T19" fmla="*/ 0 h 181"/>
                <a:gd name="T20" fmla="*/ 100 w 100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" h="181">
                  <a:moveTo>
                    <a:pt x="100" y="177"/>
                  </a:moveTo>
                  <a:lnTo>
                    <a:pt x="94" y="181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100" y="17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1" name="Freeform 26"/>
            <p:cNvSpPr>
              <a:spLocks/>
            </p:cNvSpPr>
            <p:nvPr/>
          </p:nvSpPr>
          <p:spPr bwMode="auto">
            <a:xfrm>
              <a:off x="1431925" y="1878013"/>
              <a:ext cx="171450" cy="301625"/>
            </a:xfrm>
            <a:custGeom>
              <a:avLst/>
              <a:gdLst>
                <a:gd name="T0" fmla="*/ 2147483647 w 108"/>
                <a:gd name="T1" fmla="*/ 2147483647 h 190"/>
                <a:gd name="T2" fmla="*/ 0 w 108"/>
                <a:gd name="T3" fmla="*/ 2147483647 h 190"/>
                <a:gd name="T4" fmla="*/ 2147483647 w 108"/>
                <a:gd name="T5" fmla="*/ 0 h 190"/>
                <a:gd name="T6" fmla="*/ 2147483647 w 108"/>
                <a:gd name="T7" fmla="*/ 2147483647 h 190"/>
                <a:gd name="T8" fmla="*/ 2147483647 w 108"/>
                <a:gd name="T9" fmla="*/ 2147483647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90"/>
                <a:gd name="T17" fmla="*/ 108 w 108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90">
                  <a:moveTo>
                    <a:pt x="8" y="190"/>
                  </a:moveTo>
                  <a:lnTo>
                    <a:pt x="0" y="186"/>
                  </a:lnTo>
                  <a:lnTo>
                    <a:pt x="102" y="0"/>
                  </a:lnTo>
                  <a:lnTo>
                    <a:pt x="108" y="4"/>
                  </a:lnTo>
                  <a:lnTo>
                    <a:pt x="8" y="19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2" name="Freeform 27"/>
            <p:cNvSpPr>
              <a:spLocks/>
            </p:cNvSpPr>
            <p:nvPr/>
          </p:nvSpPr>
          <p:spPr bwMode="auto">
            <a:xfrm>
              <a:off x="1393825" y="1854200"/>
              <a:ext cx="171450" cy="301625"/>
            </a:xfrm>
            <a:custGeom>
              <a:avLst/>
              <a:gdLst>
                <a:gd name="T0" fmla="*/ 2147483647 w 108"/>
                <a:gd name="T1" fmla="*/ 2147483647 h 190"/>
                <a:gd name="T2" fmla="*/ 0 w 108"/>
                <a:gd name="T3" fmla="*/ 2147483647 h 190"/>
                <a:gd name="T4" fmla="*/ 2147483647 w 108"/>
                <a:gd name="T5" fmla="*/ 0 h 190"/>
                <a:gd name="T6" fmla="*/ 2147483647 w 108"/>
                <a:gd name="T7" fmla="*/ 2147483647 h 190"/>
                <a:gd name="T8" fmla="*/ 2147483647 w 108"/>
                <a:gd name="T9" fmla="*/ 2147483647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90"/>
                <a:gd name="T17" fmla="*/ 108 w 108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90">
                  <a:moveTo>
                    <a:pt x="6" y="190"/>
                  </a:moveTo>
                  <a:lnTo>
                    <a:pt x="0" y="186"/>
                  </a:lnTo>
                  <a:lnTo>
                    <a:pt x="100" y="0"/>
                  </a:lnTo>
                  <a:lnTo>
                    <a:pt x="108" y="5"/>
                  </a:lnTo>
                  <a:lnTo>
                    <a:pt x="6" y="19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3" name="Freeform 28"/>
            <p:cNvSpPr>
              <a:spLocks/>
            </p:cNvSpPr>
            <p:nvPr/>
          </p:nvSpPr>
          <p:spPr bwMode="auto">
            <a:xfrm>
              <a:off x="1104900" y="2146300"/>
              <a:ext cx="323850" cy="12700"/>
            </a:xfrm>
            <a:custGeom>
              <a:avLst/>
              <a:gdLst>
                <a:gd name="T0" fmla="*/ 2147483647 w 204"/>
                <a:gd name="T1" fmla="*/ 0 h 8"/>
                <a:gd name="T2" fmla="*/ 2147483647 w 204"/>
                <a:gd name="T3" fmla="*/ 2147483647 h 8"/>
                <a:gd name="T4" fmla="*/ 2147483647 w 204"/>
                <a:gd name="T5" fmla="*/ 2147483647 h 8"/>
                <a:gd name="T6" fmla="*/ 0 w 204"/>
                <a:gd name="T7" fmla="*/ 2147483647 h 8"/>
                <a:gd name="T8" fmla="*/ 0 w 204"/>
                <a:gd name="T9" fmla="*/ 0 h 8"/>
                <a:gd name="T10" fmla="*/ 2147483647 w 204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4"/>
                <a:gd name="T19" fmla="*/ 0 h 8"/>
                <a:gd name="T20" fmla="*/ 204 w 20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4" h="8">
                  <a:moveTo>
                    <a:pt x="204" y="0"/>
                  </a:moveTo>
                  <a:lnTo>
                    <a:pt x="202" y="4"/>
                  </a:lnTo>
                  <a:lnTo>
                    <a:pt x="20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4" name="Freeform 29"/>
            <p:cNvSpPr>
              <a:spLocks/>
            </p:cNvSpPr>
            <p:nvPr/>
          </p:nvSpPr>
          <p:spPr bwMode="auto">
            <a:xfrm>
              <a:off x="850900" y="2227263"/>
              <a:ext cx="155575" cy="277812"/>
            </a:xfrm>
            <a:custGeom>
              <a:avLst/>
              <a:gdLst>
                <a:gd name="T0" fmla="*/ 2147483647 w 98"/>
                <a:gd name="T1" fmla="*/ 0 h 175"/>
                <a:gd name="T2" fmla="*/ 2147483647 w 98"/>
                <a:gd name="T3" fmla="*/ 2147483647 h 175"/>
                <a:gd name="T4" fmla="*/ 2147483647 w 98"/>
                <a:gd name="T5" fmla="*/ 2147483647 h 175"/>
                <a:gd name="T6" fmla="*/ 2147483647 w 98"/>
                <a:gd name="T7" fmla="*/ 2147483647 h 175"/>
                <a:gd name="T8" fmla="*/ 0 w 98"/>
                <a:gd name="T9" fmla="*/ 2147483647 h 175"/>
                <a:gd name="T10" fmla="*/ 2147483647 w 98"/>
                <a:gd name="T11" fmla="*/ 0 h 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175"/>
                <a:gd name="T20" fmla="*/ 98 w 98"/>
                <a:gd name="T21" fmla="*/ 175 h 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175">
                  <a:moveTo>
                    <a:pt x="92" y="0"/>
                  </a:moveTo>
                  <a:lnTo>
                    <a:pt x="98" y="4"/>
                  </a:lnTo>
                  <a:lnTo>
                    <a:pt x="6" y="175"/>
                  </a:lnTo>
                  <a:lnTo>
                    <a:pt x="2" y="175"/>
                  </a:lnTo>
                  <a:lnTo>
                    <a:pt x="0" y="17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5" name="Freeform 30"/>
            <p:cNvSpPr>
              <a:spLocks/>
            </p:cNvSpPr>
            <p:nvPr/>
          </p:nvSpPr>
          <p:spPr bwMode="auto">
            <a:xfrm>
              <a:off x="901700" y="2251075"/>
              <a:ext cx="146050" cy="257175"/>
            </a:xfrm>
            <a:custGeom>
              <a:avLst/>
              <a:gdLst>
                <a:gd name="T0" fmla="*/ 2147483647 w 92"/>
                <a:gd name="T1" fmla="*/ 0 h 162"/>
                <a:gd name="T2" fmla="*/ 2147483647 w 92"/>
                <a:gd name="T3" fmla="*/ 2147483647 h 162"/>
                <a:gd name="T4" fmla="*/ 2147483647 w 92"/>
                <a:gd name="T5" fmla="*/ 2147483647 h 162"/>
                <a:gd name="T6" fmla="*/ 0 w 92"/>
                <a:gd name="T7" fmla="*/ 2147483647 h 162"/>
                <a:gd name="T8" fmla="*/ 2147483647 w 92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162"/>
                <a:gd name="T17" fmla="*/ 92 w 92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162">
                  <a:moveTo>
                    <a:pt x="84" y="0"/>
                  </a:moveTo>
                  <a:lnTo>
                    <a:pt x="92" y="4"/>
                  </a:lnTo>
                  <a:lnTo>
                    <a:pt x="6" y="162"/>
                  </a:lnTo>
                  <a:lnTo>
                    <a:pt x="0" y="15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6" name="Freeform 31"/>
            <p:cNvSpPr>
              <a:spLocks/>
            </p:cNvSpPr>
            <p:nvPr/>
          </p:nvSpPr>
          <p:spPr bwMode="auto">
            <a:xfrm>
              <a:off x="539750" y="2498725"/>
              <a:ext cx="314325" cy="12700"/>
            </a:xfrm>
            <a:custGeom>
              <a:avLst/>
              <a:gdLst>
                <a:gd name="T0" fmla="*/ 2147483647 w 198"/>
                <a:gd name="T1" fmla="*/ 0 h 8"/>
                <a:gd name="T2" fmla="*/ 2147483647 w 198"/>
                <a:gd name="T3" fmla="*/ 2147483647 h 8"/>
                <a:gd name="T4" fmla="*/ 2147483647 w 198"/>
                <a:gd name="T5" fmla="*/ 2147483647 h 8"/>
                <a:gd name="T6" fmla="*/ 0 w 198"/>
                <a:gd name="T7" fmla="*/ 2147483647 h 8"/>
                <a:gd name="T8" fmla="*/ 0 w 198"/>
                <a:gd name="T9" fmla="*/ 0 h 8"/>
                <a:gd name="T10" fmla="*/ 2147483647 w 19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8"/>
                <a:gd name="T20" fmla="*/ 198 w 19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8">
                  <a:moveTo>
                    <a:pt x="196" y="0"/>
                  </a:moveTo>
                  <a:lnTo>
                    <a:pt x="198" y="4"/>
                  </a:lnTo>
                  <a:lnTo>
                    <a:pt x="196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7" name="Freeform 32"/>
            <p:cNvSpPr>
              <a:spLocks/>
            </p:cNvSpPr>
            <p:nvPr/>
          </p:nvSpPr>
          <p:spPr bwMode="auto">
            <a:xfrm>
              <a:off x="850900" y="2505075"/>
              <a:ext cx="196850" cy="358775"/>
            </a:xfrm>
            <a:custGeom>
              <a:avLst/>
              <a:gdLst>
                <a:gd name="T0" fmla="*/ 0 w 124"/>
                <a:gd name="T1" fmla="*/ 2147483647 h 226"/>
                <a:gd name="T2" fmla="*/ 2147483647 w 124"/>
                <a:gd name="T3" fmla="*/ 0 h 226"/>
                <a:gd name="T4" fmla="*/ 2147483647 w 124"/>
                <a:gd name="T5" fmla="*/ 0 h 226"/>
                <a:gd name="T6" fmla="*/ 2147483647 w 124"/>
                <a:gd name="T7" fmla="*/ 2147483647 h 226"/>
                <a:gd name="T8" fmla="*/ 2147483647 w 124"/>
                <a:gd name="T9" fmla="*/ 2147483647 h 226"/>
                <a:gd name="T10" fmla="*/ 2147483647 w 124"/>
                <a:gd name="T11" fmla="*/ 2147483647 h 226"/>
                <a:gd name="T12" fmla="*/ 0 w 124"/>
                <a:gd name="T13" fmla="*/ 2147483647 h 2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226"/>
                <a:gd name="T23" fmla="*/ 124 w 124"/>
                <a:gd name="T24" fmla="*/ 226 h 2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226">
                  <a:moveTo>
                    <a:pt x="0" y="4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124" y="217"/>
                  </a:lnTo>
                  <a:lnTo>
                    <a:pt x="122" y="222"/>
                  </a:lnTo>
                  <a:lnTo>
                    <a:pt x="120" y="2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8" name="Freeform 33"/>
            <p:cNvSpPr>
              <a:spLocks/>
            </p:cNvSpPr>
            <p:nvPr/>
          </p:nvSpPr>
          <p:spPr bwMode="auto">
            <a:xfrm>
              <a:off x="1041400" y="2849563"/>
              <a:ext cx="387350" cy="14287"/>
            </a:xfrm>
            <a:custGeom>
              <a:avLst/>
              <a:gdLst>
                <a:gd name="T0" fmla="*/ 0 w 244"/>
                <a:gd name="T1" fmla="*/ 2147483647 h 9"/>
                <a:gd name="T2" fmla="*/ 2147483647 w 244"/>
                <a:gd name="T3" fmla="*/ 2147483647 h 9"/>
                <a:gd name="T4" fmla="*/ 2147483647 w 244"/>
                <a:gd name="T5" fmla="*/ 0 h 9"/>
                <a:gd name="T6" fmla="*/ 2147483647 w 244"/>
                <a:gd name="T7" fmla="*/ 0 h 9"/>
                <a:gd name="T8" fmla="*/ 2147483647 w 244"/>
                <a:gd name="T9" fmla="*/ 2147483647 h 9"/>
                <a:gd name="T10" fmla="*/ 2147483647 w 244"/>
                <a:gd name="T11" fmla="*/ 2147483647 h 9"/>
                <a:gd name="T12" fmla="*/ 0 w 244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9"/>
                <a:gd name="T23" fmla="*/ 244 w 244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9">
                  <a:moveTo>
                    <a:pt x="0" y="9"/>
                  </a:moveTo>
                  <a:lnTo>
                    <a:pt x="2" y="5"/>
                  </a:lnTo>
                  <a:lnTo>
                    <a:pt x="4" y="0"/>
                  </a:lnTo>
                  <a:lnTo>
                    <a:pt x="240" y="0"/>
                  </a:lnTo>
                  <a:lnTo>
                    <a:pt x="242" y="5"/>
                  </a:lnTo>
                  <a:lnTo>
                    <a:pt x="244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9" name="Rectangle 34"/>
            <p:cNvSpPr>
              <a:spLocks noChangeArrowheads="1"/>
            </p:cNvSpPr>
            <p:nvPr/>
          </p:nvSpPr>
          <p:spPr bwMode="auto">
            <a:xfrm>
              <a:off x="1069975" y="2798763"/>
              <a:ext cx="330200" cy="14287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30" name="Freeform 35"/>
            <p:cNvSpPr>
              <a:spLocks/>
            </p:cNvSpPr>
            <p:nvPr/>
          </p:nvSpPr>
          <p:spPr bwMode="auto">
            <a:xfrm>
              <a:off x="1422400" y="2579688"/>
              <a:ext cx="155575" cy="284162"/>
            </a:xfrm>
            <a:custGeom>
              <a:avLst/>
              <a:gdLst>
                <a:gd name="T0" fmla="*/ 2147483647 w 98"/>
                <a:gd name="T1" fmla="*/ 0 h 179"/>
                <a:gd name="T2" fmla="*/ 2147483647 w 98"/>
                <a:gd name="T3" fmla="*/ 2147483647 h 179"/>
                <a:gd name="T4" fmla="*/ 2147483647 w 98"/>
                <a:gd name="T5" fmla="*/ 2147483647 h 179"/>
                <a:gd name="T6" fmla="*/ 2147483647 w 98"/>
                <a:gd name="T7" fmla="*/ 2147483647 h 179"/>
                <a:gd name="T8" fmla="*/ 0 w 98"/>
                <a:gd name="T9" fmla="*/ 2147483647 h 179"/>
                <a:gd name="T10" fmla="*/ 2147483647 w 98"/>
                <a:gd name="T11" fmla="*/ 0 h 1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179"/>
                <a:gd name="T20" fmla="*/ 98 w 98"/>
                <a:gd name="T21" fmla="*/ 179 h 1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179">
                  <a:moveTo>
                    <a:pt x="92" y="0"/>
                  </a:moveTo>
                  <a:lnTo>
                    <a:pt x="98" y="4"/>
                  </a:lnTo>
                  <a:lnTo>
                    <a:pt x="4" y="179"/>
                  </a:lnTo>
                  <a:lnTo>
                    <a:pt x="2" y="175"/>
                  </a:lnTo>
                  <a:lnTo>
                    <a:pt x="0" y="17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1" name="Freeform 37"/>
            <p:cNvSpPr>
              <a:spLocks noEditPoints="1"/>
            </p:cNvSpPr>
            <p:nvPr/>
          </p:nvSpPr>
          <p:spPr bwMode="auto">
            <a:xfrm>
              <a:off x="1852613" y="5708650"/>
              <a:ext cx="100012" cy="100013"/>
            </a:xfrm>
            <a:custGeom>
              <a:avLst/>
              <a:gdLst>
                <a:gd name="T0" fmla="*/ 0 w 63"/>
                <a:gd name="T1" fmla="*/ 2147483647 h 63"/>
                <a:gd name="T2" fmla="*/ 0 w 63"/>
                <a:gd name="T3" fmla="*/ 2147483647 h 63"/>
                <a:gd name="T4" fmla="*/ 2147483647 w 63"/>
                <a:gd name="T5" fmla="*/ 2147483647 h 63"/>
                <a:gd name="T6" fmla="*/ 2147483647 w 63"/>
                <a:gd name="T7" fmla="*/ 2147483647 h 63"/>
                <a:gd name="T8" fmla="*/ 2147483647 w 63"/>
                <a:gd name="T9" fmla="*/ 2147483647 h 63"/>
                <a:gd name="T10" fmla="*/ 2147483647 w 63"/>
                <a:gd name="T11" fmla="*/ 0 h 63"/>
                <a:gd name="T12" fmla="*/ 2147483647 w 63"/>
                <a:gd name="T13" fmla="*/ 0 h 63"/>
                <a:gd name="T14" fmla="*/ 2147483647 w 63"/>
                <a:gd name="T15" fmla="*/ 0 h 63"/>
                <a:gd name="T16" fmla="*/ 2147483647 w 63"/>
                <a:gd name="T17" fmla="*/ 2147483647 h 63"/>
                <a:gd name="T18" fmla="*/ 2147483647 w 63"/>
                <a:gd name="T19" fmla="*/ 2147483647 h 63"/>
                <a:gd name="T20" fmla="*/ 2147483647 w 63"/>
                <a:gd name="T21" fmla="*/ 2147483647 h 63"/>
                <a:gd name="T22" fmla="*/ 2147483647 w 63"/>
                <a:gd name="T23" fmla="*/ 2147483647 h 63"/>
                <a:gd name="T24" fmla="*/ 2147483647 w 63"/>
                <a:gd name="T25" fmla="*/ 2147483647 h 63"/>
                <a:gd name="T26" fmla="*/ 2147483647 w 63"/>
                <a:gd name="T27" fmla="*/ 2147483647 h 63"/>
                <a:gd name="T28" fmla="*/ 2147483647 w 63"/>
                <a:gd name="T29" fmla="*/ 2147483647 h 63"/>
                <a:gd name="T30" fmla="*/ 2147483647 w 63"/>
                <a:gd name="T31" fmla="*/ 2147483647 h 63"/>
                <a:gd name="T32" fmla="*/ 2147483647 w 63"/>
                <a:gd name="T33" fmla="*/ 2147483647 h 63"/>
                <a:gd name="T34" fmla="*/ 2147483647 w 63"/>
                <a:gd name="T35" fmla="*/ 2147483647 h 63"/>
                <a:gd name="T36" fmla="*/ 2147483647 w 63"/>
                <a:gd name="T37" fmla="*/ 2147483647 h 63"/>
                <a:gd name="T38" fmla="*/ 2147483647 w 63"/>
                <a:gd name="T39" fmla="*/ 2147483647 h 63"/>
                <a:gd name="T40" fmla="*/ 2147483647 w 63"/>
                <a:gd name="T41" fmla="*/ 2147483647 h 63"/>
                <a:gd name="T42" fmla="*/ 2147483647 w 63"/>
                <a:gd name="T43" fmla="*/ 2147483647 h 63"/>
                <a:gd name="T44" fmla="*/ 2147483647 w 63"/>
                <a:gd name="T45" fmla="*/ 2147483647 h 63"/>
                <a:gd name="T46" fmla="*/ 0 w 63"/>
                <a:gd name="T47" fmla="*/ 2147483647 h 63"/>
                <a:gd name="T48" fmla="*/ 0 w 63"/>
                <a:gd name="T49" fmla="*/ 2147483647 h 63"/>
                <a:gd name="T50" fmla="*/ 2147483647 w 63"/>
                <a:gd name="T51" fmla="*/ 2147483647 h 63"/>
                <a:gd name="T52" fmla="*/ 2147483647 w 63"/>
                <a:gd name="T53" fmla="*/ 2147483647 h 63"/>
                <a:gd name="T54" fmla="*/ 2147483647 w 63"/>
                <a:gd name="T55" fmla="*/ 2147483647 h 63"/>
                <a:gd name="T56" fmla="*/ 2147483647 w 63"/>
                <a:gd name="T57" fmla="*/ 2147483647 h 63"/>
                <a:gd name="T58" fmla="*/ 2147483647 w 63"/>
                <a:gd name="T59" fmla="*/ 2147483647 h 63"/>
                <a:gd name="T60" fmla="*/ 2147483647 w 63"/>
                <a:gd name="T61" fmla="*/ 2147483647 h 63"/>
                <a:gd name="T62" fmla="*/ 2147483647 w 63"/>
                <a:gd name="T63" fmla="*/ 2147483647 h 63"/>
                <a:gd name="T64" fmla="*/ 2147483647 w 63"/>
                <a:gd name="T65" fmla="*/ 2147483647 h 63"/>
                <a:gd name="T66" fmla="*/ 2147483647 w 63"/>
                <a:gd name="T67" fmla="*/ 2147483647 h 63"/>
                <a:gd name="T68" fmla="*/ 2147483647 w 63"/>
                <a:gd name="T69" fmla="*/ 2147483647 h 63"/>
                <a:gd name="T70" fmla="*/ 2147483647 w 63"/>
                <a:gd name="T71" fmla="*/ 2147483647 h 63"/>
                <a:gd name="T72" fmla="*/ 2147483647 w 63"/>
                <a:gd name="T73" fmla="*/ 2147483647 h 63"/>
                <a:gd name="T74" fmla="*/ 2147483647 w 63"/>
                <a:gd name="T75" fmla="*/ 2147483647 h 63"/>
                <a:gd name="T76" fmla="*/ 2147483647 w 63"/>
                <a:gd name="T77" fmla="*/ 2147483647 h 63"/>
                <a:gd name="T78" fmla="*/ 2147483647 w 63"/>
                <a:gd name="T79" fmla="*/ 2147483647 h 63"/>
                <a:gd name="T80" fmla="*/ 2147483647 w 63"/>
                <a:gd name="T81" fmla="*/ 2147483647 h 63"/>
                <a:gd name="T82" fmla="*/ 2147483647 w 63"/>
                <a:gd name="T83" fmla="*/ 2147483647 h 63"/>
                <a:gd name="T84" fmla="*/ 2147483647 w 63"/>
                <a:gd name="T85" fmla="*/ 2147483647 h 63"/>
                <a:gd name="T86" fmla="*/ 2147483647 w 63"/>
                <a:gd name="T87" fmla="*/ 2147483647 h 63"/>
                <a:gd name="T88" fmla="*/ 2147483647 w 63"/>
                <a:gd name="T89" fmla="*/ 2147483647 h 63"/>
                <a:gd name="T90" fmla="*/ 2147483647 w 63"/>
                <a:gd name="T91" fmla="*/ 2147483647 h 63"/>
                <a:gd name="T92" fmla="*/ 2147483647 w 63"/>
                <a:gd name="T93" fmla="*/ 2147483647 h 63"/>
                <a:gd name="T94" fmla="*/ 2147483647 w 63"/>
                <a:gd name="T95" fmla="*/ 2147483647 h 63"/>
                <a:gd name="T96" fmla="*/ 2147483647 w 63"/>
                <a:gd name="T97" fmla="*/ 2147483647 h 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3"/>
                <a:gd name="T148" fmla="*/ 0 h 63"/>
                <a:gd name="T149" fmla="*/ 63 w 63"/>
                <a:gd name="T150" fmla="*/ 63 h 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3" h="63">
                  <a:moveTo>
                    <a:pt x="0" y="32"/>
                  </a:moveTo>
                  <a:lnTo>
                    <a:pt x="0" y="22"/>
                  </a:lnTo>
                  <a:lnTo>
                    <a:pt x="5" y="15"/>
                  </a:lnTo>
                  <a:lnTo>
                    <a:pt x="10" y="8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9" y="4"/>
                  </a:lnTo>
                  <a:lnTo>
                    <a:pt x="53" y="8"/>
                  </a:lnTo>
                  <a:lnTo>
                    <a:pt x="58" y="15"/>
                  </a:lnTo>
                  <a:lnTo>
                    <a:pt x="63" y="22"/>
                  </a:lnTo>
                  <a:lnTo>
                    <a:pt x="63" y="30"/>
                  </a:lnTo>
                  <a:lnTo>
                    <a:pt x="63" y="41"/>
                  </a:lnTo>
                  <a:lnTo>
                    <a:pt x="58" y="48"/>
                  </a:lnTo>
                  <a:lnTo>
                    <a:pt x="53" y="54"/>
                  </a:lnTo>
                  <a:lnTo>
                    <a:pt x="47" y="59"/>
                  </a:lnTo>
                  <a:lnTo>
                    <a:pt x="40" y="63"/>
                  </a:lnTo>
                  <a:lnTo>
                    <a:pt x="30" y="63"/>
                  </a:lnTo>
                  <a:lnTo>
                    <a:pt x="23" y="63"/>
                  </a:lnTo>
                  <a:lnTo>
                    <a:pt x="14" y="59"/>
                  </a:lnTo>
                  <a:lnTo>
                    <a:pt x="10" y="54"/>
                  </a:lnTo>
                  <a:lnTo>
                    <a:pt x="5" y="48"/>
                  </a:lnTo>
                  <a:lnTo>
                    <a:pt x="0" y="39"/>
                  </a:lnTo>
                  <a:lnTo>
                    <a:pt x="0" y="32"/>
                  </a:lnTo>
                  <a:close/>
                  <a:moveTo>
                    <a:pt x="10" y="32"/>
                  </a:moveTo>
                  <a:lnTo>
                    <a:pt x="10" y="39"/>
                  </a:lnTo>
                  <a:lnTo>
                    <a:pt x="12" y="46"/>
                  </a:lnTo>
                  <a:lnTo>
                    <a:pt x="14" y="50"/>
                  </a:lnTo>
                  <a:lnTo>
                    <a:pt x="19" y="54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7" y="50"/>
                  </a:lnTo>
                  <a:lnTo>
                    <a:pt x="51" y="46"/>
                  </a:lnTo>
                  <a:lnTo>
                    <a:pt x="53" y="39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1" y="17"/>
                  </a:lnTo>
                  <a:lnTo>
                    <a:pt x="49" y="13"/>
                  </a:lnTo>
                  <a:lnTo>
                    <a:pt x="44" y="8"/>
                  </a:lnTo>
                  <a:lnTo>
                    <a:pt x="37" y="6"/>
                  </a:lnTo>
                  <a:lnTo>
                    <a:pt x="30" y="6"/>
                  </a:lnTo>
                  <a:lnTo>
                    <a:pt x="23" y="8"/>
                  </a:lnTo>
                  <a:lnTo>
                    <a:pt x="17" y="13"/>
                  </a:lnTo>
                  <a:lnTo>
                    <a:pt x="12" y="17"/>
                  </a:lnTo>
                  <a:lnTo>
                    <a:pt x="10" y="24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2" name="Freeform 38"/>
            <p:cNvSpPr>
              <a:spLocks/>
            </p:cNvSpPr>
            <p:nvPr/>
          </p:nvSpPr>
          <p:spPr bwMode="auto">
            <a:xfrm>
              <a:off x="1101725" y="5708650"/>
              <a:ext cx="80963" cy="100013"/>
            </a:xfrm>
            <a:custGeom>
              <a:avLst/>
              <a:gdLst>
                <a:gd name="T0" fmla="*/ 0 w 51"/>
                <a:gd name="T1" fmla="*/ 2147483647 h 63"/>
                <a:gd name="T2" fmla="*/ 0 w 51"/>
                <a:gd name="T3" fmla="*/ 0 h 63"/>
                <a:gd name="T4" fmla="*/ 2147483647 w 51"/>
                <a:gd name="T5" fmla="*/ 0 h 63"/>
                <a:gd name="T6" fmla="*/ 2147483647 w 51"/>
                <a:gd name="T7" fmla="*/ 2147483647 h 63"/>
                <a:gd name="T8" fmla="*/ 2147483647 w 51"/>
                <a:gd name="T9" fmla="*/ 0 h 63"/>
                <a:gd name="T10" fmla="*/ 2147483647 w 51"/>
                <a:gd name="T11" fmla="*/ 0 h 63"/>
                <a:gd name="T12" fmla="*/ 2147483647 w 51"/>
                <a:gd name="T13" fmla="*/ 2147483647 h 63"/>
                <a:gd name="T14" fmla="*/ 2147483647 w 51"/>
                <a:gd name="T15" fmla="*/ 2147483647 h 63"/>
                <a:gd name="T16" fmla="*/ 2147483647 w 51"/>
                <a:gd name="T17" fmla="*/ 2147483647 h 63"/>
                <a:gd name="T18" fmla="*/ 2147483647 w 51"/>
                <a:gd name="T19" fmla="*/ 2147483647 h 63"/>
                <a:gd name="T20" fmla="*/ 0 w 51"/>
                <a:gd name="T21" fmla="*/ 2147483647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63"/>
                <a:gd name="T35" fmla="*/ 51 w 51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63">
                  <a:moveTo>
                    <a:pt x="0" y="63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1" y="48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1" y="63"/>
                  </a:lnTo>
                  <a:lnTo>
                    <a:pt x="41" y="63"/>
                  </a:lnTo>
                  <a:lnTo>
                    <a:pt x="7" y="15"/>
                  </a:lnTo>
                  <a:lnTo>
                    <a:pt x="7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3" name="Freeform 39"/>
            <p:cNvSpPr>
              <a:spLocks noEditPoints="1"/>
            </p:cNvSpPr>
            <p:nvPr/>
          </p:nvSpPr>
          <p:spPr bwMode="auto">
            <a:xfrm>
              <a:off x="709613" y="6332538"/>
              <a:ext cx="98425" cy="100012"/>
            </a:xfrm>
            <a:custGeom>
              <a:avLst/>
              <a:gdLst>
                <a:gd name="T0" fmla="*/ 0 w 62"/>
                <a:gd name="T1" fmla="*/ 2147483647 h 63"/>
                <a:gd name="T2" fmla="*/ 2147483647 w 62"/>
                <a:gd name="T3" fmla="*/ 2147483647 h 63"/>
                <a:gd name="T4" fmla="*/ 2147483647 w 62"/>
                <a:gd name="T5" fmla="*/ 2147483647 h 63"/>
                <a:gd name="T6" fmla="*/ 2147483647 w 62"/>
                <a:gd name="T7" fmla="*/ 2147483647 h 63"/>
                <a:gd name="T8" fmla="*/ 2147483647 w 62"/>
                <a:gd name="T9" fmla="*/ 2147483647 h 63"/>
                <a:gd name="T10" fmla="*/ 2147483647 w 62"/>
                <a:gd name="T11" fmla="*/ 0 h 63"/>
                <a:gd name="T12" fmla="*/ 2147483647 w 62"/>
                <a:gd name="T13" fmla="*/ 0 h 63"/>
                <a:gd name="T14" fmla="*/ 2147483647 w 62"/>
                <a:gd name="T15" fmla="*/ 0 h 63"/>
                <a:gd name="T16" fmla="*/ 2147483647 w 62"/>
                <a:gd name="T17" fmla="*/ 2147483647 h 63"/>
                <a:gd name="T18" fmla="*/ 2147483647 w 62"/>
                <a:gd name="T19" fmla="*/ 2147483647 h 63"/>
                <a:gd name="T20" fmla="*/ 2147483647 w 62"/>
                <a:gd name="T21" fmla="*/ 2147483647 h 63"/>
                <a:gd name="T22" fmla="*/ 2147483647 w 62"/>
                <a:gd name="T23" fmla="*/ 2147483647 h 63"/>
                <a:gd name="T24" fmla="*/ 2147483647 w 62"/>
                <a:gd name="T25" fmla="*/ 2147483647 h 63"/>
                <a:gd name="T26" fmla="*/ 2147483647 w 62"/>
                <a:gd name="T27" fmla="*/ 2147483647 h 63"/>
                <a:gd name="T28" fmla="*/ 2147483647 w 62"/>
                <a:gd name="T29" fmla="*/ 2147483647 h 63"/>
                <a:gd name="T30" fmla="*/ 2147483647 w 62"/>
                <a:gd name="T31" fmla="*/ 2147483647 h 63"/>
                <a:gd name="T32" fmla="*/ 2147483647 w 62"/>
                <a:gd name="T33" fmla="*/ 2147483647 h 63"/>
                <a:gd name="T34" fmla="*/ 2147483647 w 62"/>
                <a:gd name="T35" fmla="*/ 2147483647 h 63"/>
                <a:gd name="T36" fmla="*/ 2147483647 w 62"/>
                <a:gd name="T37" fmla="*/ 2147483647 h 63"/>
                <a:gd name="T38" fmla="*/ 2147483647 w 62"/>
                <a:gd name="T39" fmla="*/ 2147483647 h 63"/>
                <a:gd name="T40" fmla="*/ 2147483647 w 62"/>
                <a:gd name="T41" fmla="*/ 2147483647 h 63"/>
                <a:gd name="T42" fmla="*/ 2147483647 w 62"/>
                <a:gd name="T43" fmla="*/ 2147483647 h 63"/>
                <a:gd name="T44" fmla="*/ 2147483647 w 62"/>
                <a:gd name="T45" fmla="*/ 2147483647 h 63"/>
                <a:gd name="T46" fmla="*/ 2147483647 w 62"/>
                <a:gd name="T47" fmla="*/ 2147483647 h 63"/>
                <a:gd name="T48" fmla="*/ 0 w 62"/>
                <a:gd name="T49" fmla="*/ 2147483647 h 63"/>
                <a:gd name="T50" fmla="*/ 2147483647 w 62"/>
                <a:gd name="T51" fmla="*/ 2147483647 h 63"/>
                <a:gd name="T52" fmla="*/ 2147483647 w 62"/>
                <a:gd name="T53" fmla="*/ 2147483647 h 63"/>
                <a:gd name="T54" fmla="*/ 2147483647 w 62"/>
                <a:gd name="T55" fmla="*/ 2147483647 h 63"/>
                <a:gd name="T56" fmla="*/ 2147483647 w 62"/>
                <a:gd name="T57" fmla="*/ 2147483647 h 63"/>
                <a:gd name="T58" fmla="*/ 2147483647 w 62"/>
                <a:gd name="T59" fmla="*/ 2147483647 h 63"/>
                <a:gd name="T60" fmla="*/ 2147483647 w 62"/>
                <a:gd name="T61" fmla="*/ 2147483647 h 63"/>
                <a:gd name="T62" fmla="*/ 2147483647 w 62"/>
                <a:gd name="T63" fmla="*/ 2147483647 h 63"/>
                <a:gd name="T64" fmla="*/ 2147483647 w 62"/>
                <a:gd name="T65" fmla="*/ 2147483647 h 63"/>
                <a:gd name="T66" fmla="*/ 2147483647 w 62"/>
                <a:gd name="T67" fmla="*/ 2147483647 h 63"/>
                <a:gd name="T68" fmla="*/ 2147483647 w 62"/>
                <a:gd name="T69" fmla="*/ 2147483647 h 63"/>
                <a:gd name="T70" fmla="*/ 2147483647 w 62"/>
                <a:gd name="T71" fmla="*/ 2147483647 h 63"/>
                <a:gd name="T72" fmla="*/ 2147483647 w 62"/>
                <a:gd name="T73" fmla="*/ 2147483647 h 63"/>
                <a:gd name="T74" fmla="*/ 2147483647 w 62"/>
                <a:gd name="T75" fmla="*/ 2147483647 h 63"/>
                <a:gd name="T76" fmla="*/ 2147483647 w 62"/>
                <a:gd name="T77" fmla="*/ 2147483647 h 63"/>
                <a:gd name="T78" fmla="*/ 2147483647 w 62"/>
                <a:gd name="T79" fmla="*/ 2147483647 h 63"/>
                <a:gd name="T80" fmla="*/ 2147483647 w 62"/>
                <a:gd name="T81" fmla="*/ 2147483647 h 63"/>
                <a:gd name="T82" fmla="*/ 2147483647 w 62"/>
                <a:gd name="T83" fmla="*/ 2147483647 h 63"/>
                <a:gd name="T84" fmla="*/ 2147483647 w 62"/>
                <a:gd name="T85" fmla="*/ 2147483647 h 63"/>
                <a:gd name="T86" fmla="*/ 2147483647 w 62"/>
                <a:gd name="T87" fmla="*/ 2147483647 h 63"/>
                <a:gd name="T88" fmla="*/ 2147483647 w 62"/>
                <a:gd name="T89" fmla="*/ 2147483647 h 63"/>
                <a:gd name="T90" fmla="*/ 2147483647 w 62"/>
                <a:gd name="T91" fmla="*/ 2147483647 h 63"/>
                <a:gd name="T92" fmla="*/ 2147483647 w 62"/>
                <a:gd name="T93" fmla="*/ 2147483647 h 63"/>
                <a:gd name="T94" fmla="*/ 2147483647 w 62"/>
                <a:gd name="T95" fmla="*/ 2147483647 h 63"/>
                <a:gd name="T96" fmla="*/ 2147483647 w 62"/>
                <a:gd name="T97" fmla="*/ 2147483647 h 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"/>
                <a:gd name="T148" fmla="*/ 0 h 63"/>
                <a:gd name="T149" fmla="*/ 62 w 62"/>
                <a:gd name="T150" fmla="*/ 63 h 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" h="63">
                  <a:moveTo>
                    <a:pt x="0" y="32"/>
                  </a:moveTo>
                  <a:lnTo>
                    <a:pt x="2" y="21"/>
                  </a:lnTo>
                  <a:lnTo>
                    <a:pt x="4" y="15"/>
                  </a:lnTo>
                  <a:lnTo>
                    <a:pt x="9" y="8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8" y="4"/>
                  </a:lnTo>
                  <a:lnTo>
                    <a:pt x="55" y="8"/>
                  </a:lnTo>
                  <a:lnTo>
                    <a:pt x="60" y="15"/>
                  </a:lnTo>
                  <a:lnTo>
                    <a:pt x="62" y="21"/>
                  </a:lnTo>
                  <a:lnTo>
                    <a:pt x="62" y="30"/>
                  </a:lnTo>
                  <a:lnTo>
                    <a:pt x="62" y="41"/>
                  </a:lnTo>
                  <a:lnTo>
                    <a:pt x="60" y="48"/>
                  </a:lnTo>
                  <a:lnTo>
                    <a:pt x="55" y="54"/>
                  </a:lnTo>
                  <a:lnTo>
                    <a:pt x="48" y="58"/>
                  </a:lnTo>
                  <a:lnTo>
                    <a:pt x="39" y="63"/>
                  </a:lnTo>
                  <a:lnTo>
                    <a:pt x="32" y="63"/>
                  </a:lnTo>
                  <a:lnTo>
                    <a:pt x="23" y="63"/>
                  </a:lnTo>
                  <a:lnTo>
                    <a:pt x="16" y="58"/>
                  </a:lnTo>
                  <a:lnTo>
                    <a:pt x="9" y="54"/>
                  </a:lnTo>
                  <a:lnTo>
                    <a:pt x="4" y="48"/>
                  </a:lnTo>
                  <a:lnTo>
                    <a:pt x="2" y="39"/>
                  </a:lnTo>
                  <a:lnTo>
                    <a:pt x="0" y="32"/>
                  </a:lnTo>
                  <a:close/>
                  <a:moveTo>
                    <a:pt x="9" y="32"/>
                  </a:moveTo>
                  <a:lnTo>
                    <a:pt x="9" y="39"/>
                  </a:lnTo>
                  <a:lnTo>
                    <a:pt x="11" y="45"/>
                  </a:lnTo>
                  <a:lnTo>
                    <a:pt x="16" y="50"/>
                  </a:lnTo>
                  <a:lnTo>
                    <a:pt x="20" y="54"/>
                  </a:lnTo>
                  <a:lnTo>
                    <a:pt x="25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3" y="54"/>
                  </a:lnTo>
                  <a:lnTo>
                    <a:pt x="48" y="50"/>
                  </a:lnTo>
                  <a:lnTo>
                    <a:pt x="50" y="45"/>
                  </a:lnTo>
                  <a:lnTo>
                    <a:pt x="53" y="39"/>
                  </a:lnTo>
                  <a:lnTo>
                    <a:pt x="55" y="30"/>
                  </a:lnTo>
                  <a:lnTo>
                    <a:pt x="53" y="24"/>
                  </a:lnTo>
                  <a:lnTo>
                    <a:pt x="50" y="17"/>
                  </a:lnTo>
                  <a:lnTo>
                    <a:pt x="48" y="13"/>
                  </a:lnTo>
                  <a:lnTo>
                    <a:pt x="43" y="8"/>
                  </a:lnTo>
                  <a:lnTo>
                    <a:pt x="39" y="6"/>
                  </a:lnTo>
                  <a:lnTo>
                    <a:pt x="32" y="6"/>
                  </a:lnTo>
                  <a:lnTo>
                    <a:pt x="23" y="8"/>
                  </a:lnTo>
                  <a:lnTo>
                    <a:pt x="16" y="13"/>
                  </a:lnTo>
                  <a:lnTo>
                    <a:pt x="11" y="17"/>
                  </a:lnTo>
                  <a:lnTo>
                    <a:pt x="9" y="24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4" name="Freeform 40"/>
            <p:cNvSpPr>
              <a:spLocks/>
            </p:cNvSpPr>
            <p:nvPr/>
          </p:nvSpPr>
          <p:spPr bwMode="auto">
            <a:xfrm>
              <a:off x="338138" y="5708650"/>
              <a:ext cx="80962" cy="100013"/>
            </a:xfrm>
            <a:custGeom>
              <a:avLst/>
              <a:gdLst>
                <a:gd name="T0" fmla="*/ 0 w 51"/>
                <a:gd name="T1" fmla="*/ 2147483647 h 63"/>
                <a:gd name="T2" fmla="*/ 0 w 51"/>
                <a:gd name="T3" fmla="*/ 0 h 63"/>
                <a:gd name="T4" fmla="*/ 2147483647 w 51"/>
                <a:gd name="T5" fmla="*/ 0 h 63"/>
                <a:gd name="T6" fmla="*/ 2147483647 w 51"/>
                <a:gd name="T7" fmla="*/ 2147483647 h 63"/>
                <a:gd name="T8" fmla="*/ 2147483647 w 51"/>
                <a:gd name="T9" fmla="*/ 0 h 63"/>
                <a:gd name="T10" fmla="*/ 2147483647 w 51"/>
                <a:gd name="T11" fmla="*/ 0 h 63"/>
                <a:gd name="T12" fmla="*/ 2147483647 w 51"/>
                <a:gd name="T13" fmla="*/ 2147483647 h 63"/>
                <a:gd name="T14" fmla="*/ 2147483647 w 51"/>
                <a:gd name="T15" fmla="*/ 2147483647 h 63"/>
                <a:gd name="T16" fmla="*/ 2147483647 w 51"/>
                <a:gd name="T17" fmla="*/ 2147483647 h 63"/>
                <a:gd name="T18" fmla="*/ 2147483647 w 51"/>
                <a:gd name="T19" fmla="*/ 2147483647 h 63"/>
                <a:gd name="T20" fmla="*/ 0 w 51"/>
                <a:gd name="T21" fmla="*/ 2147483647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63"/>
                <a:gd name="T35" fmla="*/ 51 w 51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63">
                  <a:moveTo>
                    <a:pt x="0" y="63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2" y="48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1" y="63"/>
                  </a:lnTo>
                  <a:lnTo>
                    <a:pt x="42" y="63"/>
                  </a:lnTo>
                  <a:lnTo>
                    <a:pt x="7" y="15"/>
                  </a:lnTo>
                  <a:lnTo>
                    <a:pt x="7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5" name="Freeform 41"/>
            <p:cNvSpPr>
              <a:spLocks/>
            </p:cNvSpPr>
            <p:nvPr/>
          </p:nvSpPr>
          <p:spPr bwMode="auto">
            <a:xfrm>
              <a:off x="2663825" y="5746750"/>
              <a:ext cx="307975" cy="196850"/>
            </a:xfrm>
            <a:custGeom>
              <a:avLst/>
              <a:gdLst>
                <a:gd name="T0" fmla="*/ 0 w 242"/>
                <a:gd name="T1" fmla="*/ 2147483647 h 139"/>
                <a:gd name="T2" fmla="*/ 0 w 242"/>
                <a:gd name="T3" fmla="*/ 2147483647 h 139"/>
                <a:gd name="T4" fmla="*/ 0 w 242"/>
                <a:gd name="T5" fmla="*/ 0 h 139"/>
                <a:gd name="T6" fmla="*/ 2147483647 w 242"/>
                <a:gd name="T7" fmla="*/ 2147483647 h 139"/>
                <a:gd name="T8" fmla="*/ 2147483647 w 242"/>
                <a:gd name="T9" fmla="*/ 2147483647 h 139"/>
                <a:gd name="T10" fmla="*/ 0 w 242"/>
                <a:gd name="T11" fmla="*/ 2147483647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"/>
                <a:gd name="T19" fmla="*/ 0 h 139"/>
                <a:gd name="T20" fmla="*/ 242 w 242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" h="139">
                  <a:moveTo>
                    <a:pt x="0" y="11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42" y="133"/>
                  </a:lnTo>
                  <a:lnTo>
                    <a:pt x="238" y="13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6" name="Freeform 42"/>
            <p:cNvSpPr>
              <a:spLocks/>
            </p:cNvSpPr>
            <p:nvPr/>
          </p:nvSpPr>
          <p:spPr bwMode="auto">
            <a:xfrm>
              <a:off x="2282825" y="5746750"/>
              <a:ext cx="381000" cy="217488"/>
            </a:xfrm>
            <a:custGeom>
              <a:avLst/>
              <a:gdLst>
                <a:gd name="T0" fmla="*/ 2147483647 w 240"/>
                <a:gd name="T1" fmla="*/ 0 h 137"/>
                <a:gd name="T2" fmla="*/ 2147483647 w 240"/>
                <a:gd name="T3" fmla="*/ 2147483647 h 137"/>
                <a:gd name="T4" fmla="*/ 2147483647 w 240"/>
                <a:gd name="T5" fmla="*/ 2147483647 h 137"/>
                <a:gd name="T6" fmla="*/ 2147483647 w 240"/>
                <a:gd name="T7" fmla="*/ 2147483647 h 137"/>
                <a:gd name="T8" fmla="*/ 0 w 240"/>
                <a:gd name="T9" fmla="*/ 2147483647 h 137"/>
                <a:gd name="T10" fmla="*/ 0 w 240"/>
                <a:gd name="T11" fmla="*/ 2147483647 h 137"/>
                <a:gd name="T12" fmla="*/ 2147483647 w 240"/>
                <a:gd name="T13" fmla="*/ 0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0"/>
                <a:gd name="T22" fmla="*/ 0 h 137"/>
                <a:gd name="T23" fmla="*/ 240 w 240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0" h="137">
                  <a:moveTo>
                    <a:pt x="240" y="0"/>
                  </a:moveTo>
                  <a:lnTo>
                    <a:pt x="240" y="4"/>
                  </a:lnTo>
                  <a:lnTo>
                    <a:pt x="240" y="11"/>
                  </a:lnTo>
                  <a:lnTo>
                    <a:pt x="4" y="137"/>
                  </a:lnTo>
                  <a:lnTo>
                    <a:pt x="0" y="135"/>
                  </a:lnTo>
                  <a:lnTo>
                    <a:pt x="0" y="13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7" name="Freeform 43"/>
            <p:cNvSpPr>
              <a:spLocks/>
            </p:cNvSpPr>
            <p:nvPr/>
          </p:nvSpPr>
          <p:spPr bwMode="auto">
            <a:xfrm>
              <a:off x="1970088" y="5788025"/>
              <a:ext cx="312737" cy="176213"/>
            </a:xfrm>
            <a:custGeom>
              <a:avLst/>
              <a:gdLst>
                <a:gd name="T0" fmla="*/ 2147483647 w 197"/>
                <a:gd name="T1" fmla="*/ 2147483647 h 111"/>
                <a:gd name="T2" fmla="*/ 2147483647 w 197"/>
                <a:gd name="T3" fmla="*/ 2147483647 h 111"/>
                <a:gd name="T4" fmla="*/ 2147483647 w 197"/>
                <a:gd name="T5" fmla="*/ 2147483647 h 111"/>
                <a:gd name="T6" fmla="*/ 0 w 197"/>
                <a:gd name="T7" fmla="*/ 2147483647 h 111"/>
                <a:gd name="T8" fmla="*/ 2147483647 w 197"/>
                <a:gd name="T9" fmla="*/ 0 h 111"/>
                <a:gd name="T10" fmla="*/ 2147483647 w 197"/>
                <a:gd name="T11" fmla="*/ 2147483647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"/>
                <a:gd name="T19" fmla="*/ 0 h 111"/>
                <a:gd name="T20" fmla="*/ 197 w 19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" h="111">
                  <a:moveTo>
                    <a:pt x="197" y="105"/>
                  </a:moveTo>
                  <a:lnTo>
                    <a:pt x="197" y="109"/>
                  </a:lnTo>
                  <a:lnTo>
                    <a:pt x="192" y="111"/>
                  </a:lnTo>
                  <a:lnTo>
                    <a:pt x="0" y="6"/>
                  </a:lnTo>
                  <a:lnTo>
                    <a:pt x="5" y="0"/>
                  </a:lnTo>
                  <a:lnTo>
                    <a:pt x="197" y="10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8" name="Freeform 44"/>
            <p:cNvSpPr>
              <a:spLocks/>
            </p:cNvSpPr>
            <p:nvPr/>
          </p:nvSpPr>
          <p:spPr bwMode="auto">
            <a:xfrm>
              <a:off x="1522413" y="5788025"/>
              <a:ext cx="312737" cy="176213"/>
            </a:xfrm>
            <a:custGeom>
              <a:avLst/>
              <a:gdLst>
                <a:gd name="T0" fmla="*/ 2147483647 w 197"/>
                <a:gd name="T1" fmla="*/ 0 h 111"/>
                <a:gd name="T2" fmla="*/ 2147483647 w 197"/>
                <a:gd name="T3" fmla="*/ 2147483647 h 111"/>
                <a:gd name="T4" fmla="*/ 2147483647 w 197"/>
                <a:gd name="T5" fmla="*/ 2147483647 h 111"/>
                <a:gd name="T6" fmla="*/ 0 w 197"/>
                <a:gd name="T7" fmla="*/ 2147483647 h 111"/>
                <a:gd name="T8" fmla="*/ 0 w 197"/>
                <a:gd name="T9" fmla="*/ 2147483647 h 111"/>
                <a:gd name="T10" fmla="*/ 2147483647 w 197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"/>
                <a:gd name="T19" fmla="*/ 0 h 111"/>
                <a:gd name="T20" fmla="*/ 197 w 19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" h="111">
                  <a:moveTo>
                    <a:pt x="192" y="0"/>
                  </a:moveTo>
                  <a:lnTo>
                    <a:pt x="197" y="6"/>
                  </a:lnTo>
                  <a:lnTo>
                    <a:pt x="5" y="111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9" name="Freeform 45"/>
            <p:cNvSpPr>
              <a:spLocks/>
            </p:cNvSpPr>
            <p:nvPr/>
          </p:nvSpPr>
          <p:spPr bwMode="auto">
            <a:xfrm>
              <a:off x="1516063" y="5961063"/>
              <a:ext cx="14287" cy="415925"/>
            </a:xfrm>
            <a:custGeom>
              <a:avLst/>
              <a:gdLst>
                <a:gd name="T0" fmla="*/ 0 w 9"/>
                <a:gd name="T1" fmla="*/ 2147483647 h 262"/>
                <a:gd name="T2" fmla="*/ 2147483647 w 9"/>
                <a:gd name="T3" fmla="*/ 0 h 262"/>
                <a:gd name="T4" fmla="*/ 2147483647 w 9"/>
                <a:gd name="T5" fmla="*/ 2147483647 h 262"/>
                <a:gd name="T6" fmla="*/ 2147483647 w 9"/>
                <a:gd name="T7" fmla="*/ 2147483647 h 262"/>
                <a:gd name="T8" fmla="*/ 0 w 9"/>
                <a:gd name="T9" fmla="*/ 2147483647 h 262"/>
                <a:gd name="T10" fmla="*/ 0 w 9"/>
                <a:gd name="T11" fmla="*/ 2147483647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62"/>
                <a:gd name="T20" fmla="*/ 9 w 9"/>
                <a:gd name="T21" fmla="*/ 262 h 2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62">
                  <a:moveTo>
                    <a:pt x="0" y="2"/>
                  </a:moveTo>
                  <a:lnTo>
                    <a:pt x="4" y="0"/>
                  </a:lnTo>
                  <a:lnTo>
                    <a:pt x="9" y="2"/>
                  </a:lnTo>
                  <a:lnTo>
                    <a:pt x="9" y="262"/>
                  </a:lnTo>
                  <a:lnTo>
                    <a:pt x="0" y="26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0" name="Freeform 46"/>
            <p:cNvSpPr>
              <a:spLocks/>
            </p:cNvSpPr>
            <p:nvPr/>
          </p:nvSpPr>
          <p:spPr bwMode="auto">
            <a:xfrm>
              <a:off x="1219200" y="5791200"/>
              <a:ext cx="303213" cy="173038"/>
            </a:xfrm>
            <a:custGeom>
              <a:avLst/>
              <a:gdLst>
                <a:gd name="T0" fmla="*/ 2147483647 w 191"/>
                <a:gd name="T1" fmla="*/ 2147483647 h 109"/>
                <a:gd name="T2" fmla="*/ 2147483647 w 191"/>
                <a:gd name="T3" fmla="*/ 2147483647 h 109"/>
                <a:gd name="T4" fmla="*/ 2147483647 w 191"/>
                <a:gd name="T5" fmla="*/ 2147483647 h 109"/>
                <a:gd name="T6" fmla="*/ 0 w 191"/>
                <a:gd name="T7" fmla="*/ 2147483647 h 109"/>
                <a:gd name="T8" fmla="*/ 2147483647 w 191"/>
                <a:gd name="T9" fmla="*/ 0 h 109"/>
                <a:gd name="T10" fmla="*/ 2147483647 w 191"/>
                <a:gd name="T11" fmla="*/ 2147483647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109"/>
                <a:gd name="T20" fmla="*/ 191 w 191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109">
                  <a:moveTo>
                    <a:pt x="191" y="103"/>
                  </a:moveTo>
                  <a:lnTo>
                    <a:pt x="191" y="107"/>
                  </a:lnTo>
                  <a:lnTo>
                    <a:pt x="187" y="10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91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1" name="Freeform 47"/>
            <p:cNvSpPr>
              <a:spLocks/>
            </p:cNvSpPr>
            <p:nvPr/>
          </p:nvSpPr>
          <p:spPr bwMode="auto">
            <a:xfrm>
              <a:off x="760413" y="5791200"/>
              <a:ext cx="304800" cy="180975"/>
            </a:xfrm>
            <a:custGeom>
              <a:avLst/>
              <a:gdLst>
                <a:gd name="T0" fmla="*/ 2147483647 w 192"/>
                <a:gd name="T1" fmla="*/ 0 h 114"/>
                <a:gd name="T2" fmla="*/ 2147483647 w 192"/>
                <a:gd name="T3" fmla="*/ 2147483647 h 114"/>
                <a:gd name="T4" fmla="*/ 0 w 192"/>
                <a:gd name="T5" fmla="*/ 2147483647 h 114"/>
                <a:gd name="T6" fmla="*/ 0 w 192"/>
                <a:gd name="T7" fmla="*/ 2147483647 h 114"/>
                <a:gd name="T8" fmla="*/ 0 w 192"/>
                <a:gd name="T9" fmla="*/ 2147483647 h 114"/>
                <a:gd name="T10" fmla="*/ 2147483647 w 192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14"/>
                <a:gd name="T20" fmla="*/ 192 w 192"/>
                <a:gd name="T21" fmla="*/ 114 h 1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14">
                  <a:moveTo>
                    <a:pt x="187" y="0"/>
                  </a:moveTo>
                  <a:lnTo>
                    <a:pt x="192" y="9"/>
                  </a:lnTo>
                  <a:lnTo>
                    <a:pt x="0" y="114"/>
                  </a:lnTo>
                  <a:lnTo>
                    <a:pt x="0" y="107"/>
                  </a:lnTo>
                  <a:lnTo>
                    <a:pt x="0" y="103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2" name="Rectangle 48"/>
            <p:cNvSpPr>
              <a:spLocks noChangeArrowheads="1"/>
            </p:cNvSpPr>
            <p:nvPr/>
          </p:nvSpPr>
          <p:spPr bwMode="auto">
            <a:xfrm>
              <a:off x="727075" y="5946775"/>
              <a:ext cx="14288" cy="357188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43" name="Rectangle 49"/>
            <p:cNvSpPr>
              <a:spLocks noChangeArrowheads="1"/>
            </p:cNvSpPr>
            <p:nvPr/>
          </p:nvSpPr>
          <p:spPr bwMode="auto">
            <a:xfrm>
              <a:off x="777875" y="5946775"/>
              <a:ext cx="15875" cy="357188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44" name="Freeform 50"/>
            <p:cNvSpPr>
              <a:spLocks/>
            </p:cNvSpPr>
            <p:nvPr/>
          </p:nvSpPr>
          <p:spPr bwMode="auto">
            <a:xfrm>
              <a:off x="455613" y="5791200"/>
              <a:ext cx="304800" cy="180975"/>
            </a:xfrm>
            <a:custGeom>
              <a:avLst/>
              <a:gdLst>
                <a:gd name="T0" fmla="*/ 2147483647 w 192"/>
                <a:gd name="T1" fmla="*/ 2147483647 h 114"/>
                <a:gd name="T2" fmla="*/ 2147483647 w 192"/>
                <a:gd name="T3" fmla="*/ 2147483647 h 114"/>
                <a:gd name="T4" fmla="*/ 2147483647 w 192"/>
                <a:gd name="T5" fmla="*/ 2147483647 h 114"/>
                <a:gd name="T6" fmla="*/ 0 w 192"/>
                <a:gd name="T7" fmla="*/ 2147483647 h 114"/>
                <a:gd name="T8" fmla="*/ 2147483647 w 192"/>
                <a:gd name="T9" fmla="*/ 0 h 114"/>
                <a:gd name="T10" fmla="*/ 2147483647 w 192"/>
                <a:gd name="T11" fmla="*/ 2147483647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14"/>
                <a:gd name="T20" fmla="*/ 192 w 192"/>
                <a:gd name="T21" fmla="*/ 114 h 1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14">
                  <a:moveTo>
                    <a:pt x="192" y="103"/>
                  </a:moveTo>
                  <a:lnTo>
                    <a:pt x="192" y="107"/>
                  </a:lnTo>
                  <a:lnTo>
                    <a:pt x="192" y="114"/>
                  </a:lnTo>
                  <a:lnTo>
                    <a:pt x="0" y="9"/>
                  </a:lnTo>
                  <a:lnTo>
                    <a:pt x="5" y="0"/>
                  </a:lnTo>
                  <a:lnTo>
                    <a:pt x="192" y="103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5" name="Freeform 51"/>
            <p:cNvSpPr>
              <a:spLocks/>
            </p:cNvSpPr>
            <p:nvPr/>
          </p:nvSpPr>
          <p:spPr bwMode="auto">
            <a:xfrm>
              <a:off x="371475" y="5334000"/>
              <a:ext cx="14288" cy="346075"/>
            </a:xfrm>
            <a:custGeom>
              <a:avLst/>
              <a:gdLst>
                <a:gd name="T0" fmla="*/ 2147483647 w 9"/>
                <a:gd name="T1" fmla="*/ 2147483647 h 218"/>
                <a:gd name="T2" fmla="*/ 0 w 9"/>
                <a:gd name="T3" fmla="*/ 2147483647 h 218"/>
                <a:gd name="T4" fmla="*/ 0 w 9"/>
                <a:gd name="T5" fmla="*/ 0 h 218"/>
                <a:gd name="T6" fmla="*/ 2147483647 w 9"/>
                <a:gd name="T7" fmla="*/ 2147483647 h 218"/>
                <a:gd name="T8" fmla="*/ 2147483647 w 9"/>
                <a:gd name="T9" fmla="*/ 2147483647 h 218"/>
                <a:gd name="T10" fmla="*/ 2147483647 w 9"/>
                <a:gd name="T11" fmla="*/ 2147483647 h 2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18"/>
                <a:gd name="T20" fmla="*/ 9 w 9"/>
                <a:gd name="T21" fmla="*/ 218 h 2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18">
                  <a:moveTo>
                    <a:pt x="9" y="218"/>
                  </a:moveTo>
                  <a:lnTo>
                    <a:pt x="0" y="218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4"/>
                  </a:lnTo>
                  <a:lnTo>
                    <a:pt x="9" y="218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6" name="Rectangle 52"/>
            <p:cNvSpPr>
              <a:spLocks noChangeArrowheads="1"/>
            </p:cNvSpPr>
            <p:nvPr/>
          </p:nvSpPr>
          <p:spPr bwMode="auto">
            <a:xfrm>
              <a:off x="422275" y="5368925"/>
              <a:ext cx="15875" cy="311150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47" name="Freeform 53"/>
            <p:cNvSpPr>
              <a:spLocks/>
            </p:cNvSpPr>
            <p:nvPr/>
          </p:nvSpPr>
          <p:spPr bwMode="auto">
            <a:xfrm>
              <a:off x="371475" y="5122863"/>
              <a:ext cx="388938" cy="217487"/>
            </a:xfrm>
            <a:custGeom>
              <a:avLst/>
              <a:gdLst>
                <a:gd name="T0" fmla="*/ 2147483647 w 245"/>
                <a:gd name="T1" fmla="*/ 2147483647 h 137"/>
                <a:gd name="T2" fmla="*/ 2147483647 w 245"/>
                <a:gd name="T3" fmla="*/ 2147483647 h 137"/>
                <a:gd name="T4" fmla="*/ 0 w 245"/>
                <a:gd name="T5" fmla="*/ 2147483647 h 137"/>
                <a:gd name="T6" fmla="*/ 2147483647 w 245"/>
                <a:gd name="T7" fmla="*/ 0 h 137"/>
                <a:gd name="T8" fmla="*/ 2147483647 w 245"/>
                <a:gd name="T9" fmla="*/ 2147483647 h 137"/>
                <a:gd name="T10" fmla="*/ 2147483647 w 245"/>
                <a:gd name="T11" fmla="*/ 2147483647 h 137"/>
                <a:gd name="T12" fmla="*/ 2147483647 w 245"/>
                <a:gd name="T13" fmla="*/ 2147483647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5"/>
                <a:gd name="T22" fmla="*/ 0 h 137"/>
                <a:gd name="T23" fmla="*/ 245 w 245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5" h="137">
                  <a:moveTo>
                    <a:pt x="9" y="137"/>
                  </a:moveTo>
                  <a:lnTo>
                    <a:pt x="5" y="135"/>
                  </a:lnTo>
                  <a:lnTo>
                    <a:pt x="0" y="133"/>
                  </a:lnTo>
                  <a:lnTo>
                    <a:pt x="245" y="0"/>
                  </a:lnTo>
                  <a:lnTo>
                    <a:pt x="245" y="4"/>
                  </a:lnTo>
                  <a:lnTo>
                    <a:pt x="245" y="11"/>
                  </a:lnTo>
                  <a:lnTo>
                    <a:pt x="9" y="13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8" name="Freeform 54"/>
            <p:cNvSpPr>
              <a:spLocks/>
            </p:cNvSpPr>
            <p:nvPr/>
          </p:nvSpPr>
          <p:spPr bwMode="auto">
            <a:xfrm>
              <a:off x="760413" y="5122863"/>
              <a:ext cx="388937" cy="217487"/>
            </a:xfrm>
            <a:custGeom>
              <a:avLst/>
              <a:gdLst>
                <a:gd name="T0" fmla="*/ 0 w 245"/>
                <a:gd name="T1" fmla="*/ 2147483647 h 137"/>
                <a:gd name="T2" fmla="*/ 0 w 245"/>
                <a:gd name="T3" fmla="*/ 2147483647 h 137"/>
                <a:gd name="T4" fmla="*/ 0 w 245"/>
                <a:gd name="T5" fmla="*/ 0 h 137"/>
                <a:gd name="T6" fmla="*/ 2147483647 w 245"/>
                <a:gd name="T7" fmla="*/ 2147483647 h 137"/>
                <a:gd name="T8" fmla="*/ 2147483647 w 245"/>
                <a:gd name="T9" fmla="*/ 2147483647 h 137"/>
                <a:gd name="T10" fmla="*/ 2147483647 w 245"/>
                <a:gd name="T11" fmla="*/ 2147483647 h 137"/>
                <a:gd name="T12" fmla="*/ 0 w 245"/>
                <a:gd name="T13" fmla="*/ 2147483647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5"/>
                <a:gd name="T22" fmla="*/ 0 h 137"/>
                <a:gd name="T23" fmla="*/ 245 w 245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5" h="137">
                  <a:moveTo>
                    <a:pt x="0" y="11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45" y="133"/>
                  </a:lnTo>
                  <a:lnTo>
                    <a:pt x="240" y="135"/>
                  </a:lnTo>
                  <a:lnTo>
                    <a:pt x="236" y="13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Freeform 55"/>
            <p:cNvSpPr>
              <a:spLocks/>
            </p:cNvSpPr>
            <p:nvPr/>
          </p:nvSpPr>
          <p:spPr bwMode="auto">
            <a:xfrm>
              <a:off x="757238" y="5181600"/>
              <a:ext cx="333375" cy="190500"/>
            </a:xfrm>
            <a:custGeom>
              <a:avLst/>
              <a:gdLst>
                <a:gd name="T0" fmla="*/ 0 w 210"/>
                <a:gd name="T1" fmla="*/ 2147483647 h 120"/>
                <a:gd name="T2" fmla="*/ 2147483647 w 210"/>
                <a:gd name="T3" fmla="*/ 0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0 w 210"/>
                <a:gd name="T9" fmla="*/ 2147483647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120"/>
                <a:gd name="T17" fmla="*/ 210 w 210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120">
                  <a:moveTo>
                    <a:pt x="0" y="9"/>
                  </a:moveTo>
                  <a:lnTo>
                    <a:pt x="4" y="0"/>
                  </a:lnTo>
                  <a:lnTo>
                    <a:pt x="210" y="113"/>
                  </a:lnTo>
                  <a:lnTo>
                    <a:pt x="205" y="12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0" name="Freeform 56"/>
            <p:cNvSpPr>
              <a:spLocks/>
            </p:cNvSpPr>
            <p:nvPr/>
          </p:nvSpPr>
          <p:spPr bwMode="auto">
            <a:xfrm>
              <a:off x="1135063" y="5334000"/>
              <a:ext cx="14287" cy="346075"/>
            </a:xfrm>
            <a:custGeom>
              <a:avLst/>
              <a:gdLst>
                <a:gd name="T0" fmla="*/ 0 w 9"/>
                <a:gd name="T1" fmla="*/ 2147483647 h 218"/>
                <a:gd name="T2" fmla="*/ 2147483647 w 9"/>
                <a:gd name="T3" fmla="*/ 2147483647 h 218"/>
                <a:gd name="T4" fmla="*/ 2147483647 w 9"/>
                <a:gd name="T5" fmla="*/ 0 h 218"/>
                <a:gd name="T6" fmla="*/ 2147483647 w 9"/>
                <a:gd name="T7" fmla="*/ 2147483647 h 218"/>
                <a:gd name="T8" fmla="*/ 0 w 9"/>
                <a:gd name="T9" fmla="*/ 2147483647 h 218"/>
                <a:gd name="T10" fmla="*/ 0 w 9"/>
                <a:gd name="T11" fmla="*/ 2147483647 h 2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18"/>
                <a:gd name="T20" fmla="*/ 9 w 9"/>
                <a:gd name="T21" fmla="*/ 218 h 2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18">
                  <a:moveTo>
                    <a:pt x="0" y="4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9" y="218"/>
                  </a:lnTo>
                  <a:lnTo>
                    <a:pt x="0" y="21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1" name="Freeform 57"/>
            <p:cNvSpPr>
              <a:spLocks/>
            </p:cNvSpPr>
            <p:nvPr/>
          </p:nvSpPr>
          <p:spPr bwMode="auto">
            <a:xfrm>
              <a:off x="2274888" y="5961063"/>
              <a:ext cx="14287" cy="415925"/>
            </a:xfrm>
            <a:custGeom>
              <a:avLst/>
              <a:gdLst>
                <a:gd name="T0" fmla="*/ 0 w 9"/>
                <a:gd name="T1" fmla="*/ 2147483647 h 262"/>
                <a:gd name="T2" fmla="*/ 2147483647 w 9"/>
                <a:gd name="T3" fmla="*/ 0 h 262"/>
                <a:gd name="T4" fmla="*/ 2147483647 w 9"/>
                <a:gd name="T5" fmla="*/ 2147483647 h 262"/>
                <a:gd name="T6" fmla="*/ 2147483647 w 9"/>
                <a:gd name="T7" fmla="*/ 2147483647 h 262"/>
                <a:gd name="T8" fmla="*/ 0 w 9"/>
                <a:gd name="T9" fmla="*/ 2147483647 h 262"/>
                <a:gd name="T10" fmla="*/ 0 w 9"/>
                <a:gd name="T11" fmla="*/ 2147483647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62"/>
                <a:gd name="T20" fmla="*/ 9 w 9"/>
                <a:gd name="T21" fmla="*/ 262 h 2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62">
                  <a:moveTo>
                    <a:pt x="0" y="2"/>
                  </a:moveTo>
                  <a:lnTo>
                    <a:pt x="5" y="0"/>
                  </a:lnTo>
                  <a:lnTo>
                    <a:pt x="9" y="2"/>
                  </a:lnTo>
                  <a:lnTo>
                    <a:pt x="9" y="262"/>
                  </a:lnTo>
                  <a:lnTo>
                    <a:pt x="0" y="26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2" name="AutoShape 107"/>
            <p:cNvSpPr>
              <a:spLocks noChangeAspect="1" noChangeArrowheads="1" noTextEdit="1"/>
            </p:cNvSpPr>
            <p:nvPr/>
          </p:nvSpPr>
          <p:spPr bwMode="auto">
            <a:xfrm>
              <a:off x="457200" y="3429000"/>
              <a:ext cx="1828800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3" name="Freeform 110"/>
            <p:cNvSpPr>
              <a:spLocks/>
            </p:cNvSpPr>
            <p:nvPr/>
          </p:nvSpPr>
          <p:spPr bwMode="auto">
            <a:xfrm>
              <a:off x="1768475" y="3768725"/>
              <a:ext cx="73025" cy="95250"/>
            </a:xfrm>
            <a:custGeom>
              <a:avLst/>
              <a:gdLst>
                <a:gd name="T0" fmla="*/ 2147483647 w 46"/>
                <a:gd name="T1" fmla="*/ 2147483647 h 60"/>
                <a:gd name="T2" fmla="*/ 2147483647 w 46"/>
                <a:gd name="T3" fmla="*/ 2147483647 h 60"/>
                <a:gd name="T4" fmla="*/ 2147483647 w 46"/>
                <a:gd name="T5" fmla="*/ 2147483647 h 60"/>
                <a:gd name="T6" fmla="*/ 2147483647 w 46"/>
                <a:gd name="T7" fmla="*/ 2147483647 h 60"/>
                <a:gd name="T8" fmla="*/ 2147483647 w 46"/>
                <a:gd name="T9" fmla="*/ 2147483647 h 60"/>
                <a:gd name="T10" fmla="*/ 2147483647 w 46"/>
                <a:gd name="T11" fmla="*/ 2147483647 h 60"/>
                <a:gd name="T12" fmla="*/ 2147483647 w 46"/>
                <a:gd name="T13" fmla="*/ 2147483647 h 60"/>
                <a:gd name="T14" fmla="*/ 2147483647 w 46"/>
                <a:gd name="T15" fmla="*/ 2147483647 h 60"/>
                <a:gd name="T16" fmla="*/ 2147483647 w 46"/>
                <a:gd name="T17" fmla="*/ 2147483647 h 60"/>
                <a:gd name="T18" fmla="*/ 2147483647 w 46"/>
                <a:gd name="T19" fmla="*/ 2147483647 h 60"/>
                <a:gd name="T20" fmla="*/ 2147483647 w 46"/>
                <a:gd name="T21" fmla="*/ 2147483647 h 60"/>
                <a:gd name="T22" fmla="*/ 2147483647 w 46"/>
                <a:gd name="T23" fmla="*/ 2147483647 h 60"/>
                <a:gd name="T24" fmla="*/ 2147483647 w 46"/>
                <a:gd name="T25" fmla="*/ 2147483647 h 60"/>
                <a:gd name="T26" fmla="*/ 2147483647 w 46"/>
                <a:gd name="T27" fmla="*/ 2147483647 h 60"/>
                <a:gd name="T28" fmla="*/ 2147483647 w 46"/>
                <a:gd name="T29" fmla="*/ 2147483647 h 60"/>
                <a:gd name="T30" fmla="*/ 2147483647 w 46"/>
                <a:gd name="T31" fmla="*/ 0 h 60"/>
                <a:gd name="T32" fmla="*/ 2147483647 w 46"/>
                <a:gd name="T33" fmla="*/ 2147483647 h 60"/>
                <a:gd name="T34" fmla="*/ 2147483647 w 46"/>
                <a:gd name="T35" fmla="*/ 2147483647 h 60"/>
                <a:gd name="T36" fmla="*/ 2147483647 w 46"/>
                <a:gd name="T37" fmla="*/ 2147483647 h 60"/>
                <a:gd name="T38" fmla="*/ 2147483647 w 46"/>
                <a:gd name="T39" fmla="*/ 2147483647 h 60"/>
                <a:gd name="T40" fmla="*/ 2147483647 w 46"/>
                <a:gd name="T41" fmla="*/ 2147483647 h 60"/>
                <a:gd name="T42" fmla="*/ 2147483647 w 46"/>
                <a:gd name="T43" fmla="*/ 2147483647 h 60"/>
                <a:gd name="T44" fmla="*/ 2147483647 w 46"/>
                <a:gd name="T45" fmla="*/ 2147483647 h 60"/>
                <a:gd name="T46" fmla="*/ 2147483647 w 46"/>
                <a:gd name="T47" fmla="*/ 2147483647 h 60"/>
                <a:gd name="T48" fmla="*/ 2147483647 w 46"/>
                <a:gd name="T49" fmla="*/ 2147483647 h 60"/>
                <a:gd name="T50" fmla="*/ 2147483647 w 46"/>
                <a:gd name="T51" fmla="*/ 2147483647 h 60"/>
                <a:gd name="T52" fmla="*/ 2147483647 w 46"/>
                <a:gd name="T53" fmla="*/ 2147483647 h 60"/>
                <a:gd name="T54" fmla="*/ 2147483647 w 46"/>
                <a:gd name="T55" fmla="*/ 2147483647 h 60"/>
                <a:gd name="T56" fmla="*/ 2147483647 w 46"/>
                <a:gd name="T57" fmla="*/ 2147483647 h 60"/>
                <a:gd name="T58" fmla="*/ 2147483647 w 46"/>
                <a:gd name="T59" fmla="*/ 2147483647 h 60"/>
                <a:gd name="T60" fmla="*/ 2147483647 w 46"/>
                <a:gd name="T61" fmla="*/ 2147483647 h 60"/>
                <a:gd name="T62" fmla="*/ 2147483647 w 46"/>
                <a:gd name="T63" fmla="*/ 2147483647 h 60"/>
                <a:gd name="T64" fmla="*/ 2147483647 w 46"/>
                <a:gd name="T65" fmla="*/ 2147483647 h 60"/>
                <a:gd name="T66" fmla="*/ 2147483647 w 46"/>
                <a:gd name="T67" fmla="*/ 2147483647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"/>
                <a:gd name="T103" fmla="*/ 0 h 60"/>
                <a:gd name="T104" fmla="*/ 46 w 46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" h="60">
                  <a:moveTo>
                    <a:pt x="0" y="40"/>
                  </a:moveTo>
                  <a:lnTo>
                    <a:pt x="8" y="40"/>
                  </a:lnTo>
                  <a:lnTo>
                    <a:pt x="8" y="44"/>
                  </a:lnTo>
                  <a:lnTo>
                    <a:pt x="10" y="46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20" y="52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32" y="52"/>
                  </a:lnTo>
                  <a:lnTo>
                    <a:pt x="34" y="50"/>
                  </a:lnTo>
                  <a:lnTo>
                    <a:pt x="36" y="48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38" y="40"/>
                  </a:lnTo>
                  <a:lnTo>
                    <a:pt x="36" y="38"/>
                  </a:lnTo>
                  <a:lnTo>
                    <a:pt x="34" y="38"/>
                  </a:lnTo>
                  <a:lnTo>
                    <a:pt x="32" y="36"/>
                  </a:lnTo>
                  <a:lnTo>
                    <a:pt x="28" y="34"/>
                  </a:lnTo>
                  <a:lnTo>
                    <a:pt x="22" y="32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8" y="6"/>
                  </a:lnTo>
                  <a:lnTo>
                    <a:pt x="42" y="10"/>
                  </a:lnTo>
                  <a:lnTo>
                    <a:pt x="44" y="14"/>
                  </a:lnTo>
                  <a:lnTo>
                    <a:pt x="44" y="18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2" y="10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6" y="24"/>
                  </a:lnTo>
                  <a:lnTo>
                    <a:pt x="24" y="26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32"/>
                  </a:lnTo>
                  <a:lnTo>
                    <a:pt x="44" y="34"/>
                  </a:lnTo>
                  <a:lnTo>
                    <a:pt x="44" y="38"/>
                  </a:lnTo>
                  <a:lnTo>
                    <a:pt x="46" y="42"/>
                  </a:lnTo>
                  <a:lnTo>
                    <a:pt x="44" y="48"/>
                  </a:lnTo>
                  <a:lnTo>
                    <a:pt x="42" y="52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4" name="Freeform 111"/>
            <p:cNvSpPr>
              <a:spLocks noEditPoints="1"/>
            </p:cNvSpPr>
            <p:nvPr/>
          </p:nvSpPr>
          <p:spPr bwMode="auto">
            <a:xfrm>
              <a:off x="2092325" y="3578225"/>
              <a:ext cx="85725" cy="95250"/>
            </a:xfrm>
            <a:custGeom>
              <a:avLst/>
              <a:gdLst>
                <a:gd name="T0" fmla="*/ 0 w 54"/>
                <a:gd name="T1" fmla="*/ 2147483647 h 60"/>
                <a:gd name="T2" fmla="*/ 0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0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2147483647 h 60"/>
                <a:gd name="T20" fmla="*/ 2147483647 w 54"/>
                <a:gd name="T21" fmla="*/ 2147483647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2147483647 w 54"/>
                <a:gd name="T33" fmla="*/ 2147483647 h 60"/>
                <a:gd name="T34" fmla="*/ 2147483647 w 54"/>
                <a:gd name="T35" fmla="*/ 2147483647 h 60"/>
                <a:gd name="T36" fmla="*/ 2147483647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0 w 54"/>
                <a:gd name="T47" fmla="*/ 2147483647 h 60"/>
                <a:gd name="T48" fmla="*/ 0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0"/>
                <a:gd name="T149" fmla="*/ 54 w 54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0">
                  <a:moveTo>
                    <a:pt x="0" y="32"/>
                  </a:moveTo>
                  <a:lnTo>
                    <a:pt x="0" y="22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10"/>
                  </a:lnTo>
                  <a:lnTo>
                    <a:pt x="50" y="16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38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0" y="56"/>
                  </a:lnTo>
                  <a:lnTo>
                    <a:pt x="34" y="60"/>
                  </a:lnTo>
                  <a:lnTo>
                    <a:pt x="26" y="60"/>
                  </a:lnTo>
                  <a:lnTo>
                    <a:pt x="20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38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4"/>
                  </a:lnTo>
                  <a:lnTo>
                    <a:pt x="12" y="48"/>
                  </a:lnTo>
                  <a:lnTo>
                    <a:pt x="16" y="50"/>
                  </a:lnTo>
                  <a:lnTo>
                    <a:pt x="22" y="52"/>
                  </a:lnTo>
                  <a:lnTo>
                    <a:pt x="26" y="54"/>
                  </a:lnTo>
                  <a:lnTo>
                    <a:pt x="32" y="52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8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5" name="Freeform 112"/>
            <p:cNvSpPr>
              <a:spLocks/>
            </p:cNvSpPr>
            <p:nvPr/>
          </p:nvSpPr>
          <p:spPr bwMode="auto">
            <a:xfrm>
              <a:off x="2193925" y="3581400"/>
              <a:ext cx="69850" cy="92075"/>
            </a:xfrm>
            <a:custGeom>
              <a:avLst/>
              <a:gdLst>
                <a:gd name="T0" fmla="*/ 0 w 44"/>
                <a:gd name="T1" fmla="*/ 2147483647 h 58"/>
                <a:gd name="T2" fmla="*/ 0 w 44"/>
                <a:gd name="T3" fmla="*/ 0 h 58"/>
                <a:gd name="T4" fmla="*/ 2147483647 w 44"/>
                <a:gd name="T5" fmla="*/ 0 h 58"/>
                <a:gd name="T6" fmla="*/ 2147483647 w 44"/>
                <a:gd name="T7" fmla="*/ 2147483647 h 58"/>
                <a:gd name="T8" fmla="*/ 2147483647 w 44"/>
                <a:gd name="T9" fmla="*/ 2147483647 h 58"/>
                <a:gd name="T10" fmla="*/ 2147483647 w 44"/>
                <a:gd name="T11" fmla="*/ 0 h 58"/>
                <a:gd name="T12" fmla="*/ 2147483647 w 44"/>
                <a:gd name="T13" fmla="*/ 0 h 58"/>
                <a:gd name="T14" fmla="*/ 2147483647 w 44"/>
                <a:gd name="T15" fmla="*/ 2147483647 h 58"/>
                <a:gd name="T16" fmla="*/ 2147483647 w 44"/>
                <a:gd name="T17" fmla="*/ 2147483647 h 58"/>
                <a:gd name="T18" fmla="*/ 2147483647 w 44"/>
                <a:gd name="T19" fmla="*/ 2147483647 h 58"/>
                <a:gd name="T20" fmla="*/ 2147483647 w 44"/>
                <a:gd name="T21" fmla="*/ 2147483647 h 58"/>
                <a:gd name="T22" fmla="*/ 2147483647 w 44"/>
                <a:gd name="T23" fmla="*/ 2147483647 h 58"/>
                <a:gd name="T24" fmla="*/ 0 w 44"/>
                <a:gd name="T25" fmla="*/ 2147483647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8"/>
                <a:gd name="T41" fmla="*/ 44 w 44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8">
                  <a:moveTo>
                    <a:pt x="0" y="5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4"/>
                  </a:lnTo>
                  <a:lnTo>
                    <a:pt x="38" y="24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44" y="58"/>
                  </a:lnTo>
                  <a:lnTo>
                    <a:pt x="38" y="58"/>
                  </a:lnTo>
                  <a:lnTo>
                    <a:pt x="38" y="30"/>
                  </a:lnTo>
                  <a:lnTo>
                    <a:pt x="8" y="30"/>
                  </a:lnTo>
                  <a:lnTo>
                    <a:pt x="8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6" name="Freeform 113"/>
            <p:cNvSpPr>
              <a:spLocks noEditPoints="1"/>
            </p:cNvSpPr>
            <p:nvPr/>
          </p:nvSpPr>
          <p:spPr bwMode="auto">
            <a:xfrm>
              <a:off x="1952625" y="4098925"/>
              <a:ext cx="85725" cy="95250"/>
            </a:xfrm>
            <a:custGeom>
              <a:avLst/>
              <a:gdLst>
                <a:gd name="T0" fmla="*/ 0 w 54"/>
                <a:gd name="T1" fmla="*/ 2147483647 h 60"/>
                <a:gd name="T2" fmla="*/ 2147483647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0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2147483647 h 60"/>
                <a:gd name="T20" fmla="*/ 2147483647 w 54"/>
                <a:gd name="T21" fmla="*/ 2147483647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2147483647 w 54"/>
                <a:gd name="T33" fmla="*/ 2147483647 h 60"/>
                <a:gd name="T34" fmla="*/ 2147483647 w 54"/>
                <a:gd name="T35" fmla="*/ 2147483647 h 60"/>
                <a:gd name="T36" fmla="*/ 2147483647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0 w 54"/>
                <a:gd name="T47" fmla="*/ 2147483647 h 60"/>
                <a:gd name="T48" fmla="*/ 0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0"/>
                <a:gd name="T149" fmla="*/ 54 w 54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0">
                  <a:moveTo>
                    <a:pt x="0" y="32"/>
                  </a:moveTo>
                  <a:lnTo>
                    <a:pt x="2" y="22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10"/>
                  </a:lnTo>
                  <a:lnTo>
                    <a:pt x="52" y="16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38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34" y="60"/>
                  </a:lnTo>
                  <a:lnTo>
                    <a:pt x="28" y="60"/>
                  </a:lnTo>
                  <a:lnTo>
                    <a:pt x="20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38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4"/>
                  </a:lnTo>
                  <a:lnTo>
                    <a:pt x="14" y="48"/>
                  </a:lnTo>
                  <a:lnTo>
                    <a:pt x="18" y="50"/>
                  </a:lnTo>
                  <a:lnTo>
                    <a:pt x="22" y="52"/>
                  </a:lnTo>
                  <a:lnTo>
                    <a:pt x="28" y="54"/>
                  </a:lnTo>
                  <a:lnTo>
                    <a:pt x="32" y="52"/>
                  </a:lnTo>
                  <a:lnTo>
                    <a:pt x="38" y="50"/>
                  </a:lnTo>
                  <a:lnTo>
                    <a:pt x="42" y="48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7" name="Freeform 114"/>
            <p:cNvSpPr>
              <a:spLocks noEditPoints="1"/>
            </p:cNvSpPr>
            <p:nvPr/>
          </p:nvSpPr>
          <p:spPr bwMode="auto">
            <a:xfrm>
              <a:off x="1571625" y="3438525"/>
              <a:ext cx="85725" cy="95250"/>
            </a:xfrm>
            <a:custGeom>
              <a:avLst/>
              <a:gdLst>
                <a:gd name="T0" fmla="*/ 0 w 54"/>
                <a:gd name="T1" fmla="*/ 2147483647 h 60"/>
                <a:gd name="T2" fmla="*/ 2147483647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0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2147483647 h 60"/>
                <a:gd name="T20" fmla="*/ 2147483647 w 54"/>
                <a:gd name="T21" fmla="*/ 2147483647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2147483647 w 54"/>
                <a:gd name="T33" fmla="*/ 2147483647 h 60"/>
                <a:gd name="T34" fmla="*/ 2147483647 w 54"/>
                <a:gd name="T35" fmla="*/ 2147483647 h 60"/>
                <a:gd name="T36" fmla="*/ 2147483647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0 w 54"/>
                <a:gd name="T47" fmla="*/ 2147483647 h 60"/>
                <a:gd name="T48" fmla="*/ 0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0"/>
                <a:gd name="T149" fmla="*/ 54 w 54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0">
                  <a:moveTo>
                    <a:pt x="0" y="32"/>
                  </a:moveTo>
                  <a:lnTo>
                    <a:pt x="2" y="22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10"/>
                  </a:lnTo>
                  <a:lnTo>
                    <a:pt x="52" y="16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38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34" y="60"/>
                  </a:lnTo>
                  <a:lnTo>
                    <a:pt x="28" y="60"/>
                  </a:lnTo>
                  <a:lnTo>
                    <a:pt x="20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38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4"/>
                  </a:lnTo>
                  <a:lnTo>
                    <a:pt x="14" y="48"/>
                  </a:lnTo>
                  <a:lnTo>
                    <a:pt x="18" y="50"/>
                  </a:lnTo>
                  <a:lnTo>
                    <a:pt x="22" y="52"/>
                  </a:lnTo>
                  <a:lnTo>
                    <a:pt x="28" y="54"/>
                  </a:lnTo>
                  <a:lnTo>
                    <a:pt x="32" y="52"/>
                  </a:lnTo>
                  <a:lnTo>
                    <a:pt x="38" y="50"/>
                  </a:lnTo>
                  <a:lnTo>
                    <a:pt x="42" y="48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8" name="Freeform 115"/>
            <p:cNvSpPr>
              <a:spLocks/>
            </p:cNvSpPr>
            <p:nvPr/>
          </p:nvSpPr>
          <p:spPr bwMode="auto">
            <a:xfrm>
              <a:off x="809625" y="4381500"/>
              <a:ext cx="336550" cy="200025"/>
            </a:xfrm>
            <a:custGeom>
              <a:avLst/>
              <a:gdLst>
                <a:gd name="T0" fmla="*/ 2147483647 w 212"/>
                <a:gd name="T1" fmla="*/ 2147483647 h 126"/>
                <a:gd name="T2" fmla="*/ 2147483647 w 212"/>
                <a:gd name="T3" fmla="*/ 2147483647 h 126"/>
                <a:gd name="T4" fmla="*/ 2147483647 w 212"/>
                <a:gd name="T5" fmla="*/ 2147483647 h 126"/>
                <a:gd name="T6" fmla="*/ 0 w 212"/>
                <a:gd name="T7" fmla="*/ 2147483647 h 126"/>
                <a:gd name="T8" fmla="*/ 2147483647 w 212"/>
                <a:gd name="T9" fmla="*/ 2147483647 h 126"/>
                <a:gd name="T10" fmla="*/ 2147483647 w 212"/>
                <a:gd name="T11" fmla="*/ 0 h 126"/>
                <a:gd name="T12" fmla="*/ 2147483647 w 212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2"/>
                <a:gd name="T22" fmla="*/ 0 h 126"/>
                <a:gd name="T23" fmla="*/ 212 w 21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2" h="126">
                  <a:moveTo>
                    <a:pt x="212" y="118"/>
                  </a:moveTo>
                  <a:lnTo>
                    <a:pt x="212" y="122"/>
                  </a:lnTo>
                  <a:lnTo>
                    <a:pt x="212" y="126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212" y="1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9" name="Freeform 116"/>
            <p:cNvSpPr>
              <a:spLocks/>
            </p:cNvSpPr>
            <p:nvPr/>
          </p:nvSpPr>
          <p:spPr bwMode="auto">
            <a:xfrm>
              <a:off x="809625" y="4003675"/>
              <a:ext cx="12700" cy="384175"/>
            </a:xfrm>
            <a:custGeom>
              <a:avLst/>
              <a:gdLst>
                <a:gd name="T0" fmla="*/ 2147483647 w 8"/>
                <a:gd name="T1" fmla="*/ 2147483647 h 242"/>
                <a:gd name="T2" fmla="*/ 2147483647 w 8"/>
                <a:gd name="T3" fmla="*/ 2147483647 h 242"/>
                <a:gd name="T4" fmla="*/ 0 w 8"/>
                <a:gd name="T5" fmla="*/ 2147483647 h 242"/>
                <a:gd name="T6" fmla="*/ 0 w 8"/>
                <a:gd name="T7" fmla="*/ 2147483647 h 242"/>
                <a:gd name="T8" fmla="*/ 2147483647 w 8"/>
                <a:gd name="T9" fmla="*/ 0 h 242"/>
                <a:gd name="T10" fmla="*/ 2147483647 w 8"/>
                <a:gd name="T11" fmla="*/ 2147483647 h 242"/>
                <a:gd name="T12" fmla="*/ 2147483647 w 8"/>
                <a:gd name="T13" fmla="*/ 2147483647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42"/>
                <a:gd name="T23" fmla="*/ 8 w 8"/>
                <a:gd name="T24" fmla="*/ 242 h 2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42">
                  <a:moveTo>
                    <a:pt x="8" y="238"/>
                  </a:moveTo>
                  <a:lnTo>
                    <a:pt x="4" y="240"/>
                  </a:lnTo>
                  <a:lnTo>
                    <a:pt x="0" y="242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2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0" name="Rectangle 117"/>
            <p:cNvSpPr>
              <a:spLocks noChangeArrowheads="1"/>
            </p:cNvSpPr>
            <p:nvPr/>
          </p:nvSpPr>
          <p:spPr bwMode="auto">
            <a:xfrm>
              <a:off x="854075" y="4029075"/>
              <a:ext cx="12700" cy="330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61" name="Freeform 118"/>
            <p:cNvSpPr>
              <a:spLocks/>
            </p:cNvSpPr>
            <p:nvPr/>
          </p:nvSpPr>
          <p:spPr bwMode="auto">
            <a:xfrm>
              <a:off x="482600" y="3806825"/>
              <a:ext cx="333375" cy="200025"/>
            </a:xfrm>
            <a:custGeom>
              <a:avLst/>
              <a:gdLst>
                <a:gd name="T0" fmla="*/ 2147483647 w 210"/>
                <a:gd name="T1" fmla="*/ 2147483647 h 126"/>
                <a:gd name="T2" fmla="*/ 2147483647 w 210"/>
                <a:gd name="T3" fmla="*/ 2147483647 h 126"/>
                <a:gd name="T4" fmla="*/ 2147483647 w 210"/>
                <a:gd name="T5" fmla="*/ 2147483647 h 126"/>
                <a:gd name="T6" fmla="*/ 0 w 210"/>
                <a:gd name="T7" fmla="*/ 2147483647 h 126"/>
                <a:gd name="T8" fmla="*/ 2147483647 w 210"/>
                <a:gd name="T9" fmla="*/ 0 h 126"/>
                <a:gd name="T10" fmla="*/ 2147483647 w 210"/>
                <a:gd name="T11" fmla="*/ 2147483647 h 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0"/>
                <a:gd name="T19" fmla="*/ 0 h 126"/>
                <a:gd name="T20" fmla="*/ 210 w 210"/>
                <a:gd name="T21" fmla="*/ 126 h 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0" h="126">
                  <a:moveTo>
                    <a:pt x="210" y="120"/>
                  </a:moveTo>
                  <a:lnTo>
                    <a:pt x="210" y="124"/>
                  </a:lnTo>
                  <a:lnTo>
                    <a:pt x="206" y="1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210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2" name="Freeform 119"/>
            <p:cNvSpPr>
              <a:spLocks/>
            </p:cNvSpPr>
            <p:nvPr/>
          </p:nvSpPr>
          <p:spPr bwMode="auto">
            <a:xfrm>
              <a:off x="815975" y="3806825"/>
              <a:ext cx="330200" cy="200025"/>
            </a:xfrm>
            <a:custGeom>
              <a:avLst/>
              <a:gdLst>
                <a:gd name="T0" fmla="*/ 2147483647 w 208"/>
                <a:gd name="T1" fmla="*/ 2147483647 h 126"/>
                <a:gd name="T2" fmla="*/ 0 w 208"/>
                <a:gd name="T3" fmla="*/ 2147483647 h 126"/>
                <a:gd name="T4" fmla="*/ 0 w 208"/>
                <a:gd name="T5" fmla="*/ 2147483647 h 126"/>
                <a:gd name="T6" fmla="*/ 2147483647 w 208"/>
                <a:gd name="T7" fmla="*/ 0 h 126"/>
                <a:gd name="T8" fmla="*/ 2147483647 w 208"/>
                <a:gd name="T9" fmla="*/ 2147483647 h 126"/>
                <a:gd name="T10" fmla="*/ 2147483647 w 208"/>
                <a:gd name="T11" fmla="*/ 2147483647 h 126"/>
                <a:gd name="T12" fmla="*/ 2147483647 w 208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126"/>
                <a:gd name="T23" fmla="*/ 208 w 208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126">
                  <a:moveTo>
                    <a:pt x="4" y="126"/>
                  </a:moveTo>
                  <a:lnTo>
                    <a:pt x="0" y="124"/>
                  </a:lnTo>
                  <a:lnTo>
                    <a:pt x="0" y="120"/>
                  </a:lnTo>
                  <a:lnTo>
                    <a:pt x="208" y="0"/>
                  </a:lnTo>
                  <a:lnTo>
                    <a:pt x="208" y="4"/>
                  </a:lnTo>
                  <a:lnTo>
                    <a:pt x="208" y="8"/>
                  </a:lnTo>
                  <a:lnTo>
                    <a:pt x="4" y="1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3" name="Freeform 120"/>
            <p:cNvSpPr>
              <a:spLocks/>
            </p:cNvSpPr>
            <p:nvPr/>
          </p:nvSpPr>
          <p:spPr bwMode="auto">
            <a:xfrm>
              <a:off x="1857375" y="3654425"/>
              <a:ext cx="219075" cy="133350"/>
            </a:xfrm>
            <a:custGeom>
              <a:avLst/>
              <a:gdLst>
                <a:gd name="T0" fmla="*/ 2147483647 w 138"/>
                <a:gd name="T1" fmla="*/ 2147483647 h 84"/>
                <a:gd name="T2" fmla="*/ 0 w 138"/>
                <a:gd name="T3" fmla="*/ 2147483647 h 84"/>
                <a:gd name="T4" fmla="*/ 2147483647 w 138"/>
                <a:gd name="T5" fmla="*/ 0 h 84"/>
                <a:gd name="T6" fmla="*/ 2147483647 w 138"/>
                <a:gd name="T7" fmla="*/ 2147483647 h 84"/>
                <a:gd name="T8" fmla="*/ 2147483647 w 138"/>
                <a:gd name="T9" fmla="*/ 2147483647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84"/>
                <a:gd name="T17" fmla="*/ 138 w 13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84">
                  <a:moveTo>
                    <a:pt x="4" y="84"/>
                  </a:moveTo>
                  <a:lnTo>
                    <a:pt x="0" y="76"/>
                  </a:lnTo>
                  <a:lnTo>
                    <a:pt x="134" y="0"/>
                  </a:lnTo>
                  <a:lnTo>
                    <a:pt x="138" y="6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4" name="Freeform 121"/>
            <p:cNvSpPr>
              <a:spLocks/>
            </p:cNvSpPr>
            <p:nvPr/>
          </p:nvSpPr>
          <p:spPr bwMode="auto">
            <a:xfrm>
              <a:off x="1476375" y="3841750"/>
              <a:ext cx="269875" cy="165100"/>
            </a:xfrm>
            <a:custGeom>
              <a:avLst/>
              <a:gdLst>
                <a:gd name="T0" fmla="*/ 2147483647 w 170"/>
                <a:gd name="T1" fmla="*/ 0 h 104"/>
                <a:gd name="T2" fmla="*/ 2147483647 w 170"/>
                <a:gd name="T3" fmla="*/ 2147483647 h 104"/>
                <a:gd name="T4" fmla="*/ 2147483647 w 170"/>
                <a:gd name="T5" fmla="*/ 2147483647 h 104"/>
                <a:gd name="T6" fmla="*/ 0 w 170"/>
                <a:gd name="T7" fmla="*/ 2147483647 h 104"/>
                <a:gd name="T8" fmla="*/ 0 w 170"/>
                <a:gd name="T9" fmla="*/ 2147483647 h 104"/>
                <a:gd name="T10" fmla="*/ 2147483647 w 170"/>
                <a:gd name="T11" fmla="*/ 0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0"/>
                <a:gd name="T19" fmla="*/ 0 h 104"/>
                <a:gd name="T20" fmla="*/ 170 w 170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0" h="104">
                  <a:moveTo>
                    <a:pt x="166" y="0"/>
                  </a:moveTo>
                  <a:lnTo>
                    <a:pt x="170" y="8"/>
                  </a:lnTo>
                  <a:lnTo>
                    <a:pt x="4" y="104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5" name="Freeform 122"/>
            <p:cNvSpPr>
              <a:spLocks/>
            </p:cNvSpPr>
            <p:nvPr/>
          </p:nvSpPr>
          <p:spPr bwMode="auto">
            <a:xfrm>
              <a:off x="1470025" y="4003675"/>
              <a:ext cx="12700" cy="384175"/>
            </a:xfrm>
            <a:custGeom>
              <a:avLst/>
              <a:gdLst>
                <a:gd name="T0" fmla="*/ 0 w 8"/>
                <a:gd name="T1" fmla="*/ 2147483647 h 242"/>
                <a:gd name="T2" fmla="*/ 2147483647 w 8"/>
                <a:gd name="T3" fmla="*/ 0 h 242"/>
                <a:gd name="T4" fmla="*/ 2147483647 w 8"/>
                <a:gd name="T5" fmla="*/ 2147483647 h 242"/>
                <a:gd name="T6" fmla="*/ 2147483647 w 8"/>
                <a:gd name="T7" fmla="*/ 2147483647 h 242"/>
                <a:gd name="T8" fmla="*/ 2147483647 w 8"/>
                <a:gd name="T9" fmla="*/ 2147483647 h 242"/>
                <a:gd name="T10" fmla="*/ 0 w 8"/>
                <a:gd name="T11" fmla="*/ 2147483647 h 242"/>
                <a:gd name="T12" fmla="*/ 0 w 8"/>
                <a:gd name="T13" fmla="*/ 2147483647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42"/>
                <a:gd name="T23" fmla="*/ 8 w 8"/>
                <a:gd name="T24" fmla="*/ 242 h 2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42">
                  <a:moveTo>
                    <a:pt x="0" y="2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8" y="242"/>
                  </a:lnTo>
                  <a:lnTo>
                    <a:pt x="4" y="240"/>
                  </a:lnTo>
                  <a:lnTo>
                    <a:pt x="0" y="23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6" name="Freeform 123"/>
            <p:cNvSpPr>
              <a:spLocks/>
            </p:cNvSpPr>
            <p:nvPr/>
          </p:nvSpPr>
          <p:spPr bwMode="auto">
            <a:xfrm>
              <a:off x="1146175" y="3806825"/>
              <a:ext cx="330200" cy="200025"/>
            </a:xfrm>
            <a:custGeom>
              <a:avLst/>
              <a:gdLst>
                <a:gd name="T0" fmla="*/ 2147483647 w 208"/>
                <a:gd name="T1" fmla="*/ 2147483647 h 126"/>
                <a:gd name="T2" fmla="*/ 2147483647 w 208"/>
                <a:gd name="T3" fmla="*/ 2147483647 h 126"/>
                <a:gd name="T4" fmla="*/ 2147483647 w 208"/>
                <a:gd name="T5" fmla="*/ 2147483647 h 126"/>
                <a:gd name="T6" fmla="*/ 0 w 208"/>
                <a:gd name="T7" fmla="*/ 2147483647 h 126"/>
                <a:gd name="T8" fmla="*/ 0 w 208"/>
                <a:gd name="T9" fmla="*/ 2147483647 h 126"/>
                <a:gd name="T10" fmla="*/ 0 w 208"/>
                <a:gd name="T11" fmla="*/ 0 h 126"/>
                <a:gd name="T12" fmla="*/ 2147483647 w 208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126"/>
                <a:gd name="T23" fmla="*/ 208 w 208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126">
                  <a:moveTo>
                    <a:pt x="208" y="120"/>
                  </a:moveTo>
                  <a:lnTo>
                    <a:pt x="208" y="124"/>
                  </a:lnTo>
                  <a:lnTo>
                    <a:pt x="204" y="126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08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7" name="Freeform 124"/>
            <p:cNvSpPr>
              <a:spLocks/>
            </p:cNvSpPr>
            <p:nvPr/>
          </p:nvSpPr>
          <p:spPr bwMode="auto">
            <a:xfrm>
              <a:off x="1143000" y="3860800"/>
              <a:ext cx="288925" cy="174625"/>
            </a:xfrm>
            <a:custGeom>
              <a:avLst/>
              <a:gdLst>
                <a:gd name="T0" fmla="*/ 2147483647 w 182"/>
                <a:gd name="T1" fmla="*/ 2147483647 h 110"/>
                <a:gd name="T2" fmla="*/ 2147483647 w 182"/>
                <a:gd name="T3" fmla="*/ 2147483647 h 110"/>
                <a:gd name="T4" fmla="*/ 0 w 182"/>
                <a:gd name="T5" fmla="*/ 2147483647 h 110"/>
                <a:gd name="T6" fmla="*/ 2147483647 w 182"/>
                <a:gd name="T7" fmla="*/ 0 h 110"/>
                <a:gd name="T8" fmla="*/ 2147483647 w 182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110"/>
                <a:gd name="T17" fmla="*/ 182 w 182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110">
                  <a:moveTo>
                    <a:pt x="182" y="104"/>
                  </a:moveTo>
                  <a:lnTo>
                    <a:pt x="178" y="110"/>
                  </a:lnTo>
                  <a:lnTo>
                    <a:pt x="0" y="6"/>
                  </a:lnTo>
                  <a:lnTo>
                    <a:pt x="4" y="0"/>
                  </a:lnTo>
                  <a:lnTo>
                    <a:pt x="182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8" name="Freeform 125"/>
            <p:cNvSpPr>
              <a:spLocks/>
            </p:cNvSpPr>
            <p:nvPr/>
          </p:nvSpPr>
          <p:spPr bwMode="auto">
            <a:xfrm>
              <a:off x="1816100" y="3883025"/>
              <a:ext cx="130175" cy="215900"/>
            </a:xfrm>
            <a:custGeom>
              <a:avLst/>
              <a:gdLst>
                <a:gd name="T0" fmla="*/ 0 w 82"/>
                <a:gd name="T1" fmla="*/ 2147483647 h 136"/>
                <a:gd name="T2" fmla="*/ 2147483647 w 82"/>
                <a:gd name="T3" fmla="*/ 0 h 136"/>
                <a:gd name="T4" fmla="*/ 2147483647 w 82"/>
                <a:gd name="T5" fmla="*/ 2147483647 h 136"/>
                <a:gd name="T6" fmla="*/ 2147483647 w 82"/>
                <a:gd name="T7" fmla="*/ 2147483647 h 136"/>
                <a:gd name="T8" fmla="*/ 0 w 82"/>
                <a:gd name="T9" fmla="*/ 2147483647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36"/>
                <a:gd name="T17" fmla="*/ 82 w 8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36">
                  <a:moveTo>
                    <a:pt x="0" y="4"/>
                  </a:moveTo>
                  <a:lnTo>
                    <a:pt x="6" y="0"/>
                  </a:lnTo>
                  <a:lnTo>
                    <a:pt x="82" y="132"/>
                  </a:lnTo>
                  <a:lnTo>
                    <a:pt x="76" y="13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9" name="Freeform 126"/>
            <p:cNvSpPr>
              <a:spLocks/>
            </p:cNvSpPr>
            <p:nvPr/>
          </p:nvSpPr>
          <p:spPr bwMode="auto">
            <a:xfrm>
              <a:off x="1854200" y="3860800"/>
              <a:ext cx="133350" cy="212725"/>
            </a:xfrm>
            <a:custGeom>
              <a:avLst/>
              <a:gdLst>
                <a:gd name="T0" fmla="*/ 0 w 84"/>
                <a:gd name="T1" fmla="*/ 2147483647 h 134"/>
                <a:gd name="T2" fmla="*/ 2147483647 w 84"/>
                <a:gd name="T3" fmla="*/ 0 h 134"/>
                <a:gd name="T4" fmla="*/ 2147483647 w 84"/>
                <a:gd name="T5" fmla="*/ 2147483647 h 134"/>
                <a:gd name="T6" fmla="*/ 2147483647 w 84"/>
                <a:gd name="T7" fmla="*/ 2147483647 h 134"/>
                <a:gd name="T8" fmla="*/ 0 w 84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34"/>
                <a:gd name="T17" fmla="*/ 84 w 84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34">
                  <a:moveTo>
                    <a:pt x="0" y="4"/>
                  </a:moveTo>
                  <a:lnTo>
                    <a:pt x="8" y="0"/>
                  </a:lnTo>
                  <a:lnTo>
                    <a:pt x="84" y="130"/>
                  </a:lnTo>
                  <a:lnTo>
                    <a:pt x="76" y="13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0" name="Freeform 127"/>
            <p:cNvSpPr>
              <a:spLocks/>
            </p:cNvSpPr>
            <p:nvPr/>
          </p:nvSpPr>
          <p:spPr bwMode="auto">
            <a:xfrm>
              <a:off x="1146175" y="4381500"/>
              <a:ext cx="336550" cy="200025"/>
            </a:xfrm>
            <a:custGeom>
              <a:avLst/>
              <a:gdLst>
                <a:gd name="T0" fmla="*/ 2147483647 w 212"/>
                <a:gd name="T1" fmla="*/ 0 h 126"/>
                <a:gd name="T2" fmla="*/ 2147483647 w 212"/>
                <a:gd name="T3" fmla="*/ 2147483647 h 126"/>
                <a:gd name="T4" fmla="*/ 2147483647 w 212"/>
                <a:gd name="T5" fmla="*/ 2147483647 h 126"/>
                <a:gd name="T6" fmla="*/ 0 w 212"/>
                <a:gd name="T7" fmla="*/ 2147483647 h 126"/>
                <a:gd name="T8" fmla="*/ 0 w 212"/>
                <a:gd name="T9" fmla="*/ 2147483647 h 126"/>
                <a:gd name="T10" fmla="*/ 0 w 212"/>
                <a:gd name="T11" fmla="*/ 2147483647 h 126"/>
                <a:gd name="T12" fmla="*/ 2147483647 w 212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2"/>
                <a:gd name="T22" fmla="*/ 0 h 126"/>
                <a:gd name="T23" fmla="*/ 212 w 21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2" h="126">
                  <a:moveTo>
                    <a:pt x="204" y="0"/>
                  </a:moveTo>
                  <a:lnTo>
                    <a:pt x="208" y="2"/>
                  </a:lnTo>
                  <a:lnTo>
                    <a:pt x="212" y="4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0" y="1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1" name="Freeform 128"/>
            <p:cNvSpPr>
              <a:spLocks/>
            </p:cNvSpPr>
            <p:nvPr/>
          </p:nvSpPr>
          <p:spPr bwMode="auto">
            <a:xfrm>
              <a:off x="1143000" y="4352925"/>
              <a:ext cx="288925" cy="174625"/>
            </a:xfrm>
            <a:custGeom>
              <a:avLst/>
              <a:gdLst>
                <a:gd name="T0" fmla="*/ 2147483647 w 182"/>
                <a:gd name="T1" fmla="*/ 0 h 110"/>
                <a:gd name="T2" fmla="*/ 2147483647 w 182"/>
                <a:gd name="T3" fmla="*/ 2147483647 h 110"/>
                <a:gd name="T4" fmla="*/ 2147483647 w 182"/>
                <a:gd name="T5" fmla="*/ 2147483647 h 110"/>
                <a:gd name="T6" fmla="*/ 0 w 182"/>
                <a:gd name="T7" fmla="*/ 2147483647 h 110"/>
                <a:gd name="T8" fmla="*/ 2147483647 w 182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110"/>
                <a:gd name="T17" fmla="*/ 182 w 182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110">
                  <a:moveTo>
                    <a:pt x="178" y="0"/>
                  </a:moveTo>
                  <a:lnTo>
                    <a:pt x="182" y="6"/>
                  </a:lnTo>
                  <a:lnTo>
                    <a:pt x="4" y="110"/>
                  </a:lnTo>
                  <a:lnTo>
                    <a:pt x="0" y="104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2" name="Freeform 129"/>
            <p:cNvSpPr>
              <a:spLocks/>
            </p:cNvSpPr>
            <p:nvPr/>
          </p:nvSpPr>
          <p:spPr bwMode="auto">
            <a:xfrm>
              <a:off x="1666875" y="3533775"/>
              <a:ext cx="130175" cy="209550"/>
            </a:xfrm>
            <a:custGeom>
              <a:avLst/>
              <a:gdLst>
                <a:gd name="T0" fmla="*/ 2147483647 w 82"/>
                <a:gd name="T1" fmla="*/ 2147483647 h 132"/>
                <a:gd name="T2" fmla="*/ 2147483647 w 82"/>
                <a:gd name="T3" fmla="*/ 2147483647 h 132"/>
                <a:gd name="T4" fmla="*/ 0 w 82"/>
                <a:gd name="T5" fmla="*/ 2147483647 h 132"/>
                <a:gd name="T6" fmla="*/ 2147483647 w 82"/>
                <a:gd name="T7" fmla="*/ 0 h 132"/>
                <a:gd name="T8" fmla="*/ 2147483647 w 82"/>
                <a:gd name="T9" fmla="*/ 2147483647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32"/>
                <a:gd name="T17" fmla="*/ 82 w 82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32">
                  <a:moveTo>
                    <a:pt x="82" y="128"/>
                  </a:moveTo>
                  <a:lnTo>
                    <a:pt x="74" y="132"/>
                  </a:lnTo>
                  <a:lnTo>
                    <a:pt x="0" y="4"/>
                  </a:lnTo>
                  <a:lnTo>
                    <a:pt x="6" y="0"/>
                  </a:lnTo>
                  <a:lnTo>
                    <a:pt x="82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3" name="Freeform 130"/>
            <p:cNvSpPr>
              <a:spLocks/>
            </p:cNvSpPr>
            <p:nvPr/>
          </p:nvSpPr>
          <p:spPr bwMode="auto">
            <a:xfrm>
              <a:off x="1625600" y="3556000"/>
              <a:ext cx="130175" cy="212725"/>
            </a:xfrm>
            <a:custGeom>
              <a:avLst/>
              <a:gdLst>
                <a:gd name="T0" fmla="*/ 2147483647 w 82"/>
                <a:gd name="T1" fmla="*/ 2147483647 h 134"/>
                <a:gd name="T2" fmla="*/ 2147483647 w 82"/>
                <a:gd name="T3" fmla="*/ 2147483647 h 134"/>
                <a:gd name="T4" fmla="*/ 0 w 82"/>
                <a:gd name="T5" fmla="*/ 2147483647 h 134"/>
                <a:gd name="T6" fmla="*/ 2147483647 w 82"/>
                <a:gd name="T7" fmla="*/ 0 h 134"/>
                <a:gd name="T8" fmla="*/ 2147483647 w 82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34"/>
                <a:gd name="T17" fmla="*/ 82 w 82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34">
                  <a:moveTo>
                    <a:pt x="82" y="130"/>
                  </a:moveTo>
                  <a:lnTo>
                    <a:pt x="76" y="134"/>
                  </a:lnTo>
                  <a:lnTo>
                    <a:pt x="0" y="4"/>
                  </a:lnTo>
                  <a:lnTo>
                    <a:pt x="8" y="0"/>
                  </a:lnTo>
                  <a:lnTo>
                    <a:pt x="82" y="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00" name="TextBox 1"/>
          <p:cNvSpPr txBox="1">
            <a:spLocks noChangeArrowheads="1"/>
          </p:cNvSpPr>
          <p:nvPr/>
        </p:nvSpPr>
        <p:spPr bwMode="auto">
          <a:xfrm>
            <a:off x="8734425" y="2590800"/>
            <a:ext cx="2657475" cy="646331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800" b="1" dirty="0">
                <a:latin typeface="Calibri" pitchFamily="34" charset="0"/>
                <a:ea typeface="SimSun" pitchFamily="2" charset="-122"/>
              </a:rPr>
              <a:t>Use frequent patterns as features for classification</a:t>
            </a:r>
          </a:p>
        </p:txBody>
      </p:sp>
      <p:sp>
        <p:nvSpPr>
          <p:cNvPr id="31801" name="Text Box 7"/>
          <p:cNvSpPr txBox="1">
            <a:spLocks noChangeArrowheads="1"/>
          </p:cNvSpPr>
          <p:nvPr/>
        </p:nvSpPr>
        <p:spPr bwMode="auto">
          <a:xfrm>
            <a:off x="2951851" y="4787818"/>
            <a:ext cx="11387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Inactive</a:t>
            </a:r>
          </a:p>
        </p:txBody>
      </p:sp>
    </p:spTree>
    <p:extLst>
      <p:ext uri="{BB962C8B-B14F-4D97-AF65-F5344CB8AC3E}">
        <p14:creationId xmlns:p14="http://schemas.microsoft.com/office/powerpoint/2010/main" val="26641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239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Associative or Pattern-Based Classification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1156853"/>
            <a:ext cx="11095102" cy="5474855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zh-CN" sz="2400" b="1" dirty="0">
                <a:ea typeface="SimSun" pitchFamily="2" charset="-122"/>
              </a:rPr>
              <a:t>Data: </a:t>
            </a:r>
            <a:r>
              <a:rPr lang="en-US" altLang="zh-CN" sz="2400" dirty="0">
                <a:ea typeface="SimSun" pitchFamily="2" charset="-122"/>
              </a:rPr>
              <a:t> Transactions, microarray data, …</a:t>
            </a:r>
            <a:r>
              <a:rPr lang="en-US" altLang="zh-CN" sz="2400" b="1" dirty="0">
                <a:ea typeface="SimSun" pitchFamily="2" charset="-122"/>
              </a:rPr>
              <a:t>  →  Patterns or association rules</a:t>
            </a:r>
          </a:p>
          <a:p>
            <a:pPr>
              <a:spcBef>
                <a:spcPts val="500"/>
              </a:spcBef>
            </a:pPr>
            <a:r>
              <a:rPr lang="en-US" altLang="zh-CN" sz="2400" b="1" dirty="0">
                <a:ea typeface="SimSun" pitchFamily="2" charset="-122"/>
              </a:rPr>
              <a:t>Classification Methods </a:t>
            </a:r>
            <a:r>
              <a:rPr lang="en-US" altLang="zh-CN" sz="2400" dirty="0">
                <a:ea typeface="SimSun" pitchFamily="2" charset="-122"/>
              </a:rPr>
              <a:t>(Some interesting work):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CBA [Liu, Hsu &amp; Ma, KDD’98]: </a:t>
            </a:r>
            <a:r>
              <a:rPr lang="en-US" altLang="en-US" sz="2400" dirty="0"/>
              <a:t>Use high-conf., high-support </a:t>
            </a:r>
            <a:r>
              <a:rPr lang="en-US" altLang="en-US" sz="2400" i="1" dirty="0"/>
              <a:t>class association rules </a:t>
            </a:r>
            <a:r>
              <a:rPr lang="en-US" altLang="en-US" sz="2400" dirty="0"/>
              <a:t>to build classifiers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Emerging patterns [Dong &amp; Li, KDD’99]:</a:t>
            </a:r>
            <a:r>
              <a:rPr lang="en-US" altLang="en-US" sz="2400" dirty="0"/>
              <a:t> Patterns whose support changes significantly between the two classes </a:t>
            </a:r>
            <a:endParaRPr lang="en-US" altLang="en-US" sz="2400" dirty="0">
              <a:ea typeface="SimSun" pitchFamily="2" charset="-122"/>
            </a:endParaRP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CMAR [Li, Han &amp; Pei, ICDM’01]: Multiple rules in prediction 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CPAR [Yin &amp; Han, SDM’03]: Beam search on multiple prediction rules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RCBT [Cong et al., SIGMOD’05]: </a:t>
            </a:r>
            <a:r>
              <a:rPr lang="en-US" altLang="en-US" sz="2400" dirty="0"/>
              <a:t>Build classifier based on mining top-k covering rule groups with row enumeration  (for high-dimensional data)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Lazy classifier [</a:t>
            </a:r>
            <a:r>
              <a:rPr lang="en-US" altLang="zh-CN" sz="2400" dirty="0" err="1">
                <a:ea typeface="SimSun" pitchFamily="2" charset="-122"/>
              </a:rPr>
              <a:t>Veloso</a:t>
            </a:r>
            <a:r>
              <a:rPr lang="en-US" altLang="zh-CN" sz="2400" dirty="0">
                <a:ea typeface="SimSun" pitchFamily="2" charset="-122"/>
              </a:rPr>
              <a:t>, </a:t>
            </a:r>
            <a:r>
              <a:rPr lang="en-US" altLang="zh-CN" sz="2400" dirty="0" err="1">
                <a:ea typeface="SimSun" pitchFamily="2" charset="-122"/>
              </a:rPr>
              <a:t>Meira</a:t>
            </a:r>
            <a:r>
              <a:rPr lang="en-US" altLang="zh-CN" sz="2400" dirty="0">
                <a:ea typeface="SimSun" pitchFamily="2" charset="-122"/>
              </a:rPr>
              <a:t> &amp; </a:t>
            </a:r>
            <a:r>
              <a:rPr lang="en-US" altLang="zh-CN" sz="2400" dirty="0" err="1">
                <a:ea typeface="SimSun" pitchFamily="2" charset="-122"/>
              </a:rPr>
              <a:t>Zaki</a:t>
            </a:r>
            <a:r>
              <a:rPr lang="en-US" altLang="zh-CN" sz="2400" dirty="0">
                <a:ea typeface="SimSun" pitchFamily="2" charset="-122"/>
              </a:rPr>
              <a:t>, ICDM’06]: </a:t>
            </a:r>
            <a:r>
              <a:rPr lang="en-US" altLang="en-US" sz="2400" dirty="0"/>
              <a:t>For a test t, project training data D on t, mine rules from D</a:t>
            </a:r>
            <a:r>
              <a:rPr lang="en-US" altLang="en-US" sz="2400" baseline="-25000" dirty="0"/>
              <a:t>t </a:t>
            </a:r>
            <a:r>
              <a:rPr lang="en-US" altLang="en-US" sz="2400" dirty="0"/>
              <a:t>, predict on the best rule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Discriminative pattern-based classification [Cheng et al., ICDE’07]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66593" y="2427890"/>
            <a:ext cx="223870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be discussed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6497" y="3659879"/>
            <a:ext cx="223870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be discussed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37986" y="6082514"/>
            <a:ext cx="223870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be discussed here</a:t>
            </a:r>
          </a:p>
        </p:txBody>
      </p:sp>
    </p:spTree>
    <p:extLst>
      <p:ext uri="{BB962C8B-B14F-4D97-AF65-F5344CB8AC3E}">
        <p14:creationId xmlns:p14="http://schemas.microsoft.com/office/powerpoint/2010/main" val="16975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30563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CMAR: Classification Based on Multiple Association Rules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1156853"/>
            <a:ext cx="10871200" cy="5474855"/>
          </a:xfrm>
        </p:spPr>
        <p:txBody>
          <a:bodyPr/>
          <a:lstStyle/>
          <a:p>
            <a:r>
              <a:rPr lang="en-US" altLang="en-US" sz="2400" u="sng" dirty="0"/>
              <a:t>Rule pruning</a:t>
            </a:r>
            <a:r>
              <a:rPr lang="en-US" altLang="en-US" sz="2400" dirty="0"/>
              <a:t> whenever a rule is inserted into the tree</a:t>
            </a:r>
          </a:p>
          <a:p>
            <a:pPr lvl="1"/>
            <a:r>
              <a:rPr lang="en-US" altLang="en-US" sz="2400" dirty="0"/>
              <a:t>Given two rules, 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R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if the antecedent of 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is more general than that of R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conf</a:t>
            </a:r>
            <a:r>
              <a:rPr lang="en-US" altLang="en-US" sz="2400" dirty="0"/>
              <a:t>(R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) ≥ </a:t>
            </a:r>
            <a:r>
              <a:rPr lang="en-US" altLang="en-US" sz="2400" dirty="0" err="1"/>
              <a:t>conf</a:t>
            </a:r>
            <a:r>
              <a:rPr lang="en-US" altLang="en-US" sz="2400" dirty="0"/>
              <a:t>(R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), then prune R</a:t>
            </a:r>
            <a:r>
              <a:rPr lang="en-US" altLang="en-US" sz="2400" baseline="-25000" dirty="0"/>
              <a:t>2</a:t>
            </a:r>
            <a:endParaRPr lang="en-US" altLang="en-US" sz="2400" dirty="0"/>
          </a:p>
          <a:p>
            <a:pPr lvl="1"/>
            <a:r>
              <a:rPr lang="en-US" altLang="en-US" sz="2400" dirty="0"/>
              <a:t>Prunes rules for which the rule antecedent and class label are not positively correlated, based on the </a:t>
            </a:r>
            <a:r>
              <a:rPr lang="el-GR" altLang="en-US" sz="2400" dirty="0"/>
              <a:t>χ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test of statistical significance</a:t>
            </a:r>
          </a:p>
          <a:p>
            <a:r>
              <a:rPr lang="en-US" altLang="en-US" sz="2400" u="sng" dirty="0"/>
              <a:t>Classification</a:t>
            </a:r>
            <a:r>
              <a:rPr lang="en-US" altLang="en-US" sz="2400" dirty="0"/>
              <a:t> based on generated/pruned rules</a:t>
            </a:r>
          </a:p>
          <a:p>
            <a:pPr lvl="1"/>
            <a:r>
              <a:rPr lang="en-US" altLang="en-US" sz="2400" dirty="0"/>
              <a:t>If only </a:t>
            </a:r>
            <a:r>
              <a:rPr lang="en-US" altLang="en-US" sz="2400" i="1" dirty="0"/>
              <a:t>one rule</a:t>
            </a:r>
            <a:r>
              <a:rPr lang="en-US" altLang="en-US" sz="2400" dirty="0"/>
              <a:t> satisfies tuple X, assign the class label of the rule</a:t>
            </a:r>
          </a:p>
          <a:p>
            <a:pPr lvl="1"/>
            <a:r>
              <a:rPr lang="en-US" altLang="en-US" sz="2400" dirty="0"/>
              <a:t>If a </a:t>
            </a:r>
            <a:r>
              <a:rPr lang="en-US" altLang="en-US" sz="2400" i="1" dirty="0"/>
              <a:t>rule set</a:t>
            </a:r>
            <a:r>
              <a:rPr lang="en-US" altLang="en-US" sz="2400" dirty="0"/>
              <a:t> S satisfies X </a:t>
            </a:r>
          </a:p>
          <a:p>
            <a:pPr lvl="2"/>
            <a:r>
              <a:rPr lang="en-US" altLang="en-US" sz="2400" dirty="0"/>
              <a:t>Divide S into groups according to class labels</a:t>
            </a:r>
          </a:p>
          <a:p>
            <a:pPr lvl="2"/>
            <a:r>
              <a:rPr lang="en-US" altLang="en-US" sz="2400" dirty="0"/>
              <a:t>Use a weighted </a:t>
            </a:r>
            <a:r>
              <a:rPr lang="el-GR" altLang="en-US" sz="2400" dirty="0"/>
              <a:t>χ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measure to find the strongest group of rules, based on the statistical correlation of rules within a group</a:t>
            </a:r>
          </a:p>
          <a:p>
            <a:pPr lvl="2"/>
            <a:r>
              <a:rPr lang="en-US" altLang="en-US" sz="2400" dirty="0"/>
              <a:t>Assign X the class label of the strongest group</a:t>
            </a:r>
          </a:p>
          <a:p>
            <a:r>
              <a:rPr lang="en-US" altLang="en-US" sz="2400" dirty="0"/>
              <a:t>CMAR improves model construction efficiency and classification accuracy 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21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1600" y="0"/>
            <a:ext cx="12422717" cy="1019175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ea typeface="SimSun" pitchFamily="2" charset="-122"/>
              </a:rPr>
              <a:t>Discriminative Pattern-Based Classification</a:t>
            </a:r>
            <a:endParaRPr lang="en-US" altLang="en-US" sz="40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182256"/>
            <a:ext cx="9759184" cy="5384800"/>
          </a:xfrm>
        </p:spPr>
        <p:txBody>
          <a:bodyPr/>
          <a:lstStyle/>
          <a:p>
            <a:r>
              <a:rPr lang="en-US" altLang="zh-CN" sz="2400" dirty="0">
                <a:ea typeface="SimSun" pitchFamily="2" charset="-122"/>
              </a:rPr>
              <a:t>Discriminative patterns as features for classification [Cheng et al., ICDE’07]</a:t>
            </a:r>
          </a:p>
          <a:p>
            <a:r>
              <a:rPr lang="en-US" altLang="en-US" sz="2400" b="1" dirty="0"/>
              <a:t>Principle:  </a:t>
            </a:r>
            <a:r>
              <a:rPr lang="en-US" altLang="en-US" sz="2400" dirty="0"/>
              <a:t>Mining discriminative frequent patterns as high-quality features and then apply any classifier </a:t>
            </a:r>
          </a:p>
          <a:p>
            <a:pPr eaLnBrk="1" hangingPunct="1">
              <a:buSzPct val="80000"/>
            </a:pPr>
            <a:r>
              <a:rPr lang="en-US" altLang="en-US" sz="2400" b="1" dirty="0"/>
              <a:t>Framework (</a:t>
            </a:r>
            <a:r>
              <a:rPr lang="en-US" altLang="en-US" sz="2400" b="1" dirty="0" err="1"/>
              <a:t>PatClass</a:t>
            </a:r>
            <a:r>
              <a:rPr lang="en-US" altLang="en-US" sz="2400" b="1" dirty="0"/>
              <a:t>)</a:t>
            </a:r>
          </a:p>
          <a:p>
            <a:pPr lvl="1" eaLnBrk="1" hangingPunct="1">
              <a:buSzPct val="80000"/>
            </a:pPr>
            <a:r>
              <a:rPr lang="en-US" altLang="en-US" sz="2400" dirty="0"/>
              <a:t>Feature construction by </a:t>
            </a:r>
            <a:r>
              <a:rPr lang="en-US" altLang="en-US" sz="2400" i="1" dirty="0">
                <a:solidFill>
                  <a:srgbClr val="FF0000"/>
                </a:solidFill>
              </a:rPr>
              <a:t>frequent </a:t>
            </a:r>
            <a:r>
              <a:rPr lang="en-US" altLang="en-US" sz="2400" i="1" dirty="0" err="1">
                <a:solidFill>
                  <a:srgbClr val="FF0000"/>
                </a:solidFill>
              </a:rPr>
              <a:t>itemset</a:t>
            </a:r>
            <a:r>
              <a:rPr lang="en-US" altLang="en-US" sz="2400" i="1" dirty="0">
                <a:solidFill>
                  <a:srgbClr val="FF0000"/>
                </a:solidFill>
              </a:rPr>
              <a:t> mining</a:t>
            </a:r>
          </a:p>
          <a:p>
            <a:pPr lvl="1"/>
            <a:r>
              <a:rPr lang="en-US" altLang="en-US" sz="2400" dirty="0"/>
              <a:t>Feature selection (e.g., using </a:t>
            </a:r>
            <a:r>
              <a:rPr lang="en-US" altLang="zh-CN" sz="2400" dirty="0">
                <a:solidFill>
                  <a:srgbClr val="FF0000"/>
                </a:solidFill>
                <a:ea typeface="SimSun" pitchFamily="2" charset="-122"/>
              </a:rPr>
              <a:t>Maximal Marginal Relevance (MMR)</a:t>
            </a:r>
            <a:r>
              <a:rPr lang="en-US" altLang="zh-CN" sz="2400" dirty="0">
                <a:ea typeface="SimSun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ea typeface="SimSun" pitchFamily="2" charset="-122"/>
            </a:endParaRPr>
          </a:p>
          <a:p>
            <a:pPr lvl="2"/>
            <a:r>
              <a:rPr lang="en-US" altLang="en-US" sz="2400" dirty="0"/>
              <a:t>Select discriminative features</a:t>
            </a:r>
            <a:r>
              <a:rPr lang="en-US" altLang="zh-CN" sz="2400" dirty="0">
                <a:ea typeface="SimSun" pitchFamily="2" charset="-122"/>
              </a:rPr>
              <a:t> (i.e., that are relevant but minimally similar to the previously selected ones)</a:t>
            </a:r>
            <a:endParaRPr lang="en-US" altLang="en-US" sz="2400" dirty="0"/>
          </a:p>
          <a:p>
            <a:pPr lvl="2" eaLnBrk="1" hangingPunct="1">
              <a:buSzPct val="80000"/>
            </a:pPr>
            <a:r>
              <a:rPr lang="en-US" altLang="en-US" sz="2400" dirty="0"/>
              <a:t>Remove redundant or closely correlated features</a:t>
            </a:r>
          </a:p>
          <a:p>
            <a:pPr lvl="1" eaLnBrk="1" hangingPunct="1">
              <a:buSzPct val="80000"/>
            </a:pPr>
            <a:r>
              <a:rPr lang="en-US" altLang="en-US" sz="2400" dirty="0"/>
              <a:t>Model learning</a:t>
            </a:r>
          </a:p>
          <a:p>
            <a:pPr lvl="2" eaLnBrk="1" hangingPunct="1">
              <a:buSzPct val="80000"/>
            </a:pPr>
            <a:r>
              <a:rPr lang="en-US" altLang="en-US" sz="2400" dirty="0"/>
              <a:t> Apply a general classifier, such as SVM or C4.5, to build a classification model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88830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1600" y="0"/>
            <a:ext cx="12422717" cy="1019175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ea typeface="SimSun" pitchFamily="2" charset="-122"/>
              </a:rPr>
              <a:t>On the Power of Discriminative Patterns</a:t>
            </a:r>
            <a:endParaRPr lang="en-US" altLang="en-US" sz="40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219201"/>
            <a:ext cx="10506075" cy="160020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zh-CN" sz="2400" dirty="0">
                <a:ea typeface="SimSun" pitchFamily="2" charset="-122"/>
              </a:rPr>
              <a:t>K-</a:t>
            </a:r>
            <a:r>
              <a:rPr lang="en-US" altLang="zh-CN" sz="2400" dirty="0" err="1">
                <a:ea typeface="SimSun" pitchFamily="2" charset="-122"/>
              </a:rPr>
              <a:t>itemsets</a:t>
            </a:r>
            <a:r>
              <a:rPr lang="en-US" altLang="zh-CN" sz="2400" dirty="0">
                <a:ea typeface="SimSun" pitchFamily="2" charset="-122"/>
              </a:rPr>
              <a:t> are often more informative than single features (1-itemsets) in classification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</a:pPr>
            <a:r>
              <a:rPr lang="en-US" altLang="zh-CN" sz="2400" dirty="0">
                <a:latin typeface="Calibri" pitchFamily="34" charset="0"/>
                <a:ea typeface="SimSun" pitchFamily="2" charset="-122"/>
              </a:rPr>
              <a:t>Computation on real datasets shows:  The discriminative power of k-</a:t>
            </a:r>
            <a:r>
              <a:rPr lang="en-US" altLang="zh-CN" sz="2400" dirty="0" err="1">
                <a:latin typeface="Calibri" pitchFamily="34" charset="0"/>
                <a:ea typeface="SimSun" pitchFamily="2" charset="-122"/>
              </a:rPr>
              <a:t>itemsets</a:t>
            </a:r>
            <a:r>
              <a:rPr lang="en-US" altLang="zh-CN" sz="2400" dirty="0">
                <a:latin typeface="Calibri" pitchFamily="34" charset="0"/>
                <a:ea typeface="SimSun" pitchFamily="2" charset="-122"/>
              </a:rPr>
              <a:t> (for k &gt; 1 but often ≤ 10) is higher than that of single features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0" y="2783753"/>
            <a:ext cx="12090400" cy="3218997"/>
            <a:chOff x="0" y="2590800"/>
            <a:chExt cx="9067800" cy="2881982"/>
          </a:xfrm>
        </p:grpSpPr>
        <p:pic>
          <p:nvPicPr>
            <p:cNvPr id="6" name="Picture 3" descr="austra1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2562"/>
              <a:ext cx="3124200" cy="234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sonar1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550" y="2703512"/>
              <a:ext cx="3143250" cy="235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cleve1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287" y="2590800"/>
              <a:ext cx="3211513" cy="264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85800" y="5077195"/>
              <a:ext cx="1600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 dirty="0">
                  <a:latin typeface="Arial" pitchFamily="34" charset="0"/>
                  <a:ea typeface="SimSun" pitchFamily="2" charset="-122"/>
                </a:rPr>
                <a:t>(a) Austral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705600" y="5077196"/>
              <a:ext cx="16002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 dirty="0">
                  <a:latin typeface="Arial" pitchFamily="34" charset="0"/>
                  <a:ea typeface="SimSun" pitchFamily="2" charset="-122"/>
                </a:rPr>
                <a:t>(c) Sonar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581400" y="5106069"/>
              <a:ext cx="1600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 dirty="0">
                  <a:latin typeface="Arial" pitchFamily="34" charset="0"/>
                  <a:ea typeface="SimSun" pitchFamily="2" charset="-122"/>
                </a:rPr>
                <a:t>(b) Cleve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566738" y="4419600"/>
              <a:ext cx="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3429000" y="4419600"/>
              <a:ext cx="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6443663" y="4419600"/>
              <a:ext cx="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171825" y="6007513"/>
            <a:ext cx="5162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dirty="0">
                <a:latin typeface="Calibri" pitchFamily="34" charset="0"/>
                <a:ea typeface="SimSun" pitchFamily="2" charset="-122"/>
              </a:rPr>
              <a:t>Information Gain vs. Pattern Length</a:t>
            </a:r>
          </a:p>
        </p:txBody>
      </p:sp>
    </p:spTree>
    <p:extLst>
      <p:ext uri="{BB962C8B-B14F-4D97-AF65-F5344CB8AC3E}">
        <p14:creationId xmlns:p14="http://schemas.microsoft.com/office/powerpoint/2010/main" val="40299431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ea typeface="SimSun" pitchFamily="2" charset="-122"/>
              </a:rPr>
              <a:t>Information Gain vs. Pattern Frequency</a:t>
            </a:r>
          </a:p>
        </p:txBody>
      </p:sp>
      <p:pic>
        <p:nvPicPr>
          <p:cNvPr id="30725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1576"/>
            <a:ext cx="4095751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6" name="Picture 4" descr="breast_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67" y="2346326"/>
            <a:ext cx="4021667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7" name="Picture 5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8" y="2374900"/>
            <a:ext cx="4195233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999067" y="4876801"/>
            <a:ext cx="21018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ea typeface="SimSun" charset="0"/>
                <a:cs typeface="SimSun" charset="0"/>
              </a:rPr>
              <a:t>(a) Austral</a:t>
            </a:r>
          </a:p>
        </p:txBody>
      </p:sp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8792634" y="4891088"/>
            <a:ext cx="20997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ea typeface="SimSun" charset="0"/>
                <a:cs typeface="SimSun" charset="0"/>
              </a:rPr>
              <a:t>(c) Sonar</a:t>
            </a:r>
          </a:p>
        </p:txBody>
      </p:sp>
      <p:sp>
        <p:nvSpPr>
          <p:cNvPr id="30730" name="Text Box 8"/>
          <p:cNvSpPr txBox="1">
            <a:spLocks noChangeArrowheads="1"/>
          </p:cNvSpPr>
          <p:nvPr/>
        </p:nvSpPr>
        <p:spPr bwMode="auto">
          <a:xfrm>
            <a:off x="4895851" y="4891088"/>
            <a:ext cx="20997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ea typeface="SimSun" charset="0"/>
                <a:cs typeface="SimSun" charset="0"/>
              </a:rPr>
              <a:t>(b) Breast</a:t>
            </a:r>
          </a:p>
        </p:txBody>
      </p:sp>
      <p:sp>
        <p:nvSpPr>
          <p:cNvPr id="44042" name="Freeform 10"/>
          <p:cNvSpPr>
            <a:spLocks/>
          </p:cNvSpPr>
          <p:nvPr/>
        </p:nvSpPr>
        <p:spPr bwMode="auto">
          <a:xfrm>
            <a:off x="599018" y="2921000"/>
            <a:ext cx="899583" cy="1336675"/>
          </a:xfrm>
          <a:custGeom>
            <a:avLst/>
            <a:gdLst>
              <a:gd name="T0" fmla="*/ 0 w 480"/>
              <a:gd name="T1" fmla="*/ 2147483647 h 1008"/>
              <a:gd name="T2" fmla="*/ 2147483647 w 480"/>
              <a:gd name="T3" fmla="*/ 2147483647 h 1008"/>
              <a:gd name="T4" fmla="*/ 2147483647 w 480"/>
              <a:gd name="T5" fmla="*/ 2147483647 h 1008"/>
              <a:gd name="T6" fmla="*/ 2147483647 w 480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1008">
                <a:moveTo>
                  <a:pt x="0" y="1008"/>
                </a:moveTo>
                <a:cubicBezTo>
                  <a:pt x="64" y="956"/>
                  <a:pt x="128" y="904"/>
                  <a:pt x="192" y="816"/>
                </a:cubicBezTo>
                <a:cubicBezTo>
                  <a:pt x="256" y="728"/>
                  <a:pt x="336" y="616"/>
                  <a:pt x="384" y="480"/>
                </a:cubicBezTo>
                <a:cubicBezTo>
                  <a:pt x="432" y="344"/>
                  <a:pt x="464" y="80"/>
                  <a:pt x="48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1"/>
          <p:cNvSpPr>
            <a:spLocks noChangeShapeType="1"/>
          </p:cNvSpPr>
          <p:nvPr/>
        </p:nvSpPr>
        <p:spPr bwMode="auto">
          <a:xfrm flipV="1">
            <a:off x="1498600" y="2771776"/>
            <a:ext cx="0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2197100" y="2771775"/>
            <a:ext cx="999067" cy="1411288"/>
          </a:xfrm>
          <a:custGeom>
            <a:avLst/>
            <a:gdLst>
              <a:gd name="T0" fmla="*/ 0 w 480"/>
              <a:gd name="T1" fmla="*/ 0 h 912"/>
              <a:gd name="T2" fmla="*/ 2147483647 w 480"/>
              <a:gd name="T3" fmla="*/ 2147483647 h 912"/>
              <a:gd name="T4" fmla="*/ 2147483647 w 480"/>
              <a:gd name="T5" fmla="*/ 2147483647 h 912"/>
              <a:gd name="T6" fmla="*/ 2147483647 w 480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912">
                <a:moveTo>
                  <a:pt x="0" y="0"/>
                </a:moveTo>
                <a:cubicBezTo>
                  <a:pt x="24" y="108"/>
                  <a:pt x="48" y="216"/>
                  <a:pt x="96" y="336"/>
                </a:cubicBezTo>
                <a:cubicBezTo>
                  <a:pt x="144" y="456"/>
                  <a:pt x="224" y="624"/>
                  <a:pt x="288" y="720"/>
                </a:cubicBezTo>
                <a:cubicBezTo>
                  <a:pt x="352" y="816"/>
                  <a:pt x="448" y="880"/>
                  <a:pt x="48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13"/>
          <p:cNvSpPr>
            <a:spLocks noChangeShapeType="1"/>
          </p:cNvSpPr>
          <p:nvPr/>
        </p:nvSpPr>
        <p:spPr bwMode="auto">
          <a:xfrm>
            <a:off x="3096684" y="4108451"/>
            <a:ext cx="201083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46" name="Freeform 14"/>
          <p:cNvSpPr>
            <a:spLocks/>
          </p:cNvSpPr>
          <p:nvPr/>
        </p:nvSpPr>
        <p:spPr bwMode="auto">
          <a:xfrm>
            <a:off x="4495801" y="2995614"/>
            <a:ext cx="698500" cy="1335087"/>
          </a:xfrm>
          <a:custGeom>
            <a:avLst/>
            <a:gdLst>
              <a:gd name="T0" fmla="*/ 0 w 480"/>
              <a:gd name="T1" fmla="*/ 2147483647 h 1008"/>
              <a:gd name="T2" fmla="*/ 2147483647 w 480"/>
              <a:gd name="T3" fmla="*/ 2147483647 h 1008"/>
              <a:gd name="T4" fmla="*/ 2147483647 w 480"/>
              <a:gd name="T5" fmla="*/ 2147483647 h 1008"/>
              <a:gd name="T6" fmla="*/ 2147483647 w 480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1008">
                <a:moveTo>
                  <a:pt x="0" y="1008"/>
                </a:moveTo>
                <a:cubicBezTo>
                  <a:pt x="64" y="956"/>
                  <a:pt x="128" y="904"/>
                  <a:pt x="192" y="816"/>
                </a:cubicBezTo>
                <a:cubicBezTo>
                  <a:pt x="256" y="728"/>
                  <a:pt x="336" y="616"/>
                  <a:pt x="384" y="480"/>
                </a:cubicBezTo>
                <a:cubicBezTo>
                  <a:pt x="432" y="344"/>
                  <a:pt x="464" y="80"/>
                  <a:pt x="48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Line 15"/>
          <p:cNvSpPr>
            <a:spLocks noChangeShapeType="1"/>
          </p:cNvSpPr>
          <p:nvPr/>
        </p:nvSpPr>
        <p:spPr bwMode="auto">
          <a:xfrm flipV="1">
            <a:off x="5194300" y="2846389"/>
            <a:ext cx="0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48" name="Freeform 16"/>
          <p:cNvSpPr>
            <a:spLocks/>
          </p:cNvSpPr>
          <p:nvPr/>
        </p:nvSpPr>
        <p:spPr bwMode="auto">
          <a:xfrm>
            <a:off x="8392585" y="2921000"/>
            <a:ext cx="899583" cy="1336675"/>
          </a:xfrm>
          <a:custGeom>
            <a:avLst/>
            <a:gdLst>
              <a:gd name="T0" fmla="*/ 0 w 480"/>
              <a:gd name="T1" fmla="*/ 2147483647 h 1008"/>
              <a:gd name="T2" fmla="*/ 2147483647 w 480"/>
              <a:gd name="T3" fmla="*/ 2147483647 h 1008"/>
              <a:gd name="T4" fmla="*/ 2147483647 w 480"/>
              <a:gd name="T5" fmla="*/ 2147483647 h 1008"/>
              <a:gd name="T6" fmla="*/ 2147483647 w 480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1008">
                <a:moveTo>
                  <a:pt x="0" y="1008"/>
                </a:moveTo>
                <a:cubicBezTo>
                  <a:pt x="64" y="956"/>
                  <a:pt x="128" y="904"/>
                  <a:pt x="192" y="816"/>
                </a:cubicBezTo>
                <a:cubicBezTo>
                  <a:pt x="256" y="728"/>
                  <a:pt x="336" y="616"/>
                  <a:pt x="384" y="480"/>
                </a:cubicBezTo>
                <a:cubicBezTo>
                  <a:pt x="432" y="344"/>
                  <a:pt x="464" y="80"/>
                  <a:pt x="48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7"/>
          <p:cNvSpPr>
            <a:spLocks noChangeShapeType="1"/>
          </p:cNvSpPr>
          <p:nvPr/>
        </p:nvSpPr>
        <p:spPr bwMode="auto">
          <a:xfrm flipV="1">
            <a:off x="9292167" y="2771776"/>
            <a:ext cx="0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50" name="Freeform 18"/>
          <p:cNvSpPr>
            <a:spLocks/>
          </p:cNvSpPr>
          <p:nvPr/>
        </p:nvSpPr>
        <p:spPr bwMode="auto">
          <a:xfrm>
            <a:off x="6493934" y="2846389"/>
            <a:ext cx="800100" cy="1411287"/>
          </a:xfrm>
          <a:custGeom>
            <a:avLst/>
            <a:gdLst>
              <a:gd name="T0" fmla="*/ 0 w 480"/>
              <a:gd name="T1" fmla="*/ 0 h 912"/>
              <a:gd name="T2" fmla="*/ 2147483647 w 480"/>
              <a:gd name="T3" fmla="*/ 2147483647 h 912"/>
              <a:gd name="T4" fmla="*/ 2147483647 w 480"/>
              <a:gd name="T5" fmla="*/ 2147483647 h 912"/>
              <a:gd name="T6" fmla="*/ 2147483647 w 480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912">
                <a:moveTo>
                  <a:pt x="0" y="0"/>
                </a:moveTo>
                <a:cubicBezTo>
                  <a:pt x="24" y="108"/>
                  <a:pt x="48" y="216"/>
                  <a:pt x="96" y="336"/>
                </a:cubicBezTo>
                <a:cubicBezTo>
                  <a:pt x="144" y="456"/>
                  <a:pt x="224" y="624"/>
                  <a:pt x="288" y="720"/>
                </a:cubicBezTo>
                <a:cubicBezTo>
                  <a:pt x="352" y="816"/>
                  <a:pt x="448" y="880"/>
                  <a:pt x="48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0" name="Line 19"/>
          <p:cNvSpPr>
            <a:spLocks noChangeShapeType="1"/>
          </p:cNvSpPr>
          <p:nvPr/>
        </p:nvSpPr>
        <p:spPr bwMode="auto">
          <a:xfrm>
            <a:off x="7192434" y="4183064"/>
            <a:ext cx="158751" cy="147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52" name="Freeform 20"/>
          <p:cNvSpPr>
            <a:spLocks/>
          </p:cNvSpPr>
          <p:nvPr/>
        </p:nvSpPr>
        <p:spPr bwMode="auto">
          <a:xfrm>
            <a:off x="9990667" y="2771775"/>
            <a:ext cx="999067" cy="1485900"/>
          </a:xfrm>
          <a:custGeom>
            <a:avLst/>
            <a:gdLst>
              <a:gd name="T0" fmla="*/ 0 w 480"/>
              <a:gd name="T1" fmla="*/ 0 h 912"/>
              <a:gd name="T2" fmla="*/ 2147483647 w 480"/>
              <a:gd name="T3" fmla="*/ 2147483647 h 912"/>
              <a:gd name="T4" fmla="*/ 2147483647 w 480"/>
              <a:gd name="T5" fmla="*/ 2147483647 h 912"/>
              <a:gd name="T6" fmla="*/ 2147483647 w 480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912">
                <a:moveTo>
                  <a:pt x="0" y="0"/>
                </a:moveTo>
                <a:cubicBezTo>
                  <a:pt x="24" y="108"/>
                  <a:pt x="48" y="216"/>
                  <a:pt x="96" y="336"/>
                </a:cubicBezTo>
                <a:cubicBezTo>
                  <a:pt x="144" y="456"/>
                  <a:pt x="224" y="624"/>
                  <a:pt x="288" y="720"/>
                </a:cubicBezTo>
                <a:cubicBezTo>
                  <a:pt x="352" y="816"/>
                  <a:pt x="448" y="880"/>
                  <a:pt x="48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2" name="Line 21"/>
          <p:cNvSpPr>
            <a:spLocks noChangeShapeType="1"/>
          </p:cNvSpPr>
          <p:nvPr/>
        </p:nvSpPr>
        <p:spPr bwMode="auto">
          <a:xfrm>
            <a:off x="10890251" y="4183064"/>
            <a:ext cx="198967" cy="147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3" name="Oval 23"/>
          <p:cNvSpPr>
            <a:spLocks noChangeArrowheads="1"/>
          </p:cNvSpPr>
          <p:nvPr/>
        </p:nvSpPr>
        <p:spPr bwMode="auto">
          <a:xfrm>
            <a:off x="203200" y="4038600"/>
            <a:ext cx="914400" cy="685800"/>
          </a:xfrm>
          <a:prstGeom prst="ellipse">
            <a:avLst/>
          </a:prstGeom>
          <a:noFill/>
          <a:ln w="25400">
            <a:solidFill>
              <a:srgbClr val="00CE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4" name="Oval 24"/>
          <p:cNvSpPr>
            <a:spLocks noChangeArrowheads="1"/>
          </p:cNvSpPr>
          <p:nvPr/>
        </p:nvSpPr>
        <p:spPr bwMode="auto">
          <a:xfrm>
            <a:off x="8128000" y="4038600"/>
            <a:ext cx="914400" cy="685800"/>
          </a:xfrm>
          <a:prstGeom prst="ellipse">
            <a:avLst/>
          </a:prstGeom>
          <a:noFill/>
          <a:ln w="25400">
            <a:solidFill>
              <a:srgbClr val="00CE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5" name="Oval 25"/>
          <p:cNvSpPr>
            <a:spLocks noChangeArrowheads="1"/>
          </p:cNvSpPr>
          <p:nvPr/>
        </p:nvSpPr>
        <p:spPr bwMode="auto">
          <a:xfrm>
            <a:off x="4267200" y="4038600"/>
            <a:ext cx="914400" cy="685800"/>
          </a:xfrm>
          <a:prstGeom prst="ellipse">
            <a:avLst/>
          </a:prstGeom>
          <a:noFill/>
          <a:ln w="25400">
            <a:solidFill>
              <a:srgbClr val="00CE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1320800" y="4616450"/>
            <a:ext cx="1625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b="1">
                <a:ea typeface="SimSun" charset="0"/>
                <a:cs typeface="SimSun" charset="0"/>
              </a:rPr>
              <a:t>Frequency</a:t>
            </a:r>
          </a:p>
        </p:txBody>
      </p:sp>
      <p:sp>
        <p:nvSpPr>
          <p:cNvPr id="30747" name="Rectangle 29"/>
          <p:cNvSpPr>
            <a:spLocks noChangeArrowheads="1"/>
          </p:cNvSpPr>
          <p:nvPr/>
        </p:nvSpPr>
        <p:spPr bwMode="auto">
          <a:xfrm>
            <a:off x="0" y="3124200"/>
            <a:ext cx="3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8" name="Rectangle 30"/>
          <p:cNvSpPr>
            <a:spLocks noChangeArrowheads="1"/>
          </p:cNvSpPr>
          <p:nvPr/>
        </p:nvSpPr>
        <p:spPr bwMode="auto">
          <a:xfrm>
            <a:off x="7924800" y="3276600"/>
            <a:ext cx="3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9" name="Rectangle 31"/>
          <p:cNvSpPr>
            <a:spLocks noChangeArrowheads="1"/>
          </p:cNvSpPr>
          <p:nvPr/>
        </p:nvSpPr>
        <p:spPr bwMode="auto">
          <a:xfrm>
            <a:off x="3962400" y="3276600"/>
            <a:ext cx="3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50" name="Text Box 34"/>
          <p:cNvSpPr txBox="1">
            <a:spLocks noChangeArrowheads="1"/>
          </p:cNvSpPr>
          <p:nvPr/>
        </p:nvSpPr>
        <p:spPr bwMode="auto">
          <a:xfrm rot="10800000">
            <a:off x="-24457" y="2819400"/>
            <a:ext cx="46166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 b="1">
                <a:ea typeface="SimSun" charset="0"/>
                <a:cs typeface="SimSun" charset="0"/>
              </a:rPr>
              <a:t>Info Gain</a:t>
            </a:r>
          </a:p>
        </p:txBody>
      </p:sp>
      <p:sp>
        <p:nvSpPr>
          <p:cNvPr id="44062" name="AutoShape 35"/>
          <p:cNvSpPr>
            <a:spLocks noChangeArrowheads="1"/>
          </p:cNvSpPr>
          <p:nvPr/>
        </p:nvSpPr>
        <p:spPr bwMode="auto">
          <a:xfrm>
            <a:off x="6893984" y="4724400"/>
            <a:ext cx="2148416" cy="533400"/>
          </a:xfrm>
          <a:prstGeom prst="roundRect">
            <a:avLst>
              <a:gd name="adj" fmla="val 16667"/>
            </a:avLst>
          </a:prstGeom>
          <a:solidFill>
            <a:srgbClr val="FAE2F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latin typeface="Calibri" pitchFamily="34" charset="0"/>
              </a:rPr>
              <a:t>Low support, </a:t>
            </a:r>
          </a:p>
          <a:p>
            <a:pPr algn="ctr" eaLnBrk="1" hangingPunct="1"/>
            <a:r>
              <a:rPr lang="en-US" altLang="en-US" sz="2000">
                <a:latin typeface="Calibri" pitchFamily="34" charset="0"/>
              </a:rPr>
              <a:t>low info gain</a:t>
            </a:r>
          </a:p>
        </p:txBody>
      </p:sp>
      <p:sp>
        <p:nvSpPr>
          <p:cNvPr id="30752" name="Line 36"/>
          <p:cNvSpPr>
            <a:spLocks noChangeShapeType="1"/>
          </p:cNvSpPr>
          <p:nvPr/>
        </p:nvSpPr>
        <p:spPr bwMode="auto">
          <a:xfrm flipV="1">
            <a:off x="7719484" y="4495800"/>
            <a:ext cx="753533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53" name="Text Box 26"/>
          <p:cNvSpPr txBox="1">
            <a:spLocks noChangeArrowheads="1"/>
          </p:cNvSpPr>
          <p:nvPr/>
        </p:nvSpPr>
        <p:spPr bwMode="auto">
          <a:xfrm>
            <a:off x="5255684" y="4616450"/>
            <a:ext cx="1625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b="1">
                <a:ea typeface="SimSun" charset="0"/>
                <a:cs typeface="SimSun" charset="0"/>
              </a:rPr>
              <a:t>Frequency</a:t>
            </a:r>
          </a:p>
        </p:txBody>
      </p:sp>
      <p:sp>
        <p:nvSpPr>
          <p:cNvPr id="30754" name="Text Box 26"/>
          <p:cNvSpPr txBox="1">
            <a:spLocks noChangeArrowheads="1"/>
          </p:cNvSpPr>
          <p:nvPr/>
        </p:nvSpPr>
        <p:spPr bwMode="auto">
          <a:xfrm>
            <a:off x="9042400" y="4616450"/>
            <a:ext cx="1625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b="1">
                <a:ea typeface="SimSun" charset="0"/>
                <a:cs typeface="SimSun" charset="0"/>
              </a:rPr>
              <a:t>Frequency</a:t>
            </a:r>
          </a:p>
        </p:txBody>
      </p:sp>
      <p:sp>
        <p:nvSpPr>
          <p:cNvPr id="30755" name="Text Box 34"/>
          <p:cNvSpPr txBox="1">
            <a:spLocks noChangeArrowheads="1"/>
          </p:cNvSpPr>
          <p:nvPr/>
        </p:nvSpPr>
        <p:spPr bwMode="auto">
          <a:xfrm rot="10800000">
            <a:off x="3937944" y="2819400"/>
            <a:ext cx="46166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 b="1">
                <a:ea typeface="SimSun" charset="0"/>
                <a:cs typeface="SimSun" charset="0"/>
              </a:rPr>
              <a:t>Info Gain</a:t>
            </a:r>
          </a:p>
        </p:txBody>
      </p:sp>
      <p:sp>
        <p:nvSpPr>
          <p:cNvPr id="30756" name="Text Box 34"/>
          <p:cNvSpPr txBox="1">
            <a:spLocks noChangeArrowheads="1"/>
          </p:cNvSpPr>
          <p:nvPr/>
        </p:nvSpPr>
        <p:spPr bwMode="auto">
          <a:xfrm rot="10800000">
            <a:off x="7795569" y="2897188"/>
            <a:ext cx="46166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 b="1">
                <a:ea typeface="SimSun" charset="0"/>
                <a:cs typeface="SimSun" charset="0"/>
              </a:rPr>
              <a:t>Info Gain</a:t>
            </a:r>
          </a:p>
        </p:txBody>
      </p:sp>
      <p:sp>
        <p:nvSpPr>
          <p:cNvPr id="44068" name="Text Box 13"/>
          <p:cNvSpPr txBox="1">
            <a:spLocks noChangeArrowheads="1"/>
          </p:cNvSpPr>
          <p:nvPr/>
        </p:nvSpPr>
        <p:spPr bwMode="auto">
          <a:xfrm>
            <a:off x="0" y="1273175"/>
            <a:ext cx="11582400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3429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en-US" altLang="zh-CN" dirty="0">
                <a:latin typeface="Calibri" pitchFamily="34" charset="0"/>
                <a:ea typeface="SimSun" pitchFamily="2" charset="-122"/>
              </a:rPr>
              <a:t>Computation on real datasets shows:  Pattern frequency (but not too frequent) is strongly tied with the discriminative power (information gain)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en-US" altLang="zh-CN" dirty="0">
                <a:latin typeface="Calibri" pitchFamily="34" charset="0"/>
                <a:ea typeface="SimSun" pitchFamily="2" charset="-122"/>
              </a:rPr>
              <a:t>Information gain upper bound monotonically increases with pattern frequency</a:t>
            </a:r>
          </a:p>
        </p:txBody>
      </p:sp>
    </p:spTree>
    <p:extLst>
      <p:ext uri="{BB962C8B-B14F-4D97-AF65-F5344CB8AC3E}">
        <p14:creationId xmlns:p14="http://schemas.microsoft.com/office/powerpoint/2010/main" val="34148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11176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 </a:t>
            </a:r>
            <a:r>
              <a:rPr lang="en-US" altLang="zh-CN" sz="4900" dirty="0">
                <a:ea typeface="SimSun" pitchFamily="2" charset="-122"/>
              </a:rPr>
              <a:t>Mining Concise Set of Discriminative Patterns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652352" y="1211697"/>
            <a:ext cx="10812354" cy="461665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defTabSz="457189"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ial" pitchFamily="34" charset="0"/>
              </a:rPr>
              <a:t>Frequent pattern mining, then getting discriminative patterns: Expensive, large model</a:t>
            </a:r>
          </a:p>
        </p:txBody>
      </p:sp>
      <p:grpSp>
        <p:nvGrpSpPr>
          <p:cNvPr id="50180" name="Group 2"/>
          <p:cNvGrpSpPr>
            <a:grpSpLocks/>
          </p:cNvGrpSpPr>
          <p:nvPr/>
        </p:nvGrpSpPr>
        <p:grpSpPr bwMode="auto">
          <a:xfrm>
            <a:off x="711200" y="1712913"/>
            <a:ext cx="10668000" cy="1447800"/>
            <a:chOff x="914400" y="2281535"/>
            <a:chExt cx="8001000" cy="1447800"/>
          </a:xfrm>
        </p:grpSpPr>
        <p:sp>
          <p:nvSpPr>
            <p:cNvPr id="50191" name="AutoShape 3"/>
            <p:cNvSpPr>
              <a:spLocks noChangeArrowheads="1"/>
            </p:cNvSpPr>
            <p:nvPr/>
          </p:nvSpPr>
          <p:spPr bwMode="auto">
            <a:xfrm>
              <a:off x="914400" y="2510135"/>
              <a:ext cx="1295400" cy="1219200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Data</a:t>
              </a:r>
            </a:p>
          </p:txBody>
        </p:sp>
        <p:sp>
          <p:nvSpPr>
            <p:cNvPr id="50192" name="Oval 4"/>
            <p:cNvSpPr>
              <a:spLocks noChangeArrowheads="1"/>
            </p:cNvSpPr>
            <p:nvPr/>
          </p:nvSpPr>
          <p:spPr bwMode="auto">
            <a:xfrm>
              <a:off x="3200400" y="2281535"/>
              <a:ext cx="3048000" cy="1447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Frequent Patterns</a:t>
              </a:r>
            </a:p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10</a:t>
              </a:r>
              <a:r>
                <a:rPr lang="en-US" altLang="zh-CN" sz="2000" b="1" baseline="30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4</a:t>
              </a:r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~10</a:t>
              </a:r>
              <a:r>
                <a:rPr lang="en-US" altLang="zh-CN" sz="2000" b="1" baseline="30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6</a:t>
              </a:r>
            </a:p>
          </p:txBody>
        </p:sp>
        <p:sp>
          <p:nvSpPr>
            <p:cNvPr id="50193" name="AutoShape 5"/>
            <p:cNvSpPr>
              <a:spLocks noChangeArrowheads="1"/>
            </p:cNvSpPr>
            <p:nvPr/>
          </p:nvSpPr>
          <p:spPr bwMode="auto">
            <a:xfrm>
              <a:off x="7239000" y="2662535"/>
              <a:ext cx="1676400" cy="91440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1800" b="1" dirty="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Discriminative </a:t>
              </a:r>
            </a:p>
            <a:p>
              <a:pPr algn="ctr" defTabSz="457189" eaLnBrk="1" hangingPunct="1"/>
              <a:r>
                <a:rPr lang="en-US" altLang="zh-CN" sz="1800" b="1" dirty="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Patterns</a:t>
              </a:r>
            </a:p>
          </p:txBody>
        </p:sp>
        <p:sp>
          <p:nvSpPr>
            <p:cNvPr id="50194" name="AutoShape 6"/>
            <p:cNvSpPr>
              <a:spLocks noChangeArrowheads="1"/>
            </p:cNvSpPr>
            <p:nvPr/>
          </p:nvSpPr>
          <p:spPr bwMode="auto">
            <a:xfrm>
              <a:off x="2362200" y="2891135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1800">
                <a:solidFill>
                  <a:srgbClr val="000000"/>
                </a:solidFill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50195" name="AutoShape 7"/>
            <p:cNvSpPr>
              <a:spLocks noChangeArrowheads="1"/>
            </p:cNvSpPr>
            <p:nvPr/>
          </p:nvSpPr>
          <p:spPr bwMode="auto">
            <a:xfrm>
              <a:off x="6400800" y="2891135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1800">
                <a:solidFill>
                  <a:srgbClr val="000000"/>
                </a:solidFill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50196" name="Text Box 9"/>
            <p:cNvSpPr txBox="1">
              <a:spLocks noChangeArrowheads="1"/>
            </p:cNvSpPr>
            <p:nvPr/>
          </p:nvSpPr>
          <p:spPr bwMode="auto">
            <a:xfrm>
              <a:off x="2209800" y="2524423"/>
              <a:ext cx="15240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18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Mining</a:t>
              </a:r>
            </a:p>
          </p:txBody>
        </p:sp>
        <p:sp>
          <p:nvSpPr>
            <p:cNvPr id="50197" name="Text Box 10"/>
            <p:cNvSpPr txBox="1">
              <a:spLocks noChangeArrowheads="1"/>
            </p:cNvSpPr>
            <p:nvPr/>
          </p:nvSpPr>
          <p:spPr bwMode="auto">
            <a:xfrm>
              <a:off x="6172200" y="2510135"/>
              <a:ext cx="15240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18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Filtering</a:t>
              </a:r>
            </a:p>
          </p:txBody>
        </p:sp>
      </p:grpSp>
      <p:sp>
        <p:nvSpPr>
          <p:cNvPr id="50187" name="Text Box 17"/>
          <p:cNvSpPr txBox="1">
            <a:spLocks noChangeArrowheads="1"/>
          </p:cNvSpPr>
          <p:nvPr/>
        </p:nvSpPr>
        <p:spPr bwMode="auto">
          <a:xfrm>
            <a:off x="681776" y="3335593"/>
            <a:ext cx="10753505" cy="461665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defTabSz="457189" eaLnBrk="1" hangingPunct="1">
              <a:spcBef>
                <a:spcPct val="50000"/>
              </a:spcBef>
            </a:pPr>
            <a:r>
              <a:rPr lang="en-US" altLang="zh-CN" dirty="0" err="1">
                <a:solidFill>
                  <a:srgbClr val="000000"/>
                </a:solidFill>
                <a:latin typeface="Calibri"/>
                <a:ea typeface="SimSun" pitchFamily="2" charset="-122"/>
                <a:cs typeface="Arial" pitchFamily="34" charset="0"/>
              </a:rPr>
              <a:t>DDPMine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SimSun" pitchFamily="2" charset="-122"/>
              </a:rPr>
              <a:t>[Cheng et al., ICDE’08]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SimSun" pitchFamily="2" charset="-122"/>
                <a:cs typeface="Arial" pitchFamily="34" charset="0"/>
              </a:rPr>
              <a:t>: Direct mining of discriminative patterns: Efficient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6705" y="3808552"/>
            <a:ext cx="10598150" cy="1840789"/>
            <a:chOff x="914400" y="4312741"/>
            <a:chExt cx="10598150" cy="1840789"/>
          </a:xfrm>
        </p:grpSpPr>
        <p:sp>
          <p:nvSpPr>
            <p:cNvPr id="50182" name="AutoShape 12"/>
            <p:cNvSpPr>
              <a:spLocks noChangeArrowheads="1"/>
            </p:cNvSpPr>
            <p:nvPr/>
          </p:nvSpPr>
          <p:spPr bwMode="auto">
            <a:xfrm>
              <a:off x="914400" y="4550049"/>
              <a:ext cx="1727200" cy="1265646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Data</a:t>
              </a:r>
            </a:p>
          </p:txBody>
        </p:sp>
        <p:graphicFrame>
          <p:nvGraphicFramePr>
            <p:cNvPr id="50183" name="Object 13"/>
            <p:cNvGraphicFramePr>
              <a:graphicFrameLocks noChangeAspect="1"/>
            </p:cNvGraphicFramePr>
            <p:nvPr/>
          </p:nvGraphicFramePr>
          <p:xfrm>
            <a:off x="4267200" y="4312741"/>
            <a:ext cx="3384550" cy="1840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19" name="Visio" r:id="rId4" imgW="6847027" imgH="4782515" progId="Visio.Drawing.6">
                    <p:embed/>
                  </p:oleObj>
                </mc:Choice>
                <mc:Fallback>
                  <p:oleObj name="Visio" r:id="rId4" imgW="6847027" imgH="4782515" progId="Visio.Drawing.6">
                    <p:embed/>
                    <p:pic>
                      <p:nvPicPr>
                        <p:cNvPr id="50183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7200" y="4312741"/>
                          <a:ext cx="3384550" cy="18407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4" name="AutoShape 14"/>
            <p:cNvSpPr>
              <a:spLocks noChangeArrowheads="1"/>
            </p:cNvSpPr>
            <p:nvPr/>
          </p:nvSpPr>
          <p:spPr bwMode="auto">
            <a:xfrm>
              <a:off x="2844800" y="4945563"/>
              <a:ext cx="914400" cy="474617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2000">
                <a:solidFill>
                  <a:srgbClr val="000000"/>
                </a:solidFill>
                <a:latin typeface="Calibri" pitchFamily="34" charset="0"/>
                <a:ea typeface="SimSun" pitchFamily="2" charset="-122"/>
              </a:endParaRPr>
            </a:p>
          </p:txBody>
        </p:sp>
        <p:sp>
          <p:nvSpPr>
            <p:cNvPr id="50185" name="AutoShape 15"/>
            <p:cNvSpPr>
              <a:spLocks noChangeArrowheads="1"/>
            </p:cNvSpPr>
            <p:nvPr/>
          </p:nvSpPr>
          <p:spPr bwMode="auto">
            <a:xfrm>
              <a:off x="8159750" y="4925789"/>
              <a:ext cx="914400" cy="474617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2000">
                <a:solidFill>
                  <a:srgbClr val="000000"/>
                </a:solidFill>
                <a:latin typeface="Calibri" pitchFamily="34" charset="0"/>
                <a:ea typeface="SimSun" pitchFamily="2" charset="-122"/>
              </a:endParaRPr>
            </a:p>
          </p:txBody>
        </p:sp>
        <p:sp>
          <p:nvSpPr>
            <p:cNvPr id="50186" name="AutoShape 16"/>
            <p:cNvSpPr>
              <a:spLocks noChangeArrowheads="1"/>
            </p:cNvSpPr>
            <p:nvPr/>
          </p:nvSpPr>
          <p:spPr bwMode="auto">
            <a:xfrm>
              <a:off x="9277350" y="4599488"/>
              <a:ext cx="2235200" cy="949234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 dirty="0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Discriminative </a:t>
              </a:r>
            </a:p>
            <a:p>
              <a:pPr algn="ctr" defTabSz="457189" eaLnBrk="1" hangingPunct="1"/>
              <a:r>
                <a:rPr lang="en-US" altLang="zh-CN" sz="2000" b="1" dirty="0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Patterns</a:t>
              </a:r>
            </a:p>
          </p:txBody>
        </p:sp>
        <p:sp>
          <p:nvSpPr>
            <p:cNvPr id="50188" name="Text Box 18"/>
            <p:cNvSpPr txBox="1">
              <a:spLocks noChangeArrowheads="1"/>
            </p:cNvSpPr>
            <p:nvPr/>
          </p:nvSpPr>
          <p:spPr bwMode="auto">
            <a:xfrm>
              <a:off x="7518400" y="4391843"/>
              <a:ext cx="2438400" cy="4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Direct Mining</a:t>
              </a:r>
            </a:p>
          </p:txBody>
        </p:sp>
        <p:sp>
          <p:nvSpPr>
            <p:cNvPr id="50189" name="Text Box 19"/>
            <p:cNvSpPr txBox="1">
              <a:spLocks noChangeArrowheads="1"/>
            </p:cNvSpPr>
            <p:nvPr/>
          </p:nvSpPr>
          <p:spPr bwMode="auto">
            <a:xfrm>
              <a:off x="2641600" y="4391843"/>
              <a:ext cx="2438400" cy="4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Transform</a:t>
              </a:r>
            </a:p>
          </p:txBody>
        </p:sp>
        <p:sp>
          <p:nvSpPr>
            <p:cNvPr id="50190" name="Text Box 20"/>
            <p:cNvSpPr txBox="1">
              <a:spLocks noChangeArrowheads="1"/>
            </p:cNvSpPr>
            <p:nvPr/>
          </p:nvSpPr>
          <p:spPr bwMode="auto">
            <a:xfrm>
              <a:off x="4407827" y="4470945"/>
              <a:ext cx="1013265" cy="4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FP-tree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347295" y="5126840"/>
            <a:ext cx="31174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US" sz="1800" dirty="0">
                <a:solidFill>
                  <a:srgbClr val="000000"/>
                </a:solidFill>
              </a:rPr>
              <a:t>Still generates 10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~10</a:t>
            </a:r>
            <a:r>
              <a:rPr lang="en-US" sz="1800" baseline="30000" dirty="0">
                <a:solidFill>
                  <a:srgbClr val="000000"/>
                </a:solidFill>
              </a:rPr>
              <a:t>3</a:t>
            </a:r>
            <a:r>
              <a:rPr lang="en-US" sz="1800" dirty="0">
                <a:solidFill>
                  <a:srgbClr val="000000"/>
                </a:solidFill>
              </a:rPr>
              <a:t> patterns</a:t>
            </a:r>
            <a:endParaRPr lang="en-US" sz="1800" baseline="30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200" y="5767997"/>
            <a:ext cx="10660226" cy="830997"/>
          </a:xfrm>
          <a:prstGeom prst="rect">
            <a:avLst/>
          </a:prstGeom>
          <a:solidFill>
            <a:srgbClr val="DDD3C4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US" altLang="zh-CN" sz="2400" dirty="0" err="1">
                <a:solidFill>
                  <a:srgbClr val="000000"/>
                </a:solidFill>
              </a:rPr>
              <a:t>DPClass</a:t>
            </a:r>
            <a:r>
              <a:rPr lang="en-US" altLang="zh-CN" sz="2400" dirty="0">
                <a:solidFill>
                  <a:srgbClr val="000000"/>
                </a:solidFill>
              </a:rPr>
              <a:t> [Shang et al, SDM’16]: A better solution—Efficient, effective, and generating a very limited number of (such as only 20 or so) patterns</a:t>
            </a:r>
          </a:p>
        </p:txBody>
      </p:sp>
    </p:spTree>
    <p:extLst>
      <p:ext uri="{BB962C8B-B14F-4D97-AF65-F5344CB8AC3E}">
        <p14:creationId xmlns:p14="http://schemas.microsoft.com/office/powerpoint/2010/main" val="33732718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612" y="165226"/>
            <a:ext cx="11781576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kern="0" dirty="0" err="1">
                <a:solidFill>
                  <a:prstClr val="black"/>
                </a:solidFill>
              </a:rPr>
              <a:t>DPClass</a:t>
            </a:r>
            <a:r>
              <a:rPr lang="en-US" altLang="en-US" kern="0" dirty="0">
                <a:solidFill>
                  <a:prstClr val="black"/>
                </a:solidFill>
              </a:rPr>
              <a:t>: Discriminative Pattern-based Classification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91" y="1158841"/>
            <a:ext cx="8763000" cy="2591851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41971" y="3821841"/>
            <a:ext cx="10855105" cy="2859616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000000"/>
                </a:solidFill>
              </a:rPr>
              <a:t>Input: A feature table for training data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Adopt every prefix path in an (extremely) random forest as a candidate pattern</a:t>
            </a:r>
          </a:p>
          <a:p>
            <a:pPr lvl="1"/>
            <a:r>
              <a:rPr lang="en-US" altLang="zh-CN" dirty="0">
                <a:solidFill>
                  <a:srgbClr val="000000"/>
                </a:solidFill>
              </a:rPr>
              <a:t>The split points of continuous variables are automatically chosen by random forest </a:t>
            </a:r>
            <a:r>
              <a:rPr lang="en-US" altLang="zh-CN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altLang="zh-CN" dirty="0">
                <a:solidFill>
                  <a:srgbClr val="000000"/>
                </a:solidFill>
                <a:sym typeface="Wingdings"/>
              </a:rPr>
              <a:t>No discretization!</a:t>
            </a: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Run top-k (e.g., top-20) pattern selection based on training data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Train a generalized linear model (e.g., logistic regression) based on “bag-of-patterns” representations of training data</a:t>
            </a:r>
          </a:p>
        </p:txBody>
      </p:sp>
    </p:spTree>
    <p:extLst>
      <p:ext uri="{BB962C8B-B14F-4D97-AF65-F5344CB8AC3E}">
        <p14:creationId xmlns:p14="http://schemas.microsoft.com/office/powerpoint/2010/main" val="327509784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Explanatory Discriminative Patterns: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1641" y="1145185"/>
                <a:ext cx="10857207" cy="5644914"/>
              </a:xfrm>
            </p:spPr>
            <p:txBody>
              <a:bodyPr/>
              <a:lstStyle/>
              <a:p>
                <a:pPr>
                  <a:spcBef>
                    <a:spcPts val="500"/>
                  </a:spcBef>
                </a:pPr>
                <a:r>
                  <a:rPr lang="en-US" altLang="zh-CN" sz="2400" dirty="0"/>
                  <a:t>Example: For each patient, we have several uniformly sampled features as follows</a:t>
                </a:r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r>
                  <a:rPr lang="en-US" altLang="zh-CN" sz="2400" dirty="0"/>
                  <a:t>The positive label of the hypo-disease will be given when at least one of the following rules holds</a:t>
                </a:r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 lvl="1">
                  <a:spcBef>
                    <a:spcPts val="500"/>
                  </a:spcBef>
                </a:pPr>
                <a:endParaRPr lang="en-US" altLang="zh-CN" sz="2400" dirty="0"/>
              </a:p>
              <a:p>
                <a:pPr lvl="1">
                  <a:spcBef>
                    <a:spcPts val="500"/>
                  </a:spcBef>
                </a:pPr>
                <a:r>
                  <a:rPr lang="en-US" altLang="zh-CN" sz="2400" dirty="0"/>
                  <a:t>Training: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CN" sz="2400" dirty="0"/>
                  <a:t> random patients +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0.1%</m:t>
                    </m:r>
                  </m:oMath>
                </a14:m>
                <a:r>
                  <a:rPr lang="en-US" altLang="zh-CN" sz="2400" dirty="0"/>
                  <a:t> noise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altLang="zh-CN" sz="2400" dirty="0"/>
                  <a:t>Flip the binary labels with 0.1% probability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altLang="zh-CN" sz="2400" dirty="0"/>
                  <a:t>Testing: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sz="2400" dirty="0"/>
                  <a:t> random patients in test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641" y="1145185"/>
                <a:ext cx="10857207" cy="5644914"/>
              </a:xfrm>
              <a:blipFill rotWithShape="1">
                <a:blip r:embed="rId2"/>
                <a:stretch>
                  <a:fillRect l="-449" t="-864" b="-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646989" y="1634066"/>
          <a:ext cx="8128000" cy="10515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Gender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1 (LT1)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2(LT2)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Positive Integers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Male or Female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A, B, O,</a:t>
                      </a:r>
                      <a:r>
                        <a:rPr lang="en-US" altLang="zh-CN" baseline="0" dirty="0"/>
                        <a:t> AB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Real value</a:t>
                      </a:r>
                      <a:r>
                        <a:rPr lang="en-US" altLang="zh-CN" baseline="0" dirty="0"/>
                        <a:t> in </a:t>
                      </a:r>
                      <a:r>
                        <a:rPr lang="en-US" altLang="zh-CN" dirty="0"/>
                        <a:t>[0,</a:t>
                      </a:r>
                      <a:r>
                        <a:rPr lang="en-US" altLang="zh-CN" baseline="0" dirty="0"/>
                        <a:t> 1]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1645385" y="3798145"/>
          <a:ext cx="8128000" cy="1524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Gender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1 (LT1)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2(LT2)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</a:t>
                      </a:r>
                      <a:r>
                        <a:rPr lang="en-US" altLang="zh-CN" baseline="0" dirty="0"/>
                        <a:t>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Female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</a:t>
                      </a:r>
                      <a:r>
                        <a:rPr lang="en-US" altLang="zh-CN" baseline="0" dirty="0"/>
                        <a:t> 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&lt;=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95754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Explanatory Discriminative Patterns: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55" y="1346732"/>
            <a:ext cx="11087935" cy="5384800"/>
          </a:xfrm>
        </p:spPr>
        <p:txBody>
          <a:bodyPr/>
          <a:lstStyle/>
          <a:p>
            <a:r>
              <a:rPr lang="en-US" altLang="zh-CN" sz="2400" dirty="0"/>
              <a:t>Ground Truth: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Top-3 Discriminative Patterns for each model:</a:t>
            </a:r>
          </a:p>
          <a:p>
            <a:pPr lvl="1"/>
            <a:r>
              <a:rPr lang="en-US" altLang="zh-CN" sz="2400" b="1" dirty="0" err="1"/>
              <a:t>DPClass</a:t>
            </a:r>
            <a:r>
              <a:rPr lang="en-US" altLang="zh-CN" sz="2400" b="1" dirty="0"/>
              <a:t> (perfect):</a:t>
            </a:r>
            <a:endParaRPr lang="en-US" altLang="zh-CN" sz="2400" dirty="0"/>
          </a:p>
          <a:p>
            <a:pPr lvl="2"/>
            <a:r>
              <a:rPr lang="en-US" altLang="zh-CN" sz="2400" dirty="0"/>
              <a:t>(age &gt; 18) and (gender = Female) and (LT1 = O) and (LT2 ≥ 0.496)</a:t>
            </a:r>
          </a:p>
          <a:p>
            <a:pPr lvl="2"/>
            <a:r>
              <a:rPr lang="en-US" altLang="zh-CN" sz="2400" dirty="0"/>
              <a:t>(age ≤ 18) and (LT2 ≥ 0.900)</a:t>
            </a:r>
          </a:p>
          <a:p>
            <a:pPr lvl="2"/>
            <a:r>
              <a:rPr lang="en-US" altLang="zh-CN" sz="2400" dirty="0"/>
              <a:t>(age &gt; 18) and (gender = Male) and (LT1 = AB) and (LT2 ≥ 0.601)</a:t>
            </a:r>
          </a:p>
          <a:p>
            <a:pPr lvl="1"/>
            <a:r>
              <a:rPr lang="en-US" altLang="zh-CN" sz="2400" dirty="0" err="1"/>
              <a:t>DDPMine</a:t>
            </a:r>
            <a:r>
              <a:rPr lang="en-US" altLang="zh-CN" sz="2400" dirty="0"/>
              <a:t> (poor):</a:t>
            </a:r>
          </a:p>
          <a:p>
            <a:pPr lvl="2"/>
            <a:r>
              <a:rPr lang="en-US" altLang="zh-CN" sz="2400" dirty="0"/>
              <a:t>(LT2 &gt; 0.8)</a:t>
            </a:r>
          </a:p>
          <a:p>
            <a:pPr lvl="2"/>
            <a:r>
              <a:rPr lang="en-US" altLang="zh-CN" sz="2400" dirty="0"/>
              <a:t>(gender = Male) and (LT1 = AB) and (LT2 ≥ 0.6) and (LT2 &lt; 0.8)</a:t>
            </a:r>
          </a:p>
          <a:p>
            <a:pPr lvl="2"/>
            <a:r>
              <a:rPr lang="en-US" altLang="zh-CN" sz="2400" dirty="0"/>
              <a:t>(gender = Female) and (LT1 = O) and (LT2 ≥ 0.6) and (LT2 &lt; 0.8)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3108424" y="1199325"/>
          <a:ext cx="8128000" cy="1524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Gender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1 (LT1)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2(LT2)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</a:t>
                      </a:r>
                      <a:r>
                        <a:rPr lang="en-US" altLang="zh-CN" baseline="0" dirty="0"/>
                        <a:t>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Female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</a:t>
                      </a:r>
                      <a:r>
                        <a:rPr lang="en-US" altLang="zh-CN" baseline="0" dirty="0"/>
                        <a:t> 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&lt;=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21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 Recap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366576"/>
            <a:ext cx="11232610" cy="5110424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spcAft>
                <a:spcPts val="1200"/>
              </a:spcAft>
            </a:pPr>
            <a:r>
              <a:rPr lang="en-US" altLang="en-US" sz="2800" dirty="0"/>
              <a:t>Random forest and </a:t>
            </a:r>
            <a:r>
              <a:rPr lang="en-US" altLang="en-US" sz="2800" dirty="0" err="1"/>
              <a:t>XGBoost</a:t>
            </a:r>
            <a:r>
              <a:rPr lang="en-US" altLang="en-US" sz="2800" dirty="0"/>
              <a:t> are the most commonly used algorithms for tabular </a:t>
            </a:r>
            <a:r>
              <a:rPr lang="en-US" altLang="en-US" sz="2800" dirty="0" smtClean="0"/>
              <a:t>data</a:t>
            </a:r>
            <a:endParaRPr lang="en-US" altLang="en-US" sz="2800" dirty="0"/>
          </a:p>
          <a:p>
            <a:pPr marL="457200" indent="-457200">
              <a:lnSpc>
                <a:spcPct val="90000"/>
              </a:lnSpc>
            </a:pPr>
            <a:r>
              <a:rPr lang="en-US" altLang="en-US" sz="2800" dirty="0"/>
              <a:t>Pros</a:t>
            </a:r>
          </a:p>
          <a:p>
            <a:pPr marL="688969" lvl="1" indent="-457200"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Good performance for tabular data, requires no data scaling</a:t>
            </a:r>
          </a:p>
          <a:p>
            <a:pPr marL="688969" lvl="1" indent="-457200"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Can scale to large datasets</a:t>
            </a:r>
          </a:p>
          <a:p>
            <a:pPr marL="688969" lvl="1" indent="-457200">
              <a:lnSpc>
                <a:spcPct val="90000"/>
              </a:lnSpc>
              <a:spcAft>
                <a:spcPts val="1200"/>
              </a:spcAft>
            </a:pPr>
            <a:r>
              <a:rPr lang="en-US" altLang="en-US" dirty="0"/>
              <a:t>Can handle missing data to some extent 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800" dirty="0"/>
              <a:t>Cons</a:t>
            </a:r>
          </a:p>
          <a:p>
            <a:pPr marL="688969" lvl="1" indent="-457200"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Can overfit to training data if not tuned properly</a:t>
            </a:r>
          </a:p>
          <a:p>
            <a:pPr marL="688969" lvl="1" indent="-457200"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Lack of interpretability (compared to decision trees)</a:t>
            </a:r>
          </a:p>
        </p:txBody>
      </p:sp>
    </p:spTree>
    <p:extLst>
      <p:ext uri="{BB962C8B-B14F-4D97-AF65-F5344CB8AC3E}">
        <p14:creationId xmlns:p14="http://schemas.microsoft.com/office/powerpoint/2010/main" val="38087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SimSun" pitchFamily="2" charset="-122"/>
              </a:rPr>
              <a:t>A Comparison on Classification Accuracy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15" y="1149999"/>
            <a:ext cx="4203328" cy="4789074"/>
          </a:xfrm>
        </p:spPr>
        <p:txBody>
          <a:bodyPr/>
          <a:lstStyle/>
          <a:p>
            <a:r>
              <a:rPr lang="en-US" altLang="zh-CN" sz="2400" dirty="0" err="1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DPClass</a:t>
            </a:r>
            <a:r>
              <a:rPr lang="en-US" altLang="zh-CN" sz="2400" dirty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: Discriminative &amp; frequent at the same time, then select top-k </a:t>
            </a:r>
          </a:p>
          <a:p>
            <a:r>
              <a:rPr lang="en-US" altLang="zh-CN" sz="2400" dirty="0">
                <a:ea typeface="SimSun" pitchFamily="2" charset="-122"/>
              </a:rPr>
              <a:t>Two methods on pattern selection</a:t>
            </a:r>
          </a:p>
          <a:p>
            <a:pPr lvl="1"/>
            <a:r>
              <a:rPr lang="en-US" altLang="zh-CN" sz="2400" dirty="0">
                <a:ea typeface="SimSun" pitchFamily="2" charset="-122"/>
              </a:rPr>
              <a:t>Forward vs. LASSO</a:t>
            </a:r>
            <a:endParaRPr lang="en-US" sz="2400" dirty="0"/>
          </a:p>
          <a:p>
            <a:pPr marL="461963" lvl="1" indent="-461963">
              <a:buClr>
                <a:srgbClr val="0000CC"/>
              </a:buClr>
            </a:pPr>
            <a:r>
              <a:rPr lang="en-US" sz="2400" dirty="0"/>
              <a:t>In comparison with </a:t>
            </a:r>
            <a:r>
              <a:rPr lang="en-US" altLang="zh-CN" sz="2400" dirty="0" err="1">
                <a:ea typeface="SimSun" pitchFamily="2" charset="-122"/>
              </a:rPr>
              <a:t>DDPMine</a:t>
            </a:r>
            <a:r>
              <a:rPr lang="en-US" altLang="zh-CN" sz="2400" dirty="0">
                <a:ea typeface="SimSun" pitchFamily="2" charset="-122"/>
              </a:rPr>
              <a:t> and Random Forest, </a:t>
            </a:r>
            <a:r>
              <a:rPr lang="en-US" altLang="zh-CN" sz="2400" dirty="0" err="1">
                <a:ea typeface="SimSun" pitchFamily="2" charset="-122"/>
              </a:rPr>
              <a:t>DPClass</a:t>
            </a:r>
            <a:r>
              <a:rPr lang="en-US" altLang="zh-CN" sz="2400" dirty="0">
                <a:ea typeface="SimSun" pitchFamily="2" charset="-122"/>
              </a:rPr>
              <a:t> maintains high accuracy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744643" y="1249378"/>
          <a:ext cx="679648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6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8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3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16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DPClass</a:t>
                      </a:r>
                      <a:endParaRPr lang="en-US" sz="1800" dirty="0"/>
                    </a:p>
                    <a:p>
                      <a:r>
                        <a:rPr lang="en-US" sz="1600" dirty="0"/>
                        <a:t>(Forward)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DPClass</a:t>
                      </a:r>
                      <a:endParaRPr lang="en-US" sz="1800" dirty="0"/>
                    </a:p>
                    <a:p>
                      <a:r>
                        <a:rPr lang="en-US" sz="1600" dirty="0"/>
                        <a:t>(LASSO)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DDPMine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Random</a:t>
                      </a:r>
                    </a:p>
                    <a:p>
                      <a:r>
                        <a:rPr lang="en-US" sz="1800" dirty="0"/>
                        <a:t>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US" sz="1800" dirty="0"/>
                        <a:t>low-</a:t>
                      </a:r>
                    </a:p>
                    <a:p>
                      <a:r>
                        <a:rPr lang="en-US" sz="1800" dirty="0"/>
                        <a:t>dimensional</a:t>
                      </a:r>
                    </a:p>
                    <a:p>
                      <a:r>
                        <a:rPr lang="en-US" sz="1800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adult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85.66%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84.33%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83.42%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85.45%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hypo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99.58%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99.28%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92.69%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97.22%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98.35%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98.87%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93.82%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94.03%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crx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87.96%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87.96%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89.35%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sonar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85.29%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83.82%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73.53%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83.82%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chess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92.25%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92.05%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90.04%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94.22%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800" dirty="0"/>
                        <a:t>high-</a:t>
                      </a:r>
                    </a:p>
                    <a:p>
                      <a:r>
                        <a:rPr lang="en-US" sz="1800" dirty="0"/>
                        <a:t>dimensional</a:t>
                      </a:r>
                      <a:endParaRPr lang="en-US" sz="1800" baseline="0" dirty="0"/>
                    </a:p>
                    <a:p>
                      <a:r>
                        <a:rPr lang="en-US" sz="1800" baseline="0" dirty="0"/>
                        <a:t>data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namao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97.17%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96.94%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96.83%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97.86%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musk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95.92%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95.71%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93.29%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96.60%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madelon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74.50%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76.00%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59.84%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53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4603218" y="1980490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81075"/>
          </a:xfrm>
        </p:spPr>
        <p:txBody>
          <a:bodyPr>
            <a:normAutofit/>
          </a:bodyPr>
          <a:lstStyle/>
          <a:p>
            <a:r>
              <a:rPr lang="en-US" altLang="en-US" dirty="0"/>
              <a:t>From Naïve Bayes to Bayesian Networks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839" y="1219199"/>
            <a:ext cx="11157089" cy="220980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Naïve </a:t>
            </a:r>
            <a:r>
              <a:rPr lang="en-US" sz="2400" dirty="0"/>
              <a:t>Bayes classifiers assume that the value of a particular feature is </a:t>
            </a:r>
            <a:r>
              <a:rPr lang="en-US" sz="2400" b="1" dirty="0"/>
              <a:t>independent</a:t>
            </a:r>
            <a:r>
              <a:rPr lang="en-US" sz="2400" dirty="0"/>
              <a:t> of the value of any other feature, given the class variable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This assumption is often too simple to model the real world well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solidFill>
                  <a:srgbClr val="222222"/>
                </a:solidFill>
              </a:rPr>
              <a:t>Bayesian network (or Bayes network, belief network, Bayesian model or probabilistic directed acyclic graphical model) is a </a:t>
            </a:r>
            <a:r>
              <a:rPr lang="en-US" altLang="en-US" sz="2400" b="1" dirty="0">
                <a:solidFill>
                  <a:srgbClr val="222222"/>
                </a:solidFill>
              </a:rPr>
              <a:t>probabilistic</a:t>
            </a:r>
            <a:r>
              <a:rPr lang="en-US" altLang="en-US" sz="2400" dirty="0">
                <a:solidFill>
                  <a:srgbClr val="222222"/>
                </a:solidFill>
              </a:rPr>
              <a:t> </a:t>
            </a:r>
            <a:r>
              <a:rPr lang="en-US" altLang="en-US" sz="2400" b="1" dirty="0"/>
              <a:t>graphical model</a:t>
            </a:r>
            <a:r>
              <a:rPr lang="en-US" altLang="en-US" sz="2400" dirty="0">
                <a:solidFill>
                  <a:srgbClr val="222222"/>
                </a:solidFill>
              </a:rPr>
              <a:t> </a:t>
            </a:r>
          </a:p>
        </p:txBody>
      </p:sp>
      <p:pic>
        <p:nvPicPr>
          <p:cNvPr id="83974" name="Picture 6" descr="Figure 1">
            <a:extLst>
              <a:ext uri="{FF2B5EF4-FFF2-40B4-BE49-F238E27FC236}">
                <a16:creationId xmlns:a16="http://schemas.microsoft.com/office/drawing/2014/main" id="{C50FB17B-D3ED-47A6-A503-0FD6CEB5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28" y="3734523"/>
            <a:ext cx="3619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B1BDB406-9444-473D-8894-815D0425BE8F}"/>
              </a:ext>
            </a:extLst>
          </p:cNvPr>
          <p:cNvSpPr txBox="1">
            <a:spLocks noChangeArrowheads="1"/>
          </p:cNvSpPr>
          <p:nvPr/>
        </p:nvSpPr>
        <p:spPr>
          <a:xfrm>
            <a:off x="352839" y="3429000"/>
            <a:ext cx="7492448" cy="311612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altLang="en-US" sz="2400" dirty="0">
                <a:solidFill>
                  <a:srgbClr val="222222"/>
                </a:solidFill>
              </a:rPr>
              <a:t>Represented by a set of </a:t>
            </a:r>
            <a:r>
              <a:rPr lang="en-US" altLang="en-US" sz="2400" i="1" dirty="0"/>
              <a:t>random variables </a:t>
            </a:r>
            <a:r>
              <a:rPr lang="en-US" altLang="en-US" sz="2400" dirty="0"/>
              <a:t>and </a:t>
            </a:r>
            <a:r>
              <a:rPr lang="en-US" altLang="en-US" sz="2400" i="1" dirty="0"/>
              <a:t>their conditional dependencies</a:t>
            </a:r>
            <a:r>
              <a:rPr lang="en-US" altLang="en-US" sz="2400" dirty="0"/>
              <a:t> via a </a:t>
            </a:r>
            <a:r>
              <a:rPr lang="en-US" altLang="en-US" sz="2400" i="1" dirty="0"/>
              <a:t>directed acyclic graph</a:t>
            </a:r>
            <a:r>
              <a:rPr lang="en-US" altLang="en-US" sz="2400" dirty="0"/>
              <a:t> (DAG)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>
                <a:solidFill>
                  <a:srgbClr val="222222"/>
                </a:solidFill>
              </a:rPr>
              <a:t>E.g.  Given symptoms, the network can be used to compute the probabilities of the presence of various diseases</a:t>
            </a:r>
          </a:p>
        </p:txBody>
      </p:sp>
    </p:spTree>
    <p:extLst>
      <p:ext uri="{BB962C8B-B14F-4D97-AF65-F5344CB8AC3E}">
        <p14:creationId xmlns:p14="http://schemas.microsoft.com/office/powerpoint/2010/main" val="324810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370" y="5619524"/>
            <a:ext cx="3655065" cy="934119"/>
          </a:xfrm>
          <a:prstGeom prst="rect">
            <a:avLst/>
          </a:prstGeom>
        </p:spPr>
      </p:pic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Bayesian Belief Networks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9024" y="1118468"/>
            <a:ext cx="9423995" cy="3124200"/>
          </a:xfrm>
        </p:spPr>
        <p:txBody>
          <a:bodyPr/>
          <a:lstStyle/>
          <a:p>
            <a:r>
              <a:rPr lang="en-US" altLang="en-US" b="1" dirty="0"/>
              <a:t>Bayesian belief network</a:t>
            </a:r>
            <a:r>
              <a:rPr lang="en-US" altLang="en-US" dirty="0"/>
              <a:t> (or </a:t>
            </a:r>
            <a:r>
              <a:rPr lang="en-US" altLang="en-US" b="1" dirty="0"/>
              <a:t>Bayesian network</a:t>
            </a:r>
            <a:r>
              <a:rPr lang="en-US" altLang="en-US" dirty="0"/>
              <a:t>, </a:t>
            </a:r>
            <a:r>
              <a:rPr lang="en-US" altLang="en-US" b="1" dirty="0"/>
              <a:t>probabilistic network</a:t>
            </a:r>
            <a:r>
              <a:rPr lang="en-US" altLang="en-US" dirty="0"/>
              <a:t>): </a:t>
            </a:r>
          </a:p>
          <a:p>
            <a:pPr lvl="1"/>
            <a:r>
              <a:rPr lang="en-US" altLang="en-US" dirty="0"/>
              <a:t>Allows </a:t>
            </a:r>
            <a:r>
              <a:rPr lang="en-US" altLang="en-US" i="1" dirty="0"/>
              <a:t>class conditional independencies</a:t>
            </a:r>
            <a:r>
              <a:rPr lang="en-US" altLang="en-US" dirty="0"/>
              <a:t> between </a:t>
            </a:r>
            <a:r>
              <a:rPr lang="en-US" altLang="en-US" i="1" dirty="0"/>
              <a:t>subsets</a:t>
            </a:r>
            <a:r>
              <a:rPr lang="en-US" altLang="en-US" dirty="0"/>
              <a:t> of variables</a:t>
            </a:r>
          </a:p>
          <a:p>
            <a:r>
              <a:rPr lang="en-US" altLang="en-US" dirty="0"/>
              <a:t>Two components: 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i="1" dirty="0"/>
              <a:t>directed acyclic graph </a:t>
            </a:r>
            <a:r>
              <a:rPr lang="en-US" altLang="en-US" dirty="0"/>
              <a:t>(called a structure)  </a:t>
            </a:r>
          </a:p>
          <a:p>
            <a:pPr lvl="1"/>
            <a:r>
              <a:rPr lang="en-US" altLang="en-US" dirty="0"/>
              <a:t>A set of </a:t>
            </a:r>
            <a:r>
              <a:rPr lang="en-US" altLang="en-US" i="1" dirty="0"/>
              <a:t>conditional probability tables </a:t>
            </a:r>
            <a:r>
              <a:rPr lang="en-US" altLang="en-US" dirty="0"/>
              <a:t>(CPTs)</a:t>
            </a:r>
          </a:p>
          <a:p>
            <a:endParaRPr lang="en-US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3A3A63-690F-4475-81DF-4CAF413211D7}"/>
              </a:ext>
            </a:extLst>
          </p:cNvPr>
          <p:cNvGrpSpPr/>
          <p:nvPr/>
        </p:nvGrpSpPr>
        <p:grpSpPr>
          <a:xfrm>
            <a:off x="7715382" y="3094371"/>
            <a:ext cx="3355171" cy="2130896"/>
            <a:chOff x="8723658" y="1861672"/>
            <a:chExt cx="3355171" cy="2130896"/>
          </a:xfrm>
        </p:grpSpPr>
        <p:sp>
          <p:nvSpPr>
            <p:cNvPr id="20" name="Oval 19"/>
            <p:cNvSpPr/>
            <p:nvPr/>
          </p:nvSpPr>
          <p:spPr>
            <a:xfrm>
              <a:off x="8822223" y="1995128"/>
              <a:ext cx="1130891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Family</a:t>
              </a:r>
              <a:r>
                <a:rPr lang="zh-CN" alt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altLang="zh-CN" sz="1600" b="1" dirty="0">
                  <a:solidFill>
                    <a:schemeClr val="tx1"/>
                  </a:solidFill>
                </a:rPr>
                <a:t>History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4"/>
              <a:endCxn id="24" idx="0"/>
            </p:cNvCxnSpPr>
            <p:nvPr/>
          </p:nvCxnSpPr>
          <p:spPr>
            <a:xfrm flipH="1">
              <a:off x="9387668" y="2523906"/>
              <a:ext cx="1" cy="207685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5" idx="4"/>
              <a:endCxn id="27" idx="0"/>
            </p:cNvCxnSpPr>
            <p:nvPr/>
          </p:nvCxnSpPr>
          <p:spPr>
            <a:xfrm flipH="1">
              <a:off x="11141390" y="3273436"/>
              <a:ext cx="29" cy="189450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0527423" y="1861672"/>
              <a:ext cx="1227934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Smoker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773701" y="2731591"/>
              <a:ext cx="1227934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Lung</a:t>
              </a:r>
              <a:r>
                <a:rPr lang="zh-CN" alt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altLang="zh-CN" sz="1600" b="1" dirty="0">
                  <a:solidFill>
                    <a:schemeClr val="tx1"/>
                  </a:solidFill>
                </a:rPr>
                <a:t>Cancer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204009" y="2744658"/>
              <a:ext cx="1874820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Emphysema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723658" y="3463790"/>
              <a:ext cx="1319543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Positive</a:t>
              </a:r>
              <a:r>
                <a:rPr lang="zh-CN" altLang="en-US" sz="1600" b="1" dirty="0">
                  <a:solidFill>
                    <a:schemeClr val="tx1"/>
                  </a:solidFill>
                </a:rPr>
                <a:t> </a:t>
              </a:r>
              <a:endParaRPr lang="en-US" altLang="zh-CN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X-Ray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0481618" y="3462886"/>
              <a:ext cx="1319543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Dyspnea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23" idx="3"/>
              <a:endCxn id="24" idx="7"/>
            </p:cNvCxnSpPr>
            <p:nvPr/>
          </p:nvCxnSpPr>
          <p:spPr>
            <a:xfrm flipH="1">
              <a:off x="9821808" y="2313012"/>
              <a:ext cx="885442" cy="496017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3" idx="4"/>
              <a:endCxn id="25" idx="0"/>
            </p:cNvCxnSpPr>
            <p:nvPr/>
          </p:nvCxnSpPr>
          <p:spPr>
            <a:xfrm>
              <a:off x="11141390" y="2390450"/>
              <a:ext cx="29" cy="354208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4"/>
              <a:endCxn id="26" idx="0"/>
            </p:cNvCxnSpPr>
            <p:nvPr/>
          </p:nvCxnSpPr>
          <p:spPr>
            <a:xfrm flipH="1">
              <a:off x="9383430" y="3260369"/>
              <a:ext cx="4238" cy="203421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5"/>
              <a:endCxn id="27" idx="1"/>
            </p:cNvCxnSpPr>
            <p:nvPr/>
          </p:nvCxnSpPr>
          <p:spPr>
            <a:xfrm>
              <a:off x="9821808" y="3182931"/>
              <a:ext cx="853053" cy="357393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F351F2-48DB-41B5-A1F7-7853A8AE7D8C}"/>
              </a:ext>
            </a:extLst>
          </p:cNvPr>
          <p:cNvGrpSpPr/>
          <p:nvPr/>
        </p:nvGrpSpPr>
        <p:grpSpPr>
          <a:xfrm>
            <a:off x="246058" y="3798872"/>
            <a:ext cx="3340082" cy="1997315"/>
            <a:chOff x="4557059" y="4874584"/>
            <a:chExt cx="3340082" cy="1997315"/>
          </a:xfrm>
        </p:grpSpPr>
        <p:sp>
          <p:nvSpPr>
            <p:cNvPr id="19" name="Rectangle 18"/>
            <p:cNvSpPr/>
            <p:nvPr/>
          </p:nvSpPr>
          <p:spPr>
            <a:xfrm>
              <a:off x="4557059" y="6487178"/>
              <a:ext cx="3340082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directed </a:t>
              </a:r>
              <a:r>
                <a:rPr lang="en-US" altLang="zh-CN" b="1" dirty="0">
                  <a:solidFill>
                    <a:srgbClr val="000000"/>
                  </a:solidFill>
                </a:rPr>
                <a:t>a</a:t>
              </a:r>
              <a:r>
                <a:rPr lang="en-US" b="1" dirty="0">
                  <a:solidFill>
                    <a:srgbClr val="000000"/>
                  </a:solidFill>
                </a:rPr>
                <a:t>cyclic</a:t>
              </a:r>
              <a:r>
                <a:rPr lang="en-US" dirty="0">
                  <a:solidFill>
                    <a:srgbClr val="000000"/>
                  </a:solidFill>
                </a:rPr>
                <a:t> graphical model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984917" y="5767343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A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715125" y="4874584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B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5520104" y="5485310"/>
              <a:ext cx="293147" cy="402298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6471647" y="5765284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C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Arrow Connector 35"/>
            <p:cNvCxnSpPr>
              <a:stCxn id="33" idx="5"/>
            </p:cNvCxnSpPr>
            <p:nvPr/>
          </p:nvCxnSpPr>
          <p:spPr>
            <a:xfrm>
              <a:off x="6331300" y="5490759"/>
              <a:ext cx="355784" cy="344342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5706811" y="6126231"/>
              <a:ext cx="764836" cy="2059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ame 37"/>
            <p:cNvSpPr/>
            <p:nvPr/>
          </p:nvSpPr>
          <p:spPr>
            <a:xfrm>
              <a:off x="6291491" y="5434909"/>
              <a:ext cx="413646" cy="443649"/>
            </a:xfrm>
            <a:prstGeom prst="frame">
              <a:avLst>
                <a:gd name="adj1" fmla="val 189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910879" y="6212446"/>
                <a:ext cx="3749553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A</m:t>
                        </m:r>
                        <m: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B</m:t>
                        </m:r>
                        <m: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C</m:t>
                        </m:r>
                      </m:e>
                    </m:d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(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B</a:t>
                </a:r>
                <a:r>
                  <a:rPr lang="en-US" altLang="en-US" dirty="0">
                    <a:solidFill>
                      <a:srgbClr val="000000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mtClean="0">
                        <a:solidFill>
                          <a:srgbClr val="00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zh-CN" smtClean="0">
                        <a:solidFill>
                          <a:srgbClr val="00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altLang="zh-CN" smtClean="0">
                        <a:solidFill>
                          <a:srgbClr val="00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p(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C</a:t>
                </a:r>
                <a:r>
                  <a:rPr lang="en-US" altLang="en-US" dirty="0">
                    <a:solidFill>
                      <a:srgbClr val="000000"/>
                    </a:solidFill>
                  </a:rPr>
                  <a:t>|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A,</a:t>
                </a:r>
                <a:r>
                  <a:rPr lang="zh-CN" alt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B</a:t>
                </a:r>
                <a:r>
                  <a:rPr lang="en-US" alt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879" y="6212446"/>
                <a:ext cx="3749553" cy="384721"/>
              </a:xfrm>
              <a:prstGeom prst="rect">
                <a:avLst/>
              </a:prstGeom>
              <a:blipFill>
                <a:blip r:embed="rId4"/>
                <a:stretch>
                  <a:fillRect t="-7937" r="-649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4EE8FE6F-356C-4310-B914-1CAAEE85F543}"/>
              </a:ext>
            </a:extLst>
          </p:cNvPr>
          <p:cNvGrpSpPr/>
          <p:nvPr/>
        </p:nvGrpSpPr>
        <p:grpSpPr>
          <a:xfrm>
            <a:off x="3766296" y="3734947"/>
            <a:ext cx="3276666" cy="1999910"/>
            <a:chOff x="8729222" y="4862299"/>
            <a:chExt cx="3276666" cy="1999910"/>
          </a:xfrm>
        </p:grpSpPr>
        <p:sp>
          <p:nvSpPr>
            <p:cNvPr id="41" name="Oval 40"/>
            <p:cNvSpPr/>
            <p:nvPr/>
          </p:nvSpPr>
          <p:spPr>
            <a:xfrm>
              <a:off x="9075321" y="5755058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A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9805529" y="4862299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B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9610508" y="5473025"/>
              <a:ext cx="293147" cy="402298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0562051" y="5752999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C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10409651" y="5422624"/>
              <a:ext cx="298663" cy="379503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41" idx="6"/>
              <a:endCxn id="44" idx="2"/>
            </p:cNvCxnSpPr>
            <p:nvPr/>
          </p:nvCxnSpPr>
          <p:spPr>
            <a:xfrm flipV="1">
              <a:off x="9797215" y="6113946"/>
              <a:ext cx="764836" cy="2059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ame 46"/>
            <p:cNvSpPr/>
            <p:nvPr/>
          </p:nvSpPr>
          <p:spPr>
            <a:xfrm>
              <a:off x="10381895" y="5422624"/>
              <a:ext cx="413646" cy="443649"/>
            </a:xfrm>
            <a:prstGeom prst="frame">
              <a:avLst>
                <a:gd name="adj1" fmla="val 189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729222" y="6477488"/>
              <a:ext cx="3223062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directed </a:t>
              </a:r>
              <a:r>
                <a:rPr lang="en-US" b="1" dirty="0">
                  <a:solidFill>
                    <a:srgbClr val="000000"/>
                  </a:solidFill>
                </a:rPr>
                <a:t>cyclic</a:t>
              </a:r>
              <a:r>
                <a:rPr lang="en-US" dirty="0">
                  <a:solidFill>
                    <a:srgbClr val="000000"/>
                  </a:solidFill>
                </a:rPr>
                <a:t> graphical model</a:t>
              </a:r>
            </a:p>
          </p:txBody>
        </p:sp>
        <p:sp>
          <p:nvSpPr>
            <p:cNvPr id="49" name="Text Box 13"/>
            <p:cNvSpPr txBox="1">
              <a:spLocks noChangeArrowheads="1"/>
            </p:cNvSpPr>
            <p:nvPr/>
          </p:nvSpPr>
          <p:spPr bwMode="auto">
            <a:xfrm>
              <a:off x="10838464" y="5133513"/>
              <a:ext cx="1167424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indent="0" algn="ctr" eaLnBrk="1" hangingPunct="1">
                <a:spcBef>
                  <a:spcPts val="600"/>
                </a:spcBef>
                <a:buClr>
                  <a:srgbClr val="0000CC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400" b="1" dirty="0">
                  <a:solidFill>
                    <a:srgbClr val="000000"/>
                  </a:solidFill>
                  <a:latin typeface="Calibri"/>
                </a:rPr>
                <a:t>Not Bayesian networks</a:t>
              </a:r>
            </a:p>
          </p:txBody>
        </p:sp>
      </p:grpSp>
      <p:sp>
        <p:nvSpPr>
          <p:cNvPr id="50" name="Left-Right Arrow 49">
            <a:extLst>
              <a:ext uri="{FF2B5EF4-FFF2-40B4-BE49-F238E27FC236}">
                <a16:creationId xmlns:a16="http://schemas.microsoft.com/office/drawing/2014/main" id="{0ACD115E-A22E-334F-B845-E03C4E15D6BB}"/>
              </a:ext>
            </a:extLst>
          </p:cNvPr>
          <p:cNvSpPr/>
          <p:nvPr/>
        </p:nvSpPr>
        <p:spPr>
          <a:xfrm rot="2846044">
            <a:off x="2763748" y="5796187"/>
            <a:ext cx="626724" cy="33457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6832742" y="2309223"/>
            <a:ext cx="5096024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/>
              </a:rPr>
              <a:t>Nodes: random variables</a:t>
            </a:r>
            <a:r>
              <a:rPr lang="zh-CN" altLang="en-US" sz="2000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altLang="en-US" sz="2000" dirty="0">
                <a:solidFill>
                  <a:srgbClr val="000000"/>
                </a:solidFill>
                <a:latin typeface="Calibri"/>
              </a:rPr>
              <a:t>Links: dependency</a:t>
            </a:r>
          </a:p>
        </p:txBody>
      </p:sp>
    </p:spTree>
    <p:extLst>
      <p:ext uri="{BB962C8B-B14F-4D97-AF65-F5344CB8AC3E}">
        <p14:creationId xmlns:p14="http://schemas.microsoft.com/office/powerpoint/2010/main" val="40417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080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A Bayesian Network and Its CPTs</a:t>
            </a:r>
          </a:p>
        </p:txBody>
      </p:sp>
      <p:sp>
        <p:nvSpPr>
          <p:cNvPr id="7180" name="Text Box 1061"/>
          <p:cNvSpPr txBox="1">
            <a:spLocks noChangeArrowheads="1"/>
          </p:cNvSpPr>
          <p:nvPr/>
        </p:nvSpPr>
        <p:spPr bwMode="auto">
          <a:xfrm>
            <a:off x="5843644" y="1203890"/>
            <a:ext cx="426787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C</a:t>
            </a:r>
            <a:r>
              <a:rPr lang="en-US" altLang="en-US" sz="2000" dirty="0">
                <a:solidFill>
                  <a:srgbClr val="000000"/>
                </a:solidFill>
              </a:rPr>
              <a:t>onditional </a:t>
            </a:r>
            <a:r>
              <a:rPr lang="en-US" altLang="en-US" sz="2000" b="1" dirty="0">
                <a:solidFill>
                  <a:srgbClr val="000000"/>
                </a:solidFill>
              </a:rPr>
              <a:t>P</a:t>
            </a:r>
            <a:r>
              <a:rPr lang="en-US" altLang="en-US" sz="2000" dirty="0">
                <a:solidFill>
                  <a:srgbClr val="000000"/>
                </a:solidFill>
              </a:rPr>
              <a:t>robability </a:t>
            </a:r>
            <a:r>
              <a:rPr lang="en-US" altLang="en-US" sz="2000" b="1" dirty="0">
                <a:solidFill>
                  <a:srgbClr val="000000"/>
                </a:solidFill>
              </a:rPr>
              <a:t>T</a:t>
            </a:r>
            <a:r>
              <a:rPr lang="en-US" altLang="en-US" sz="2000" dirty="0">
                <a:solidFill>
                  <a:srgbClr val="000000"/>
                </a:solidFill>
              </a:rPr>
              <a:t>ables (CPT)</a:t>
            </a:r>
          </a:p>
        </p:txBody>
      </p:sp>
      <p:sp>
        <p:nvSpPr>
          <p:cNvPr id="7182" name="Rectangle 1064"/>
          <p:cNvSpPr>
            <a:spLocks noChangeArrowheads="1"/>
          </p:cNvSpPr>
          <p:nvPr/>
        </p:nvSpPr>
        <p:spPr bwMode="auto">
          <a:xfrm>
            <a:off x="845198" y="4810433"/>
            <a:ext cx="5362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/>
              </a:rPr>
              <a:t>CPT shows the conditional probability for each possible combination of its parents: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23949" y="1875453"/>
            <a:ext cx="4038600" cy="2357438"/>
            <a:chOff x="1600200" y="1447800"/>
            <a:chExt cx="4038600" cy="2357438"/>
          </a:xfrm>
        </p:grpSpPr>
        <p:sp>
          <p:nvSpPr>
            <p:cNvPr id="7172" name="Oval 1027"/>
            <p:cNvSpPr>
              <a:spLocks noChangeArrowheads="1"/>
            </p:cNvSpPr>
            <p:nvPr/>
          </p:nvSpPr>
          <p:spPr bwMode="auto">
            <a:xfrm>
              <a:off x="2438400" y="1450975"/>
              <a:ext cx="1295400" cy="762000"/>
            </a:xfrm>
            <a:prstGeom prst="ellipse">
              <a:avLst/>
            </a:prstGeom>
            <a:solidFill>
              <a:srgbClr val="F6E6E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Fire (F)</a:t>
              </a: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" name="Oval 1028"/>
            <p:cNvSpPr>
              <a:spLocks noChangeArrowheads="1"/>
            </p:cNvSpPr>
            <p:nvPr/>
          </p:nvSpPr>
          <p:spPr bwMode="auto">
            <a:xfrm>
              <a:off x="1600200" y="3043238"/>
              <a:ext cx="1295400" cy="762000"/>
            </a:xfrm>
            <a:prstGeom prst="ellipse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Smoke (S)</a:t>
              </a: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5" name="Oval 1030"/>
            <p:cNvSpPr>
              <a:spLocks noChangeArrowheads="1"/>
            </p:cNvSpPr>
            <p:nvPr/>
          </p:nvSpPr>
          <p:spPr bwMode="auto">
            <a:xfrm>
              <a:off x="4191000" y="1447800"/>
              <a:ext cx="1447800" cy="7620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Tampering (T)</a:t>
              </a:r>
            </a:p>
          </p:txBody>
        </p:sp>
        <p:sp>
          <p:nvSpPr>
            <p:cNvPr id="7176" name="Oval 1031"/>
            <p:cNvSpPr>
              <a:spLocks noChangeArrowheads="1"/>
            </p:cNvSpPr>
            <p:nvPr/>
          </p:nvSpPr>
          <p:spPr bwMode="auto">
            <a:xfrm>
              <a:off x="3498850" y="3003550"/>
              <a:ext cx="1295400" cy="7620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Alarm (A)</a:t>
              </a: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8" name="Line 1033"/>
            <p:cNvSpPr>
              <a:spLocks noChangeShapeType="1"/>
            </p:cNvSpPr>
            <p:nvPr/>
          </p:nvSpPr>
          <p:spPr bwMode="auto">
            <a:xfrm flipH="1">
              <a:off x="2247900" y="2212975"/>
              <a:ext cx="749300" cy="85883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9" name="Line 1037"/>
            <p:cNvSpPr>
              <a:spLocks noChangeShapeType="1"/>
            </p:cNvSpPr>
            <p:nvPr/>
          </p:nvSpPr>
          <p:spPr bwMode="auto">
            <a:xfrm flipH="1">
              <a:off x="4048126" y="2212975"/>
              <a:ext cx="828675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4" name="Line 1033"/>
            <p:cNvSpPr>
              <a:spLocks noChangeShapeType="1"/>
            </p:cNvSpPr>
            <p:nvPr/>
          </p:nvSpPr>
          <p:spPr bwMode="auto">
            <a:xfrm>
              <a:off x="3124200" y="2209800"/>
              <a:ext cx="914400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045993" y="1644135"/>
          <a:ext cx="3890964" cy="10059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Smoke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Θ</a:t>
                      </a:r>
                      <a:r>
                        <a:rPr lang="en-US" sz="1600" baseline="-25000" dirty="0" err="1"/>
                        <a:t>s|f</a:t>
                      </a:r>
                      <a:endParaRPr lang="en-US" sz="1600" baseline="-25000" dirty="0"/>
                    </a:p>
                  </a:txBody>
                  <a:tcPr marL="91449" marR="91449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.90</a:t>
                      </a:r>
                    </a:p>
                  </a:txBody>
                  <a:tcPr marL="91449" marR="91449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False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.01</a:t>
                      </a:r>
                    </a:p>
                  </a:txBody>
                  <a:tcPr marL="91449" marR="91449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74943"/>
              </p:ext>
            </p:extLst>
          </p:nvPr>
        </p:nvGraphicFramePr>
        <p:xfrm>
          <a:off x="5843644" y="2810336"/>
          <a:ext cx="4191000" cy="1711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Tampering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Alarm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Θ</a:t>
                      </a:r>
                      <a:r>
                        <a:rPr lang="en-US" sz="1600" baseline="-25000" dirty="0" err="1"/>
                        <a:t>a|f,t</a:t>
                      </a:r>
                      <a:endParaRPr lang="en-US" sz="1600" baseline="-25000" dirty="0"/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.5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.99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.85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.0001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641796" y="4761852"/>
                <a:ext cx="3577700" cy="801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alt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endChr m:val="|"/>
                              <m:ctrlPr>
                                <a:rPr lang="en-US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Parents</m:t>
                          </m:r>
                          <m: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796" y="4761852"/>
                <a:ext cx="3577700" cy="801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771550" y="5881620"/>
                <a:ext cx="4659096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(F)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p(S|F)</a:t>
                </a:r>
                <a:r>
                  <a:rPr lang="en-US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550" y="5881620"/>
                <a:ext cx="4659096" cy="384721"/>
              </a:xfrm>
              <a:prstGeom prst="rect">
                <a:avLst/>
              </a:prstGeom>
              <a:blipFill>
                <a:blip r:embed="rId4"/>
                <a:stretch>
                  <a:fillRect t="-7937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Training Bayesian Networks: Several Scenarios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7" y="1487156"/>
            <a:ext cx="10944225" cy="5294644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Scenario 1:  Given both the network structure and all variables observable: </a:t>
            </a:r>
            <a:r>
              <a:rPr lang="en-US" altLang="en-US" sz="2400" i="1" dirty="0"/>
              <a:t>compute only the CPT </a:t>
            </a:r>
            <a:r>
              <a:rPr lang="en-US" altLang="en-US" sz="2400" i="1" dirty="0" smtClean="0"/>
              <a:t>entries</a:t>
            </a:r>
            <a:br>
              <a:rPr lang="en-US" altLang="en-US" sz="2400" i="1" dirty="0" smtClean="0"/>
            </a:br>
            <a:endParaRPr lang="en-US" altLang="en-US" sz="2400" i="1" dirty="0"/>
          </a:p>
          <a:p>
            <a:pPr eaLnBrk="1" hangingPunct="1"/>
            <a:r>
              <a:rPr lang="en-US" altLang="en-US" sz="2400" dirty="0"/>
              <a:t>Scenario 2: Network structure known, some variables hidden: </a:t>
            </a:r>
            <a:r>
              <a:rPr lang="en-US" altLang="en-US" sz="2400" i="1" dirty="0"/>
              <a:t>gradient descent</a:t>
            </a:r>
            <a:r>
              <a:rPr lang="en-US" altLang="en-US" sz="2400" dirty="0"/>
              <a:t> (greedy hill-climbing) method, i.e., search for a solution along the steepest descent of a criterion function </a:t>
            </a:r>
          </a:p>
          <a:p>
            <a:pPr lvl="1" eaLnBrk="1" hangingPunct="1"/>
            <a:r>
              <a:rPr lang="en-US" altLang="en-US" sz="2200" dirty="0"/>
              <a:t>Weights are initialized to random probability values</a:t>
            </a:r>
          </a:p>
          <a:p>
            <a:pPr lvl="1" eaLnBrk="1" hangingPunct="1"/>
            <a:r>
              <a:rPr lang="en-US" altLang="en-US" sz="2200" dirty="0"/>
              <a:t>At each iteration, it moves towards what appears to be the best solution at the moment, without backtracking</a:t>
            </a:r>
          </a:p>
          <a:p>
            <a:pPr lvl="1" eaLnBrk="1" hangingPunct="1"/>
            <a:r>
              <a:rPr lang="en-US" altLang="en-US" sz="2200" dirty="0"/>
              <a:t>Weights are updated at each iteration &amp; converge to local optimum</a:t>
            </a:r>
          </a:p>
        </p:txBody>
      </p:sp>
    </p:spTree>
    <p:extLst>
      <p:ext uri="{BB962C8B-B14F-4D97-AF65-F5344CB8AC3E}">
        <p14:creationId xmlns:p14="http://schemas.microsoft.com/office/powerpoint/2010/main" val="2296820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Training Bayesian Networks: Several Scenarios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7" y="1517301"/>
            <a:ext cx="10944225" cy="5264499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Scenario 3: Network structure unknown, all variables observable: search through the model space to </a:t>
            </a:r>
            <a:r>
              <a:rPr lang="en-US" altLang="en-US" sz="2400" i="1" dirty="0"/>
              <a:t>reconstruct network topology </a:t>
            </a:r>
            <a:r>
              <a:rPr lang="en-US" altLang="en-US" sz="2400" i="1" dirty="0" smtClean="0"/>
              <a:t/>
            </a:r>
            <a:br>
              <a:rPr lang="en-US" altLang="en-US" sz="2400" i="1" dirty="0" smtClean="0"/>
            </a:br>
            <a:endParaRPr lang="en-US" altLang="en-US" sz="2400" i="1" dirty="0"/>
          </a:p>
          <a:p>
            <a:pPr eaLnBrk="1" hangingPunct="1"/>
            <a:r>
              <a:rPr lang="en-US" altLang="en-US" sz="2400" dirty="0"/>
              <a:t>Scenario 4: Unknown structure, all hidden variables: No good algorithms known for this </a:t>
            </a:r>
            <a:r>
              <a:rPr lang="en-US" altLang="en-US" sz="2400" dirty="0" smtClean="0"/>
              <a:t>purpose</a:t>
            </a:r>
            <a:br>
              <a:rPr lang="en-US" altLang="en-US" sz="2400" dirty="0" smtClean="0"/>
            </a:br>
            <a:endParaRPr lang="en-US" altLang="en-US" sz="2400" dirty="0"/>
          </a:p>
          <a:p>
            <a:pPr eaLnBrk="1" hangingPunct="1"/>
            <a:r>
              <a:rPr lang="en-US" altLang="en-US" sz="2400" dirty="0"/>
              <a:t>D. Heckerman.  </a:t>
            </a:r>
            <a:r>
              <a:rPr lang="en-US" altLang="en-US" sz="2400" u="sng" dirty="0">
                <a:hlinkClick r:id="rId3" action="ppaction://hlinkfile"/>
              </a:rPr>
              <a:t>A Tutorial on Learning with Bayesian Networks</a:t>
            </a:r>
            <a:r>
              <a:rPr lang="en-US" altLang="en-US" sz="2400" dirty="0"/>
              <a:t>.  In </a:t>
            </a:r>
            <a:r>
              <a:rPr lang="en-US" altLang="en-US" sz="2400" i="1" dirty="0"/>
              <a:t>Learning in Graphical Models,</a:t>
            </a:r>
            <a:r>
              <a:rPr lang="en-US" altLang="en-US" sz="2400" dirty="0"/>
              <a:t> M. Jordan, ed. MIT Press, 1999</a:t>
            </a:r>
          </a:p>
        </p:txBody>
      </p:sp>
    </p:spTree>
    <p:extLst>
      <p:ext uri="{BB962C8B-B14F-4D97-AF65-F5344CB8AC3E}">
        <p14:creationId xmlns:p14="http://schemas.microsoft.com/office/powerpoint/2010/main" val="129186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6893932" y="1187448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Probabilistic Graphic Model: Plate</a:t>
            </a:r>
            <a:r>
              <a:rPr lang="zh-CN" altLang="en-US" sz="4000" dirty="0"/>
              <a:t> </a:t>
            </a:r>
            <a:r>
              <a:rPr lang="en-US" altLang="zh-CN" sz="4000" dirty="0"/>
              <a:t>Notations</a:t>
            </a:r>
            <a:r>
              <a:rPr lang="zh-CN" altLang="en-US" sz="4000" dirty="0"/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5" y="1194877"/>
            <a:ext cx="9061476" cy="2688451"/>
          </a:xfrm>
        </p:spPr>
        <p:txBody>
          <a:bodyPr/>
          <a:lstStyle/>
          <a:p>
            <a:r>
              <a:rPr lang="en-US" altLang="zh-CN" sz="2400" dirty="0"/>
              <a:t>Represent</a:t>
            </a:r>
            <a:r>
              <a:rPr lang="zh-CN" altLang="en-US" sz="2400" dirty="0"/>
              <a:t> </a:t>
            </a:r>
            <a:r>
              <a:rPr lang="en-US" altLang="zh-CN" sz="2400" dirty="0"/>
              <a:t>variables</a:t>
            </a:r>
            <a:r>
              <a:rPr lang="zh-CN" altLang="en-US" sz="2400" dirty="0"/>
              <a:t> </a:t>
            </a:r>
            <a:r>
              <a:rPr lang="en-US" altLang="zh-CN" sz="2400" dirty="0"/>
              <a:t>that</a:t>
            </a:r>
            <a:r>
              <a:rPr lang="zh-CN" altLang="en-US" sz="2400" dirty="0"/>
              <a:t> </a:t>
            </a:r>
            <a:r>
              <a:rPr lang="en-US" altLang="zh-CN" sz="2400" dirty="0"/>
              <a:t>repeat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graphical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</a:p>
          <a:p>
            <a:r>
              <a:rPr lang="en-US" altLang="zh-CN" sz="2400" dirty="0"/>
              <a:t>Variables</a:t>
            </a:r>
          </a:p>
          <a:p>
            <a:pPr lvl="1"/>
            <a:r>
              <a:rPr lang="en-US" altLang="zh-CN" sz="2400" dirty="0"/>
              <a:t>A solid</a:t>
            </a:r>
            <a:r>
              <a:rPr lang="zh-CN" altLang="en-US" sz="2400" dirty="0"/>
              <a:t> </a:t>
            </a:r>
            <a:r>
              <a:rPr lang="en-US" altLang="zh-CN" sz="2400" dirty="0"/>
              <a:t>(or shaded) circle</a:t>
            </a:r>
            <a:r>
              <a:rPr lang="zh-CN" altLang="en-US" sz="2400" dirty="0"/>
              <a:t> </a:t>
            </a:r>
            <a:r>
              <a:rPr lang="en-US" altLang="zh-CN" sz="2400" dirty="0"/>
              <a:t>means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corresponding</a:t>
            </a:r>
            <a:r>
              <a:rPr lang="zh-CN" altLang="en-US" sz="2400" dirty="0"/>
              <a:t> </a:t>
            </a:r>
            <a:r>
              <a:rPr lang="en-US" altLang="zh-CN" sz="2400" dirty="0"/>
              <a:t>variable is</a:t>
            </a:r>
            <a:r>
              <a:rPr lang="zh-CN" altLang="en-US" sz="2400" dirty="0"/>
              <a:t> </a:t>
            </a:r>
            <a:r>
              <a:rPr lang="en-US" altLang="zh-CN" sz="2400" i="1" dirty="0"/>
              <a:t>observed</a:t>
            </a:r>
            <a:r>
              <a:rPr lang="en-US" altLang="zh-CN" sz="2400" dirty="0"/>
              <a:t>; otherwise it is </a:t>
            </a:r>
            <a:r>
              <a:rPr lang="en-US" altLang="zh-CN" sz="2400" i="1" dirty="0"/>
              <a:t>hidden</a:t>
            </a:r>
          </a:p>
          <a:p>
            <a:r>
              <a:rPr lang="en-US" altLang="zh-CN" sz="2400" dirty="0"/>
              <a:t>Dependency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variables:</a:t>
            </a:r>
          </a:p>
          <a:p>
            <a:pPr lvl="1"/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Directed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en-US" sz="2400" dirty="0"/>
              <a:t>cyclic </a:t>
            </a:r>
            <a:r>
              <a:rPr lang="en-US" altLang="zh-CN" sz="2400" dirty="0"/>
              <a:t>G</a:t>
            </a:r>
            <a:r>
              <a:rPr lang="en-US" sz="2400" dirty="0"/>
              <a:t>raphical</a:t>
            </a:r>
            <a:r>
              <a:rPr lang="zh-CN" altLang="en-US" sz="2400" dirty="0"/>
              <a:t> </a:t>
            </a:r>
            <a:r>
              <a:rPr lang="en-US" altLang="zh-CN" sz="2400" dirty="0"/>
              <a:t>(DAG)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</a:p>
          <a:p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plate</a:t>
            </a:r>
            <a:r>
              <a:rPr lang="zh-CN" altLang="en-US" sz="2400" dirty="0"/>
              <a:t> </a:t>
            </a:r>
            <a:r>
              <a:rPr lang="en-US" altLang="zh-CN" sz="2400" dirty="0"/>
              <a:t>notation</a:t>
            </a:r>
            <a:r>
              <a:rPr lang="zh-CN" altLang="en-US" sz="2400" dirty="0"/>
              <a:t> </a:t>
            </a:r>
            <a:r>
              <a:rPr lang="en-US" altLang="zh-CN" sz="2400" dirty="0"/>
              <a:t>instead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flat</a:t>
            </a:r>
            <a:r>
              <a:rPr lang="zh-CN" altLang="en-US" sz="2400" dirty="0"/>
              <a:t> </a:t>
            </a:r>
            <a:r>
              <a:rPr lang="en-US" altLang="zh-CN" sz="2400" dirty="0"/>
              <a:t>notation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39E814-B96F-43C7-BB74-2335F1834995}"/>
              </a:ext>
            </a:extLst>
          </p:cNvPr>
          <p:cNvGrpSpPr/>
          <p:nvPr/>
        </p:nvGrpSpPr>
        <p:grpSpPr>
          <a:xfrm>
            <a:off x="10213383" y="1346201"/>
            <a:ext cx="721894" cy="1894132"/>
            <a:chOff x="10213383" y="1219201"/>
            <a:chExt cx="721894" cy="1894132"/>
          </a:xfrm>
        </p:grpSpPr>
        <p:sp>
          <p:nvSpPr>
            <p:cNvPr id="4" name="Oval 3"/>
            <p:cNvSpPr/>
            <p:nvPr/>
          </p:nvSpPr>
          <p:spPr>
            <a:xfrm>
              <a:off x="10213383" y="1219201"/>
              <a:ext cx="721894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rgbClr val="000000"/>
                  </a:solidFill>
                </a:rPr>
                <a:t>A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213383" y="2391439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B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0574330" y="1941095"/>
              <a:ext cx="0" cy="450344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B39705-6D0E-4E10-BB19-833EFD4DC3AD}"/>
              </a:ext>
            </a:extLst>
          </p:cNvPr>
          <p:cNvGrpSpPr/>
          <p:nvPr/>
        </p:nvGrpSpPr>
        <p:grpSpPr>
          <a:xfrm>
            <a:off x="2463934" y="4247405"/>
            <a:ext cx="3884126" cy="2321980"/>
            <a:chOff x="1450039" y="4286271"/>
            <a:chExt cx="3884126" cy="2321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/>
                <p:cNvSpPr/>
                <p:nvPr/>
              </p:nvSpPr>
              <p:spPr>
                <a:xfrm>
                  <a:off x="2415745" y="543897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5745" y="5438975"/>
                  <a:ext cx="721894" cy="7218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3078258" y="4286271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smtClean="0">
                            <a:solidFill>
                              <a:prstClr val="white"/>
                            </a:solidFill>
                            <a:latin typeface="Cambria Math" charset="0"/>
                          </a:rPr>
                          <m:t>𝐱</m:t>
                        </m:r>
                      </m:oMath>
                    </m:oMathPara>
                  </a14:m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258" y="4286271"/>
                  <a:ext cx="721894" cy="7218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/>
            <p:cNvCxnSpPr>
              <a:endCxn id="26" idx="0"/>
            </p:cNvCxnSpPr>
            <p:nvPr/>
          </p:nvCxnSpPr>
          <p:spPr>
            <a:xfrm flipH="1">
              <a:off x="2776692" y="4941150"/>
              <a:ext cx="538281" cy="497825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/>
                <p:cNvSpPr/>
                <p:nvPr/>
              </p:nvSpPr>
              <p:spPr>
                <a:xfrm>
                  <a:off x="1450039" y="543897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 dirty="0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0039" y="5438975"/>
                  <a:ext cx="721894" cy="7218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/>
            <p:cNvCxnSpPr>
              <a:endCxn id="29" idx="7"/>
            </p:cNvCxnSpPr>
            <p:nvPr/>
          </p:nvCxnSpPr>
          <p:spPr>
            <a:xfrm flipH="1">
              <a:off x="2066214" y="4902446"/>
              <a:ext cx="1117763" cy="642248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/>
                <p:cNvSpPr/>
                <p:nvPr/>
              </p:nvSpPr>
              <p:spPr>
                <a:xfrm>
                  <a:off x="4612271" y="543897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2271" y="5438975"/>
                  <a:ext cx="721894" cy="721894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/>
            <p:cNvCxnSpPr>
              <a:endCxn id="31" idx="1"/>
            </p:cNvCxnSpPr>
            <p:nvPr/>
          </p:nvCxnSpPr>
          <p:spPr>
            <a:xfrm>
              <a:off x="3694433" y="4902446"/>
              <a:ext cx="1023557" cy="642248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518755" y="5555182"/>
                  <a:ext cx="44403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200" i="1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755" y="5555182"/>
                  <a:ext cx="444031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2714936" y="6223530"/>
              <a:ext cx="144853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Flat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B26E5-3848-4BDE-BD0A-669BB7A1EB8C}"/>
              </a:ext>
            </a:extLst>
          </p:cNvPr>
          <p:cNvGrpSpPr/>
          <p:nvPr/>
        </p:nvGrpSpPr>
        <p:grpSpPr>
          <a:xfrm>
            <a:off x="8040468" y="4322142"/>
            <a:ext cx="1582356" cy="2367371"/>
            <a:chOff x="8482427" y="4232245"/>
            <a:chExt cx="1582356" cy="2367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8723202" y="423224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smtClean="0">
                            <a:solidFill>
                              <a:prstClr val="white"/>
                            </a:solidFill>
                            <a:latin typeface="Cambria Math" charset="0"/>
                          </a:rPr>
                          <m:t>𝐱</m:t>
                        </m:r>
                      </m:oMath>
                    </m:oMathPara>
                  </a14:m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202" y="4232245"/>
                  <a:ext cx="721894" cy="7218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/>
                <p:cNvSpPr/>
                <p:nvPr/>
              </p:nvSpPr>
              <p:spPr>
                <a:xfrm>
                  <a:off x="8723202" y="5435439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𝒚</m:t>
                        </m:r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202" y="5435439"/>
                  <a:ext cx="721894" cy="7218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/>
            <p:cNvCxnSpPr>
              <a:endCxn id="37" idx="0"/>
            </p:cNvCxnSpPr>
            <p:nvPr/>
          </p:nvCxnSpPr>
          <p:spPr>
            <a:xfrm>
              <a:off x="9084149" y="4899949"/>
              <a:ext cx="0" cy="535490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ame 38"/>
            <p:cNvSpPr/>
            <p:nvPr/>
          </p:nvSpPr>
          <p:spPr>
            <a:xfrm>
              <a:off x="8651829" y="5167111"/>
              <a:ext cx="1109735" cy="1053886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9422857" y="5864945"/>
                  <a:ext cx="360947" cy="2923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𝑁</m:t>
                        </m:r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2857" y="5864945"/>
                  <a:ext cx="360947" cy="292388"/>
                </a:xfrm>
                <a:prstGeom prst="rect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8482427" y="6214895"/>
              <a:ext cx="158235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Plate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CA90AEFC-E48E-43A3-A111-83B9E342D9F3}"/>
              </a:ext>
            </a:extLst>
          </p:cNvPr>
          <p:cNvSpPr/>
          <p:nvPr/>
        </p:nvSpPr>
        <p:spPr>
          <a:xfrm>
            <a:off x="6779036" y="4942996"/>
            <a:ext cx="721894" cy="612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75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/>
              <a:t>An Example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of Plate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Notation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977373" y="2195614"/>
            <a:ext cx="4920030" cy="3637966"/>
            <a:chOff x="713567" y="2572145"/>
            <a:chExt cx="4920030" cy="3637966"/>
          </a:xfrm>
        </p:grpSpPr>
        <p:sp>
          <p:nvSpPr>
            <p:cNvPr id="5" name="Oval 4"/>
            <p:cNvSpPr/>
            <p:nvPr/>
          </p:nvSpPr>
          <p:spPr>
            <a:xfrm>
              <a:off x="3365162" y="3434590"/>
              <a:ext cx="1569581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Difficulty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3245152" y="3294302"/>
              <a:ext cx="2388444" cy="119144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4503" y="4128755"/>
              <a:ext cx="11390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#Courses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365162" y="5131225"/>
              <a:ext cx="1888973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Frame 13"/>
            <p:cNvSpPr/>
            <p:nvPr/>
          </p:nvSpPr>
          <p:spPr>
            <a:xfrm>
              <a:off x="3245151" y="4990937"/>
              <a:ext cx="2388445" cy="119144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52504" y="5825390"/>
              <a:ext cx="118109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#Students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977366" y="4269043"/>
              <a:ext cx="1063208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dirty="0">
                  <a:solidFill>
                    <a:prstClr val="white"/>
                  </a:solidFill>
                </a:rPr>
                <a:t>Grade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ame 16"/>
            <p:cNvSpPr/>
            <p:nvPr/>
          </p:nvSpPr>
          <p:spPr>
            <a:xfrm>
              <a:off x="713567" y="4128755"/>
              <a:ext cx="1929295" cy="119144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81020" y="4990937"/>
              <a:ext cx="10020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#Grades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5" idx="3"/>
              <a:endCxn id="16" idx="7"/>
            </p:cNvCxnSpPr>
            <p:nvPr/>
          </p:nvCxnSpPr>
          <p:spPr>
            <a:xfrm flipH="1">
              <a:off x="1884871" y="4050765"/>
              <a:ext cx="1710151" cy="323997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3" idx="1"/>
              <a:endCxn id="16" idx="5"/>
            </p:cNvCxnSpPr>
            <p:nvPr/>
          </p:nvCxnSpPr>
          <p:spPr>
            <a:xfrm flipH="1" flipV="1">
              <a:off x="1884871" y="4885218"/>
              <a:ext cx="1756925" cy="351726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059440" y="2572145"/>
              <a:ext cx="158235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Plate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1609" y="1247163"/>
            <a:ext cx="5717470" cy="5394841"/>
            <a:chOff x="6138672" y="1255773"/>
            <a:chExt cx="5717470" cy="5394841"/>
          </a:xfrm>
        </p:grpSpPr>
        <p:sp>
          <p:nvSpPr>
            <p:cNvPr id="25" name="Oval 24"/>
            <p:cNvSpPr/>
            <p:nvPr/>
          </p:nvSpPr>
          <p:spPr>
            <a:xfrm>
              <a:off x="9588356" y="2747729"/>
              <a:ext cx="2012088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Difficulty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Course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1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588356" y="4972051"/>
              <a:ext cx="2267786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student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b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139321" y="2741056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(course0,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b)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5" name="Straight Arrow Connector 34"/>
            <p:cNvCxnSpPr>
              <a:stCxn id="28" idx="2"/>
            </p:cNvCxnSpPr>
            <p:nvPr/>
          </p:nvCxnSpPr>
          <p:spPr>
            <a:xfrm flipH="1" flipV="1">
              <a:off x="9115634" y="5021077"/>
              <a:ext cx="472722" cy="311921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9588356" y="1716697"/>
              <a:ext cx="2012088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Difficulty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Course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0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9588356" y="5928720"/>
              <a:ext cx="2267786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student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c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9588356" y="3945377"/>
              <a:ext cx="2267786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student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a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139321" y="1850251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(course0,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a)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138672" y="3678778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(course1,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a)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6221465" y="4660130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(course1,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b)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221465" y="5820547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(course1,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c)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25" idx="2"/>
              <a:endCxn id="44" idx="6"/>
            </p:cNvCxnSpPr>
            <p:nvPr/>
          </p:nvCxnSpPr>
          <p:spPr>
            <a:xfrm flipH="1">
              <a:off x="9068860" y="3108676"/>
              <a:ext cx="519496" cy="1912401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8" idx="2"/>
              <a:endCxn id="31" idx="6"/>
            </p:cNvCxnSpPr>
            <p:nvPr/>
          </p:nvCxnSpPr>
          <p:spPr>
            <a:xfrm flipH="1" flipV="1">
              <a:off x="8986716" y="3102003"/>
              <a:ext cx="601640" cy="2230995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39" idx="2"/>
              <a:endCxn id="31" idx="6"/>
            </p:cNvCxnSpPr>
            <p:nvPr/>
          </p:nvCxnSpPr>
          <p:spPr>
            <a:xfrm flipH="1">
              <a:off x="8986716" y="2077644"/>
              <a:ext cx="601640" cy="1024359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39" idx="2"/>
              <a:endCxn id="42" idx="6"/>
            </p:cNvCxnSpPr>
            <p:nvPr/>
          </p:nvCxnSpPr>
          <p:spPr>
            <a:xfrm flipH="1">
              <a:off x="8986716" y="2077644"/>
              <a:ext cx="601640" cy="133554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25" idx="2"/>
              <a:endCxn id="43" idx="6"/>
            </p:cNvCxnSpPr>
            <p:nvPr/>
          </p:nvCxnSpPr>
          <p:spPr>
            <a:xfrm flipH="1">
              <a:off x="8986067" y="3108676"/>
              <a:ext cx="602289" cy="931049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5" idx="2"/>
              <a:endCxn id="45" idx="6"/>
            </p:cNvCxnSpPr>
            <p:nvPr/>
          </p:nvCxnSpPr>
          <p:spPr>
            <a:xfrm flipH="1">
              <a:off x="9068860" y="3108676"/>
              <a:ext cx="519496" cy="3072818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41" idx="2"/>
              <a:endCxn id="43" idx="6"/>
            </p:cNvCxnSpPr>
            <p:nvPr/>
          </p:nvCxnSpPr>
          <p:spPr>
            <a:xfrm flipH="1" flipV="1">
              <a:off x="8986067" y="4039725"/>
              <a:ext cx="602289" cy="266599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40" idx="2"/>
              <a:endCxn id="45" idx="6"/>
            </p:cNvCxnSpPr>
            <p:nvPr/>
          </p:nvCxnSpPr>
          <p:spPr>
            <a:xfrm flipH="1" flipV="1">
              <a:off x="9068860" y="6181494"/>
              <a:ext cx="519496" cy="108173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8261798" y="1255773"/>
              <a:ext cx="144853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Flat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223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4471061" y="2633045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Classification: A Mathematical Mapping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667707" y="1239252"/>
                <a:ext cx="8802689" cy="5295900"/>
              </a:xfrm>
            </p:spPr>
            <p:txBody>
              <a:bodyPr/>
              <a:lstStyle/>
              <a:p>
                <a:pPr eaLnBrk="1" hangingPunct="1"/>
                <a:r>
                  <a:rPr lang="en-US" altLang="en-US" b="1" dirty="0">
                    <a:latin typeface="Calibri" panose="020F0502020204030204" pitchFamily="34" charset="0"/>
                  </a:rPr>
                  <a:t>The binary classification problem: </a:t>
                </a:r>
              </a:p>
              <a:p>
                <a:pPr lvl="1" eaLnBrk="1" hangingPunct="1"/>
                <a:r>
                  <a:rPr lang="en-US" altLang="en-US" dirty="0">
                    <a:latin typeface="Calibri" panose="020F0502020204030204" pitchFamily="34" charset="0"/>
                  </a:rPr>
                  <a:t>E.g., Movie review classification</a:t>
                </a:r>
              </a:p>
              <a:p>
                <a:pPr lvl="2" eaLnBrk="1" hangingPunct="1"/>
                <a:r>
                  <a:rPr lang="en-US" altLang="en-US" dirty="0">
                    <a:latin typeface="Calibri" panose="020F0502020204030204" pitchFamily="34" charset="0"/>
                    <a:ea typeface="HYGungSo-Bold" pitchFamily="18" charset="-127"/>
                  </a:rPr>
                  <a:t>x</a:t>
                </a:r>
                <a:r>
                  <a:rPr lang="en-US" altLang="en-US" baseline="-25000" dirty="0">
                    <a:latin typeface="Calibri" panose="020F0502020204030204" pitchFamily="34" charset="0"/>
                    <a:ea typeface="HYGungSo-Bold" pitchFamily="18" charset="-127"/>
                  </a:rPr>
                  <a:t>i</a:t>
                </a:r>
                <a:r>
                  <a:rPr lang="en-US" altLang="en-US" dirty="0">
                    <a:latin typeface="Calibri" panose="020F0502020204030204" pitchFamily="34" charset="0"/>
                  </a:rPr>
                  <a:t> = (x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dirty="0">
                    <a:latin typeface="Calibri" panose="020F0502020204030204" pitchFamily="34" charset="0"/>
                  </a:rPr>
                  <a:t>, 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2</a:t>
                </a:r>
                <a:r>
                  <a:rPr lang="en-US" altLang="en-US" dirty="0">
                    <a:latin typeface="Calibri" panose="020F0502020204030204" pitchFamily="34" charset="0"/>
                  </a:rPr>
                  <a:t>, 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3</a:t>
                </a:r>
                <a:r>
                  <a:rPr lang="en-US" altLang="en-US" dirty="0">
                    <a:latin typeface="Calibri" panose="020F0502020204030204" pitchFamily="34" charset="0"/>
                  </a:rPr>
                  <a:t>, …), </a:t>
                </a:r>
                <a:r>
                  <a:rPr lang="en-US" altLang="en-US" dirty="0" err="1">
                    <a:latin typeface="Calibri" panose="020F0502020204030204" pitchFamily="34" charset="0"/>
                  </a:rPr>
                  <a:t>y</a:t>
                </a:r>
                <a:r>
                  <a:rPr lang="en-US" altLang="en-US" baseline="-25000" dirty="0" err="1">
                    <a:latin typeface="Calibri" panose="020F0502020204030204" pitchFamily="34" charset="0"/>
                  </a:rPr>
                  <a:t>i</a:t>
                </a:r>
                <a:r>
                  <a:rPr lang="en-US" altLang="en-US" dirty="0">
                    <a:latin typeface="Calibri" panose="020F0502020204030204" pitchFamily="34" charset="0"/>
                  </a:rPr>
                  <a:t> = +1 or –1 (positive, negative)</a:t>
                </a:r>
              </a:p>
              <a:p>
                <a:pPr lvl="2" eaLnBrk="1" hangingPunct="1"/>
                <a:r>
                  <a:rPr lang="en-US" altLang="en-US" dirty="0">
                    <a:latin typeface="Calibri" panose="020F0502020204030204" pitchFamily="34" charset="0"/>
                  </a:rPr>
                  <a:t>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dirty="0">
                    <a:latin typeface="Calibri" panose="020F0502020204030204" pitchFamily="34" charset="0"/>
                  </a:rPr>
                  <a:t> : # of word “awesome”</a:t>
                </a:r>
              </a:p>
              <a:p>
                <a:pPr lvl="2" eaLnBrk="1" hangingPunct="1"/>
                <a:r>
                  <a:rPr lang="en-US" altLang="en-US" dirty="0">
                    <a:latin typeface="Calibri" panose="020F0502020204030204" pitchFamily="34" charset="0"/>
                  </a:rPr>
                  <a:t>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2</a:t>
                </a:r>
                <a:r>
                  <a:rPr lang="en-US" altLang="en-US" dirty="0">
                    <a:latin typeface="Calibri" panose="020F0502020204030204" pitchFamily="34" charset="0"/>
                  </a:rPr>
                  <a:t> : # of word “disappointing”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Mathematically, </a:t>
                </a:r>
                <a14:m>
                  <m:oMath xmlns:m="http://schemas.openxmlformats.org/officeDocument/2006/math">
                    <m:r>
                      <a:rPr lang="en-US" alt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ℜ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+1,−1</m:t>
                        </m:r>
                      </m:e>
                    </m:d>
                  </m:oMath>
                </a14:m>
                <a:endParaRPr lang="en-US" altLang="en-US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altLang="en-US" dirty="0">
                    <a:latin typeface="Calibri" panose="020F0502020204030204" pitchFamily="34" charset="0"/>
                    <a:sym typeface="Symbol" panose="05050102010706020507" pitchFamily="18" charset="2"/>
                  </a:rPr>
                  <a:t>We want to derive a function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: 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endParaRPr lang="en-US" altLang="en-US" dirty="0">
                  <a:latin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lvl="1"/>
                <a:r>
                  <a:rPr lang="en-US" altLang="en-US" dirty="0">
                    <a:latin typeface="Calibri" panose="020F0502020204030204" pitchFamily="34" charset="0"/>
                    <a:sym typeface="Symbol" panose="05050102010706020507" pitchFamily="18" charset="2"/>
                  </a:rPr>
                  <a:t>which maps input examples to their correct labels</a:t>
                </a:r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667707" y="1239252"/>
                <a:ext cx="8802689" cy="5295900"/>
              </a:xfrm>
              <a:blipFill>
                <a:blip r:embed="rId3"/>
                <a:stretch>
                  <a:fillRect l="-576" t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0"/>
            <a:ext cx="1064895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SVM—Support Vector Machines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295400"/>
            <a:ext cx="10925175" cy="5078896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u="sng" dirty="0"/>
              <a:t>linear and nonlinear</a:t>
            </a:r>
            <a:endParaRPr lang="en-US" altLang="en-US" sz="2400" dirty="0"/>
          </a:p>
          <a:p>
            <a:pPr lvl="1">
              <a:lnSpc>
                <a:spcPct val="110000"/>
              </a:lnSpc>
            </a:pPr>
            <a:r>
              <a:rPr lang="en-US" altLang="en-US" sz="2400" dirty="0" err="1"/>
              <a:t>Vapnik</a:t>
            </a:r>
            <a:r>
              <a:rPr lang="en-US" altLang="en-US" sz="2400" dirty="0"/>
              <a:t> and colleagues (1992)—groundwork from </a:t>
            </a:r>
            <a:r>
              <a:rPr lang="en-US" altLang="en-US" sz="2400" dirty="0" err="1"/>
              <a:t>Vapnik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Chervonenkis</a:t>
            </a:r>
            <a:r>
              <a:rPr lang="en-US" altLang="en-US" sz="2400" dirty="0"/>
              <a:t>’ statistical learning theory in 1960s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It uses a </a:t>
            </a:r>
            <a:r>
              <a:rPr lang="en-US" altLang="en-US" sz="2400" u="sng" dirty="0"/>
              <a:t>nonlinear mapping</a:t>
            </a:r>
            <a:r>
              <a:rPr lang="en-US" altLang="en-US" sz="2400" dirty="0"/>
              <a:t> to transform the original training data into a higher dimension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With the new dimension, it searches for the linear optimal separating </a:t>
            </a:r>
            <a:r>
              <a:rPr lang="en-US" altLang="en-US" sz="2400" b="1" dirty="0"/>
              <a:t>hyperplane</a:t>
            </a:r>
            <a:r>
              <a:rPr lang="en-US" altLang="en-US" sz="2400" dirty="0"/>
              <a:t> (i.e., “decision boundary”)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With an appropriate nonlinear mapping to a sufficiently high dimension, data from two classes can always be separated by a hyperplane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SVM finds this hyperplane using </a:t>
            </a:r>
            <a:r>
              <a:rPr lang="en-US" altLang="en-US" sz="2400" b="1" dirty="0"/>
              <a:t>support vectors</a:t>
            </a:r>
            <a:r>
              <a:rPr lang="en-US" altLang="en-US" sz="2400" dirty="0"/>
              <a:t> (“essential” training tuples) and </a:t>
            </a:r>
            <a:r>
              <a:rPr lang="en-US" altLang="en-US" sz="2400" b="1" dirty="0"/>
              <a:t>margins</a:t>
            </a:r>
            <a:r>
              <a:rPr lang="en-US" altLang="en-US" sz="2400" dirty="0"/>
              <a:t> (defined by the support vectors)</a:t>
            </a:r>
          </a:p>
        </p:txBody>
      </p:sp>
    </p:spTree>
    <p:extLst>
      <p:ext uri="{BB962C8B-B14F-4D97-AF65-F5344CB8AC3E}">
        <p14:creationId xmlns:p14="http://schemas.microsoft.com/office/powerpoint/2010/main" val="2581489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610600" cy="609600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/>
              <a:t>SVM—General Philosophy</a:t>
            </a:r>
          </a:p>
        </p:txBody>
      </p:sp>
      <p:sp>
        <p:nvSpPr>
          <p:cNvPr id="135" name="Rectangle 3">
            <a:extLst>
              <a:ext uri="{FF2B5EF4-FFF2-40B4-BE49-F238E27FC236}">
                <a16:creationId xmlns:a16="http://schemas.microsoft.com/office/drawing/2014/main" id="{3B768CC3-3021-F042-ABEF-EF650E8E895B}"/>
              </a:ext>
            </a:extLst>
          </p:cNvPr>
          <p:cNvSpPr txBox="1">
            <a:spLocks noChangeArrowheads="1"/>
          </p:cNvSpPr>
          <p:nvPr/>
        </p:nvSpPr>
        <p:spPr>
          <a:xfrm>
            <a:off x="5518930" y="2094154"/>
            <a:ext cx="6549403" cy="365955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sz="2400" dirty="0"/>
              <a:t>Learning a max-margin classifier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From the infinite set of lines (hyperplanes) separating two classes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Find the one which separates two classes with the </a:t>
            </a:r>
            <a:r>
              <a:rPr lang="en-US" altLang="en-US" sz="2400" b="1" dirty="0"/>
              <a:t>largest margin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i.e. a </a:t>
            </a:r>
            <a:r>
              <a:rPr lang="en-US" altLang="en-US" sz="2400" b="1" dirty="0"/>
              <a:t>maximum marginal hyperplane (MMH)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64F9DCE-969A-4A4D-9BFB-FE40A35A87E7}"/>
              </a:ext>
            </a:extLst>
          </p:cNvPr>
          <p:cNvGrpSpPr/>
          <p:nvPr/>
        </p:nvGrpSpPr>
        <p:grpSpPr>
          <a:xfrm>
            <a:off x="1410530" y="1161920"/>
            <a:ext cx="3389547" cy="2650313"/>
            <a:chOff x="1410530" y="1161920"/>
            <a:chExt cx="3389547" cy="265031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F88EDA-A912-7248-BEC7-0965C8578080}"/>
                </a:ext>
              </a:extLst>
            </p:cNvPr>
            <p:cNvGrpSpPr/>
            <p:nvPr/>
          </p:nvGrpSpPr>
          <p:grpSpPr>
            <a:xfrm>
              <a:off x="1410530" y="1497118"/>
              <a:ext cx="3389547" cy="2075133"/>
              <a:chOff x="2133761" y="2177998"/>
              <a:chExt cx="3389547" cy="207513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F37C685-3BDD-9348-8909-F22281EF64BF}"/>
                  </a:ext>
                </a:extLst>
              </p:cNvPr>
              <p:cNvGrpSpPr/>
              <p:nvPr/>
            </p:nvGrpSpPr>
            <p:grpSpPr>
              <a:xfrm rot="194588">
                <a:off x="4001601" y="2177998"/>
                <a:ext cx="1521707" cy="1817205"/>
                <a:chOff x="4001601" y="2177998"/>
                <a:chExt cx="1521707" cy="1817205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8CC48BD-CC0E-CB4C-A2A6-A3880D8FAC9F}"/>
                    </a:ext>
                  </a:extLst>
                </p:cNvPr>
                <p:cNvSpPr/>
                <p:nvPr/>
              </p:nvSpPr>
              <p:spPr>
                <a:xfrm>
                  <a:off x="400160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BD10BF4F-250F-4E48-A51E-B59AD3D903BC}"/>
                    </a:ext>
                  </a:extLst>
                </p:cNvPr>
                <p:cNvSpPr/>
                <p:nvPr/>
              </p:nvSpPr>
              <p:spPr>
                <a:xfrm>
                  <a:off x="4425726" y="263616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8D45EC5F-56B8-F24D-AB66-E70A1FB4D74A}"/>
                    </a:ext>
                  </a:extLst>
                </p:cNvPr>
                <p:cNvSpPr/>
                <p:nvPr/>
              </p:nvSpPr>
              <p:spPr>
                <a:xfrm>
                  <a:off x="4849851" y="2483767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A34F76F-E512-844C-8470-AED984F45EAC}"/>
                    </a:ext>
                  </a:extLst>
                </p:cNvPr>
                <p:cNvSpPr/>
                <p:nvPr/>
              </p:nvSpPr>
              <p:spPr>
                <a:xfrm>
                  <a:off x="4229403" y="303436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FB11D4A-8713-B948-9865-41812D713A19}"/>
                    </a:ext>
                  </a:extLst>
                </p:cNvPr>
                <p:cNvSpPr/>
                <p:nvPr/>
              </p:nvSpPr>
              <p:spPr>
                <a:xfrm>
                  <a:off x="4971119" y="31387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7065BDE-D638-144E-9E0F-A8CF98425B3D}"/>
                    </a:ext>
                  </a:extLst>
                </p:cNvPr>
                <p:cNvSpPr/>
                <p:nvPr/>
              </p:nvSpPr>
              <p:spPr>
                <a:xfrm>
                  <a:off x="4530452" y="3338770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11DBABA-247D-FF46-B718-876EF3DBB20E}"/>
                    </a:ext>
                  </a:extLst>
                </p:cNvPr>
                <p:cNvSpPr/>
                <p:nvPr/>
              </p:nvSpPr>
              <p:spPr>
                <a:xfrm>
                  <a:off x="5095737" y="35481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824CA31E-084E-A84F-8F2F-02133C62E2DE}"/>
                    </a:ext>
                  </a:extLst>
                </p:cNvPr>
                <p:cNvSpPr/>
                <p:nvPr/>
              </p:nvSpPr>
              <p:spPr>
                <a:xfrm>
                  <a:off x="5365263" y="314187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880D758B-A59E-984F-9FA8-91057BD6F65D}"/>
                    </a:ext>
                  </a:extLst>
                </p:cNvPr>
                <p:cNvSpPr/>
                <p:nvPr/>
              </p:nvSpPr>
              <p:spPr>
                <a:xfrm>
                  <a:off x="4678925" y="383715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52766B32-10BB-0043-9879-0D27EEC17DD3}"/>
                    </a:ext>
                  </a:extLst>
                </p:cNvPr>
                <p:cNvSpPr/>
                <p:nvPr/>
              </p:nvSpPr>
              <p:spPr>
                <a:xfrm>
                  <a:off x="522353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CE0A594-97E1-DB4D-98B5-11A5CF2D5201}"/>
                    </a:ext>
                  </a:extLst>
                </p:cNvPr>
                <p:cNvSpPr/>
                <p:nvPr/>
              </p:nvSpPr>
              <p:spPr>
                <a:xfrm>
                  <a:off x="4267238" y="217799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6FCBA4F-9ECC-E148-805F-BDB890D1251F}"/>
                  </a:ext>
                </a:extLst>
              </p:cNvPr>
              <p:cNvGrpSpPr/>
              <p:nvPr/>
            </p:nvGrpSpPr>
            <p:grpSpPr>
              <a:xfrm rot="238784">
                <a:off x="2133761" y="2480598"/>
                <a:ext cx="1638035" cy="1772533"/>
                <a:chOff x="2054576" y="2633132"/>
                <a:chExt cx="1638035" cy="1772533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F68785E9-0DFA-0D44-B52C-C99ECDC01F2A}"/>
                    </a:ext>
                  </a:extLst>
                </p:cNvPr>
                <p:cNvSpPr/>
                <p:nvPr/>
              </p:nvSpPr>
              <p:spPr>
                <a:xfrm>
                  <a:off x="2212621" y="3059288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66615BB-6D5A-A34C-8B79-F612F8D164D3}"/>
                    </a:ext>
                  </a:extLst>
                </p:cNvPr>
                <p:cNvSpPr/>
                <p:nvPr/>
              </p:nvSpPr>
              <p:spPr>
                <a:xfrm>
                  <a:off x="2719739" y="2633132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FFD5580-A3C8-0242-B309-0A59A50EAB34}"/>
                    </a:ext>
                  </a:extLst>
                </p:cNvPr>
                <p:cNvSpPr/>
                <p:nvPr/>
              </p:nvSpPr>
              <p:spPr>
                <a:xfrm>
                  <a:off x="2663736" y="3294414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340FE11E-F6CD-8349-8567-15937AD7430D}"/>
                    </a:ext>
                  </a:extLst>
                </p:cNvPr>
                <p:cNvSpPr/>
                <p:nvPr/>
              </p:nvSpPr>
              <p:spPr>
                <a:xfrm>
                  <a:off x="2054576" y="35276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BD4043F-DAA3-414B-BC65-B663AD3F74D9}"/>
                    </a:ext>
                  </a:extLst>
                </p:cNvPr>
                <p:cNvSpPr/>
                <p:nvPr/>
              </p:nvSpPr>
              <p:spPr>
                <a:xfrm>
                  <a:off x="3183291" y="33879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26B58F6C-95CB-3341-9FEF-0AC13658F2BD}"/>
                    </a:ext>
                  </a:extLst>
                </p:cNvPr>
                <p:cNvSpPr/>
                <p:nvPr/>
              </p:nvSpPr>
              <p:spPr>
                <a:xfrm>
                  <a:off x="26792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C1621B9-382E-394F-9E58-064072319E59}"/>
                    </a:ext>
                  </a:extLst>
                </p:cNvPr>
                <p:cNvSpPr/>
                <p:nvPr/>
              </p:nvSpPr>
              <p:spPr>
                <a:xfrm>
                  <a:off x="3171736" y="3948287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C56CEF3-DDFD-8144-83B5-F9A7C46FC91E}"/>
                    </a:ext>
                  </a:extLst>
                </p:cNvPr>
                <p:cNvSpPr/>
                <p:nvPr/>
              </p:nvSpPr>
              <p:spPr>
                <a:xfrm>
                  <a:off x="22220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773525D-2984-5E43-9FE0-A465368DDF01}"/>
                    </a:ext>
                  </a:extLst>
                </p:cNvPr>
                <p:cNvSpPr/>
                <p:nvPr/>
              </p:nvSpPr>
              <p:spPr>
                <a:xfrm>
                  <a:off x="2500135" y="424762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DBC28995-4EA5-6A4D-91FC-499834269297}"/>
                    </a:ext>
                  </a:extLst>
                </p:cNvPr>
                <p:cNvSpPr/>
                <p:nvPr/>
              </p:nvSpPr>
              <p:spPr>
                <a:xfrm>
                  <a:off x="3534566" y="3866616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86E1997-DA56-B140-8F28-845511ACDB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1117" y="1295419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7FA0420-F772-7D47-8246-851E74EFC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3622" y="1418989"/>
              <a:ext cx="1110129" cy="239324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8879637-E328-D346-BEA4-4AA01F59CB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5670" y="1161920"/>
              <a:ext cx="1110129" cy="239324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E91A8A-9C15-BB4A-824D-89905FB5A9AB}"/>
              </a:ext>
            </a:extLst>
          </p:cNvPr>
          <p:cNvGrpSpPr/>
          <p:nvPr/>
        </p:nvGrpSpPr>
        <p:grpSpPr>
          <a:xfrm>
            <a:off x="1765222" y="4369715"/>
            <a:ext cx="3389547" cy="2075133"/>
            <a:chOff x="1765222" y="4369715"/>
            <a:chExt cx="3389547" cy="2075133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198737C-D895-D74C-87F8-D1F4335FFEC4}"/>
                </a:ext>
              </a:extLst>
            </p:cNvPr>
            <p:cNvGrpSpPr/>
            <p:nvPr/>
          </p:nvGrpSpPr>
          <p:grpSpPr>
            <a:xfrm>
              <a:off x="1765222" y="4369715"/>
              <a:ext cx="3389547" cy="2075133"/>
              <a:chOff x="2133761" y="2177998"/>
              <a:chExt cx="3389547" cy="2075133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BD89B8E8-5B69-0849-9229-169748679A96}"/>
                  </a:ext>
                </a:extLst>
              </p:cNvPr>
              <p:cNvGrpSpPr/>
              <p:nvPr/>
            </p:nvGrpSpPr>
            <p:grpSpPr>
              <a:xfrm rot="194588">
                <a:off x="4001601" y="2177998"/>
                <a:ext cx="1521707" cy="1817205"/>
                <a:chOff x="4001601" y="2177998"/>
                <a:chExt cx="1521707" cy="1817205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E5C09134-DD3F-8F42-82B1-EE78F87E1C1D}"/>
                    </a:ext>
                  </a:extLst>
                </p:cNvPr>
                <p:cNvSpPr/>
                <p:nvPr/>
              </p:nvSpPr>
              <p:spPr>
                <a:xfrm>
                  <a:off x="400160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3DB5D4B-73A2-3345-8808-4241A5268E32}"/>
                    </a:ext>
                  </a:extLst>
                </p:cNvPr>
                <p:cNvSpPr/>
                <p:nvPr/>
              </p:nvSpPr>
              <p:spPr>
                <a:xfrm>
                  <a:off x="4425726" y="263616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A14FBF7-CC2B-C546-82C2-456C3EDD2834}"/>
                    </a:ext>
                  </a:extLst>
                </p:cNvPr>
                <p:cNvSpPr/>
                <p:nvPr/>
              </p:nvSpPr>
              <p:spPr>
                <a:xfrm>
                  <a:off x="4849851" y="2483767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3F576CF9-3383-1340-9EBA-285D3C70A9D2}"/>
                    </a:ext>
                  </a:extLst>
                </p:cNvPr>
                <p:cNvSpPr/>
                <p:nvPr/>
              </p:nvSpPr>
              <p:spPr>
                <a:xfrm>
                  <a:off x="4229403" y="303436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F5D808F1-6885-484E-9947-A8AC90FDCD9A}"/>
                    </a:ext>
                  </a:extLst>
                </p:cNvPr>
                <p:cNvSpPr/>
                <p:nvPr/>
              </p:nvSpPr>
              <p:spPr>
                <a:xfrm>
                  <a:off x="4971119" y="31387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8F6D9CFA-7780-2648-ACD6-57221E74391A}"/>
                    </a:ext>
                  </a:extLst>
                </p:cNvPr>
                <p:cNvSpPr/>
                <p:nvPr/>
              </p:nvSpPr>
              <p:spPr>
                <a:xfrm>
                  <a:off x="4530452" y="3338770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66EB38A-E6EC-004E-95ED-5A4E00C8854D}"/>
                    </a:ext>
                  </a:extLst>
                </p:cNvPr>
                <p:cNvSpPr/>
                <p:nvPr/>
              </p:nvSpPr>
              <p:spPr>
                <a:xfrm>
                  <a:off x="5095737" y="35481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6742432E-B3C5-0B4B-8B5D-E1707CDFF582}"/>
                    </a:ext>
                  </a:extLst>
                </p:cNvPr>
                <p:cNvSpPr/>
                <p:nvPr/>
              </p:nvSpPr>
              <p:spPr>
                <a:xfrm>
                  <a:off x="5365263" y="314187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9BA3EF2-A3D9-0944-AD99-FC2E0F1D31C8}"/>
                    </a:ext>
                  </a:extLst>
                </p:cNvPr>
                <p:cNvSpPr/>
                <p:nvPr/>
              </p:nvSpPr>
              <p:spPr>
                <a:xfrm>
                  <a:off x="4678925" y="383715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7EE4B42-5D32-F747-B2C0-59EEBEB40686}"/>
                    </a:ext>
                  </a:extLst>
                </p:cNvPr>
                <p:cNvSpPr/>
                <p:nvPr/>
              </p:nvSpPr>
              <p:spPr>
                <a:xfrm>
                  <a:off x="522353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73E7C8DE-FF71-1A4C-BF8D-8998AAE30DF8}"/>
                    </a:ext>
                  </a:extLst>
                </p:cNvPr>
                <p:cNvSpPr/>
                <p:nvPr/>
              </p:nvSpPr>
              <p:spPr>
                <a:xfrm>
                  <a:off x="4267238" y="217799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58BDB4D7-C519-604E-BAFB-6D16AC5AE971}"/>
                  </a:ext>
                </a:extLst>
              </p:cNvPr>
              <p:cNvGrpSpPr/>
              <p:nvPr/>
            </p:nvGrpSpPr>
            <p:grpSpPr>
              <a:xfrm rot="238784">
                <a:off x="2133761" y="2480598"/>
                <a:ext cx="1638035" cy="1772533"/>
                <a:chOff x="2054576" y="2633132"/>
                <a:chExt cx="1638035" cy="1772533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59C93732-B547-6740-9B19-E244867F175D}"/>
                    </a:ext>
                  </a:extLst>
                </p:cNvPr>
                <p:cNvSpPr/>
                <p:nvPr/>
              </p:nvSpPr>
              <p:spPr>
                <a:xfrm>
                  <a:off x="2212621" y="3059288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E91C2B2-D447-4B48-9E3A-4720F9D3F0B7}"/>
                    </a:ext>
                  </a:extLst>
                </p:cNvPr>
                <p:cNvSpPr/>
                <p:nvPr/>
              </p:nvSpPr>
              <p:spPr>
                <a:xfrm>
                  <a:off x="2719739" y="2633132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AFEF3E05-FD31-0D47-9DEC-90437794268F}"/>
                    </a:ext>
                  </a:extLst>
                </p:cNvPr>
                <p:cNvSpPr/>
                <p:nvPr/>
              </p:nvSpPr>
              <p:spPr>
                <a:xfrm>
                  <a:off x="2663736" y="3294414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8A8D8D4-51F5-6A4B-B94F-324A9FFB51F9}"/>
                    </a:ext>
                  </a:extLst>
                </p:cNvPr>
                <p:cNvSpPr/>
                <p:nvPr/>
              </p:nvSpPr>
              <p:spPr>
                <a:xfrm>
                  <a:off x="2054576" y="35276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69839F76-86A1-5347-BDD7-672BBEE7781B}"/>
                    </a:ext>
                  </a:extLst>
                </p:cNvPr>
                <p:cNvSpPr/>
                <p:nvPr/>
              </p:nvSpPr>
              <p:spPr>
                <a:xfrm>
                  <a:off x="3183291" y="33879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67447DF-12EA-EB4E-86E6-8EFD32B60833}"/>
                    </a:ext>
                  </a:extLst>
                </p:cNvPr>
                <p:cNvSpPr/>
                <p:nvPr/>
              </p:nvSpPr>
              <p:spPr>
                <a:xfrm>
                  <a:off x="26792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597B083C-D9DF-E742-B035-CA3A2F18E6D8}"/>
                    </a:ext>
                  </a:extLst>
                </p:cNvPr>
                <p:cNvSpPr/>
                <p:nvPr/>
              </p:nvSpPr>
              <p:spPr>
                <a:xfrm>
                  <a:off x="3171736" y="3948287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6057FA35-8C22-F74B-8E45-03DED555BC81}"/>
                    </a:ext>
                  </a:extLst>
                </p:cNvPr>
                <p:cNvSpPr/>
                <p:nvPr/>
              </p:nvSpPr>
              <p:spPr>
                <a:xfrm>
                  <a:off x="22220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B39A8DBD-C125-BB4F-B248-7ED94D968296}"/>
                    </a:ext>
                  </a:extLst>
                </p:cNvPr>
                <p:cNvSpPr/>
                <p:nvPr/>
              </p:nvSpPr>
              <p:spPr>
                <a:xfrm>
                  <a:off x="2500135" y="424762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A95BB8D-7D40-554C-A27D-CD4E9D00E9FA}"/>
                    </a:ext>
                  </a:extLst>
                </p:cNvPr>
                <p:cNvSpPr/>
                <p:nvPr/>
              </p:nvSpPr>
              <p:spPr>
                <a:xfrm>
                  <a:off x="3534566" y="3866616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E3A558E-4315-C745-94CA-BD36A7DE8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170" y="4398691"/>
              <a:ext cx="0" cy="20290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60F348E-00E4-1A4B-B975-DFC77AF22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9805" y="4406707"/>
              <a:ext cx="0" cy="202105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6FC58E4-B867-434D-A305-C1F3EB418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458" y="4402694"/>
              <a:ext cx="0" cy="2025067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635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SVM—When Data Is Linearly Separable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AE74A5-4A40-5E41-BAD3-33E7E57C9994}"/>
              </a:ext>
            </a:extLst>
          </p:cNvPr>
          <p:cNvGrpSpPr/>
          <p:nvPr/>
        </p:nvGrpSpPr>
        <p:grpSpPr>
          <a:xfrm>
            <a:off x="1290215" y="2002444"/>
            <a:ext cx="3389547" cy="2075133"/>
            <a:chOff x="2133761" y="2177998"/>
            <a:chExt cx="3389547" cy="207513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9D6514-1DF5-4E49-9612-AEB6E01CF9F8}"/>
                </a:ext>
              </a:extLst>
            </p:cNvPr>
            <p:cNvGrpSpPr/>
            <p:nvPr/>
          </p:nvGrpSpPr>
          <p:grpSpPr>
            <a:xfrm rot="194588">
              <a:off x="4001601" y="2177998"/>
              <a:ext cx="1521707" cy="1817205"/>
              <a:chOff x="4001601" y="2177998"/>
              <a:chExt cx="1521707" cy="181720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C377789-E766-A242-ABF1-8322EFDCBFE1}"/>
                  </a:ext>
                </a:extLst>
              </p:cNvPr>
              <p:cNvSpPr/>
              <p:nvPr/>
            </p:nvSpPr>
            <p:spPr>
              <a:xfrm>
                <a:off x="4001601" y="274993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1E4B0D3-6EE9-3B4B-981F-5747225F01F8}"/>
                  </a:ext>
                </a:extLst>
              </p:cNvPr>
              <p:cNvSpPr/>
              <p:nvPr/>
            </p:nvSpPr>
            <p:spPr>
              <a:xfrm>
                <a:off x="4425726" y="263616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A1EE663-9929-924B-9171-15605756D5AD}"/>
                  </a:ext>
                </a:extLst>
              </p:cNvPr>
              <p:cNvSpPr/>
              <p:nvPr/>
            </p:nvSpPr>
            <p:spPr>
              <a:xfrm>
                <a:off x="4849851" y="2483767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73B067E-741D-3348-B927-8327BE0D8CCC}"/>
                  </a:ext>
                </a:extLst>
              </p:cNvPr>
              <p:cNvSpPr/>
              <p:nvPr/>
            </p:nvSpPr>
            <p:spPr>
              <a:xfrm>
                <a:off x="4229403" y="3034366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D7C765D-0E01-174E-ACE7-995154B815CA}"/>
                  </a:ext>
                </a:extLst>
              </p:cNvPr>
              <p:cNvSpPr/>
              <p:nvPr/>
            </p:nvSpPr>
            <p:spPr>
              <a:xfrm>
                <a:off x="4971119" y="313878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BE26F41-4917-B842-AF7B-91D3F87E4325}"/>
                  </a:ext>
                </a:extLst>
              </p:cNvPr>
              <p:cNvSpPr/>
              <p:nvPr/>
            </p:nvSpPr>
            <p:spPr>
              <a:xfrm>
                <a:off x="4530452" y="3338770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BB489A4-CCE9-B84B-8F15-B753C3FF01C0}"/>
                  </a:ext>
                </a:extLst>
              </p:cNvPr>
              <p:cNvSpPr/>
              <p:nvPr/>
            </p:nvSpPr>
            <p:spPr>
              <a:xfrm>
                <a:off x="5095737" y="354818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7C5FDA7-F148-B34B-AF7B-B49C29C4A458}"/>
                  </a:ext>
                </a:extLst>
              </p:cNvPr>
              <p:cNvSpPr/>
              <p:nvPr/>
            </p:nvSpPr>
            <p:spPr>
              <a:xfrm>
                <a:off x="5365263" y="3141876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769FE5D-9721-1047-ADBC-E4CA6CDBA4B2}"/>
                  </a:ext>
                </a:extLst>
              </p:cNvPr>
              <p:cNvSpPr/>
              <p:nvPr/>
            </p:nvSpPr>
            <p:spPr>
              <a:xfrm>
                <a:off x="4678925" y="383715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85CBFF2-374D-DC40-A8B8-0D6A2618EEEE}"/>
                  </a:ext>
                </a:extLst>
              </p:cNvPr>
              <p:cNvSpPr/>
              <p:nvPr/>
            </p:nvSpPr>
            <p:spPr>
              <a:xfrm>
                <a:off x="5223531" y="274993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6DD0C23-DFFD-1B49-9AA5-AEF6CC15C02F}"/>
                  </a:ext>
                </a:extLst>
              </p:cNvPr>
              <p:cNvSpPr/>
              <p:nvPr/>
            </p:nvSpPr>
            <p:spPr>
              <a:xfrm>
                <a:off x="4267238" y="217799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9B0EDC3-F51D-C043-A22E-F9F95EA3346B}"/>
                </a:ext>
              </a:extLst>
            </p:cNvPr>
            <p:cNvGrpSpPr/>
            <p:nvPr/>
          </p:nvGrpSpPr>
          <p:grpSpPr>
            <a:xfrm rot="238784">
              <a:off x="2133761" y="2480598"/>
              <a:ext cx="1638035" cy="1772533"/>
              <a:chOff x="2054576" y="2633132"/>
              <a:chExt cx="1638035" cy="1772533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886AA7-C9EF-A849-AAD0-D17D45A502F0}"/>
                  </a:ext>
                </a:extLst>
              </p:cNvPr>
              <p:cNvSpPr/>
              <p:nvPr/>
            </p:nvSpPr>
            <p:spPr>
              <a:xfrm>
                <a:off x="2212621" y="3059288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C572C88-1DEE-3447-B04A-D7B0A8E0B4BA}"/>
                  </a:ext>
                </a:extLst>
              </p:cNvPr>
              <p:cNvSpPr/>
              <p:nvPr/>
            </p:nvSpPr>
            <p:spPr>
              <a:xfrm>
                <a:off x="2719739" y="2633132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CF365A3-9B77-6541-92A1-47E828FF40D1}"/>
                  </a:ext>
                </a:extLst>
              </p:cNvPr>
              <p:cNvSpPr/>
              <p:nvPr/>
            </p:nvSpPr>
            <p:spPr>
              <a:xfrm>
                <a:off x="2663736" y="3294414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9B6EF59-EF64-0449-9BC1-8A61538637A0}"/>
                  </a:ext>
                </a:extLst>
              </p:cNvPr>
              <p:cNvSpPr/>
              <p:nvPr/>
            </p:nvSpPr>
            <p:spPr>
              <a:xfrm>
                <a:off x="2054576" y="3527600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E6DEA7F-22F8-1C4F-953A-035AB96B59D0}"/>
                  </a:ext>
                </a:extLst>
              </p:cNvPr>
              <p:cNvSpPr/>
              <p:nvPr/>
            </p:nvSpPr>
            <p:spPr>
              <a:xfrm>
                <a:off x="3183291" y="3387900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1E415FD-7111-A74B-B699-AF523A4056AA}"/>
                  </a:ext>
                </a:extLst>
              </p:cNvPr>
              <p:cNvSpPr/>
              <p:nvPr/>
            </p:nvSpPr>
            <p:spPr>
              <a:xfrm>
                <a:off x="2679260" y="3841043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241C9EA-6051-7442-9DC5-9139AEC76BD6}"/>
                  </a:ext>
                </a:extLst>
              </p:cNvPr>
              <p:cNvSpPr/>
              <p:nvPr/>
            </p:nvSpPr>
            <p:spPr>
              <a:xfrm>
                <a:off x="3171736" y="3948287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AB73D2-5D2A-0849-8E03-8BA0EECE8EEA}"/>
                  </a:ext>
                </a:extLst>
              </p:cNvPr>
              <p:cNvSpPr/>
              <p:nvPr/>
            </p:nvSpPr>
            <p:spPr>
              <a:xfrm>
                <a:off x="2222060" y="3841043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718F620-6FF9-D34E-8FA9-18FC20C46714}"/>
                  </a:ext>
                </a:extLst>
              </p:cNvPr>
              <p:cNvSpPr/>
              <p:nvPr/>
            </p:nvSpPr>
            <p:spPr>
              <a:xfrm>
                <a:off x="2500135" y="4247620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C579970-6F2B-D743-B582-E70FFBBFD9B4}"/>
                  </a:ext>
                </a:extLst>
              </p:cNvPr>
              <p:cNvSpPr/>
              <p:nvPr/>
            </p:nvSpPr>
            <p:spPr>
              <a:xfrm>
                <a:off x="3534566" y="3866616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111D7F-B368-4A45-B1EE-9182529EF911}"/>
              </a:ext>
            </a:extLst>
          </p:cNvPr>
          <p:cNvCxnSpPr>
            <a:cxnSpLocks/>
          </p:cNvCxnSpPr>
          <p:nvPr/>
        </p:nvCxnSpPr>
        <p:spPr>
          <a:xfrm flipH="1" flipV="1">
            <a:off x="2400802" y="1800745"/>
            <a:ext cx="1110129" cy="23932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C6D3965-E43C-6044-9272-CC64380D58F5}"/>
              </a:ext>
            </a:extLst>
          </p:cNvPr>
          <p:cNvSpPr/>
          <p:nvPr/>
        </p:nvSpPr>
        <p:spPr>
          <a:xfrm rot="194588">
            <a:off x="8153455" y="3504936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4F0FE02-4FE8-7146-BB9C-550850BA6072}"/>
              </a:ext>
            </a:extLst>
          </p:cNvPr>
          <p:cNvSpPr/>
          <p:nvPr/>
        </p:nvSpPr>
        <p:spPr>
          <a:xfrm rot="194588">
            <a:off x="8494045" y="2330899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7D9990E-9136-3C4F-9275-273E46598EE3}"/>
              </a:ext>
            </a:extLst>
          </p:cNvPr>
          <p:cNvSpPr/>
          <p:nvPr/>
        </p:nvSpPr>
        <p:spPr>
          <a:xfrm rot="194588">
            <a:off x="9291842" y="2253411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6C67961-B1E2-A843-8900-FCD28B13DEEE}"/>
              </a:ext>
            </a:extLst>
          </p:cNvPr>
          <p:cNvSpPr/>
          <p:nvPr/>
        </p:nvSpPr>
        <p:spPr>
          <a:xfrm rot="194588">
            <a:off x="7756959" y="267537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E97E56A-D5FF-994B-8EA6-D26D06342D47}"/>
              </a:ext>
            </a:extLst>
          </p:cNvPr>
          <p:cNvSpPr/>
          <p:nvPr/>
        </p:nvSpPr>
        <p:spPr>
          <a:xfrm rot="194588">
            <a:off x="9375859" y="291424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837B40-8A64-B74E-9BE4-771A43A3838A}"/>
              </a:ext>
            </a:extLst>
          </p:cNvPr>
          <p:cNvSpPr/>
          <p:nvPr/>
        </p:nvSpPr>
        <p:spPr>
          <a:xfrm rot="194588">
            <a:off x="8924584" y="308897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897E76F-A957-D34C-8C5D-7E9E757B7435}"/>
              </a:ext>
            </a:extLst>
          </p:cNvPr>
          <p:cNvSpPr/>
          <p:nvPr/>
        </p:nvSpPr>
        <p:spPr>
          <a:xfrm rot="194588">
            <a:off x="9477117" y="3330038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9AA365A-4DC4-DF45-8AA8-16B34282A8F6}"/>
              </a:ext>
            </a:extLst>
          </p:cNvPr>
          <p:cNvSpPr/>
          <p:nvPr/>
        </p:nvSpPr>
        <p:spPr>
          <a:xfrm rot="194588">
            <a:off x="9769197" y="2939624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9BEAA-3BC7-A140-A6BC-41FD207439C8}"/>
              </a:ext>
            </a:extLst>
          </p:cNvPr>
          <p:cNvSpPr/>
          <p:nvPr/>
        </p:nvSpPr>
        <p:spPr>
          <a:xfrm rot="194588">
            <a:off x="9044624" y="3594964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6F3415A-DE10-3A41-AAC7-E29CAAC0D5CC}"/>
              </a:ext>
            </a:extLst>
          </p:cNvPr>
          <p:cNvSpPr/>
          <p:nvPr/>
        </p:nvSpPr>
        <p:spPr>
          <a:xfrm rot="194588">
            <a:off x="9649866" y="2540296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372FA94-FA22-F644-BF49-E3039B335FD2}"/>
              </a:ext>
            </a:extLst>
          </p:cNvPr>
          <p:cNvSpPr/>
          <p:nvPr/>
        </p:nvSpPr>
        <p:spPr>
          <a:xfrm rot="194588">
            <a:off x="7923058" y="2200359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A6F41EF-2E57-5F4A-BB2C-FACC7BC710D3}"/>
              </a:ext>
            </a:extLst>
          </p:cNvPr>
          <p:cNvSpPr/>
          <p:nvPr/>
        </p:nvSpPr>
        <p:spPr>
          <a:xfrm rot="238784">
            <a:off x="6732282" y="2626674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15FA6DC-02C7-5043-9CF0-C0D0386B320B}"/>
              </a:ext>
            </a:extLst>
          </p:cNvPr>
          <p:cNvSpPr/>
          <p:nvPr/>
        </p:nvSpPr>
        <p:spPr>
          <a:xfrm rot="238784">
            <a:off x="7267754" y="2236741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19B6864-35AA-9C4D-97F6-2381D11374E1}"/>
              </a:ext>
            </a:extLst>
          </p:cNvPr>
          <p:cNvSpPr/>
          <p:nvPr/>
        </p:nvSpPr>
        <p:spPr>
          <a:xfrm rot="238784">
            <a:off x="7165991" y="289254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C82D11A-94B0-DC4D-967A-8506778FBD76}"/>
              </a:ext>
            </a:extLst>
          </p:cNvPr>
          <p:cNvSpPr/>
          <p:nvPr/>
        </p:nvSpPr>
        <p:spPr>
          <a:xfrm rot="238784">
            <a:off x="6542116" y="3082887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BC6F657-427C-9E49-B27E-DC27DACB6DEB}"/>
              </a:ext>
            </a:extLst>
          </p:cNvPr>
          <p:cNvSpPr/>
          <p:nvPr/>
        </p:nvSpPr>
        <p:spPr>
          <a:xfrm rot="238784">
            <a:off x="7677805" y="3021861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4F5DDCF-E25B-EB4D-8449-DA595DDF6C2B}"/>
              </a:ext>
            </a:extLst>
          </p:cNvPr>
          <p:cNvSpPr/>
          <p:nvPr/>
        </p:nvSpPr>
        <p:spPr>
          <a:xfrm rot="238784">
            <a:off x="7143539" y="3438930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0882283-C3F2-B54A-A774-06659FE92BB4}"/>
              </a:ext>
            </a:extLst>
          </p:cNvPr>
          <p:cNvSpPr/>
          <p:nvPr/>
        </p:nvSpPr>
        <p:spPr>
          <a:xfrm rot="238784">
            <a:off x="8191550" y="278581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0812A32-E680-674D-992A-EA88BC07DDC9}"/>
              </a:ext>
            </a:extLst>
          </p:cNvPr>
          <p:cNvSpPr/>
          <p:nvPr/>
        </p:nvSpPr>
        <p:spPr>
          <a:xfrm rot="238784">
            <a:off x="6687442" y="340719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482ABBF-B704-B14D-A970-1DF71D64828C}"/>
              </a:ext>
            </a:extLst>
          </p:cNvPr>
          <p:cNvSpPr/>
          <p:nvPr/>
        </p:nvSpPr>
        <p:spPr>
          <a:xfrm rot="238784">
            <a:off x="7425595" y="370625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3F9F6BD2-FF6E-5A4E-AA12-8046D26F9A15}"/>
              </a:ext>
            </a:extLst>
          </p:cNvPr>
          <p:cNvSpPr/>
          <p:nvPr/>
        </p:nvSpPr>
        <p:spPr>
          <a:xfrm rot="238784">
            <a:off x="8465825" y="3061034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0768F96-8631-F94C-83AA-FAB0BDE7A6DD}"/>
              </a:ext>
            </a:extLst>
          </p:cNvPr>
          <p:cNvSpPr/>
          <p:nvPr/>
        </p:nvSpPr>
        <p:spPr>
          <a:xfrm>
            <a:off x="7531768" y="2009274"/>
            <a:ext cx="1155622" cy="1864894"/>
          </a:xfrm>
          <a:custGeom>
            <a:avLst/>
            <a:gdLst>
              <a:gd name="connsiteX0" fmla="*/ 264695 w 1155622"/>
              <a:gd name="connsiteY0" fmla="*/ 0 h 1864894"/>
              <a:gd name="connsiteX1" fmla="*/ 216569 w 1155622"/>
              <a:gd name="connsiteY1" fmla="*/ 120315 h 1864894"/>
              <a:gd name="connsiteX2" fmla="*/ 180474 w 1155622"/>
              <a:gd name="connsiteY2" fmla="*/ 192505 h 1864894"/>
              <a:gd name="connsiteX3" fmla="*/ 144379 w 1155622"/>
              <a:gd name="connsiteY3" fmla="*/ 252663 h 1864894"/>
              <a:gd name="connsiteX4" fmla="*/ 132348 w 1155622"/>
              <a:gd name="connsiteY4" fmla="*/ 288758 h 1864894"/>
              <a:gd name="connsiteX5" fmla="*/ 108285 w 1155622"/>
              <a:gd name="connsiteY5" fmla="*/ 324852 h 1864894"/>
              <a:gd name="connsiteX6" fmla="*/ 96253 w 1155622"/>
              <a:gd name="connsiteY6" fmla="*/ 360947 h 1864894"/>
              <a:gd name="connsiteX7" fmla="*/ 72190 w 1155622"/>
              <a:gd name="connsiteY7" fmla="*/ 397042 h 1864894"/>
              <a:gd name="connsiteX8" fmla="*/ 36095 w 1155622"/>
              <a:gd name="connsiteY8" fmla="*/ 469231 h 1864894"/>
              <a:gd name="connsiteX9" fmla="*/ 0 w 1155622"/>
              <a:gd name="connsiteY9" fmla="*/ 649705 h 1864894"/>
              <a:gd name="connsiteX10" fmla="*/ 12032 w 1155622"/>
              <a:gd name="connsiteY10" fmla="*/ 794084 h 1864894"/>
              <a:gd name="connsiteX11" fmla="*/ 36095 w 1155622"/>
              <a:gd name="connsiteY11" fmla="*/ 830179 h 1864894"/>
              <a:gd name="connsiteX12" fmla="*/ 48127 w 1155622"/>
              <a:gd name="connsiteY12" fmla="*/ 866273 h 1864894"/>
              <a:gd name="connsiteX13" fmla="*/ 84221 w 1155622"/>
              <a:gd name="connsiteY13" fmla="*/ 890337 h 1864894"/>
              <a:gd name="connsiteX14" fmla="*/ 108285 w 1155622"/>
              <a:gd name="connsiteY14" fmla="*/ 914400 h 1864894"/>
              <a:gd name="connsiteX15" fmla="*/ 180474 w 1155622"/>
              <a:gd name="connsiteY15" fmla="*/ 950494 h 1864894"/>
              <a:gd name="connsiteX16" fmla="*/ 372979 w 1155622"/>
              <a:gd name="connsiteY16" fmla="*/ 938463 h 1864894"/>
              <a:gd name="connsiteX17" fmla="*/ 469232 w 1155622"/>
              <a:gd name="connsiteY17" fmla="*/ 866273 h 1864894"/>
              <a:gd name="connsiteX18" fmla="*/ 541421 w 1155622"/>
              <a:gd name="connsiteY18" fmla="*/ 818147 h 1864894"/>
              <a:gd name="connsiteX19" fmla="*/ 565485 w 1155622"/>
              <a:gd name="connsiteY19" fmla="*/ 794084 h 1864894"/>
              <a:gd name="connsiteX20" fmla="*/ 709864 w 1155622"/>
              <a:gd name="connsiteY20" fmla="*/ 721894 h 1864894"/>
              <a:gd name="connsiteX21" fmla="*/ 745958 w 1155622"/>
              <a:gd name="connsiteY21" fmla="*/ 709863 h 1864894"/>
              <a:gd name="connsiteX22" fmla="*/ 902369 w 1155622"/>
              <a:gd name="connsiteY22" fmla="*/ 721894 h 1864894"/>
              <a:gd name="connsiteX23" fmla="*/ 938464 w 1155622"/>
              <a:gd name="connsiteY23" fmla="*/ 733926 h 1864894"/>
              <a:gd name="connsiteX24" fmla="*/ 986590 w 1155622"/>
              <a:gd name="connsiteY24" fmla="*/ 745958 h 1864894"/>
              <a:gd name="connsiteX25" fmla="*/ 1046748 w 1155622"/>
              <a:gd name="connsiteY25" fmla="*/ 818147 h 1864894"/>
              <a:gd name="connsiteX26" fmla="*/ 1082843 w 1155622"/>
              <a:gd name="connsiteY26" fmla="*/ 878305 h 1864894"/>
              <a:gd name="connsiteX27" fmla="*/ 1094874 w 1155622"/>
              <a:gd name="connsiteY27" fmla="*/ 926431 h 1864894"/>
              <a:gd name="connsiteX28" fmla="*/ 1130969 w 1155622"/>
              <a:gd name="connsiteY28" fmla="*/ 1034715 h 1864894"/>
              <a:gd name="connsiteX29" fmla="*/ 1143000 w 1155622"/>
              <a:gd name="connsiteY29" fmla="*/ 1070810 h 1864894"/>
              <a:gd name="connsiteX30" fmla="*/ 1155032 w 1155622"/>
              <a:gd name="connsiteY30" fmla="*/ 1106905 h 1864894"/>
              <a:gd name="connsiteX31" fmla="*/ 1143000 w 1155622"/>
              <a:gd name="connsiteY31" fmla="*/ 1311442 h 1864894"/>
              <a:gd name="connsiteX32" fmla="*/ 1070811 w 1155622"/>
              <a:gd name="connsiteY32" fmla="*/ 1359568 h 1864894"/>
              <a:gd name="connsiteX33" fmla="*/ 950495 w 1155622"/>
              <a:gd name="connsiteY33" fmla="*/ 1395663 h 1864894"/>
              <a:gd name="connsiteX34" fmla="*/ 770021 w 1155622"/>
              <a:gd name="connsiteY34" fmla="*/ 1383631 h 1864894"/>
              <a:gd name="connsiteX35" fmla="*/ 673769 w 1155622"/>
              <a:gd name="connsiteY35" fmla="*/ 1359568 h 1864894"/>
              <a:gd name="connsiteX36" fmla="*/ 613611 w 1155622"/>
              <a:gd name="connsiteY36" fmla="*/ 1347537 h 1864894"/>
              <a:gd name="connsiteX37" fmla="*/ 433137 w 1155622"/>
              <a:gd name="connsiteY37" fmla="*/ 1359568 h 1864894"/>
              <a:gd name="connsiteX38" fmla="*/ 397043 w 1155622"/>
              <a:gd name="connsiteY38" fmla="*/ 1371600 h 1864894"/>
              <a:gd name="connsiteX39" fmla="*/ 348916 w 1155622"/>
              <a:gd name="connsiteY39" fmla="*/ 1431758 h 1864894"/>
              <a:gd name="connsiteX40" fmla="*/ 336885 w 1155622"/>
              <a:gd name="connsiteY40" fmla="*/ 1467852 h 1864894"/>
              <a:gd name="connsiteX41" fmla="*/ 360948 w 1155622"/>
              <a:gd name="connsiteY41" fmla="*/ 1636294 h 1864894"/>
              <a:gd name="connsiteX42" fmla="*/ 409074 w 1155622"/>
              <a:gd name="connsiteY42" fmla="*/ 1708484 h 1864894"/>
              <a:gd name="connsiteX43" fmla="*/ 481264 w 1155622"/>
              <a:gd name="connsiteY43" fmla="*/ 1756610 h 1864894"/>
              <a:gd name="connsiteX44" fmla="*/ 517358 w 1155622"/>
              <a:gd name="connsiteY44" fmla="*/ 1780673 h 1864894"/>
              <a:gd name="connsiteX45" fmla="*/ 553453 w 1155622"/>
              <a:gd name="connsiteY45" fmla="*/ 1792705 h 1864894"/>
              <a:gd name="connsiteX46" fmla="*/ 625643 w 1155622"/>
              <a:gd name="connsiteY46" fmla="*/ 1840831 h 1864894"/>
              <a:gd name="connsiteX47" fmla="*/ 661737 w 1155622"/>
              <a:gd name="connsiteY47" fmla="*/ 1864894 h 186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5622" h="1864894">
                <a:moveTo>
                  <a:pt x="264695" y="0"/>
                </a:moveTo>
                <a:cubicBezTo>
                  <a:pt x="209564" y="192958"/>
                  <a:pt x="270247" y="12961"/>
                  <a:pt x="216569" y="120315"/>
                </a:cubicBezTo>
                <a:cubicBezTo>
                  <a:pt x="166753" y="219945"/>
                  <a:pt x="249438" y="89057"/>
                  <a:pt x="180474" y="192505"/>
                </a:cubicBezTo>
                <a:cubicBezTo>
                  <a:pt x="146392" y="294756"/>
                  <a:pt x="193926" y="170086"/>
                  <a:pt x="144379" y="252663"/>
                </a:cubicBezTo>
                <a:cubicBezTo>
                  <a:pt x="137854" y="263538"/>
                  <a:pt x="138020" y="277414"/>
                  <a:pt x="132348" y="288758"/>
                </a:cubicBezTo>
                <a:cubicBezTo>
                  <a:pt x="125881" y="301691"/>
                  <a:pt x="114752" y="311919"/>
                  <a:pt x="108285" y="324852"/>
                </a:cubicBezTo>
                <a:cubicBezTo>
                  <a:pt x="102613" y="336196"/>
                  <a:pt x="101925" y="349603"/>
                  <a:pt x="96253" y="360947"/>
                </a:cubicBezTo>
                <a:cubicBezTo>
                  <a:pt x="89786" y="373881"/>
                  <a:pt x="78657" y="384108"/>
                  <a:pt x="72190" y="397042"/>
                </a:cubicBezTo>
                <a:cubicBezTo>
                  <a:pt x="22380" y="496662"/>
                  <a:pt x="105052" y="365797"/>
                  <a:pt x="36095" y="469231"/>
                </a:cubicBezTo>
                <a:cubicBezTo>
                  <a:pt x="548" y="575874"/>
                  <a:pt x="14833" y="516211"/>
                  <a:pt x="0" y="649705"/>
                </a:cubicBezTo>
                <a:cubicBezTo>
                  <a:pt x="4011" y="697831"/>
                  <a:pt x="2561" y="746729"/>
                  <a:pt x="12032" y="794084"/>
                </a:cubicBezTo>
                <a:cubicBezTo>
                  <a:pt x="14868" y="808263"/>
                  <a:pt x="29628" y="817245"/>
                  <a:pt x="36095" y="830179"/>
                </a:cubicBezTo>
                <a:cubicBezTo>
                  <a:pt x="41767" y="841522"/>
                  <a:pt x="40205" y="856370"/>
                  <a:pt x="48127" y="866273"/>
                </a:cubicBezTo>
                <a:cubicBezTo>
                  <a:pt x="57160" y="877564"/>
                  <a:pt x="72930" y="881304"/>
                  <a:pt x="84221" y="890337"/>
                </a:cubicBezTo>
                <a:cubicBezTo>
                  <a:pt x="93079" y="897423"/>
                  <a:pt x="99427" y="907314"/>
                  <a:pt x="108285" y="914400"/>
                </a:cubicBezTo>
                <a:cubicBezTo>
                  <a:pt x="141606" y="941056"/>
                  <a:pt x="142349" y="937786"/>
                  <a:pt x="180474" y="950494"/>
                </a:cubicBezTo>
                <a:cubicBezTo>
                  <a:pt x="244642" y="946484"/>
                  <a:pt x="309039" y="945194"/>
                  <a:pt x="372979" y="938463"/>
                </a:cubicBezTo>
                <a:cubicBezTo>
                  <a:pt x="428739" y="932594"/>
                  <a:pt x="416293" y="901566"/>
                  <a:pt x="469232" y="866273"/>
                </a:cubicBezTo>
                <a:cubicBezTo>
                  <a:pt x="493295" y="850231"/>
                  <a:pt x="520971" y="838596"/>
                  <a:pt x="541421" y="818147"/>
                </a:cubicBezTo>
                <a:cubicBezTo>
                  <a:pt x="549442" y="810126"/>
                  <a:pt x="556410" y="800890"/>
                  <a:pt x="565485" y="794084"/>
                </a:cubicBezTo>
                <a:cubicBezTo>
                  <a:pt x="640120" y="738108"/>
                  <a:pt x="626604" y="749648"/>
                  <a:pt x="709864" y="721894"/>
                </a:cubicBezTo>
                <a:lnTo>
                  <a:pt x="745958" y="709863"/>
                </a:lnTo>
                <a:cubicBezTo>
                  <a:pt x="798095" y="713873"/>
                  <a:pt x="850482" y="715408"/>
                  <a:pt x="902369" y="721894"/>
                </a:cubicBezTo>
                <a:cubicBezTo>
                  <a:pt x="914954" y="723467"/>
                  <a:pt x="926269" y="730442"/>
                  <a:pt x="938464" y="733926"/>
                </a:cubicBezTo>
                <a:cubicBezTo>
                  <a:pt x="954363" y="738469"/>
                  <a:pt x="970548" y="741947"/>
                  <a:pt x="986590" y="745958"/>
                </a:cubicBezTo>
                <a:cubicBezTo>
                  <a:pt x="1013200" y="772567"/>
                  <a:pt x="1029997" y="784644"/>
                  <a:pt x="1046748" y="818147"/>
                </a:cubicBezTo>
                <a:cubicBezTo>
                  <a:pt x="1077984" y="880621"/>
                  <a:pt x="1035841" y="831305"/>
                  <a:pt x="1082843" y="878305"/>
                </a:cubicBezTo>
                <a:cubicBezTo>
                  <a:pt x="1086853" y="894347"/>
                  <a:pt x="1090123" y="910593"/>
                  <a:pt x="1094874" y="926431"/>
                </a:cubicBezTo>
                <a:cubicBezTo>
                  <a:pt x="1094897" y="926509"/>
                  <a:pt x="1124940" y="1016629"/>
                  <a:pt x="1130969" y="1034715"/>
                </a:cubicBezTo>
                <a:lnTo>
                  <a:pt x="1143000" y="1070810"/>
                </a:lnTo>
                <a:lnTo>
                  <a:pt x="1155032" y="1106905"/>
                </a:lnTo>
                <a:cubicBezTo>
                  <a:pt x="1151021" y="1175084"/>
                  <a:pt x="1164597" y="1246650"/>
                  <a:pt x="1143000" y="1311442"/>
                </a:cubicBezTo>
                <a:cubicBezTo>
                  <a:pt x="1133855" y="1338878"/>
                  <a:pt x="1098247" y="1350423"/>
                  <a:pt x="1070811" y="1359568"/>
                </a:cubicBezTo>
                <a:cubicBezTo>
                  <a:pt x="982934" y="1388860"/>
                  <a:pt x="1023229" y="1377479"/>
                  <a:pt x="950495" y="1395663"/>
                </a:cubicBezTo>
                <a:cubicBezTo>
                  <a:pt x="890337" y="1391652"/>
                  <a:pt x="830013" y="1389630"/>
                  <a:pt x="770021" y="1383631"/>
                </a:cubicBezTo>
                <a:cubicBezTo>
                  <a:pt x="696102" y="1376239"/>
                  <a:pt x="730086" y="1373647"/>
                  <a:pt x="673769" y="1359568"/>
                </a:cubicBezTo>
                <a:cubicBezTo>
                  <a:pt x="653930" y="1354608"/>
                  <a:pt x="633664" y="1351547"/>
                  <a:pt x="613611" y="1347537"/>
                </a:cubicBezTo>
                <a:cubicBezTo>
                  <a:pt x="553453" y="1351547"/>
                  <a:pt x="493060" y="1352910"/>
                  <a:pt x="433137" y="1359568"/>
                </a:cubicBezTo>
                <a:cubicBezTo>
                  <a:pt x="420532" y="1360969"/>
                  <a:pt x="407918" y="1365075"/>
                  <a:pt x="397043" y="1371600"/>
                </a:cubicBezTo>
                <a:cubicBezTo>
                  <a:pt x="377991" y="1383031"/>
                  <a:pt x="359847" y="1415361"/>
                  <a:pt x="348916" y="1431758"/>
                </a:cubicBezTo>
                <a:cubicBezTo>
                  <a:pt x="344906" y="1443789"/>
                  <a:pt x="336885" y="1455170"/>
                  <a:pt x="336885" y="1467852"/>
                </a:cubicBezTo>
                <a:cubicBezTo>
                  <a:pt x="336885" y="1479972"/>
                  <a:pt x="338680" y="1596212"/>
                  <a:pt x="360948" y="1636294"/>
                </a:cubicBezTo>
                <a:cubicBezTo>
                  <a:pt x="374993" y="1661575"/>
                  <a:pt x="385011" y="1692442"/>
                  <a:pt x="409074" y="1708484"/>
                </a:cubicBezTo>
                <a:lnTo>
                  <a:pt x="481264" y="1756610"/>
                </a:lnTo>
                <a:cubicBezTo>
                  <a:pt x="493295" y="1764631"/>
                  <a:pt x="503640" y="1776100"/>
                  <a:pt x="517358" y="1780673"/>
                </a:cubicBezTo>
                <a:cubicBezTo>
                  <a:pt x="529390" y="1784684"/>
                  <a:pt x="542366" y="1786546"/>
                  <a:pt x="553453" y="1792705"/>
                </a:cubicBezTo>
                <a:cubicBezTo>
                  <a:pt x="578734" y="1806750"/>
                  <a:pt x="601580" y="1824789"/>
                  <a:pt x="625643" y="1840831"/>
                </a:cubicBezTo>
                <a:lnTo>
                  <a:pt x="661737" y="1864894"/>
                </a:ln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ED13C46-7ED7-3C40-A7AF-47EBF0A92B64}"/>
              </a:ext>
            </a:extLst>
          </p:cNvPr>
          <p:cNvSpPr/>
          <p:nvPr/>
        </p:nvSpPr>
        <p:spPr>
          <a:xfrm rot="238784">
            <a:off x="6938889" y="3825206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05E7D61-555D-544D-A532-811B492EB67D}"/>
              </a:ext>
            </a:extLst>
          </p:cNvPr>
          <p:cNvSpPr/>
          <p:nvPr/>
        </p:nvSpPr>
        <p:spPr>
          <a:xfrm rot="194588">
            <a:off x="8633508" y="1759866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3">
            <a:extLst>
              <a:ext uri="{FF2B5EF4-FFF2-40B4-BE49-F238E27FC236}">
                <a16:creationId xmlns:a16="http://schemas.microsoft.com/office/drawing/2014/main" id="{4CD67A2B-C60F-DD43-B552-E982BE794CF5}"/>
              </a:ext>
            </a:extLst>
          </p:cNvPr>
          <p:cNvSpPr txBox="1">
            <a:spLocks noChangeArrowheads="1"/>
          </p:cNvSpPr>
          <p:nvPr/>
        </p:nvSpPr>
        <p:spPr>
          <a:xfrm>
            <a:off x="701997" y="5133246"/>
            <a:ext cx="10677525" cy="1819766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The simplest case: When data is </a:t>
            </a:r>
            <a:r>
              <a:rPr lang="en-US" altLang="en-US" b="1" dirty="0">
                <a:latin typeface="Calibri" panose="020F0502020204030204" pitchFamily="34" charset="0"/>
              </a:rPr>
              <a:t>linearly separable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Data sets whose classes can be separated exactly by linear decision surfaces are said to be linearly separable</a:t>
            </a:r>
          </a:p>
          <a:p>
            <a:pPr lvl="1"/>
            <a:endParaRPr lang="en-US" altLang="en-US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984C4-0168-C64B-807D-F58D5A506884}"/>
              </a:ext>
            </a:extLst>
          </p:cNvPr>
          <p:cNvSpPr txBox="1"/>
          <p:nvPr/>
        </p:nvSpPr>
        <p:spPr>
          <a:xfrm>
            <a:off x="1754039" y="4378874"/>
            <a:ext cx="26454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Linearly Separable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1D8ADFA-A0FC-594A-BF9E-1687B9423E75}"/>
              </a:ext>
            </a:extLst>
          </p:cNvPr>
          <p:cNvSpPr txBox="1"/>
          <p:nvPr/>
        </p:nvSpPr>
        <p:spPr>
          <a:xfrm>
            <a:off x="7017911" y="4373471"/>
            <a:ext cx="26454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Linearly Inseparable</a:t>
            </a:r>
          </a:p>
        </p:txBody>
      </p:sp>
    </p:spTree>
    <p:extLst>
      <p:ext uri="{BB962C8B-B14F-4D97-AF65-F5344CB8AC3E}">
        <p14:creationId xmlns:p14="http://schemas.microsoft.com/office/powerpoint/2010/main" val="2847572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A separating hyperplane can be written as</a:t>
                </a:r>
              </a:p>
              <a:p>
                <a:pPr lvl="4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en-US" sz="2400" dirty="0"/>
              </a:p>
              <a:p>
                <a:pPr lvl="3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en-US" sz="2400" dirty="0"/>
                  <a:t>is a weight vector and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en-US" sz="2400" dirty="0"/>
                  <a:t> a scalar (bias)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en-US" sz="2400" dirty="0"/>
                  <a:t>For 2-D, it can be written as:  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The hyperplane defining the sides of the margin: </a:t>
                </a:r>
              </a:p>
              <a:p>
                <a:pPr lvl="4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H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: w</a:t>
                </a:r>
                <a:r>
                  <a:rPr lang="en-US" altLang="en-US" sz="2400" baseline="-25000" dirty="0"/>
                  <a:t>0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≥ </a:t>
                </a:r>
                <a:r>
                  <a:rPr lang="en-US" altLang="zh-CN" sz="2400" dirty="0"/>
                  <a:t>1</a:t>
                </a:r>
                <a:r>
                  <a:rPr lang="en-US" altLang="en-US" sz="2400" dirty="0"/>
                  <a:t>    for </a:t>
                </a:r>
                <a:r>
                  <a:rPr lang="en-US" altLang="en-US" sz="2400" dirty="0" err="1"/>
                  <a:t>y</a:t>
                </a:r>
                <a:r>
                  <a:rPr lang="en-US" altLang="en-US" sz="2400" baseline="-25000" dirty="0" err="1"/>
                  <a:t>i</a:t>
                </a:r>
                <a:r>
                  <a:rPr lang="en-US" altLang="en-US" sz="2400" baseline="-25000" dirty="0"/>
                  <a:t> </a:t>
                </a:r>
                <a:r>
                  <a:rPr lang="en-US" altLang="en-US" sz="2400" dirty="0"/>
                  <a:t>= +1, and</a:t>
                </a:r>
              </a:p>
              <a:p>
                <a:pPr lvl="4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H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: w</a:t>
                </a:r>
                <a:r>
                  <a:rPr lang="en-US" altLang="en-US" sz="2400" baseline="-25000" dirty="0"/>
                  <a:t>0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≤ – </a:t>
                </a:r>
                <a:r>
                  <a:rPr lang="en-US" altLang="zh-CN" sz="2400" dirty="0"/>
                  <a:t>1</a:t>
                </a:r>
                <a:r>
                  <a:rPr lang="en-US" altLang="en-US" sz="2400" dirty="0"/>
                  <a:t> for </a:t>
                </a:r>
                <a:r>
                  <a:rPr lang="en-US" altLang="en-US" sz="2400" dirty="0" err="1"/>
                  <a:t>y</a:t>
                </a:r>
                <a:r>
                  <a:rPr lang="en-US" altLang="en-US" sz="2400" baseline="-25000" dirty="0" err="1"/>
                  <a:t>i</a:t>
                </a:r>
                <a:r>
                  <a:rPr lang="en-US" altLang="en-US" sz="2400" baseline="-25000" dirty="0"/>
                  <a:t> </a:t>
                </a:r>
                <a:r>
                  <a:rPr lang="en-US" altLang="en-US" sz="2400" dirty="0"/>
                  <a:t>= –1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Any training tuples that fall on hyperplanes H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or H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(i.e., the sides defining the margin) are </a:t>
                </a:r>
                <a:r>
                  <a:rPr lang="en-US" altLang="en-US" sz="2400" b="1" dirty="0"/>
                  <a:t>support vectors</a:t>
                </a:r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  <a:blipFill>
                <a:blip r:embed="rId3"/>
                <a:stretch>
                  <a:fillRect l="-439" t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E17190A-D8AA-B74F-9D5D-2E7A85999C97}"/>
              </a:ext>
            </a:extLst>
          </p:cNvPr>
          <p:cNvSpPr txBox="1"/>
          <p:nvPr/>
        </p:nvSpPr>
        <p:spPr>
          <a:xfrm>
            <a:off x="9655081" y="1337601"/>
            <a:ext cx="2065867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 parameters to learn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F70FDDD-4B2A-7347-ADAC-3D3A19F3CF86}"/>
              </a:ext>
            </a:extLst>
          </p:cNvPr>
          <p:cNvSpPr/>
          <p:nvPr/>
        </p:nvSpPr>
        <p:spPr>
          <a:xfrm rot="8576344">
            <a:off x="9363874" y="1880709"/>
            <a:ext cx="264695" cy="176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32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The distance from any data point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en-US" sz="2400" b="1" dirty="0"/>
                  <a:t> </a:t>
                </a:r>
                <a:r>
                  <a:rPr lang="en-US" altLang="en-US" sz="2400" dirty="0"/>
                  <a:t>to the separating hyperplane is	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altLang="en-US" sz="2400" b="0" dirty="0"/>
                  <a:t>							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den>
                    </m:f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den>
                    </m:f>
                  </m:oMath>
                </a14:m>
                <a:endParaRPr lang="en-US" altLang="en-US" sz="2400" b="1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Our objective is to maximize the distance of the closest data point to the hyperplane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4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hard to solve, we shall convert it to an easier problem</a:t>
                </a:r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the basic form of SVM, and it can be solved by using </a:t>
                </a:r>
                <a:r>
                  <a:rPr lang="en-US" altLang="en-US" sz="2400" i="1" dirty="0"/>
                  <a:t>quadratic programming</a:t>
                </a:r>
                <a:r>
                  <a:rPr lang="en-US" altLang="en-US" sz="2400" dirty="0"/>
                  <a:t>           </a:t>
                </a:r>
                <a:endParaRPr lang="en-US" alt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  <a:blipFill>
                <a:blip r:embed="rId3"/>
                <a:stretch>
                  <a:fillRect l="-439" t="-534" r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365727E-FA76-A041-AB8B-DD91FB95EDE8}"/>
              </a:ext>
            </a:extLst>
          </p:cNvPr>
          <p:cNvGrpSpPr/>
          <p:nvPr/>
        </p:nvGrpSpPr>
        <p:grpSpPr>
          <a:xfrm>
            <a:off x="2966668" y="4391526"/>
            <a:ext cx="6258663" cy="1467854"/>
            <a:chOff x="2849642" y="4632158"/>
            <a:chExt cx="6258663" cy="14678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6F4E31-549D-C641-B9FE-63C8DA081297}"/>
                </a:ext>
              </a:extLst>
            </p:cNvPr>
            <p:cNvSpPr/>
            <p:nvPr/>
          </p:nvSpPr>
          <p:spPr>
            <a:xfrm>
              <a:off x="2849642" y="4632158"/>
              <a:ext cx="6258663" cy="1467854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/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4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4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/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≥1, 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D01C67-5D73-4C2D-98B2-929B9C0B5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68" y="1616993"/>
            <a:ext cx="5827766" cy="8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3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Linear SVM for Linearly Separable Data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579C1F-5778-C646-BAFE-161A26E13520}"/>
              </a:ext>
            </a:extLst>
          </p:cNvPr>
          <p:cNvGrpSpPr/>
          <p:nvPr/>
        </p:nvGrpSpPr>
        <p:grpSpPr>
          <a:xfrm>
            <a:off x="988695" y="2180143"/>
            <a:ext cx="4161889" cy="2887068"/>
            <a:chOff x="988695" y="2180143"/>
            <a:chExt cx="4161889" cy="288706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/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AED80-9AC9-5140-99FE-7BAB661CCA8E}"/>
              </a:ext>
            </a:extLst>
          </p:cNvPr>
          <p:cNvGrpSpPr/>
          <p:nvPr/>
        </p:nvGrpSpPr>
        <p:grpSpPr>
          <a:xfrm>
            <a:off x="120020" y="1348868"/>
            <a:ext cx="5845901" cy="4708034"/>
            <a:chOff x="120020" y="1348868"/>
            <a:chExt cx="5845901" cy="470803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7FAE814-B099-7641-9B19-1CF91DDE4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74" y="1615378"/>
              <a:ext cx="0" cy="4147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499CFE0-9E92-504F-BD9A-404239FBDAB2}"/>
                </a:ext>
              </a:extLst>
            </p:cNvPr>
            <p:cNvCxnSpPr>
              <a:cxnSpLocks/>
            </p:cNvCxnSpPr>
            <p:nvPr/>
          </p:nvCxnSpPr>
          <p:spPr>
            <a:xfrm>
              <a:off x="409074" y="5763126"/>
              <a:ext cx="55568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/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25000" r="-25000"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/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7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/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8000" r="-4000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/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/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3">
            <a:extLst>
              <a:ext uri="{FF2B5EF4-FFF2-40B4-BE49-F238E27FC236}">
                <a16:creationId xmlns:a16="http://schemas.microsoft.com/office/drawing/2014/main" id="{7FBB2B89-9243-954D-9212-768E37B83F5F}"/>
              </a:ext>
            </a:extLst>
          </p:cNvPr>
          <p:cNvSpPr txBox="1">
            <a:spLocks noChangeArrowheads="1"/>
          </p:cNvSpPr>
          <p:nvPr/>
        </p:nvSpPr>
        <p:spPr>
          <a:xfrm>
            <a:off x="6463127" y="1350436"/>
            <a:ext cx="5608853" cy="1819766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The data points closest to the separating hyperplane are called </a:t>
            </a:r>
            <a:r>
              <a:rPr lang="en-US" altLang="en-US" b="1" dirty="0">
                <a:latin typeface="Calibri" panose="020F0502020204030204" pitchFamily="34" charset="0"/>
              </a:rPr>
              <a:t>support vectors</a:t>
            </a:r>
          </a:p>
          <a:p>
            <a:pPr lvl="1"/>
            <a:endParaRPr lang="en-US" altLang="en-US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25C3E2D-8F32-C349-A2A6-992DC9113359}"/>
              </a:ext>
            </a:extLst>
          </p:cNvPr>
          <p:cNvSpPr/>
          <p:nvPr/>
        </p:nvSpPr>
        <p:spPr>
          <a:xfrm rot="3683240">
            <a:off x="3724110" y="4341290"/>
            <a:ext cx="156774" cy="11345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0163D0-D8CE-8946-B4EA-7AC1723F6D11}"/>
              </a:ext>
            </a:extLst>
          </p:cNvPr>
          <p:cNvCxnSpPr/>
          <p:nvPr/>
        </p:nvCxnSpPr>
        <p:spPr>
          <a:xfrm>
            <a:off x="2569261" y="1707810"/>
            <a:ext cx="62564" cy="582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7AEF85-536A-4646-87AE-364633C5767E}"/>
              </a:ext>
            </a:extLst>
          </p:cNvPr>
          <p:cNvCxnSpPr/>
          <p:nvPr/>
        </p:nvCxnSpPr>
        <p:spPr>
          <a:xfrm>
            <a:off x="1723176" y="2513902"/>
            <a:ext cx="298294" cy="7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1ED53E-E86C-A944-A626-36717C6E4454}"/>
              </a:ext>
            </a:extLst>
          </p:cNvPr>
          <p:cNvCxnSpPr/>
          <p:nvPr/>
        </p:nvCxnSpPr>
        <p:spPr>
          <a:xfrm flipH="1">
            <a:off x="3312865" y="2016648"/>
            <a:ext cx="415464" cy="186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/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blipFill>
                <a:blip r:embed="rId9"/>
                <a:stretch>
                  <a:fillRect l="-253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83BF55E-CDE3-914F-A584-166A71F232DC}"/>
              </a:ext>
            </a:extLst>
          </p:cNvPr>
          <p:cNvSpPr txBox="1"/>
          <p:nvPr/>
        </p:nvSpPr>
        <p:spPr>
          <a:xfrm>
            <a:off x="4956463" y="4932323"/>
            <a:ext cx="10871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“Margin”</a:t>
            </a:r>
          </a:p>
        </p:txBody>
      </p:sp>
    </p:spTree>
    <p:extLst>
      <p:ext uri="{BB962C8B-B14F-4D97-AF65-F5344CB8AC3E}">
        <p14:creationId xmlns:p14="http://schemas.microsoft.com/office/powerpoint/2010/main" val="48699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7709087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Ensemble methods</a:t>
            </a:r>
          </a:p>
          <a:p>
            <a:pPr lvl="1" eaLnBrk="1" hangingPunct="1"/>
            <a:r>
              <a:rPr lang="en-US" altLang="en-US" sz="2400" dirty="0"/>
              <a:t>Use a combination of models to increase accuracy</a:t>
            </a:r>
          </a:p>
          <a:p>
            <a:pPr lvl="1" eaLnBrk="1" hangingPunct="1"/>
            <a:r>
              <a:rPr lang="en-US" altLang="en-US" sz="2400" dirty="0"/>
              <a:t>Combine a series of </a:t>
            </a:r>
            <a:r>
              <a:rPr lang="en-US" altLang="en-US" sz="2400" i="1" dirty="0"/>
              <a:t>k</a:t>
            </a:r>
            <a:r>
              <a:rPr lang="en-US" altLang="en-US" sz="2400" dirty="0"/>
              <a:t> learned models, M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, M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…, M</a:t>
            </a:r>
            <a:r>
              <a:rPr lang="en-US" altLang="en-US" sz="2400" baseline="-25000" dirty="0"/>
              <a:t>k</a:t>
            </a:r>
            <a:r>
              <a:rPr lang="en-US" altLang="en-US" sz="2400" dirty="0"/>
              <a:t>, with the aim of creating an </a:t>
            </a:r>
            <a:r>
              <a:rPr lang="en-US" altLang="en-US" sz="2400" b="1" dirty="0"/>
              <a:t>improved</a:t>
            </a:r>
            <a:r>
              <a:rPr lang="en-US" altLang="en-US" sz="2400" dirty="0"/>
              <a:t> model M*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ABAD9-871A-1C44-8F91-66676AD8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910" y="3356141"/>
            <a:ext cx="6437134" cy="28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53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09531" y="1256251"/>
                <a:ext cx="6242220" cy="5483985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</a:rPr>
                  <a:t>We allow data points to be on the “wrong side” of the </a:t>
                </a:r>
                <a:r>
                  <a:rPr lang="en-US" altLang="en-US" b="1" dirty="0">
                    <a:latin typeface="Calibri" panose="020F0502020204030204" pitchFamily="34" charset="0"/>
                  </a:rPr>
                  <a:t>margin boundary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Penalize points on the wrong side according to its distance to the margin boundary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: slack variable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C (&gt; 0): Controls the trade-off between the penalty and the margin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Smaller C: allow more mistake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Larger C: allow less mistake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This is the widely used </a:t>
                </a:r>
                <a:r>
                  <a:rPr lang="en-US" altLang="en-US" i="1" dirty="0"/>
                  <a:t>soft-margin SVM</a:t>
                </a:r>
              </a:p>
              <a:p>
                <a:endParaRPr lang="en-US" alt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altLang="en-US" dirty="0">
                  <a:latin typeface="Calibri" panose="020F050202020403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1" y="1256251"/>
                <a:ext cx="6242220" cy="5483985"/>
              </a:xfrm>
              <a:prstGeom prst="rect">
                <a:avLst/>
              </a:prstGeom>
              <a:blipFill>
                <a:blip r:embed="rId3"/>
                <a:stretch>
                  <a:fillRect l="-684" t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DD39086-3546-DB45-AC6D-490FA7865C9F}"/>
              </a:ext>
            </a:extLst>
          </p:cNvPr>
          <p:cNvGrpSpPr/>
          <p:nvPr/>
        </p:nvGrpSpPr>
        <p:grpSpPr>
          <a:xfrm>
            <a:off x="7320580" y="1933229"/>
            <a:ext cx="4161889" cy="2991541"/>
            <a:chOff x="988695" y="2075670"/>
            <a:chExt cx="4161889" cy="299154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F79F4C3-F2AA-9945-8196-72593CAA7DDE}"/>
                </a:ext>
              </a:extLst>
            </p:cNvPr>
            <p:cNvSpPr/>
            <p:nvPr/>
          </p:nvSpPr>
          <p:spPr>
            <a:xfrm rot="44196">
              <a:off x="3060204" y="2404465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A0887BE-7B56-A14E-994C-24F6D1A8640F}"/>
                </a:ext>
              </a:extLst>
            </p:cNvPr>
            <p:cNvSpPr/>
            <p:nvPr/>
          </p:nvSpPr>
          <p:spPr>
            <a:xfrm>
              <a:off x="2460171" y="2655349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C8FB7F-0215-D649-9BA7-C96C28054824}"/>
                </a:ext>
              </a:extLst>
            </p:cNvPr>
            <p:cNvSpPr/>
            <p:nvPr/>
          </p:nvSpPr>
          <p:spPr>
            <a:xfrm>
              <a:off x="2967572" y="4494364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9A7D6A-1D7A-204F-9F1B-88564BB7CE9C}"/>
                </a:ext>
              </a:extLst>
            </p:cNvPr>
            <p:cNvSpPr/>
            <p:nvPr/>
          </p:nvSpPr>
          <p:spPr>
            <a:xfrm rot="44196">
              <a:off x="3328796" y="4020502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55B85EB-642A-F343-BC4B-108D276840CA}"/>
                </a:ext>
              </a:extLst>
            </p:cNvPr>
            <p:cNvSpPr/>
            <p:nvPr/>
          </p:nvSpPr>
          <p:spPr>
            <a:xfrm rot="44196">
              <a:off x="2731327" y="347143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/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11765" r="-5882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/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9804" r="-7843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/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/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blipFill>
                  <a:blip r:embed="rId7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27270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33EB-2548-4DD7-9155-FC3B7F40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altLang="en-US" dirty="0"/>
              <a:t>slack variable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0A4C07-34E7-4947-A523-741A9B2F5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273" y="1219200"/>
            <a:ext cx="5552905" cy="5384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C9CBFD-93BE-4E07-9782-EA343AE4EA59}"/>
              </a:ext>
            </a:extLst>
          </p:cNvPr>
          <p:cNvSpPr/>
          <p:nvPr/>
        </p:nvSpPr>
        <p:spPr>
          <a:xfrm>
            <a:off x="6407426" y="65502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https://www.quora.com/What-is-the-purpose-for-using-slack-variable-in-SVM</a:t>
            </a:r>
          </a:p>
        </p:txBody>
      </p:sp>
    </p:spTree>
    <p:extLst>
      <p:ext uri="{BB962C8B-B14F-4D97-AF65-F5344CB8AC3E}">
        <p14:creationId xmlns:p14="http://schemas.microsoft.com/office/powerpoint/2010/main" val="874603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73383C3A-BEED-274F-8A3E-C4DAA98E37FB}"/>
              </a:ext>
            </a:extLst>
          </p:cNvPr>
          <p:cNvSpPr txBox="1">
            <a:spLocks noChangeArrowheads="1"/>
          </p:cNvSpPr>
          <p:nvPr/>
        </p:nvSpPr>
        <p:spPr>
          <a:xfrm>
            <a:off x="630414" y="1141235"/>
            <a:ext cx="11101823" cy="549508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sz="2400" dirty="0"/>
              <a:t>Alternatively, for linearly inseparable data, we can map them to a higher dimensional space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We search for a linear separating hyperplane in the new space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Example: The XOR problem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9D16B7-8EE1-0D47-88F8-64FDC44F430C}"/>
              </a:ext>
            </a:extLst>
          </p:cNvPr>
          <p:cNvGrpSpPr/>
          <p:nvPr/>
        </p:nvGrpSpPr>
        <p:grpSpPr>
          <a:xfrm>
            <a:off x="1336465" y="3577759"/>
            <a:ext cx="3030999" cy="2315165"/>
            <a:chOff x="1336465" y="3577759"/>
            <a:chExt cx="3030999" cy="231516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C1A2666-415F-434C-B628-3ED3EB6C0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6465" y="3577759"/>
              <a:ext cx="0" cy="23151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3337EC-0B16-5249-892C-87C993BE8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36465" y="5892924"/>
              <a:ext cx="30309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98D643B-BF51-9F4B-8F6B-ADEA9F90FB4C}"/>
              </a:ext>
            </a:extLst>
          </p:cNvPr>
          <p:cNvSpPr/>
          <p:nvPr/>
        </p:nvSpPr>
        <p:spPr>
          <a:xfrm>
            <a:off x="1708041" y="5373819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4FE60DC-B793-E140-9944-28A825959854}"/>
              </a:ext>
            </a:extLst>
          </p:cNvPr>
          <p:cNvSpPr/>
          <p:nvPr/>
        </p:nvSpPr>
        <p:spPr>
          <a:xfrm rot="44196">
            <a:off x="1709050" y="405718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17CEED-11D2-1142-B8CE-EB6FD5DAF69B}"/>
              </a:ext>
            </a:extLst>
          </p:cNvPr>
          <p:cNvSpPr/>
          <p:nvPr/>
        </p:nvSpPr>
        <p:spPr>
          <a:xfrm rot="44196">
            <a:off x="3112734" y="537280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CDC26A-40A4-F847-A83D-A0A7E6B19B0C}"/>
              </a:ext>
            </a:extLst>
          </p:cNvPr>
          <p:cNvSpPr/>
          <p:nvPr/>
        </p:nvSpPr>
        <p:spPr>
          <a:xfrm>
            <a:off x="3113744" y="4056171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CE56C8-36D2-AF46-B103-8EFAB776094A}"/>
              </a:ext>
            </a:extLst>
          </p:cNvPr>
          <p:cNvSpPr/>
          <p:nvPr/>
        </p:nvSpPr>
        <p:spPr>
          <a:xfrm>
            <a:off x="1691667" y="3679839"/>
            <a:ext cx="1717170" cy="2029111"/>
          </a:xfrm>
          <a:custGeom>
            <a:avLst/>
            <a:gdLst>
              <a:gd name="connsiteX0" fmla="*/ 0 w 1717170"/>
              <a:gd name="connsiteY0" fmla="*/ 854243 h 2029111"/>
              <a:gd name="connsiteX1" fmla="*/ 1696452 w 1717170"/>
              <a:gd name="connsiteY1" fmla="*/ 2009274 h 2029111"/>
              <a:gd name="connsiteX2" fmla="*/ 938463 w 1717170"/>
              <a:gd name="connsiteY2" fmla="*/ 0 h 202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170" h="2029111">
                <a:moveTo>
                  <a:pt x="0" y="854243"/>
                </a:moveTo>
                <a:cubicBezTo>
                  <a:pt x="770021" y="1502945"/>
                  <a:pt x="1540042" y="2151648"/>
                  <a:pt x="1696452" y="2009274"/>
                </a:cubicBezTo>
                <a:cubicBezTo>
                  <a:pt x="1852863" y="1866900"/>
                  <a:pt x="1076826" y="328863"/>
                  <a:pt x="938463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B1F684-9373-3A44-9E8F-91989E40268E}"/>
              </a:ext>
            </a:extLst>
          </p:cNvPr>
          <p:cNvGrpSpPr/>
          <p:nvPr/>
        </p:nvGrpSpPr>
        <p:grpSpPr>
          <a:xfrm>
            <a:off x="7005051" y="3431120"/>
            <a:ext cx="3048225" cy="2608441"/>
            <a:chOff x="6974080" y="3679839"/>
            <a:chExt cx="3048225" cy="260844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5DB4D90-1FC4-E24A-832C-4F546E5A8706}"/>
                </a:ext>
              </a:extLst>
            </p:cNvPr>
            <p:cNvGrpSpPr/>
            <p:nvPr/>
          </p:nvGrpSpPr>
          <p:grpSpPr>
            <a:xfrm>
              <a:off x="6974080" y="3679839"/>
              <a:ext cx="3048225" cy="2608441"/>
              <a:chOff x="6974080" y="3679839"/>
              <a:chExt cx="3048225" cy="2608441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A6B0ABC-199B-594B-86A4-14188B27BE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24536" y="3679839"/>
                <a:ext cx="0" cy="17719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83CCF62-3044-5344-8571-878E18B050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4536" y="5451831"/>
                <a:ext cx="219776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00CEB22-9E1E-EA4C-9807-7C75D8EB72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4080" y="5437824"/>
                <a:ext cx="850456" cy="8504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CE3D599-46CA-0642-B4F2-451714E50F9A}"/>
                </a:ext>
              </a:extLst>
            </p:cNvPr>
            <p:cNvCxnSpPr/>
            <p:nvPr/>
          </p:nvCxnSpPr>
          <p:spPr>
            <a:xfrm>
              <a:off x="7824536" y="4214216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EE77D8F-F139-6F41-8424-BEF16BB5B483}"/>
                </a:ext>
              </a:extLst>
            </p:cNvPr>
            <p:cNvCxnSpPr/>
            <p:nvPr/>
          </p:nvCxnSpPr>
          <p:spPr>
            <a:xfrm>
              <a:off x="7399308" y="5892924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7C78E28-6C0D-3A41-A6E6-97AEDED2F6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75671" y="5263478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E4A381-5AAB-7F42-95DF-7BD1CC1117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98882" y="5283591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3CE421B-0270-B846-B3F8-D77C349715CA}"/>
                </a:ext>
              </a:extLst>
            </p:cNvPr>
            <p:cNvCxnSpPr/>
            <p:nvPr/>
          </p:nvCxnSpPr>
          <p:spPr>
            <a:xfrm>
              <a:off x="7399308" y="4663904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4D26856-CD89-1D4C-82CB-24E38BBCBB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110" y="4836152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489966A-F0FA-8140-9E79-FABC8E7297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7277" y="4214216"/>
              <a:ext cx="437259" cy="4410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AA2B9C9-8B17-374D-9194-5A84E3311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6425" y="4224348"/>
              <a:ext cx="437259" cy="4410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B947F19-3262-294F-A2FE-14C5040752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0238" y="5451831"/>
              <a:ext cx="437259" cy="4410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62526C7-F655-D549-B495-420C0CED303A}"/>
                </a:ext>
              </a:extLst>
            </p:cNvPr>
            <p:cNvSpPr/>
            <p:nvPr/>
          </p:nvSpPr>
          <p:spPr>
            <a:xfrm>
              <a:off x="7745514" y="5367398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6E53BB5-1536-3D4E-89CC-B4B7924483D8}"/>
                </a:ext>
              </a:extLst>
            </p:cNvPr>
            <p:cNvSpPr/>
            <p:nvPr/>
          </p:nvSpPr>
          <p:spPr>
            <a:xfrm rot="44196">
              <a:off x="7745513" y="4162007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048B39-F9F8-CD41-A0FC-186ED116F6EF}"/>
                </a:ext>
              </a:extLst>
            </p:cNvPr>
            <p:cNvSpPr/>
            <p:nvPr/>
          </p:nvSpPr>
          <p:spPr>
            <a:xfrm rot="44196">
              <a:off x="7296222" y="5813900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7998254-AA9B-414A-B9CE-F0CA22558176}"/>
                </a:ext>
              </a:extLst>
            </p:cNvPr>
            <p:cNvSpPr/>
            <p:nvPr/>
          </p:nvSpPr>
          <p:spPr>
            <a:xfrm>
              <a:off x="8523586" y="462238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7B8F62E-C078-414B-A686-E376C6328E6B}"/>
                </a:ext>
              </a:extLst>
            </p:cNvPr>
            <p:cNvSpPr/>
            <p:nvPr/>
          </p:nvSpPr>
          <p:spPr>
            <a:xfrm>
              <a:off x="7628021" y="4199021"/>
              <a:ext cx="661737" cy="1708484"/>
            </a:xfrm>
            <a:custGeom>
              <a:avLst/>
              <a:gdLst>
                <a:gd name="connsiteX0" fmla="*/ 517358 w 661737"/>
                <a:gd name="connsiteY0" fmla="*/ 0 h 1708484"/>
                <a:gd name="connsiteX1" fmla="*/ 661737 w 661737"/>
                <a:gd name="connsiteY1" fmla="*/ 481263 h 1708484"/>
                <a:gd name="connsiteX2" fmla="*/ 216568 w 661737"/>
                <a:gd name="connsiteY2" fmla="*/ 1708484 h 1708484"/>
                <a:gd name="connsiteX3" fmla="*/ 0 w 661737"/>
                <a:gd name="connsiteY3" fmla="*/ 1479884 h 1708484"/>
                <a:gd name="connsiteX4" fmla="*/ 192505 w 661737"/>
                <a:gd name="connsiteY4" fmla="*/ 300790 h 1708484"/>
                <a:gd name="connsiteX5" fmla="*/ 517358 w 661737"/>
                <a:gd name="connsiteY5" fmla="*/ 0 h 170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737" h="1708484">
                  <a:moveTo>
                    <a:pt x="517358" y="0"/>
                  </a:moveTo>
                  <a:lnTo>
                    <a:pt x="661737" y="481263"/>
                  </a:lnTo>
                  <a:lnTo>
                    <a:pt x="216568" y="1708484"/>
                  </a:lnTo>
                  <a:lnTo>
                    <a:pt x="0" y="1479884"/>
                  </a:lnTo>
                  <a:lnTo>
                    <a:pt x="192505" y="300790"/>
                  </a:lnTo>
                  <a:lnTo>
                    <a:pt x="51735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DB145CD7-EE19-3A41-AB6B-585A253814BE}"/>
              </a:ext>
            </a:extLst>
          </p:cNvPr>
          <p:cNvSpPr/>
          <p:nvPr/>
        </p:nvSpPr>
        <p:spPr>
          <a:xfrm>
            <a:off x="5130354" y="4576380"/>
            <a:ext cx="1022685" cy="317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F20B4A-93A5-464F-9938-D2E761923F59}"/>
                  </a:ext>
                </a:extLst>
              </p:cNvPr>
              <p:cNvSpPr txBox="1"/>
              <p:nvPr/>
            </p:nvSpPr>
            <p:spPr>
              <a:xfrm>
                <a:off x="5078527" y="4152506"/>
                <a:ext cx="1125244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F20B4A-93A5-464F-9938-D2E761923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27" y="4152506"/>
                <a:ext cx="1125244" cy="292388"/>
              </a:xfrm>
              <a:prstGeom prst="rect">
                <a:avLst/>
              </a:prstGeom>
              <a:blipFill>
                <a:blip r:embed="rId3"/>
                <a:stretch>
                  <a:fillRect l="-2247" r="-6742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530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49" y="0"/>
            <a:ext cx="11210925" cy="10080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Kernel Functions for Nonlinear Classification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2" y="3275012"/>
            <a:ext cx="90995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>
              <a:xfrm>
                <a:off x="554830" y="1171575"/>
                <a:ext cx="11018044" cy="1939926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461951" indent="-461951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38170" indent="-538149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8817" indent="-474651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4559" indent="-52227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6328" indent="-507987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en-US" sz="2400" dirty="0"/>
                  <a:t>Instead of computing the dot product on the transformed data, it is mathematically equivalent to applying a kernel function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 err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n-US" sz="2400" dirty="0"/>
                  <a:t>to the original data, i.e., </a:t>
                </a:r>
              </a:p>
              <a:p>
                <a:pPr lvl="3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 err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 err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l-GR" altLang="en-US" sz="2400" dirty="0"/>
              </a:p>
              <a:p>
                <a:pPr>
                  <a:lnSpc>
                    <a:spcPct val="120000"/>
                  </a:lnSpc>
                </a:pPr>
                <a:r>
                  <a:rPr lang="en-US" altLang="en-US" sz="2400" dirty="0"/>
                  <a:t>Typical Kernel Functions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30" y="1171575"/>
                <a:ext cx="11018044" cy="1939926"/>
              </a:xfrm>
              <a:prstGeom prst="rect">
                <a:avLst/>
              </a:prstGeom>
              <a:blipFill>
                <a:blip r:embed="rId4"/>
                <a:stretch>
                  <a:fillRect l="-346" r="-576" b="-8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54830" y="5027615"/>
            <a:ext cx="11018044" cy="93608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SVMs can efficiently perform a non-linear classification using kernel functions, implicitly mapping their inputs into high-dimensional feature spaces</a:t>
            </a:r>
            <a:endParaRPr lang="en-US" altLang="en-US" sz="2400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20698-1E89-402A-BA8C-DFE9355F2BBE}"/>
              </a:ext>
            </a:extLst>
          </p:cNvPr>
          <p:cNvSpPr/>
          <p:nvPr/>
        </p:nvSpPr>
        <p:spPr>
          <a:xfrm>
            <a:off x="1081432" y="5913159"/>
            <a:ext cx="881131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https://www.youtube.com/watch?time_continue=42&amp;v=3liCbRZPrZA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74A099-EA34-4BA4-9133-689C4E1E8328}"/>
              </a:ext>
            </a:extLst>
          </p:cNvPr>
          <p:cNvSpPr/>
          <p:nvPr/>
        </p:nvSpPr>
        <p:spPr>
          <a:xfrm>
            <a:off x="1081432" y="6297880"/>
            <a:ext cx="1022929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http://crsouza.com/2010/03/17/kernel-functions-for-machine-learning-applications/</a:t>
            </a:r>
          </a:p>
        </p:txBody>
      </p:sp>
    </p:spTree>
    <p:extLst>
      <p:ext uri="{BB962C8B-B14F-4D97-AF65-F5344CB8AC3E}">
        <p14:creationId xmlns:p14="http://schemas.microsoft.com/office/powerpoint/2010/main" val="2526493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Multi-class Classification with SVM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C377789-E766-A242-ABF1-8322EFDCBFE1}"/>
              </a:ext>
            </a:extLst>
          </p:cNvPr>
          <p:cNvSpPr/>
          <p:nvPr/>
        </p:nvSpPr>
        <p:spPr>
          <a:xfrm>
            <a:off x="2504157" y="278961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1E4B0D3-6EE9-3B4B-981F-5747225F01F8}"/>
              </a:ext>
            </a:extLst>
          </p:cNvPr>
          <p:cNvSpPr/>
          <p:nvPr/>
        </p:nvSpPr>
        <p:spPr>
          <a:xfrm>
            <a:off x="2928282" y="267584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A1EE663-9929-924B-9171-15605756D5AD}"/>
              </a:ext>
            </a:extLst>
          </p:cNvPr>
          <p:cNvSpPr/>
          <p:nvPr/>
        </p:nvSpPr>
        <p:spPr>
          <a:xfrm>
            <a:off x="3352407" y="2523444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73B067E-741D-3348-B927-8327BE0D8CCC}"/>
              </a:ext>
            </a:extLst>
          </p:cNvPr>
          <p:cNvSpPr/>
          <p:nvPr/>
        </p:nvSpPr>
        <p:spPr>
          <a:xfrm>
            <a:off x="2731959" y="307404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D7C765D-0E01-174E-ACE7-995154B815CA}"/>
              </a:ext>
            </a:extLst>
          </p:cNvPr>
          <p:cNvSpPr/>
          <p:nvPr/>
        </p:nvSpPr>
        <p:spPr>
          <a:xfrm>
            <a:off x="3473675" y="317846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BE26F41-4917-B842-AF7B-91D3F87E4325}"/>
              </a:ext>
            </a:extLst>
          </p:cNvPr>
          <p:cNvSpPr/>
          <p:nvPr/>
        </p:nvSpPr>
        <p:spPr>
          <a:xfrm>
            <a:off x="3033008" y="3378447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B489A4-CCE9-B84B-8F15-B753C3FF01C0}"/>
              </a:ext>
            </a:extLst>
          </p:cNvPr>
          <p:cNvSpPr/>
          <p:nvPr/>
        </p:nvSpPr>
        <p:spPr>
          <a:xfrm>
            <a:off x="3598293" y="358786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7C5FDA7-F148-B34B-AF7B-B49C29C4A458}"/>
              </a:ext>
            </a:extLst>
          </p:cNvPr>
          <p:cNvSpPr/>
          <p:nvPr/>
        </p:nvSpPr>
        <p:spPr>
          <a:xfrm>
            <a:off x="3867819" y="318155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69FE5D-9721-1047-ADBC-E4CA6CDBA4B2}"/>
              </a:ext>
            </a:extLst>
          </p:cNvPr>
          <p:cNvSpPr/>
          <p:nvPr/>
        </p:nvSpPr>
        <p:spPr>
          <a:xfrm>
            <a:off x="3181481" y="387683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85CBFF2-374D-DC40-A8B8-0D6A2618EEEE}"/>
              </a:ext>
            </a:extLst>
          </p:cNvPr>
          <p:cNvSpPr/>
          <p:nvPr/>
        </p:nvSpPr>
        <p:spPr>
          <a:xfrm>
            <a:off x="3726087" y="278961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6DD0C23-DFFD-1B49-9AA5-AEF6CC15C02F}"/>
              </a:ext>
            </a:extLst>
          </p:cNvPr>
          <p:cNvSpPr/>
          <p:nvPr/>
        </p:nvSpPr>
        <p:spPr>
          <a:xfrm>
            <a:off x="2769794" y="221767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D886AA7-C9EF-A849-AAD0-D17D45A502F0}"/>
              </a:ext>
            </a:extLst>
          </p:cNvPr>
          <p:cNvSpPr/>
          <p:nvPr/>
        </p:nvSpPr>
        <p:spPr>
          <a:xfrm>
            <a:off x="496235" y="2458490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C572C88-1DEE-3447-B04A-D7B0A8E0B4BA}"/>
              </a:ext>
            </a:extLst>
          </p:cNvPr>
          <p:cNvSpPr/>
          <p:nvPr/>
        </p:nvSpPr>
        <p:spPr>
          <a:xfrm>
            <a:off x="1690161" y="2381850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CF365A3-9B77-6541-92A1-47E828FF40D1}"/>
              </a:ext>
            </a:extLst>
          </p:cNvPr>
          <p:cNvSpPr/>
          <p:nvPr/>
        </p:nvSpPr>
        <p:spPr>
          <a:xfrm>
            <a:off x="947350" y="2693616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9B6EF59-EF64-0449-9BC1-8A61538637A0}"/>
              </a:ext>
            </a:extLst>
          </p:cNvPr>
          <p:cNvSpPr/>
          <p:nvPr/>
        </p:nvSpPr>
        <p:spPr>
          <a:xfrm>
            <a:off x="338190" y="292680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E6DEA7F-22F8-1C4F-953A-035AB96B59D0}"/>
              </a:ext>
            </a:extLst>
          </p:cNvPr>
          <p:cNvSpPr/>
          <p:nvPr/>
        </p:nvSpPr>
        <p:spPr>
          <a:xfrm>
            <a:off x="1466905" y="278710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1E415FD-7111-A74B-B699-AF523A4056AA}"/>
              </a:ext>
            </a:extLst>
          </p:cNvPr>
          <p:cNvSpPr/>
          <p:nvPr/>
        </p:nvSpPr>
        <p:spPr>
          <a:xfrm>
            <a:off x="962874" y="3240245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241C9EA-6051-7442-9DC5-9139AEC76BD6}"/>
              </a:ext>
            </a:extLst>
          </p:cNvPr>
          <p:cNvSpPr/>
          <p:nvPr/>
        </p:nvSpPr>
        <p:spPr>
          <a:xfrm>
            <a:off x="1455350" y="334748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BAB73D2-5D2A-0849-8E03-8BA0EECE8EEA}"/>
              </a:ext>
            </a:extLst>
          </p:cNvPr>
          <p:cNvSpPr/>
          <p:nvPr/>
        </p:nvSpPr>
        <p:spPr>
          <a:xfrm>
            <a:off x="505674" y="3240245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718F620-6FF9-D34E-8FA9-18FC20C46714}"/>
              </a:ext>
            </a:extLst>
          </p:cNvPr>
          <p:cNvSpPr/>
          <p:nvPr/>
        </p:nvSpPr>
        <p:spPr>
          <a:xfrm>
            <a:off x="783749" y="364682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C579970-6F2B-D743-B582-E70FFBBFD9B4}"/>
              </a:ext>
            </a:extLst>
          </p:cNvPr>
          <p:cNvSpPr/>
          <p:nvPr/>
        </p:nvSpPr>
        <p:spPr>
          <a:xfrm>
            <a:off x="1818180" y="3265818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6FE6EFCF-67D5-CF4F-BD19-4D079FB59139}"/>
              </a:ext>
            </a:extLst>
          </p:cNvPr>
          <p:cNvSpPr/>
          <p:nvPr/>
        </p:nvSpPr>
        <p:spPr>
          <a:xfrm>
            <a:off x="1775628" y="3884784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>
            <a:extLst>
              <a:ext uri="{FF2B5EF4-FFF2-40B4-BE49-F238E27FC236}">
                <a16:creationId xmlns:a16="http://schemas.microsoft.com/office/drawing/2014/main" id="{A2B3839E-2C89-6F49-A64E-807AB6AAFDE3}"/>
              </a:ext>
            </a:extLst>
          </p:cNvPr>
          <p:cNvSpPr/>
          <p:nvPr/>
        </p:nvSpPr>
        <p:spPr>
          <a:xfrm>
            <a:off x="2504157" y="3825725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id="{A7E9052D-2681-6C49-8382-1878E521F904}"/>
              </a:ext>
            </a:extLst>
          </p:cNvPr>
          <p:cNvSpPr/>
          <p:nvPr/>
        </p:nvSpPr>
        <p:spPr>
          <a:xfrm>
            <a:off x="1408375" y="4144068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1782F04D-ED97-824E-8635-9FD431B0CE16}"/>
              </a:ext>
            </a:extLst>
          </p:cNvPr>
          <p:cNvSpPr/>
          <p:nvPr/>
        </p:nvSpPr>
        <p:spPr>
          <a:xfrm>
            <a:off x="2080032" y="4169902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3769BDB8-D1DB-4A40-9E55-DE07BAEB8CD2}"/>
              </a:ext>
            </a:extLst>
          </p:cNvPr>
          <p:cNvSpPr/>
          <p:nvPr/>
        </p:nvSpPr>
        <p:spPr>
          <a:xfrm>
            <a:off x="1508066" y="4477550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E9896633-8EA7-CE44-B398-EC6283758E05}"/>
              </a:ext>
            </a:extLst>
          </p:cNvPr>
          <p:cNvSpPr/>
          <p:nvPr/>
        </p:nvSpPr>
        <p:spPr>
          <a:xfrm>
            <a:off x="2754291" y="4223090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0DA58934-50FF-EB4F-84ED-13D037F736A6}"/>
              </a:ext>
            </a:extLst>
          </p:cNvPr>
          <p:cNvSpPr/>
          <p:nvPr/>
        </p:nvSpPr>
        <p:spPr>
          <a:xfrm>
            <a:off x="2118174" y="4520952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29E00785-05B3-8846-8524-CC1BBF242E84}"/>
              </a:ext>
            </a:extLst>
          </p:cNvPr>
          <p:cNvSpPr/>
          <p:nvPr/>
        </p:nvSpPr>
        <p:spPr>
          <a:xfrm>
            <a:off x="1143466" y="4429696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14886DD5-B1A8-314A-A668-6EF4395D7F9E}"/>
              </a:ext>
            </a:extLst>
          </p:cNvPr>
          <p:cNvSpPr/>
          <p:nvPr/>
        </p:nvSpPr>
        <p:spPr>
          <a:xfrm>
            <a:off x="1656539" y="4918445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2EC8B12A-C659-CA4C-BBB9-2EA8979DCAFB}"/>
              </a:ext>
            </a:extLst>
          </p:cNvPr>
          <p:cNvSpPr/>
          <p:nvPr/>
        </p:nvSpPr>
        <p:spPr>
          <a:xfrm>
            <a:off x="2721013" y="4770658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59D6896-99CA-704B-960F-7039B6006F35}"/>
              </a:ext>
            </a:extLst>
          </p:cNvPr>
          <p:cNvSpPr/>
          <p:nvPr/>
        </p:nvSpPr>
        <p:spPr>
          <a:xfrm>
            <a:off x="8791042" y="180503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760C5DF-93A0-BB49-B045-50EB62091C3C}"/>
              </a:ext>
            </a:extLst>
          </p:cNvPr>
          <p:cNvSpPr/>
          <p:nvPr/>
        </p:nvSpPr>
        <p:spPr>
          <a:xfrm>
            <a:off x="9013741" y="1745295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20EAC31-70BC-6443-9E24-9F6789AADDEF}"/>
              </a:ext>
            </a:extLst>
          </p:cNvPr>
          <p:cNvSpPr/>
          <p:nvPr/>
        </p:nvSpPr>
        <p:spPr>
          <a:xfrm>
            <a:off x="9236441" y="1665273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DC5F11D-C9B3-8845-9D45-D8AE111A66B2}"/>
              </a:ext>
            </a:extLst>
          </p:cNvPr>
          <p:cNvSpPr/>
          <p:nvPr/>
        </p:nvSpPr>
        <p:spPr>
          <a:xfrm>
            <a:off x="8910656" y="195438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74CFD43-6453-E246-8C9E-243E4A7A4926}"/>
              </a:ext>
            </a:extLst>
          </p:cNvPr>
          <p:cNvSpPr/>
          <p:nvPr/>
        </p:nvSpPr>
        <p:spPr>
          <a:xfrm>
            <a:off x="9300116" y="200921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79F6048-EB63-5740-899F-E241FD151275}"/>
              </a:ext>
            </a:extLst>
          </p:cNvPr>
          <p:cNvSpPr/>
          <p:nvPr/>
        </p:nvSpPr>
        <p:spPr>
          <a:xfrm>
            <a:off x="9068731" y="211421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66EEAD5C-A66C-974D-836A-E768836CD6C8}"/>
              </a:ext>
            </a:extLst>
          </p:cNvPr>
          <p:cNvSpPr/>
          <p:nvPr/>
        </p:nvSpPr>
        <p:spPr>
          <a:xfrm>
            <a:off x="9365550" y="2224178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D08BCDC-3A91-B54B-88E9-407026029731}"/>
              </a:ext>
            </a:extLst>
          </p:cNvPr>
          <p:cNvSpPr/>
          <p:nvPr/>
        </p:nvSpPr>
        <p:spPr>
          <a:xfrm>
            <a:off x="9507073" y="2010832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6E4CA01-E4A3-DB48-9BEB-0F9C3C14A1F5}"/>
              </a:ext>
            </a:extLst>
          </p:cNvPr>
          <p:cNvSpPr/>
          <p:nvPr/>
        </p:nvSpPr>
        <p:spPr>
          <a:xfrm>
            <a:off x="9146691" y="237591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131F060-42D8-2846-A04C-42AAA787B34C}"/>
              </a:ext>
            </a:extLst>
          </p:cNvPr>
          <p:cNvSpPr/>
          <p:nvPr/>
        </p:nvSpPr>
        <p:spPr>
          <a:xfrm>
            <a:off x="9432652" y="180503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9C0A044-6A5B-8A42-B7EA-0B8C9CF31AFE}"/>
              </a:ext>
            </a:extLst>
          </p:cNvPr>
          <p:cNvSpPr/>
          <p:nvPr/>
        </p:nvSpPr>
        <p:spPr>
          <a:xfrm>
            <a:off x="8930523" y="150472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E166E7A-04CB-9448-B51C-55F3A6C23404}"/>
              </a:ext>
            </a:extLst>
          </p:cNvPr>
          <p:cNvSpPr/>
          <p:nvPr/>
        </p:nvSpPr>
        <p:spPr>
          <a:xfrm>
            <a:off x="7736724" y="1631167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C482855-7479-A648-9AD8-6C99B0F7F1A3}"/>
              </a:ext>
            </a:extLst>
          </p:cNvPr>
          <p:cNvSpPr/>
          <p:nvPr/>
        </p:nvSpPr>
        <p:spPr>
          <a:xfrm>
            <a:off x="8363630" y="1590925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15E2158-E31F-8247-80A6-836088AFBF10}"/>
              </a:ext>
            </a:extLst>
          </p:cNvPr>
          <p:cNvSpPr/>
          <p:nvPr/>
        </p:nvSpPr>
        <p:spPr>
          <a:xfrm>
            <a:off x="7973595" y="1754627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E8BA07BA-05B5-A24E-BAAD-AEDEE304165A}"/>
              </a:ext>
            </a:extLst>
          </p:cNvPr>
          <p:cNvSpPr/>
          <p:nvPr/>
        </p:nvSpPr>
        <p:spPr>
          <a:xfrm>
            <a:off x="7653738" y="1877068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A06CA2E4-C363-5E44-A92C-8AC3635A42BA}"/>
              </a:ext>
            </a:extLst>
          </p:cNvPr>
          <p:cNvSpPr/>
          <p:nvPr/>
        </p:nvSpPr>
        <p:spPr>
          <a:xfrm>
            <a:off x="8246403" y="1803714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2D8C733-1F07-F141-9A24-F73211062A58}"/>
              </a:ext>
            </a:extLst>
          </p:cNvPr>
          <p:cNvSpPr/>
          <p:nvPr/>
        </p:nvSpPr>
        <p:spPr>
          <a:xfrm>
            <a:off x="7981747" y="2041650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C9062F97-ADF1-0248-9A23-9DC5AFE85656}"/>
              </a:ext>
            </a:extLst>
          </p:cNvPr>
          <p:cNvSpPr/>
          <p:nvPr/>
        </p:nvSpPr>
        <p:spPr>
          <a:xfrm>
            <a:off x="8240336" y="2097962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D9252F89-CEBB-3045-B59C-549D4B3E666E}"/>
              </a:ext>
            </a:extLst>
          </p:cNvPr>
          <p:cNvSpPr/>
          <p:nvPr/>
        </p:nvSpPr>
        <p:spPr>
          <a:xfrm>
            <a:off x="7741680" y="2041650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F869FEC0-12BD-8547-807C-45559B3FC271}"/>
              </a:ext>
            </a:extLst>
          </p:cNvPr>
          <p:cNvSpPr/>
          <p:nvPr/>
        </p:nvSpPr>
        <p:spPr>
          <a:xfrm>
            <a:off x="7887692" y="2255135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3D63757-6130-F54D-8BC6-01B278F7CFB8}"/>
              </a:ext>
            </a:extLst>
          </p:cNvPr>
          <p:cNvSpPr/>
          <p:nvPr/>
        </p:nvSpPr>
        <p:spPr>
          <a:xfrm>
            <a:off x="8430850" y="2055078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riangle 167">
            <a:extLst>
              <a:ext uri="{FF2B5EF4-FFF2-40B4-BE49-F238E27FC236}">
                <a16:creationId xmlns:a16="http://schemas.microsoft.com/office/drawing/2014/main" id="{96324C6C-D017-AD4C-83D0-B3E21FB6D287}"/>
              </a:ext>
            </a:extLst>
          </p:cNvPr>
          <p:cNvSpPr/>
          <p:nvPr/>
        </p:nvSpPr>
        <p:spPr>
          <a:xfrm>
            <a:off x="8408507" y="2380084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riangle 168">
            <a:extLst>
              <a:ext uri="{FF2B5EF4-FFF2-40B4-BE49-F238E27FC236}">
                <a16:creationId xmlns:a16="http://schemas.microsoft.com/office/drawing/2014/main" id="{E64A8973-A238-D640-8E81-9EEAE22A19BF}"/>
              </a:ext>
            </a:extLst>
          </p:cNvPr>
          <p:cNvSpPr/>
          <p:nvPr/>
        </p:nvSpPr>
        <p:spPr>
          <a:xfrm>
            <a:off x="8791042" y="2349073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riangle 169">
            <a:extLst>
              <a:ext uri="{FF2B5EF4-FFF2-40B4-BE49-F238E27FC236}">
                <a16:creationId xmlns:a16="http://schemas.microsoft.com/office/drawing/2014/main" id="{8B8B2246-7169-1A4A-BB7A-2BADF9870824}"/>
              </a:ext>
            </a:extLst>
          </p:cNvPr>
          <p:cNvSpPr/>
          <p:nvPr/>
        </p:nvSpPr>
        <p:spPr>
          <a:xfrm>
            <a:off x="8215670" y="2516229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iangle 170">
            <a:extLst>
              <a:ext uri="{FF2B5EF4-FFF2-40B4-BE49-F238E27FC236}">
                <a16:creationId xmlns:a16="http://schemas.microsoft.com/office/drawing/2014/main" id="{A09FD5AA-17B1-CA41-B775-389ED0133D95}"/>
              </a:ext>
            </a:extLst>
          </p:cNvPr>
          <p:cNvSpPr/>
          <p:nvPr/>
        </p:nvSpPr>
        <p:spPr>
          <a:xfrm>
            <a:off x="8568343" y="2529794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riangle 171">
            <a:extLst>
              <a:ext uri="{FF2B5EF4-FFF2-40B4-BE49-F238E27FC236}">
                <a16:creationId xmlns:a16="http://schemas.microsoft.com/office/drawing/2014/main" id="{8FFA1A61-F730-154D-8356-84608C3964D4}"/>
              </a:ext>
            </a:extLst>
          </p:cNvPr>
          <p:cNvSpPr/>
          <p:nvPr/>
        </p:nvSpPr>
        <p:spPr>
          <a:xfrm>
            <a:off x="8268016" y="2691333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riangle 172">
            <a:extLst>
              <a:ext uri="{FF2B5EF4-FFF2-40B4-BE49-F238E27FC236}">
                <a16:creationId xmlns:a16="http://schemas.microsoft.com/office/drawing/2014/main" id="{FCBDE189-271E-A64B-8B3F-4DF021F566E1}"/>
              </a:ext>
            </a:extLst>
          </p:cNvPr>
          <p:cNvSpPr/>
          <p:nvPr/>
        </p:nvSpPr>
        <p:spPr>
          <a:xfrm>
            <a:off x="8922382" y="2557721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riangle 173">
            <a:extLst>
              <a:ext uri="{FF2B5EF4-FFF2-40B4-BE49-F238E27FC236}">
                <a16:creationId xmlns:a16="http://schemas.microsoft.com/office/drawing/2014/main" id="{98B7DF0E-C527-8948-8570-532080B93A5D}"/>
              </a:ext>
            </a:extLst>
          </p:cNvPr>
          <p:cNvSpPr/>
          <p:nvPr/>
        </p:nvSpPr>
        <p:spPr>
          <a:xfrm>
            <a:off x="8588371" y="2714123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riangle 174">
            <a:extLst>
              <a:ext uri="{FF2B5EF4-FFF2-40B4-BE49-F238E27FC236}">
                <a16:creationId xmlns:a16="http://schemas.microsoft.com/office/drawing/2014/main" id="{2F6DC22C-49E7-4C44-BA55-06B138E4D761}"/>
              </a:ext>
            </a:extLst>
          </p:cNvPr>
          <p:cNvSpPr/>
          <p:nvPr/>
        </p:nvSpPr>
        <p:spPr>
          <a:xfrm>
            <a:off x="8076572" y="2666206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iangle 175">
            <a:extLst>
              <a:ext uri="{FF2B5EF4-FFF2-40B4-BE49-F238E27FC236}">
                <a16:creationId xmlns:a16="http://schemas.microsoft.com/office/drawing/2014/main" id="{8381C1FA-BCFF-7242-A37B-B05D1A9EB066}"/>
              </a:ext>
            </a:extLst>
          </p:cNvPr>
          <p:cNvSpPr/>
          <p:nvPr/>
        </p:nvSpPr>
        <p:spPr>
          <a:xfrm>
            <a:off x="8345976" y="2922838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riangle 176">
            <a:extLst>
              <a:ext uri="{FF2B5EF4-FFF2-40B4-BE49-F238E27FC236}">
                <a16:creationId xmlns:a16="http://schemas.microsoft.com/office/drawing/2014/main" id="{F1BC3F1E-1103-EB40-A3E6-43C2DC194161}"/>
              </a:ext>
            </a:extLst>
          </p:cNvPr>
          <p:cNvSpPr/>
          <p:nvPr/>
        </p:nvSpPr>
        <p:spPr>
          <a:xfrm>
            <a:off x="8904909" y="2845238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2331DFD-78BF-0A44-ADD2-3A664BFEA6C9}"/>
              </a:ext>
            </a:extLst>
          </p:cNvPr>
          <p:cNvSpPr/>
          <p:nvPr/>
        </p:nvSpPr>
        <p:spPr>
          <a:xfrm>
            <a:off x="11142865" y="1773940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5B5ACD0-E74C-3245-81AD-362A3FDD535A}"/>
              </a:ext>
            </a:extLst>
          </p:cNvPr>
          <p:cNvSpPr/>
          <p:nvPr/>
        </p:nvSpPr>
        <p:spPr>
          <a:xfrm>
            <a:off x="11365564" y="1714201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0F2DEDE-620B-BA4B-A0BD-BCD90E84CFE5}"/>
              </a:ext>
            </a:extLst>
          </p:cNvPr>
          <p:cNvSpPr/>
          <p:nvPr/>
        </p:nvSpPr>
        <p:spPr>
          <a:xfrm>
            <a:off x="11588264" y="1634179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3D281C64-9E0D-114B-81F1-14FBD90D34E4}"/>
              </a:ext>
            </a:extLst>
          </p:cNvPr>
          <p:cNvSpPr/>
          <p:nvPr/>
        </p:nvSpPr>
        <p:spPr>
          <a:xfrm>
            <a:off x="11262479" y="1923287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70BAC31-3FA9-9446-877F-5D67FCD40C55}"/>
              </a:ext>
            </a:extLst>
          </p:cNvPr>
          <p:cNvSpPr/>
          <p:nvPr/>
        </p:nvSpPr>
        <p:spPr>
          <a:xfrm>
            <a:off x="11651939" y="1978117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A30EFDC-52BC-5B4B-BA40-BB661B3CC8E8}"/>
              </a:ext>
            </a:extLst>
          </p:cNvPr>
          <p:cNvSpPr/>
          <p:nvPr/>
        </p:nvSpPr>
        <p:spPr>
          <a:xfrm>
            <a:off x="11420554" y="2083123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B23A0311-9725-CE4B-85AF-01434281CE26}"/>
              </a:ext>
            </a:extLst>
          </p:cNvPr>
          <p:cNvSpPr/>
          <p:nvPr/>
        </p:nvSpPr>
        <p:spPr>
          <a:xfrm>
            <a:off x="11717373" y="2193084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466052D-CAC3-B246-B7EF-057B72F6E47A}"/>
              </a:ext>
            </a:extLst>
          </p:cNvPr>
          <p:cNvSpPr/>
          <p:nvPr/>
        </p:nvSpPr>
        <p:spPr>
          <a:xfrm>
            <a:off x="11858896" y="1979738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0A220C1-666E-6644-88FE-AD6E5AD2A605}"/>
              </a:ext>
            </a:extLst>
          </p:cNvPr>
          <p:cNvSpPr/>
          <p:nvPr/>
        </p:nvSpPr>
        <p:spPr>
          <a:xfrm>
            <a:off x="11498514" y="2344816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0239BCD-1568-014A-BA2D-0692F9BD43FB}"/>
              </a:ext>
            </a:extLst>
          </p:cNvPr>
          <p:cNvSpPr/>
          <p:nvPr/>
        </p:nvSpPr>
        <p:spPr>
          <a:xfrm>
            <a:off x="11784475" y="1773940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693822C-4628-4945-854D-0084E481744E}"/>
              </a:ext>
            </a:extLst>
          </p:cNvPr>
          <p:cNvSpPr/>
          <p:nvPr/>
        </p:nvSpPr>
        <p:spPr>
          <a:xfrm>
            <a:off x="11282346" y="1473626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831C9773-8971-D241-9106-25207D7D178C}"/>
              </a:ext>
            </a:extLst>
          </p:cNvPr>
          <p:cNvSpPr/>
          <p:nvPr/>
        </p:nvSpPr>
        <p:spPr>
          <a:xfrm>
            <a:off x="10088547" y="1600073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B22E7A9-B860-AC47-801E-04FF1119D78F}"/>
              </a:ext>
            </a:extLst>
          </p:cNvPr>
          <p:cNvSpPr/>
          <p:nvPr/>
        </p:nvSpPr>
        <p:spPr>
          <a:xfrm>
            <a:off x="10715453" y="1559831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EA00F44-E8CB-A540-8A72-2E5D0C4C65ED}"/>
              </a:ext>
            </a:extLst>
          </p:cNvPr>
          <p:cNvSpPr/>
          <p:nvPr/>
        </p:nvSpPr>
        <p:spPr>
          <a:xfrm>
            <a:off x="10325418" y="1723533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1FBC0D8B-ED20-0B49-8557-207459B6F5C5}"/>
              </a:ext>
            </a:extLst>
          </p:cNvPr>
          <p:cNvSpPr/>
          <p:nvPr/>
        </p:nvSpPr>
        <p:spPr>
          <a:xfrm>
            <a:off x="10005561" y="1845974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4DA71E36-46F0-5649-9B86-418562A326DD}"/>
              </a:ext>
            </a:extLst>
          </p:cNvPr>
          <p:cNvSpPr/>
          <p:nvPr/>
        </p:nvSpPr>
        <p:spPr>
          <a:xfrm>
            <a:off x="10598226" y="1772620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0BA805EB-43AC-5D47-9589-5C6DC84CF0C6}"/>
              </a:ext>
            </a:extLst>
          </p:cNvPr>
          <p:cNvSpPr/>
          <p:nvPr/>
        </p:nvSpPr>
        <p:spPr>
          <a:xfrm>
            <a:off x="10333570" y="2010556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651BFA9E-698C-F04B-9925-2FFDA5A5982F}"/>
              </a:ext>
            </a:extLst>
          </p:cNvPr>
          <p:cNvSpPr/>
          <p:nvPr/>
        </p:nvSpPr>
        <p:spPr>
          <a:xfrm>
            <a:off x="10592159" y="2066868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836FBD8B-3239-2E42-AE2D-C201BDE5620F}"/>
              </a:ext>
            </a:extLst>
          </p:cNvPr>
          <p:cNvSpPr/>
          <p:nvPr/>
        </p:nvSpPr>
        <p:spPr>
          <a:xfrm>
            <a:off x="10093503" y="2010556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BCEB907B-7628-3E46-9F2F-78566136B79E}"/>
              </a:ext>
            </a:extLst>
          </p:cNvPr>
          <p:cNvSpPr/>
          <p:nvPr/>
        </p:nvSpPr>
        <p:spPr>
          <a:xfrm>
            <a:off x="10239515" y="2224041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CC28E0EC-8D14-6340-AA56-1991BF52FDC4}"/>
              </a:ext>
            </a:extLst>
          </p:cNvPr>
          <p:cNvSpPr/>
          <p:nvPr/>
        </p:nvSpPr>
        <p:spPr>
          <a:xfrm>
            <a:off x="10782673" y="2023984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riangle 199">
            <a:extLst>
              <a:ext uri="{FF2B5EF4-FFF2-40B4-BE49-F238E27FC236}">
                <a16:creationId xmlns:a16="http://schemas.microsoft.com/office/drawing/2014/main" id="{B17E5428-875F-1140-A654-EC5DBD2F0452}"/>
              </a:ext>
            </a:extLst>
          </p:cNvPr>
          <p:cNvSpPr/>
          <p:nvPr/>
        </p:nvSpPr>
        <p:spPr>
          <a:xfrm>
            <a:off x="10760330" y="234899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riangle 200">
            <a:extLst>
              <a:ext uri="{FF2B5EF4-FFF2-40B4-BE49-F238E27FC236}">
                <a16:creationId xmlns:a16="http://schemas.microsoft.com/office/drawing/2014/main" id="{1058ED95-B0ED-5244-AE91-535DD791FF50}"/>
              </a:ext>
            </a:extLst>
          </p:cNvPr>
          <p:cNvSpPr/>
          <p:nvPr/>
        </p:nvSpPr>
        <p:spPr>
          <a:xfrm>
            <a:off x="11142865" y="231797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riangle 201">
            <a:extLst>
              <a:ext uri="{FF2B5EF4-FFF2-40B4-BE49-F238E27FC236}">
                <a16:creationId xmlns:a16="http://schemas.microsoft.com/office/drawing/2014/main" id="{2270F435-0121-D044-AC1F-AE4098FFE368}"/>
              </a:ext>
            </a:extLst>
          </p:cNvPr>
          <p:cNvSpPr/>
          <p:nvPr/>
        </p:nvSpPr>
        <p:spPr>
          <a:xfrm>
            <a:off x="10567493" y="2485135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riangle 202">
            <a:extLst>
              <a:ext uri="{FF2B5EF4-FFF2-40B4-BE49-F238E27FC236}">
                <a16:creationId xmlns:a16="http://schemas.microsoft.com/office/drawing/2014/main" id="{468926E7-5F13-4346-8662-17795712A3C8}"/>
              </a:ext>
            </a:extLst>
          </p:cNvPr>
          <p:cNvSpPr/>
          <p:nvPr/>
        </p:nvSpPr>
        <p:spPr>
          <a:xfrm>
            <a:off x="10920166" y="249870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Triangle 203">
            <a:extLst>
              <a:ext uri="{FF2B5EF4-FFF2-40B4-BE49-F238E27FC236}">
                <a16:creationId xmlns:a16="http://schemas.microsoft.com/office/drawing/2014/main" id="{ADD5EB29-1AFA-2643-8A33-B40FC54B9047}"/>
              </a:ext>
            </a:extLst>
          </p:cNvPr>
          <p:cNvSpPr/>
          <p:nvPr/>
        </p:nvSpPr>
        <p:spPr>
          <a:xfrm>
            <a:off x="10619839" y="266023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riangle 204">
            <a:extLst>
              <a:ext uri="{FF2B5EF4-FFF2-40B4-BE49-F238E27FC236}">
                <a16:creationId xmlns:a16="http://schemas.microsoft.com/office/drawing/2014/main" id="{F59513DA-318A-F242-82DC-0F0A3B13CAE5}"/>
              </a:ext>
            </a:extLst>
          </p:cNvPr>
          <p:cNvSpPr/>
          <p:nvPr/>
        </p:nvSpPr>
        <p:spPr>
          <a:xfrm>
            <a:off x="11274205" y="2526627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riangle 205">
            <a:extLst>
              <a:ext uri="{FF2B5EF4-FFF2-40B4-BE49-F238E27FC236}">
                <a16:creationId xmlns:a16="http://schemas.microsoft.com/office/drawing/2014/main" id="{3067F13A-EAA5-1E47-AC1B-4CB8524C7F24}"/>
              </a:ext>
            </a:extLst>
          </p:cNvPr>
          <p:cNvSpPr/>
          <p:nvPr/>
        </p:nvSpPr>
        <p:spPr>
          <a:xfrm>
            <a:off x="10940194" y="268302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Triangle 206">
            <a:extLst>
              <a:ext uri="{FF2B5EF4-FFF2-40B4-BE49-F238E27FC236}">
                <a16:creationId xmlns:a16="http://schemas.microsoft.com/office/drawing/2014/main" id="{512FAB65-7DE4-CC43-90F1-1D56BD957376}"/>
              </a:ext>
            </a:extLst>
          </p:cNvPr>
          <p:cNvSpPr/>
          <p:nvPr/>
        </p:nvSpPr>
        <p:spPr>
          <a:xfrm>
            <a:off x="10428395" y="2635112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riangle 207">
            <a:extLst>
              <a:ext uri="{FF2B5EF4-FFF2-40B4-BE49-F238E27FC236}">
                <a16:creationId xmlns:a16="http://schemas.microsoft.com/office/drawing/2014/main" id="{B9B134F0-2790-9440-8971-3E71954DE036}"/>
              </a:ext>
            </a:extLst>
          </p:cNvPr>
          <p:cNvSpPr/>
          <p:nvPr/>
        </p:nvSpPr>
        <p:spPr>
          <a:xfrm>
            <a:off x="10697799" y="289174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riangle 208">
            <a:extLst>
              <a:ext uri="{FF2B5EF4-FFF2-40B4-BE49-F238E27FC236}">
                <a16:creationId xmlns:a16="http://schemas.microsoft.com/office/drawing/2014/main" id="{F90D8A59-43DE-714F-B68B-8BE2EEF01F9B}"/>
              </a:ext>
            </a:extLst>
          </p:cNvPr>
          <p:cNvSpPr/>
          <p:nvPr/>
        </p:nvSpPr>
        <p:spPr>
          <a:xfrm>
            <a:off x="11256732" y="281414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2627D-441B-0140-B988-563303FB60C1}"/>
              </a:ext>
            </a:extLst>
          </p:cNvPr>
          <p:cNvSpPr txBox="1"/>
          <p:nvPr/>
        </p:nvSpPr>
        <p:spPr>
          <a:xfrm>
            <a:off x="6078264" y="3232682"/>
            <a:ext cx="44901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One-vs-Rest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085EBE2-8BD5-CB41-8991-F43D8DCCE6EE}"/>
              </a:ext>
            </a:extLst>
          </p:cNvPr>
          <p:cNvSpPr txBox="1"/>
          <p:nvPr/>
        </p:nvSpPr>
        <p:spPr>
          <a:xfrm>
            <a:off x="6061938" y="6171253"/>
            <a:ext cx="44901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One-vs-One</a:t>
            </a: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82EEA8C7-9152-F548-A8F1-373D5639E763}"/>
              </a:ext>
            </a:extLst>
          </p:cNvPr>
          <p:cNvSpPr/>
          <p:nvPr/>
        </p:nvSpPr>
        <p:spPr>
          <a:xfrm>
            <a:off x="5255699" y="463545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E2EB55E6-D5EF-E54F-9680-560E3DD49694}"/>
              </a:ext>
            </a:extLst>
          </p:cNvPr>
          <p:cNvSpPr/>
          <p:nvPr/>
        </p:nvSpPr>
        <p:spPr>
          <a:xfrm>
            <a:off x="5882605" y="459521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9B811CC7-F601-8042-9FC0-7A6193E01C2C}"/>
              </a:ext>
            </a:extLst>
          </p:cNvPr>
          <p:cNvSpPr/>
          <p:nvPr/>
        </p:nvSpPr>
        <p:spPr>
          <a:xfrm>
            <a:off x="5492570" y="475891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40066E4-7FB6-7447-9AD8-C704E53C5F00}"/>
              </a:ext>
            </a:extLst>
          </p:cNvPr>
          <p:cNvSpPr/>
          <p:nvPr/>
        </p:nvSpPr>
        <p:spPr>
          <a:xfrm>
            <a:off x="5172713" y="488135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0676D78C-63DF-9B43-B600-14C456ED4913}"/>
              </a:ext>
            </a:extLst>
          </p:cNvPr>
          <p:cNvSpPr/>
          <p:nvPr/>
        </p:nvSpPr>
        <p:spPr>
          <a:xfrm>
            <a:off x="5765378" y="4808004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0929052E-320C-CE48-B514-345E31E10EF3}"/>
              </a:ext>
            </a:extLst>
          </p:cNvPr>
          <p:cNvSpPr/>
          <p:nvPr/>
        </p:nvSpPr>
        <p:spPr>
          <a:xfrm>
            <a:off x="5500722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8CAC3087-EF66-2E43-B625-CBC0BA093742}"/>
              </a:ext>
            </a:extLst>
          </p:cNvPr>
          <p:cNvSpPr/>
          <p:nvPr/>
        </p:nvSpPr>
        <p:spPr>
          <a:xfrm>
            <a:off x="5759311" y="5102252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EFB67B06-1C33-F54C-8074-CAECB78E62A1}"/>
              </a:ext>
            </a:extLst>
          </p:cNvPr>
          <p:cNvSpPr/>
          <p:nvPr/>
        </p:nvSpPr>
        <p:spPr>
          <a:xfrm>
            <a:off x="5260655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0B535653-A5F2-CF47-9E39-1DB400523000}"/>
              </a:ext>
            </a:extLst>
          </p:cNvPr>
          <p:cNvSpPr/>
          <p:nvPr/>
        </p:nvSpPr>
        <p:spPr>
          <a:xfrm>
            <a:off x="5406667" y="525942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D3F953E9-98D7-4346-BFE8-FCD67939CD6C}"/>
              </a:ext>
            </a:extLst>
          </p:cNvPr>
          <p:cNvSpPr/>
          <p:nvPr/>
        </p:nvSpPr>
        <p:spPr>
          <a:xfrm>
            <a:off x="5949825" y="505936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Triangle 232">
            <a:extLst>
              <a:ext uri="{FF2B5EF4-FFF2-40B4-BE49-F238E27FC236}">
                <a16:creationId xmlns:a16="http://schemas.microsoft.com/office/drawing/2014/main" id="{D4D4830C-83C9-6A45-B94A-C49D6B942680}"/>
              </a:ext>
            </a:extLst>
          </p:cNvPr>
          <p:cNvSpPr/>
          <p:nvPr/>
        </p:nvSpPr>
        <p:spPr>
          <a:xfrm>
            <a:off x="5927482" y="538437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riangle 233">
            <a:extLst>
              <a:ext uri="{FF2B5EF4-FFF2-40B4-BE49-F238E27FC236}">
                <a16:creationId xmlns:a16="http://schemas.microsoft.com/office/drawing/2014/main" id="{1EA692DE-632B-234E-9605-5547ED77F6B2}"/>
              </a:ext>
            </a:extLst>
          </p:cNvPr>
          <p:cNvSpPr/>
          <p:nvPr/>
        </p:nvSpPr>
        <p:spPr>
          <a:xfrm>
            <a:off x="6310017" y="5353363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Triangle 234">
            <a:extLst>
              <a:ext uri="{FF2B5EF4-FFF2-40B4-BE49-F238E27FC236}">
                <a16:creationId xmlns:a16="http://schemas.microsoft.com/office/drawing/2014/main" id="{D3B8C4B6-4C99-664E-9223-84F4F5671AE4}"/>
              </a:ext>
            </a:extLst>
          </p:cNvPr>
          <p:cNvSpPr/>
          <p:nvPr/>
        </p:nvSpPr>
        <p:spPr>
          <a:xfrm>
            <a:off x="5734645" y="552051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Triangle 235">
            <a:extLst>
              <a:ext uri="{FF2B5EF4-FFF2-40B4-BE49-F238E27FC236}">
                <a16:creationId xmlns:a16="http://schemas.microsoft.com/office/drawing/2014/main" id="{2C65424D-03FF-4B4E-A259-48E4B71BEBEE}"/>
              </a:ext>
            </a:extLst>
          </p:cNvPr>
          <p:cNvSpPr/>
          <p:nvPr/>
        </p:nvSpPr>
        <p:spPr>
          <a:xfrm>
            <a:off x="6087318" y="553408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riangle 236">
            <a:extLst>
              <a:ext uri="{FF2B5EF4-FFF2-40B4-BE49-F238E27FC236}">
                <a16:creationId xmlns:a16="http://schemas.microsoft.com/office/drawing/2014/main" id="{F0F8A290-8244-094C-BDAC-B7838B2B7490}"/>
              </a:ext>
            </a:extLst>
          </p:cNvPr>
          <p:cNvSpPr/>
          <p:nvPr/>
        </p:nvSpPr>
        <p:spPr>
          <a:xfrm>
            <a:off x="5786991" y="5695623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riangle 237">
            <a:extLst>
              <a:ext uri="{FF2B5EF4-FFF2-40B4-BE49-F238E27FC236}">
                <a16:creationId xmlns:a16="http://schemas.microsoft.com/office/drawing/2014/main" id="{47A4E6B8-3D43-E445-83AC-D40A0D8A7BC7}"/>
              </a:ext>
            </a:extLst>
          </p:cNvPr>
          <p:cNvSpPr/>
          <p:nvPr/>
        </p:nvSpPr>
        <p:spPr>
          <a:xfrm>
            <a:off x="6441357" y="5562011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Triangle 238">
            <a:extLst>
              <a:ext uri="{FF2B5EF4-FFF2-40B4-BE49-F238E27FC236}">
                <a16:creationId xmlns:a16="http://schemas.microsoft.com/office/drawing/2014/main" id="{E30EF34D-80F8-E244-9DDA-9B15FCCE51AF}"/>
              </a:ext>
            </a:extLst>
          </p:cNvPr>
          <p:cNvSpPr/>
          <p:nvPr/>
        </p:nvSpPr>
        <p:spPr>
          <a:xfrm>
            <a:off x="6107346" y="5718413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Triangle 239">
            <a:extLst>
              <a:ext uri="{FF2B5EF4-FFF2-40B4-BE49-F238E27FC236}">
                <a16:creationId xmlns:a16="http://schemas.microsoft.com/office/drawing/2014/main" id="{5AD0A29C-2985-784B-96D0-2B012FCF3ACA}"/>
              </a:ext>
            </a:extLst>
          </p:cNvPr>
          <p:cNvSpPr/>
          <p:nvPr/>
        </p:nvSpPr>
        <p:spPr>
          <a:xfrm>
            <a:off x="5595547" y="5670496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Triangle 240">
            <a:extLst>
              <a:ext uri="{FF2B5EF4-FFF2-40B4-BE49-F238E27FC236}">
                <a16:creationId xmlns:a16="http://schemas.microsoft.com/office/drawing/2014/main" id="{26712AB9-9E49-9548-A0F1-1B8E140ED7EE}"/>
              </a:ext>
            </a:extLst>
          </p:cNvPr>
          <p:cNvSpPr/>
          <p:nvPr/>
        </p:nvSpPr>
        <p:spPr>
          <a:xfrm>
            <a:off x="5864951" y="5927128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Triangle 241">
            <a:extLst>
              <a:ext uri="{FF2B5EF4-FFF2-40B4-BE49-F238E27FC236}">
                <a16:creationId xmlns:a16="http://schemas.microsoft.com/office/drawing/2014/main" id="{2A243259-CAB7-7D41-93DB-92658C98E538}"/>
              </a:ext>
            </a:extLst>
          </p:cNvPr>
          <p:cNvSpPr/>
          <p:nvPr/>
        </p:nvSpPr>
        <p:spPr>
          <a:xfrm>
            <a:off x="6423884" y="5849528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4AC9B1E-9344-F442-B8DC-9EC053047397}"/>
              </a:ext>
            </a:extLst>
          </p:cNvPr>
          <p:cNvSpPr/>
          <p:nvPr/>
        </p:nvSpPr>
        <p:spPr>
          <a:xfrm>
            <a:off x="8767491" y="480932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23999A74-8B5E-0A4C-84C4-57BCCDF2A3B8}"/>
              </a:ext>
            </a:extLst>
          </p:cNvPr>
          <p:cNvSpPr/>
          <p:nvPr/>
        </p:nvSpPr>
        <p:spPr>
          <a:xfrm>
            <a:off x="8990190" y="4749585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948ED926-6310-624F-8032-91A1CEDDA3F4}"/>
              </a:ext>
            </a:extLst>
          </p:cNvPr>
          <p:cNvSpPr/>
          <p:nvPr/>
        </p:nvSpPr>
        <p:spPr>
          <a:xfrm>
            <a:off x="9212890" y="4669563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FE8D3227-D87F-D541-82E8-0BFEB784D3A7}"/>
              </a:ext>
            </a:extLst>
          </p:cNvPr>
          <p:cNvSpPr/>
          <p:nvPr/>
        </p:nvSpPr>
        <p:spPr>
          <a:xfrm>
            <a:off x="8887105" y="495867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ADD42A1B-DF7D-A941-A6B0-C421B9C7F359}"/>
              </a:ext>
            </a:extLst>
          </p:cNvPr>
          <p:cNvSpPr/>
          <p:nvPr/>
        </p:nvSpPr>
        <p:spPr>
          <a:xfrm>
            <a:off x="9276565" y="501350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2B227D28-8413-B846-92B1-C26FC3E03CFD}"/>
              </a:ext>
            </a:extLst>
          </p:cNvPr>
          <p:cNvSpPr/>
          <p:nvPr/>
        </p:nvSpPr>
        <p:spPr>
          <a:xfrm>
            <a:off x="9045180" y="511850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7A86BD2D-6C93-C948-BB7C-67AB1912366D}"/>
              </a:ext>
            </a:extLst>
          </p:cNvPr>
          <p:cNvSpPr/>
          <p:nvPr/>
        </p:nvSpPr>
        <p:spPr>
          <a:xfrm>
            <a:off x="9341999" y="5228468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BCCFF7A-1622-AC4E-B6A7-BE1197DAAEF6}"/>
              </a:ext>
            </a:extLst>
          </p:cNvPr>
          <p:cNvSpPr/>
          <p:nvPr/>
        </p:nvSpPr>
        <p:spPr>
          <a:xfrm>
            <a:off x="9483522" y="5015122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ACE2D153-1A08-4344-AFC6-AC388EEAE581}"/>
              </a:ext>
            </a:extLst>
          </p:cNvPr>
          <p:cNvSpPr/>
          <p:nvPr/>
        </p:nvSpPr>
        <p:spPr>
          <a:xfrm>
            <a:off x="9123140" y="538020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1FA384D1-6554-1D45-AE38-9C66419F3783}"/>
              </a:ext>
            </a:extLst>
          </p:cNvPr>
          <p:cNvSpPr/>
          <p:nvPr/>
        </p:nvSpPr>
        <p:spPr>
          <a:xfrm>
            <a:off x="9409101" y="480932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0F16E46C-D39D-EA4A-98B5-967C1FA6BCE7}"/>
              </a:ext>
            </a:extLst>
          </p:cNvPr>
          <p:cNvSpPr/>
          <p:nvPr/>
        </p:nvSpPr>
        <p:spPr>
          <a:xfrm>
            <a:off x="8906972" y="450901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972BBDE8-5564-6E41-B3BC-327163AAB94A}"/>
              </a:ext>
            </a:extLst>
          </p:cNvPr>
          <p:cNvSpPr/>
          <p:nvPr/>
        </p:nvSpPr>
        <p:spPr>
          <a:xfrm>
            <a:off x="7713173" y="463545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64AA0DA4-562E-3C4C-9905-47B1133010CD}"/>
              </a:ext>
            </a:extLst>
          </p:cNvPr>
          <p:cNvSpPr/>
          <p:nvPr/>
        </p:nvSpPr>
        <p:spPr>
          <a:xfrm>
            <a:off x="8340079" y="459521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FFD3C05F-C16A-4E49-81B3-C566EADACA31}"/>
              </a:ext>
            </a:extLst>
          </p:cNvPr>
          <p:cNvSpPr/>
          <p:nvPr/>
        </p:nvSpPr>
        <p:spPr>
          <a:xfrm>
            <a:off x="7950044" y="475891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29CED0F4-1D26-8A4F-8CE1-DE12C23C7901}"/>
              </a:ext>
            </a:extLst>
          </p:cNvPr>
          <p:cNvSpPr/>
          <p:nvPr/>
        </p:nvSpPr>
        <p:spPr>
          <a:xfrm>
            <a:off x="7630187" y="488135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3C887762-7E9A-2641-9C8F-95A901DAFD42}"/>
              </a:ext>
            </a:extLst>
          </p:cNvPr>
          <p:cNvSpPr/>
          <p:nvPr/>
        </p:nvSpPr>
        <p:spPr>
          <a:xfrm>
            <a:off x="8222852" y="4808004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1D2FCB20-A465-8748-A87B-2AA8D914CCF7}"/>
              </a:ext>
            </a:extLst>
          </p:cNvPr>
          <p:cNvSpPr/>
          <p:nvPr/>
        </p:nvSpPr>
        <p:spPr>
          <a:xfrm>
            <a:off x="7958196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C5304BEC-CFFD-8445-845D-A6DD6CCA03F9}"/>
              </a:ext>
            </a:extLst>
          </p:cNvPr>
          <p:cNvSpPr/>
          <p:nvPr/>
        </p:nvSpPr>
        <p:spPr>
          <a:xfrm>
            <a:off x="8216785" y="5102252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85C87D1B-A68F-EB41-8CFB-C08D8DD87B1D}"/>
              </a:ext>
            </a:extLst>
          </p:cNvPr>
          <p:cNvSpPr/>
          <p:nvPr/>
        </p:nvSpPr>
        <p:spPr>
          <a:xfrm>
            <a:off x="7718129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A02ACB87-0D84-6E4E-80FF-10CFE63DC85E}"/>
              </a:ext>
            </a:extLst>
          </p:cNvPr>
          <p:cNvSpPr/>
          <p:nvPr/>
        </p:nvSpPr>
        <p:spPr>
          <a:xfrm>
            <a:off x="7864141" y="525942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C208F680-0DF6-8A46-8DD8-A60CFE6F9AFF}"/>
              </a:ext>
            </a:extLst>
          </p:cNvPr>
          <p:cNvSpPr/>
          <p:nvPr/>
        </p:nvSpPr>
        <p:spPr>
          <a:xfrm>
            <a:off x="8407299" y="505936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15C31E61-301A-894A-9BD9-1E1AE9A89DA2}"/>
              </a:ext>
            </a:extLst>
          </p:cNvPr>
          <p:cNvSpPr/>
          <p:nvPr/>
        </p:nvSpPr>
        <p:spPr>
          <a:xfrm>
            <a:off x="11119314" y="477823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C61F73F9-FD10-9E4D-8683-EAC93574782C}"/>
              </a:ext>
            </a:extLst>
          </p:cNvPr>
          <p:cNvSpPr/>
          <p:nvPr/>
        </p:nvSpPr>
        <p:spPr>
          <a:xfrm>
            <a:off x="11342013" y="471849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0A3C6587-8A6E-E94E-9CA3-E0FCEB2BCB66}"/>
              </a:ext>
            </a:extLst>
          </p:cNvPr>
          <p:cNvSpPr/>
          <p:nvPr/>
        </p:nvSpPr>
        <p:spPr>
          <a:xfrm>
            <a:off x="11564713" y="4638469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7F2EC95-724F-934B-98B9-7EF4393C8AB8}"/>
              </a:ext>
            </a:extLst>
          </p:cNvPr>
          <p:cNvSpPr/>
          <p:nvPr/>
        </p:nvSpPr>
        <p:spPr>
          <a:xfrm>
            <a:off x="11238928" y="492757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84C07718-B8A3-FC44-A5DF-16FA5802B2F3}"/>
              </a:ext>
            </a:extLst>
          </p:cNvPr>
          <p:cNvSpPr/>
          <p:nvPr/>
        </p:nvSpPr>
        <p:spPr>
          <a:xfrm>
            <a:off x="11628388" y="498240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08622F65-158D-CC45-9248-A327B531E3F7}"/>
              </a:ext>
            </a:extLst>
          </p:cNvPr>
          <p:cNvSpPr/>
          <p:nvPr/>
        </p:nvSpPr>
        <p:spPr>
          <a:xfrm>
            <a:off x="11397003" y="5087413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3DC16FED-21BD-774A-9432-927A55F6A513}"/>
              </a:ext>
            </a:extLst>
          </p:cNvPr>
          <p:cNvSpPr/>
          <p:nvPr/>
        </p:nvSpPr>
        <p:spPr>
          <a:xfrm>
            <a:off x="11693822" y="519737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869FB151-8805-4F47-821A-DC0D8431ED15}"/>
              </a:ext>
            </a:extLst>
          </p:cNvPr>
          <p:cNvSpPr/>
          <p:nvPr/>
        </p:nvSpPr>
        <p:spPr>
          <a:xfrm>
            <a:off x="11835345" y="4984028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4A8B95DD-AA28-8241-9B2D-0918CA2DAD50}"/>
              </a:ext>
            </a:extLst>
          </p:cNvPr>
          <p:cNvSpPr/>
          <p:nvPr/>
        </p:nvSpPr>
        <p:spPr>
          <a:xfrm>
            <a:off x="11474963" y="5349106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199D2DE1-8D89-A240-8664-FFC41084A3EE}"/>
              </a:ext>
            </a:extLst>
          </p:cNvPr>
          <p:cNvSpPr/>
          <p:nvPr/>
        </p:nvSpPr>
        <p:spPr>
          <a:xfrm>
            <a:off x="11760924" y="477823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27ACE1E4-C842-C74E-A32C-0348A85E1D46}"/>
              </a:ext>
            </a:extLst>
          </p:cNvPr>
          <p:cNvSpPr/>
          <p:nvPr/>
        </p:nvSpPr>
        <p:spPr>
          <a:xfrm>
            <a:off x="11258795" y="4477916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riangle 296">
            <a:extLst>
              <a:ext uri="{FF2B5EF4-FFF2-40B4-BE49-F238E27FC236}">
                <a16:creationId xmlns:a16="http://schemas.microsoft.com/office/drawing/2014/main" id="{F20AFA7D-EFEE-2F43-853A-75D5ECFC39ED}"/>
              </a:ext>
            </a:extLst>
          </p:cNvPr>
          <p:cNvSpPr/>
          <p:nvPr/>
        </p:nvSpPr>
        <p:spPr>
          <a:xfrm>
            <a:off x="10736779" y="535328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riangle 297">
            <a:extLst>
              <a:ext uri="{FF2B5EF4-FFF2-40B4-BE49-F238E27FC236}">
                <a16:creationId xmlns:a16="http://schemas.microsoft.com/office/drawing/2014/main" id="{64BBF9D4-82BD-B44D-A1C0-309DE71F8117}"/>
              </a:ext>
            </a:extLst>
          </p:cNvPr>
          <p:cNvSpPr/>
          <p:nvPr/>
        </p:nvSpPr>
        <p:spPr>
          <a:xfrm>
            <a:off x="11119314" y="532226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Triangle 298">
            <a:extLst>
              <a:ext uri="{FF2B5EF4-FFF2-40B4-BE49-F238E27FC236}">
                <a16:creationId xmlns:a16="http://schemas.microsoft.com/office/drawing/2014/main" id="{031A0C54-6215-A440-BD43-0FFBE0C1C6C0}"/>
              </a:ext>
            </a:extLst>
          </p:cNvPr>
          <p:cNvSpPr/>
          <p:nvPr/>
        </p:nvSpPr>
        <p:spPr>
          <a:xfrm>
            <a:off x="10543942" y="5489425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riangle 299">
            <a:extLst>
              <a:ext uri="{FF2B5EF4-FFF2-40B4-BE49-F238E27FC236}">
                <a16:creationId xmlns:a16="http://schemas.microsoft.com/office/drawing/2014/main" id="{A2271ADA-B531-DF4A-8AC4-BE31D94432F1}"/>
              </a:ext>
            </a:extLst>
          </p:cNvPr>
          <p:cNvSpPr/>
          <p:nvPr/>
        </p:nvSpPr>
        <p:spPr>
          <a:xfrm>
            <a:off x="10896615" y="550299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riangle 300">
            <a:extLst>
              <a:ext uri="{FF2B5EF4-FFF2-40B4-BE49-F238E27FC236}">
                <a16:creationId xmlns:a16="http://schemas.microsoft.com/office/drawing/2014/main" id="{E82E2F3B-5DA1-0D41-99AA-31E1795CC9DD}"/>
              </a:ext>
            </a:extLst>
          </p:cNvPr>
          <p:cNvSpPr/>
          <p:nvPr/>
        </p:nvSpPr>
        <p:spPr>
          <a:xfrm>
            <a:off x="10596288" y="566452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riangle 301">
            <a:extLst>
              <a:ext uri="{FF2B5EF4-FFF2-40B4-BE49-F238E27FC236}">
                <a16:creationId xmlns:a16="http://schemas.microsoft.com/office/drawing/2014/main" id="{509795D4-BC4E-D946-B325-7773B8123B69}"/>
              </a:ext>
            </a:extLst>
          </p:cNvPr>
          <p:cNvSpPr/>
          <p:nvPr/>
        </p:nvSpPr>
        <p:spPr>
          <a:xfrm>
            <a:off x="11250654" y="5530917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Triangle 302">
            <a:extLst>
              <a:ext uri="{FF2B5EF4-FFF2-40B4-BE49-F238E27FC236}">
                <a16:creationId xmlns:a16="http://schemas.microsoft.com/office/drawing/2014/main" id="{703660F9-ACF7-394E-8929-ED1E6E72A57A}"/>
              </a:ext>
            </a:extLst>
          </p:cNvPr>
          <p:cNvSpPr/>
          <p:nvPr/>
        </p:nvSpPr>
        <p:spPr>
          <a:xfrm>
            <a:off x="10916643" y="568731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Triangle 303">
            <a:extLst>
              <a:ext uri="{FF2B5EF4-FFF2-40B4-BE49-F238E27FC236}">
                <a16:creationId xmlns:a16="http://schemas.microsoft.com/office/drawing/2014/main" id="{3A288191-46E5-2744-8D97-253147FA1A0F}"/>
              </a:ext>
            </a:extLst>
          </p:cNvPr>
          <p:cNvSpPr/>
          <p:nvPr/>
        </p:nvSpPr>
        <p:spPr>
          <a:xfrm>
            <a:off x="10404844" y="5639402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riangle 304">
            <a:extLst>
              <a:ext uri="{FF2B5EF4-FFF2-40B4-BE49-F238E27FC236}">
                <a16:creationId xmlns:a16="http://schemas.microsoft.com/office/drawing/2014/main" id="{09EBC01B-EC6D-1D45-A9F8-C8F7417E2DF2}"/>
              </a:ext>
            </a:extLst>
          </p:cNvPr>
          <p:cNvSpPr/>
          <p:nvPr/>
        </p:nvSpPr>
        <p:spPr>
          <a:xfrm>
            <a:off x="10674248" y="589603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Triangle 305">
            <a:extLst>
              <a:ext uri="{FF2B5EF4-FFF2-40B4-BE49-F238E27FC236}">
                <a16:creationId xmlns:a16="http://schemas.microsoft.com/office/drawing/2014/main" id="{05720D87-B829-4D42-B2DA-13D7B3ECE2E6}"/>
              </a:ext>
            </a:extLst>
          </p:cNvPr>
          <p:cNvSpPr/>
          <p:nvPr/>
        </p:nvSpPr>
        <p:spPr>
          <a:xfrm>
            <a:off x="11233181" y="581843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7D905F-BCC1-2E42-9C7E-8D8228FBA36D}"/>
              </a:ext>
            </a:extLst>
          </p:cNvPr>
          <p:cNvGrpSpPr/>
          <p:nvPr/>
        </p:nvGrpSpPr>
        <p:grpSpPr>
          <a:xfrm>
            <a:off x="5196264" y="1492682"/>
            <a:ext cx="1936321" cy="1513142"/>
            <a:chOff x="5196264" y="1492682"/>
            <a:chExt cx="1936321" cy="151314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ABE03F1-842C-5247-ABF6-F17475F0DC5C}"/>
                </a:ext>
              </a:extLst>
            </p:cNvPr>
            <p:cNvSpPr/>
            <p:nvPr/>
          </p:nvSpPr>
          <p:spPr>
            <a:xfrm>
              <a:off x="6333568" y="1805034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D70B09-1533-A849-B63E-9EA8A606D0E9}"/>
                </a:ext>
              </a:extLst>
            </p:cNvPr>
            <p:cNvSpPr/>
            <p:nvPr/>
          </p:nvSpPr>
          <p:spPr>
            <a:xfrm>
              <a:off x="6556267" y="1745295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CCAFF-3A6F-7245-B3AD-7877F0092DA5}"/>
                </a:ext>
              </a:extLst>
            </p:cNvPr>
            <p:cNvSpPr/>
            <p:nvPr/>
          </p:nvSpPr>
          <p:spPr>
            <a:xfrm>
              <a:off x="6778967" y="1665273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4F78EDC-15D0-4E48-84BE-117232E972EA}"/>
                </a:ext>
              </a:extLst>
            </p:cNvPr>
            <p:cNvSpPr/>
            <p:nvPr/>
          </p:nvSpPr>
          <p:spPr>
            <a:xfrm>
              <a:off x="6453182" y="1954381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58E5447-38ED-B445-AD14-13CDE5FB628C}"/>
                </a:ext>
              </a:extLst>
            </p:cNvPr>
            <p:cNvSpPr/>
            <p:nvPr/>
          </p:nvSpPr>
          <p:spPr>
            <a:xfrm>
              <a:off x="6842642" y="2009211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437718F-E38C-7E4F-AD40-8FD51BDBA3BD}"/>
                </a:ext>
              </a:extLst>
            </p:cNvPr>
            <p:cNvSpPr/>
            <p:nvPr/>
          </p:nvSpPr>
          <p:spPr>
            <a:xfrm>
              <a:off x="6611257" y="2114217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141AB67-3093-3F43-B4C6-59C22EE050F5}"/>
                </a:ext>
              </a:extLst>
            </p:cNvPr>
            <p:cNvSpPr/>
            <p:nvPr/>
          </p:nvSpPr>
          <p:spPr>
            <a:xfrm>
              <a:off x="6908076" y="2224178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960953F-4225-BC46-A2D6-65AC4210FDFC}"/>
                </a:ext>
              </a:extLst>
            </p:cNvPr>
            <p:cNvSpPr/>
            <p:nvPr/>
          </p:nvSpPr>
          <p:spPr>
            <a:xfrm>
              <a:off x="7049599" y="2010832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2ABCDAB-149E-4B42-BCA1-1A7E8FFF47E5}"/>
                </a:ext>
              </a:extLst>
            </p:cNvPr>
            <p:cNvSpPr/>
            <p:nvPr/>
          </p:nvSpPr>
          <p:spPr>
            <a:xfrm>
              <a:off x="6689217" y="2375910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EC147F9-A74D-024B-BBBE-1090D6721BDC}"/>
                </a:ext>
              </a:extLst>
            </p:cNvPr>
            <p:cNvSpPr/>
            <p:nvPr/>
          </p:nvSpPr>
          <p:spPr>
            <a:xfrm>
              <a:off x="6975178" y="1805034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4861834-E9C1-6B46-8F52-E1C326D03CDE}"/>
                </a:ext>
              </a:extLst>
            </p:cNvPr>
            <p:cNvSpPr/>
            <p:nvPr/>
          </p:nvSpPr>
          <p:spPr>
            <a:xfrm>
              <a:off x="6473049" y="1504720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7F9FF57-5908-EF4F-87B7-27898222321F}"/>
                </a:ext>
              </a:extLst>
            </p:cNvPr>
            <p:cNvSpPr/>
            <p:nvPr/>
          </p:nvSpPr>
          <p:spPr>
            <a:xfrm>
              <a:off x="5279250" y="1631167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0CDA1B9-DBA2-CE48-BCD1-500DACB7AD3C}"/>
                </a:ext>
              </a:extLst>
            </p:cNvPr>
            <p:cNvSpPr/>
            <p:nvPr/>
          </p:nvSpPr>
          <p:spPr>
            <a:xfrm>
              <a:off x="5906156" y="1590925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20905E4-6AD9-F246-9039-60873E2350AF}"/>
                </a:ext>
              </a:extLst>
            </p:cNvPr>
            <p:cNvSpPr/>
            <p:nvPr/>
          </p:nvSpPr>
          <p:spPr>
            <a:xfrm>
              <a:off x="5516121" y="1754627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C275452-53D3-FE42-B16E-6A5145A5505F}"/>
                </a:ext>
              </a:extLst>
            </p:cNvPr>
            <p:cNvSpPr/>
            <p:nvPr/>
          </p:nvSpPr>
          <p:spPr>
            <a:xfrm>
              <a:off x="5196264" y="1877068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B76C073-876F-514A-8585-7C98E9B5AC61}"/>
                </a:ext>
              </a:extLst>
            </p:cNvPr>
            <p:cNvSpPr/>
            <p:nvPr/>
          </p:nvSpPr>
          <p:spPr>
            <a:xfrm>
              <a:off x="5788929" y="1803714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D7E0E27-B5EB-6242-8E75-0134F1784485}"/>
                </a:ext>
              </a:extLst>
            </p:cNvPr>
            <p:cNvSpPr/>
            <p:nvPr/>
          </p:nvSpPr>
          <p:spPr>
            <a:xfrm>
              <a:off x="5524273" y="2041650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25B3D85-1AEC-A249-AC8C-64F6C8C62502}"/>
                </a:ext>
              </a:extLst>
            </p:cNvPr>
            <p:cNvSpPr/>
            <p:nvPr/>
          </p:nvSpPr>
          <p:spPr>
            <a:xfrm>
              <a:off x="5782862" y="2097962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F307354-F6A4-8849-936A-85D2DCC4CA82}"/>
                </a:ext>
              </a:extLst>
            </p:cNvPr>
            <p:cNvSpPr/>
            <p:nvPr/>
          </p:nvSpPr>
          <p:spPr>
            <a:xfrm>
              <a:off x="5284206" y="2041650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351D536-C0F9-4643-BE23-B85D98D8622B}"/>
                </a:ext>
              </a:extLst>
            </p:cNvPr>
            <p:cNvSpPr/>
            <p:nvPr/>
          </p:nvSpPr>
          <p:spPr>
            <a:xfrm>
              <a:off x="5430218" y="2255135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C27D8D3-D027-AF44-A4CB-18CE85E8AA7E}"/>
                </a:ext>
              </a:extLst>
            </p:cNvPr>
            <p:cNvSpPr/>
            <p:nvPr/>
          </p:nvSpPr>
          <p:spPr>
            <a:xfrm>
              <a:off x="5973376" y="2055078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riangle 135">
              <a:extLst>
                <a:ext uri="{FF2B5EF4-FFF2-40B4-BE49-F238E27FC236}">
                  <a16:creationId xmlns:a16="http://schemas.microsoft.com/office/drawing/2014/main" id="{5DFF7B7F-C7CB-1846-A236-ACD8B52DD66D}"/>
                </a:ext>
              </a:extLst>
            </p:cNvPr>
            <p:cNvSpPr/>
            <p:nvPr/>
          </p:nvSpPr>
          <p:spPr>
            <a:xfrm>
              <a:off x="5951033" y="2380084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riangle 136">
              <a:extLst>
                <a:ext uri="{FF2B5EF4-FFF2-40B4-BE49-F238E27FC236}">
                  <a16:creationId xmlns:a16="http://schemas.microsoft.com/office/drawing/2014/main" id="{221EE048-F324-C445-B17A-4AEFAD5C6FE5}"/>
                </a:ext>
              </a:extLst>
            </p:cNvPr>
            <p:cNvSpPr/>
            <p:nvPr/>
          </p:nvSpPr>
          <p:spPr>
            <a:xfrm>
              <a:off x="6333568" y="2349073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riangle 137">
              <a:extLst>
                <a:ext uri="{FF2B5EF4-FFF2-40B4-BE49-F238E27FC236}">
                  <a16:creationId xmlns:a16="http://schemas.microsoft.com/office/drawing/2014/main" id="{13B300D1-7BE5-0F47-B8B2-F246E61409C9}"/>
                </a:ext>
              </a:extLst>
            </p:cNvPr>
            <p:cNvSpPr/>
            <p:nvPr/>
          </p:nvSpPr>
          <p:spPr>
            <a:xfrm>
              <a:off x="5758196" y="2516229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riangle 138">
              <a:extLst>
                <a:ext uri="{FF2B5EF4-FFF2-40B4-BE49-F238E27FC236}">
                  <a16:creationId xmlns:a16="http://schemas.microsoft.com/office/drawing/2014/main" id="{7971527C-D2DD-2448-AFFE-181CAA2D4309}"/>
                </a:ext>
              </a:extLst>
            </p:cNvPr>
            <p:cNvSpPr/>
            <p:nvPr/>
          </p:nvSpPr>
          <p:spPr>
            <a:xfrm>
              <a:off x="6110869" y="2529794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riangle 139">
              <a:extLst>
                <a:ext uri="{FF2B5EF4-FFF2-40B4-BE49-F238E27FC236}">
                  <a16:creationId xmlns:a16="http://schemas.microsoft.com/office/drawing/2014/main" id="{57C14302-1E8B-1347-A991-C8A46A3FF04B}"/>
                </a:ext>
              </a:extLst>
            </p:cNvPr>
            <p:cNvSpPr/>
            <p:nvPr/>
          </p:nvSpPr>
          <p:spPr>
            <a:xfrm>
              <a:off x="5810542" y="2691333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riangle 140">
              <a:extLst>
                <a:ext uri="{FF2B5EF4-FFF2-40B4-BE49-F238E27FC236}">
                  <a16:creationId xmlns:a16="http://schemas.microsoft.com/office/drawing/2014/main" id="{C798451C-BFE4-6C48-B964-5BD3C92C5D11}"/>
                </a:ext>
              </a:extLst>
            </p:cNvPr>
            <p:cNvSpPr/>
            <p:nvPr/>
          </p:nvSpPr>
          <p:spPr>
            <a:xfrm>
              <a:off x="6464908" y="2557721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riangle 141">
              <a:extLst>
                <a:ext uri="{FF2B5EF4-FFF2-40B4-BE49-F238E27FC236}">
                  <a16:creationId xmlns:a16="http://schemas.microsoft.com/office/drawing/2014/main" id="{AD5D081B-C4B0-5C46-BA69-52726F327C88}"/>
                </a:ext>
              </a:extLst>
            </p:cNvPr>
            <p:cNvSpPr/>
            <p:nvPr/>
          </p:nvSpPr>
          <p:spPr>
            <a:xfrm>
              <a:off x="6130897" y="2714123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riangle 142">
              <a:extLst>
                <a:ext uri="{FF2B5EF4-FFF2-40B4-BE49-F238E27FC236}">
                  <a16:creationId xmlns:a16="http://schemas.microsoft.com/office/drawing/2014/main" id="{BD12D28B-B083-6442-933E-492C8652CACF}"/>
                </a:ext>
              </a:extLst>
            </p:cNvPr>
            <p:cNvSpPr/>
            <p:nvPr/>
          </p:nvSpPr>
          <p:spPr>
            <a:xfrm>
              <a:off x="5619098" y="2666206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riangle 143">
              <a:extLst>
                <a:ext uri="{FF2B5EF4-FFF2-40B4-BE49-F238E27FC236}">
                  <a16:creationId xmlns:a16="http://schemas.microsoft.com/office/drawing/2014/main" id="{EEC8E286-308A-BF41-B8A9-E50C61A49E3E}"/>
                </a:ext>
              </a:extLst>
            </p:cNvPr>
            <p:cNvSpPr/>
            <p:nvPr/>
          </p:nvSpPr>
          <p:spPr>
            <a:xfrm>
              <a:off x="5888502" y="2922838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riangle 144">
              <a:extLst>
                <a:ext uri="{FF2B5EF4-FFF2-40B4-BE49-F238E27FC236}">
                  <a16:creationId xmlns:a16="http://schemas.microsoft.com/office/drawing/2014/main" id="{062D9B05-2B02-304C-8FD8-38D1C2357A24}"/>
                </a:ext>
              </a:extLst>
            </p:cNvPr>
            <p:cNvSpPr/>
            <p:nvPr/>
          </p:nvSpPr>
          <p:spPr>
            <a:xfrm>
              <a:off x="6447435" y="2845238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B8D26DA-7FAE-4740-AD23-888949A65516}"/>
                </a:ext>
              </a:extLst>
            </p:cNvPr>
            <p:cNvSpPr/>
            <p:nvPr/>
          </p:nvSpPr>
          <p:spPr>
            <a:xfrm>
              <a:off x="5305946" y="1492682"/>
              <a:ext cx="920362" cy="920885"/>
            </a:xfrm>
            <a:custGeom>
              <a:avLst/>
              <a:gdLst>
                <a:gd name="connsiteX0" fmla="*/ 0 w 920362"/>
                <a:gd name="connsiteY0" fmla="*/ 920885 h 920885"/>
                <a:gd name="connsiteX1" fmla="*/ 817123 w 920362"/>
                <a:gd name="connsiteY1" fmla="*/ 726332 h 920885"/>
                <a:gd name="connsiteX2" fmla="*/ 881974 w 920362"/>
                <a:gd name="connsiteY2" fmla="*/ 0 h 92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0362" h="920885">
                  <a:moveTo>
                    <a:pt x="0" y="920885"/>
                  </a:moveTo>
                  <a:cubicBezTo>
                    <a:pt x="335063" y="900349"/>
                    <a:pt x="670127" y="879813"/>
                    <a:pt x="817123" y="726332"/>
                  </a:cubicBezTo>
                  <a:cubicBezTo>
                    <a:pt x="964119" y="572851"/>
                    <a:pt x="923046" y="286425"/>
                    <a:pt x="881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F9E6B2B7-3897-FE40-AAAC-C8811B7D7CDF}"/>
              </a:ext>
            </a:extLst>
          </p:cNvPr>
          <p:cNvSpPr/>
          <p:nvPr/>
        </p:nvSpPr>
        <p:spPr>
          <a:xfrm>
            <a:off x="8621455" y="1452664"/>
            <a:ext cx="574426" cy="1141379"/>
          </a:xfrm>
          <a:custGeom>
            <a:avLst/>
            <a:gdLst>
              <a:gd name="connsiteX0" fmla="*/ 120468 w 574426"/>
              <a:gd name="connsiteY0" fmla="*/ 0 h 1141379"/>
              <a:gd name="connsiteX1" fmla="*/ 29677 w 574426"/>
              <a:gd name="connsiteY1" fmla="*/ 531779 h 1141379"/>
              <a:gd name="connsiteX2" fmla="*/ 574426 w 574426"/>
              <a:gd name="connsiteY2" fmla="*/ 1141379 h 11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26" h="1141379">
                <a:moveTo>
                  <a:pt x="120468" y="0"/>
                </a:moveTo>
                <a:cubicBezTo>
                  <a:pt x="37242" y="170774"/>
                  <a:pt x="-45983" y="341549"/>
                  <a:pt x="29677" y="531779"/>
                </a:cubicBezTo>
                <a:cubicBezTo>
                  <a:pt x="105337" y="722009"/>
                  <a:pt x="339881" y="931694"/>
                  <a:pt x="574426" y="114137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92C9F0-0882-4743-918F-BB756BE5CA53}"/>
              </a:ext>
            </a:extLst>
          </p:cNvPr>
          <p:cNvSpPr/>
          <p:nvPr/>
        </p:nvSpPr>
        <p:spPr>
          <a:xfrm>
            <a:off x="10367343" y="2124771"/>
            <a:ext cx="1193259" cy="598792"/>
          </a:xfrm>
          <a:custGeom>
            <a:avLst/>
            <a:gdLst>
              <a:gd name="connsiteX0" fmla="*/ 0 w 1193259"/>
              <a:gd name="connsiteY0" fmla="*/ 436664 h 598792"/>
              <a:gd name="connsiteX1" fmla="*/ 706876 w 1193259"/>
              <a:gd name="connsiteY1" fmla="*/ 2162 h 598792"/>
              <a:gd name="connsiteX2" fmla="*/ 1193259 w 1193259"/>
              <a:gd name="connsiteY2" fmla="*/ 598792 h 5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259" h="598792">
                <a:moveTo>
                  <a:pt x="0" y="436664"/>
                </a:moveTo>
                <a:cubicBezTo>
                  <a:pt x="254000" y="205902"/>
                  <a:pt x="508000" y="-24859"/>
                  <a:pt x="706876" y="2162"/>
                </a:cubicBezTo>
                <a:cubicBezTo>
                  <a:pt x="905752" y="29183"/>
                  <a:pt x="1049505" y="313987"/>
                  <a:pt x="1193259" y="59879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B7BCEC-47BA-2842-9033-CA6C0A027C82}"/>
              </a:ext>
            </a:extLst>
          </p:cNvPr>
          <p:cNvCxnSpPr/>
          <p:nvPr/>
        </p:nvCxnSpPr>
        <p:spPr>
          <a:xfrm flipV="1">
            <a:off x="5406667" y="5087433"/>
            <a:ext cx="1017217" cy="4466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C7FF9E-78F4-A44A-A0D6-EE7D097CF679}"/>
              </a:ext>
            </a:extLst>
          </p:cNvPr>
          <p:cNvCxnSpPr/>
          <p:nvPr/>
        </p:nvCxnSpPr>
        <p:spPr>
          <a:xfrm>
            <a:off x="8598348" y="4400161"/>
            <a:ext cx="16372" cy="1090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64FA44-FE29-3E4D-A459-DE62E759300C}"/>
              </a:ext>
            </a:extLst>
          </p:cNvPr>
          <p:cNvCxnSpPr>
            <a:cxnSpLocks/>
          </p:cNvCxnSpPr>
          <p:nvPr/>
        </p:nvCxnSpPr>
        <p:spPr>
          <a:xfrm>
            <a:off x="10930143" y="4832571"/>
            <a:ext cx="631631" cy="8794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4AF842-7DD2-FA40-AE2C-F861BB8B8CF2}"/>
              </a:ext>
            </a:extLst>
          </p:cNvPr>
          <p:cNvSpPr txBox="1"/>
          <p:nvPr/>
        </p:nvSpPr>
        <p:spPr>
          <a:xfrm>
            <a:off x="798364" y="5326978"/>
            <a:ext cx="22879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 classes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2E492E-75FF-194E-98B9-29A70C51BBDF}"/>
              </a:ext>
            </a:extLst>
          </p:cNvPr>
          <p:cNvSpPr txBox="1"/>
          <p:nvPr/>
        </p:nvSpPr>
        <p:spPr>
          <a:xfrm>
            <a:off x="9772302" y="3183467"/>
            <a:ext cx="2295728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N classifiers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E5D87E7A-5BDF-7A43-AF57-6DAC4B6AA5F5}"/>
              </a:ext>
            </a:extLst>
          </p:cNvPr>
          <p:cNvSpPr txBox="1"/>
          <p:nvPr/>
        </p:nvSpPr>
        <p:spPr>
          <a:xfrm>
            <a:off x="9717795" y="6169388"/>
            <a:ext cx="2295728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N(N - 1)/2 classifiers</a:t>
            </a:r>
          </a:p>
        </p:txBody>
      </p:sp>
    </p:spTree>
    <p:extLst>
      <p:ext uri="{BB962C8B-B14F-4D97-AF65-F5344CB8AC3E}">
        <p14:creationId xmlns:p14="http://schemas.microsoft.com/office/powerpoint/2010/main" val="2213125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Is SVM Scalable on Massive Data?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479" y="1151164"/>
            <a:ext cx="10639618" cy="5528310"/>
          </a:xfrm>
        </p:spPr>
        <p:txBody>
          <a:bodyPr/>
          <a:lstStyle/>
          <a:p>
            <a:r>
              <a:rPr lang="en-US" altLang="en-US" sz="2400" dirty="0"/>
              <a:t>SVM is effective on high dimensional data 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complexity</a:t>
            </a:r>
            <a:r>
              <a:rPr lang="en-US" altLang="en-US" sz="2400" dirty="0"/>
              <a:t> of trained classifier is characterized by the </a:t>
            </a:r>
            <a:r>
              <a:rPr lang="en-US" altLang="en-US" sz="2400" u="sng" dirty="0"/>
              <a:t># of support vectors</a:t>
            </a:r>
            <a:r>
              <a:rPr lang="en-US" altLang="en-US" sz="2400" dirty="0"/>
              <a:t> rather than the dimensionality of the data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support vectors</a:t>
            </a:r>
            <a:r>
              <a:rPr lang="en-US" altLang="en-US" sz="2400" dirty="0"/>
              <a:t> are the </a:t>
            </a:r>
            <a:r>
              <a:rPr lang="en-US" altLang="en-US" sz="2400" u="sng" dirty="0"/>
              <a:t>essential or critical training examples</a:t>
            </a:r>
            <a:r>
              <a:rPr lang="en-US" altLang="en-US" sz="2400" dirty="0"/>
              <a:t>—they lie closest to the decision boundary (MMH)</a:t>
            </a:r>
          </a:p>
          <a:p>
            <a:pPr lvl="1"/>
            <a:r>
              <a:rPr lang="en-US" altLang="en-US" sz="2400" dirty="0"/>
              <a:t>Thus, an SVM with a small number of support vectors can have good generalization, even when the dimensionality of the data is high</a:t>
            </a:r>
          </a:p>
          <a:p>
            <a:pPr>
              <a:lnSpc>
                <a:spcPct val="130000"/>
              </a:lnSpc>
            </a:pPr>
            <a:r>
              <a:rPr lang="en-US" altLang="en-US" sz="2400" dirty="0"/>
              <a:t>SVM is not scalable to the # of data objects in terms of training time and memory usage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Scaling SVM by a hierarchical micro-clustering approach</a:t>
            </a:r>
          </a:p>
          <a:p>
            <a:pPr lvl="2">
              <a:lnSpc>
                <a:spcPct val="130000"/>
              </a:lnSpc>
            </a:pPr>
            <a:r>
              <a:rPr lang="en-US" altLang="en-US" sz="2400" dirty="0"/>
              <a:t>H. Yu, J. Yang, and J. Han, “</a:t>
            </a:r>
            <a:r>
              <a:rPr lang="en-US" altLang="en-US" sz="2400" u="sng" dirty="0">
                <a:hlinkClick r:id="rId3"/>
              </a:rPr>
              <a:t>Classifying Large Data Sets Using SVM with Hierarchical Clusters</a:t>
            </a:r>
            <a:r>
              <a:rPr lang="en-US" altLang="en-US" sz="2400" dirty="0"/>
              <a:t>”, KDD'03</a:t>
            </a:r>
          </a:p>
          <a:p>
            <a:pPr lvl="1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18222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SVM: Applications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2" y="1290637"/>
            <a:ext cx="10848975" cy="42767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u="sng" dirty="0"/>
              <a:t>Features</a:t>
            </a:r>
            <a:r>
              <a:rPr lang="en-US" altLang="en-US" sz="2400" dirty="0"/>
              <a:t>: training can be slow but accuracy is high owing to their ability to model complex nonlinear decision boundaries (margin maximization</a:t>
            </a:r>
            <a:r>
              <a:rPr lang="en-US" altLang="en-US" sz="2000" dirty="0"/>
              <a:t>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u="sng" dirty="0"/>
              <a:t>Used for</a:t>
            </a:r>
            <a:r>
              <a:rPr lang="en-US" altLang="en-US" sz="2400" dirty="0"/>
              <a:t>: classification and numeric prediction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SVM can also be used for classifying multiple (&gt; 2) classes and for regression analysis (with additional parameters)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u="sng" dirty="0"/>
              <a:t>Applications</a:t>
            </a:r>
            <a:r>
              <a:rPr lang="en-US" altLang="en-US" sz="2400" dirty="0"/>
              <a:t>: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handwritten digit recognition, object recognition, speaker identification, benchmarking time-series prediction tests </a:t>
            </a:r>
          </a:p>
        </p:txBody>
      </p:sp>
    </p:spTree>
    <p:extLst>
      <p:ext uri="{BB962C8B-B14F-4D97-AF65-F5344CB8AC3E}">
        <p14:creationId xmlns:p14="http://schemas.microsoft.com/office/powerpoint/2010/main" val="862855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SVM Recap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2" y="1290637"/>
            <a:ext cx="10848975" cy="42767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/>
              <a:t>Pros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Elegant mathematical formulation, guaranteed global optimal with optimization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Trains well on small data sets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Flexibility through kernel functions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Conformity with semi-supervised training</a:t>
            </a:r>
          </a:p>
          <a:p>
            <a:pPr>
              <a:lnSpc>
                <a:spcPct val="130000"/>
              </a:lnSpc>
            </a:pPr>
            <a:r>
              <a:rPr lang="en-US" altLang="en-US" sz="2400" dirty="0"/>
              <a:t>Cons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Not naturally scalable to large data sets</a:t>
            </a:r>
          </a:p>
          <a:p>
            <a:pPr lvl="1">
              <a:lnSpc>
                <a:spcPct val="13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80860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SVM Related Links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447800"/>
            <a:ext cx="10572750" cy="40195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/>
              <a:t>SVM Website: </a:t>
            </a:r>
            <a:r>
              <a:rPr lang="en-US" altLang="en-US" sz="2400" dirty="0">
                <a:hlinkClick r:id="rId3"/>
              </a:rPr>
              <a:t>http://www.kernel-machines.org/</a:t>
            </a:r>
            <a:endParaRPr lang="en-US" altLang="en-US" sz="2400" dirty="0"/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/>
              <a:t>Representative implementations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b="1" dirty="0"/>
              <a:t>LIBSVM</a:t>
            </a:r>
            <a:r>
              <a:rPr lang="en-US" altLang="en-US" sz="2400" dirty="0"/>
              <a:t>: an efficient implementation of SVM, multi-class classifications, nu-SVM, one-class SVM, including also various interfaces with java, python, etc.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b="1" dirty="0"/>
              <a:t>SVM-light</a:t>
            </a:r>
            <a:r>
              <a:rPr lang="en-US" altLang="en-US" sz="2400" dirty="0"/>
              <a:t>: simpler but performance is not better than LIBSVM, support only binary classification and only in C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b="1" dirty="0"/>
              <a:t>SVM-torch</a:t>
            </a:r>
            <a:r>
              <a:rPr lang="en-US" altLang="en-US" sz="2400" dirty="0"/>
              <a:t>: another recent implementation also written in C</a:t>
            </a:r>
          </a:p>
        </p:txBody>
      </p:sp>
    </p:spTree>
    <p:extLst>
      <p:ext uri="{BB962C8B-B14F-4D97-AF65-F5344CB8AC3E}">
        <p14:creationId xmlns:p14="http://schemas.microsoft.com/office/powerpoint/2010/main" val="2759459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5889930" y="3387646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8567264" cy="5293301"/>
          </a:xfrm>
        </p:spPr>
        <p:txBody>
          <a:bodyPr/>
          <a:lstStyle/>
          <a:p>
            <a:r>
              <a:rPr lang="en-US" altLang="en-US" sz="2400" dirty="0"/>
              <a:t>What are the requirements</a:t>
            </a:r>
            <a:r>
              <a:rPr lang="zh-CN" altLang="en-US" sz="2400" dirty="0"/>
              <a:t> </a:t>
            </a:r>
            <a:r>
              <a:rPr lang="en-US" altLang="zh-CN" sz="2400" dirty="0"/>
              <a:t>to generate an improved model</a:t>
            </a:r>
            <a:r>
              <a:rPr lang="en-US" altLang="en-US" sz="2400" dirty="0"/>
              <a:t>?</a:t>
            </a:r>
          </a:p>
          <a:p>
            <a:pPr lvl="1"/>
            <a:r>
              <a:rPr lang="en-US" altLang="en-US" sz="2400" dirty="0"/>
              <a:t>Example: majority voting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C0C1B1DF-6AC8-4849-823D-8F1E539BE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159252"/>
              </p:ext>
            </p:extLst>
          </p:nvPr>
        </p:nvGraphicFramePr>
        <p:xfrm>
          <a:off x="2353618" y="2262393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5A75955C-898F-7E46-AA6F-3ADDDC3FC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903392"/>
              </p:ext>
            </p:extLst>
          </p:nvPr>
        </p:nvGraphicFramePr>
        <p:xfrm>
          <a:off x="5595687" y="2253932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B7035C97-D044-8546-854A-744020BAB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338158"/>
              </p:ext>
            </p:extLst>
          </p:nvPr>
        </p:nvGraphicFramePr>
        <p:xfrm>
          <a:off x="8920105" y="2247877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8114CCBE-B9DE-3245-BAFD-63577FCF12D9}"/>
              </a:ext>
            </a:extLst>
          </p:cNvPr>
          <p:cNvSpPr txBox="1"/>
          <p:nvPr/>
        </p:nvSpPr>
        <p:spPr>
          <a:xfrm>
            <a:off x="236241" y="2705119"/>
            <a:ext cx="14640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Base model performance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6C0193-2B51-BC49-962E-B0997EC86757}"/>
              </a:ext>
            </a:extLst>
          </p:cNvPr>
          <p:cNvSpPr txBox="1"/>
          <p:nvPr/>
        </p:nvSpPr>
        <p:spPr>
          <a:xfrm>
            <a:off x="243676" y="3656305"/>
            <a:ext cx="14640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 performance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B18E95E-C165-3D4D-8E9F-7E231B40127B}"/>
              </a:ext>
            </a:extLst>
          </p:cNvPr>
          <p:cNvCxnSpPr>
            <a:stCxn id="37" idx="3"/>
          </p:cNvCxnSpPr>
          <p:nvPr/>
        </p:nvCxnSpPr>
        <p:spPr>
          <a:xfrm>
            <a:off x="1700252" y="3028285"/>
            <a:ext cx="491886" cy="54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9FC73B-9A32-0448-8D19-DFC73B6720D8}"/>
              </a:ext>
            </a:extLst>
          </p:cNvPr>
          <p:cNvCxnSpPr>
            <a:stCxn id="44" idx="3"/>
          </p:cNvCxnSpPr>
          <p:nvPr/>
        </p:nvCxnSpPr>
        <p:spPr>
          <a:xfrm flipV="1">
            <a:off x="1707687" y="3942207"/>
            <a:ext cx="466773" cy="52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6006874-67C0-C24A-A321-049AE8A12F57}"/>
              </a:ext>
            </a:extLst>
          </p:cNvPr>
          <p:cNvSpPr txBox="1"/>
          <p:nvPr/>
        </p:nvSpPr>
        <p:spPr>
          <a:xfrm>
            <a:off x="2124283" y="4202451"/>
            <a:ext cx="3029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Case 1:</a:t>
            </a:r>
          </a:p>
          <a:p>
            <a:pPr algn="ctr"/>
            <a:r>
              <a:rPr lang="en-US" dirty="0"/>
              <a:t>Ensemble has positive effect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AC2826-96E6-0E4A-AB54-1CF6596AFA1E}"/>
              </a:ext>
            </a:extLst>
          </p:cNvPr>
          <p:cNvSpPr txBox="1"/>
          <p:nvPr/>
        </p:nvSpPr>
        <p:spPr>
          <a:xfrm>
            <a:off x="5394485" y="4193990"/>
            <a:ext cx="3029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Case 2:</a:t>
            </a:r>
          </a:p>
          <a:p>
            <a:pPr algn="ctr"/>
            <a:r>
              <a:rPr lang="en-US" dirty="0"/>
              <a:t>Ensemble has no effect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4D7F0D-2FBC-1F49-9F3C-DBE185255A9E}"/>
              </a:ext>
            </a:extLst>
          </p:cNvPr>
          <p:cNvSpPr txBox="1"/>
          <p:nvPr/>
        </p:nvSpPr>
        <p:spPr>
          <a:xfrm>
            <a:off x="8801101" y="4187935"/>
            <a:ext cx="31076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Case 3:</a:t>
            </a:r>
          </a:p>
          <a:p>
            <a:pPr algn="ctr"/>
            <a:r>
              <a:rPr lang="en-US" dirty="0"/>
              <a:t>Ensemble has negative effect</a:t>
            </a: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219DE211-8A89-CB44-B0DD-73A071F1ECEB}"/>
              </a:ext>
            </a:extLst>
          </p:cNvPr>
          <p:cNvSpPr txBox="1">
            <a:spLocks noChangeArrowheads="1"/>
          </p:cNvSpPr>
          <p:nvPr/>
        </p:nvSpPr>
        <p:spPr>
          <a:xfrm>
            <a:off x="619125" y="5020015"/>
            <a:ext cx="8567264" cy="171990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Base models should be </a:t>
            </a:r>
          </a:p>
          <a:p>
            <a:pPr lvl="1"/>
            <a:r>
              <a:rPr lang="en-US" altLang="en-US" sz="2400" dirty="0"/>
              <a:t>Accurate</a:t>
            </a:r>
          </a:p>
          <a:p>
            <a:pPr lvl="1"/>
            <a:r>
              <a:rPr lang="en-US" altLang="en-US" sz="2400" dirty="0"/>
              <a:t>Diverse</a:t>
            </a:r>
          </a:p>
        </p:txBody>
      </p:sp>
    </p:spTree>
    <p:extLst>
      <p:ext uri="{BB962C8B-B14F-4D97-AF65-F5344CB8AC3E}">
        <p14:creationId xmlns:p14="http://schemas.microsoft.com/office/powerpoint/2010/main" val="601009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5" y="2462660"/>
            <a:ext cx="6908800" cy="3754898"/>
          </a:xfrm>
          <a:prstGeom prst="rect">
            <a:avLst/>
          </a:prstGeom>
        </p:spPr>
      </p:pic>
      <p:sp>
        <p:nvSpPr>
          <p:cNvPr id="1126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Neural Network for Classification</a:t>
            </a:r>
          </a:p>
        </p:txBody>
      </p:sp>
      <p:sp>
        <p:nvSpPr>
          <p:cNvPr id="1126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6982" y="1163715"/>
            <a:ext cx="10820400" cy="1840676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 smtClean="0"/>
              <a:t>Started by psychologists and neurobiologists to develop and test computational analogues of neurons</a:t>
            </a:r>
          </a:p>
          <a:p>
            <a:pPr>
              <a:lnSpc>
                <a:spcPct val="120000"/>
              </a:lnSpc>
            </a:pPr>
            <a:r>
              <a:rPr lang="en-US" altLang="en-US" sz="2400" dirty="0" smtClean="0"/>
              <a:t>A </a:t>
            </a:r>
            <a:r>
              <a:rPr lang="en-US" altLang="en-US" sz="2400" dirty="0"/>
              <a:t>neural network: A set of connected input/output units where each connection has a </a:t>
            </a:r>
            <a:r>
              <a:rPr lang="en-US" altLang="en-US" sz="2400" b="1" dirty="0"/>
              <a:t>weight</a:t>
            </a:r>
            <a:r>
              <a:rPr lang="en-US" altLang="en-US" sz="2400" dirty="0"/>
              <a:t> associated with it</a:t>
            </a:r>
          </a:p>
          <a:p>
            <a:pPr>
              <a:lnSpc>
                <a:spcPct val="120000"/>
              </a:lnSpc>
            </a:pPr>
            <a:endParaRPr lang="en-US" altLang="zh-CN" sz="2400" dirty="0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468205" y="3004391"/>
            <a:ext cx="4858397" cy="281348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altLang="en-US" sz="2400" dirty="0"/>
              <a:t>During the learning phase, the </a:t>
            </a:r>
            <a:r>
              <a:rPr lang="en-US" altLang="en-US" sz="2400" b="1" dirty="0"/>
              <a:t>network learns by adjusting the weights</a:t>
            </a:r>
            <a:r>
              <a:rPr lang="en-US" altLang="en-US" sz="2400" dirty="0"/>
              <a:t> so as to be able to predict the correct class label of the input tuples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9655" y="5999037"/>
            <a:ext cx="7448365" cy="4370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/>
              <a:t>Artificial</a:t>
            </a:r>
            <a:r>
              <a:rPr lang="zh-CN" altLang="en-US" sz="2000"/>
              <a:t> </a:t>
            </a:r>
            <a:r>
              <a:rPr lang="en-US" altLang="zh-CN" sz="2000"/>
              <a:t>Neural</a:t>
            </a:r>
            <a:r>
              <a:rPr lang="zh-CN" altLang="en-US" sz="2000"/>
              <a:t> </a:t>
            </a:r>
            <a:r>
              <a:rPr lang="en-US" altLang="zh-CN" sz="2000"/>
              <a:t>Networks</a:t>
            </a:r>
            <a:r>
              <a:rPr lang="zh-CN" altLang="en-US" sz="2000"/>
              <a:t> </a:t>
            </a:r>
            <a:r>
              <a:rPr lang="en-US" altLang="zh-CN" sz="2000"/>
              <a:t>as</a:t>
            </a:r>
            <a:r>
              <a:rPr lang="zh-CN" altLang="en-US" sz="2000"/>
              <a:t> </a:t>
            </a:r>
            <a:r>
              <a:rPr lang="en-US" altLang="zh-CN" sz="2000"/>
              <a:t>an</a:t>
            </a:r>
            <a:r>
              <a:rPr lang="zh-CN" altLang="en-US" sz="2000"/>
              <a:t> </a:t>
            </a:r>
            <a:r>
              <a:rPr lang="en-US" altLang="zh-CN" sz="2000"/>
              <a:t>analogy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Biological</a:t>
            </a:r>
            <a:r>
              <a:rPr lang="zh-CN" altLang="en-US" sz="2000"/>
              <a:t> </a:t>
            </a:r>
            <a:r>
              <a:rPr lang="en-US" altLang="zh-CN" sz="2000"/>
              <a:t>Neural</a:t>
            </a:r>
            <a:r>
              <a:rPr lang="zh-CN" altLang="en-US" sz="2000"/>
              <a:t> </a:t>
            </a:r>
            <a:r>
              <a:rPr lang="en-US" altLang="zh-CN" sz="2000"/>
              <a:t>Networks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476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" y="2834705"/>
            <a:ext cx="5719978" cy="3108779"/>
          </a:xfrm>
          <a:prstGeom prst="rect">
            <a:avLst/>
          </a:prstGeom>
        </p:spPr>
      </p:pic>
      <p:sp>
        <p:nvSpPr>
          <p:cNvPr id="1126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Neural Network for Classification</a:t>
            </a:r>
          </a:p>
        </p:txBody>
      </p:sp>
      <p:sp>
        <p:nvSpPr>
          <p:cNvPr id="1126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6982" y="1163715"/>
            <a:ext cx="10820400" cy="184067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400" dirty="0" smtClean="0"/>
              <a:t>A </a:t>
            </a:r>
            <a:r>
              <a:rPr lang="en-US" altLang="en-US" sz="2400" dirty="0"/>
              <a:t>neural network: A set of connected input/output units where each connection has a </a:t>
            </a:r>
            <a:r>
              <a:rPr lang="en-US" altLang="en-US" sz="2400" b="1" dirty="0"/>
              <a:t>weight</a:t>
            </a:r>
            <a:r>
              <a:rPr lang="en-US" altLang="en-US" sz="2400" dirty="0"/>
              <a:t> associated with </a:t>
            </a:r>
            <a:r>
              <a:rPr lang="en-US" altLang="en-US" sz="2400" dirty="0" smtClean="0"/>
              <a:t>it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 smtClean="0"/>
              <a:t>During </a:t>
            </a:r>
            <a:r>
              <a:rPr lang="en-US" altLang="en-US" sz="2400" dirty="0"/>
              <a:t>the learning phase, the </a:t>
            </a:r>
            <a:r>
              <a:rPr lang="en-US" altLang="en-US" sz="2400" b="1" dirty="0"/>
              <a:t>network learns by adjusting the weights</a:t>
            </a:r>
            <a:r>
              <a:rPr lang="en-US" altLang="en-US" sz="2400" dirty="0"/>
              <a:t> so as to be able to predict the correct class label of the input tuples</a:t>
            </a:r>
          </a:p>
          <a:p>
            <a:pPr>
              <a:lnSpc>
                <a:spcPct val="120000"/>
              </a:lnSpc>
            </a:pPr>
            <a:endParaRPr lang="en-US" altLang="en-US" sz="2400" dirty="0"/>
          </a:p>
          <a:p>
            <a:pPr>
              <a:lnSpc>
                <a:spcPct val="120000"/>
              </a:lnSpc>
            </a:pPr>
            <a:endParaRPr lang="en-US" altLang="zh-CN" sz="2400" dirty="0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687492" y="2015857"/>
            <a:ext cx="4858397" cy="281348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endParaRPr lang="en-US" alt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86838" y="5768051"/>
            <a:ext cx="5380344" cy="7349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/>
              <a:t>Artificial</a:t>
            </a:r>
            <a:r>
              <a:rPr lang="zh-CN" altLang="en-US" sz="1800" dirty="0"/>
              <a:t> </a:t>
            </a:r>
            <a:r>
              <a:rPr lang="en-US" altLang="zh-CN" sz="1800" dirty="0"/>
              <a:t>Neural</a:t>
            </a:r>
            <a:r>
              <a:rPr lang="zh-CN" altLang="en-US" sz="1800" dirty="0"/>
              <a:t> </a:t>
            </a:r>
            <a:r>
              <a:rPr lang="en-US" altLang="zh-CN" sz="1800" dirty="0"/>
              <a:t>Networks</a:t>
            </a:r>
            <a:r>
              <a:rPr lang="zh-CN" altLang="en-US" sz="1800" dirty="0"/>
              <a:t> </a:t>
            </a:r>
            <a:r>
              <a:rPr lang="en-US" altLang="zh-CN" sz="1800" dirty="0"/>
              <a:t>as</a:t>
            </a:r>
            <a:r>
              <a:rPr lang="zh-CN" altLang="en-US" sz="1800" dirty="0"/>
              <a:t> </a:t>
            </a:r>
            <a:r>
              <a:rPr lang="en-US" altLang="zh-CN" sz="1800" dirty="0"/>
              <a:t>an</a:t>
            </a:r>
            <a:r>
              <a:rPr lang="zh-CN" altLang="en-US" sz="1800" dirty="0"/>
              <a:t> </a:t>
            </a:r>
            <a:r>
              <a:rPr lang="en-US" altLang="zh-CN" sz="1800" dirty="0"/>
              <a:t>analogy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Biological</a:t>
            </a:r>
            <a:r>
              <a:rPr lang="zh-CN" altLang="en-US" sz="1800" dirty="0"/>
              <a:t> </a:t>
            </a:r>
            <a:r>
              <a:rPr lang="en-US" altLang="zh-CN" sz="1800" dirty="0"/>
              <a:t>Neural</a:t>
            </a:r>
            <a:r>
              <a:rPr lang="zh-CN" altLang="en-US" sz="1800" dirty="0"/>
              <a:t> </a:t>
            </a:r>
            <a:r>
              <a:rPr lang="en-US" altLang="zh-CN" sz="1800" dirty="0"/>
              <a:t>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57" y="3121137"/>
            <a:ext cx="5203738" cy="3155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16454" y="6276920"/>
            <a:ext cx="5380344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800" dirty="0"/>
              <a:t>Learning by adjusting weights </a:t>
            </a:r>
            <a:endParaRPr lang="en-US" altLang="zh-CN" sz="1800" dirty="0" smtClean="0"/>
          </a:p>
          <a:p>
            <a:pPr algn="ctr">
              <a:lnSpc>
                <a:spcPct val="120000"/>
              </a:lnSpc>
            </a:pP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https://stevenmiller888.github.io/mind-how-to-build-a-neural-network/)</a:t>
            </a:r>
          </a:p>
        </p:txBody>
      </p:sp>
    </p:spTree>
    <p:extLst>
      <p:ext uri="{BB962C8B-B14F-4D97-AF65-F5344CB8AC3E}">
        <p14:creationId xmlns:p14="http://schemas.microsoft.com/office/powerpoint/2010/main" val="533551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 dirty="0"/>
              <a:t>Perceptron: Predecessor of a Neural Network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5559294"/>
            <a:ext cx="10588624" cy="1251079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Computes a weighted sum of inputs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1957 </a:t>
            </a:r>
            <a:r>
              <a:rPr lang="en-US" dirty="0"/>
              <a:t>by Frank </a:t>
            </a:r>
            <a:r>
              <a:rPr lang="en-US" dirty="0" smtClean="0"/>
              <a:t>Rosenblatt - doesn’t have </a:t>
            </a:r>
            <a:r>
              <a:rPr lang="en-US" dirty="0"/>
              <a:t>a non-linear activation function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FB00D9-EF2E-0744-8BB5-93E5DCB96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801" b="25653"/>
          <a:stretch/>
        </p:blipFill>
        <p:spPr>
          <a:xfrm>
            <a:off x="2624666" y="1191874"/>
            <a:ext cx="5764389" cy="2533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0FF80-F7A6-4B4B-AEA8-3486CEB64BBC}"/>
                  </a:ext>
                </a:extLst>
              </p:cNvPr>
              <p:cNvSpPr txBox="1"/>
              <p:nvPr/>
            </p:nvSpPr>
            <p:spPr>
              <a:xfrm>
                <a:off x="3617119" y="3743527"/>
                <a:ext cx="39195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(∑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0FF80-F7A6-4B4B-AEA8-3486CEB64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119" y="3743527"/>
                <a:ext cx="3919535" cy="369332"/>
              </a:xfrm>
              <a:prstGeom prst="rect">
                <a:avLst/>
              </a:prstGeom>
              <a:blipFill>
                <a:blip r:embed="rId4"/>
                <a:stretch>
                  <a:fillRect l="-1294" t="-13333" r="-226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2D1C38-572F-F94B-A4AD-E6AFD0D46846}"/>
              </a:ext>
            </a:extLst>
          </p:cNvPr>
          <p:cNvSpPr txBox="1"/>
          <p:nvPr/>
        </p:nvSpPr>
        <p:spPr>
          <a:xfrm>
            <a:off x="5803984" y="4399706"/>
            <a:ext cx="181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/>
              <a:t>Weights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5E6AD-2AE6-CE40-90BD-AED20AA23E4F}"/>
              </a:ext>
            </a:extLst>
          </p:cNvPr>
          <p:cNvSpPr txBox="1"/>
          <p:nvPr/>
        </p:nvSpPr>
        <p:spPr>
          <a:xfrm>
            <a:off x="7761111" y="4408034"/>
            <a:ext cx="4238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Bias</a:t>
            </a:r>
          </a:p>
          <a:p>
            <a:r>
              <a:rPr lang="en-US" altLang="en-US" sz="2000" dirty="0">
                <a:solidFill>
                  <a:srgbClr val="333333"/>
                </a:solidFill>
              </a:rPr>
              <a:t>A measure of how easy it is to get the perceptron to output a 1</a:t>
            </a:r>
            <a:endParaRPr lang="en-US" alt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0D254-756B-AB44-B921-41A709F5BD3D}"/>
              </a:ext>
            </a:extLst>
          </p:cNvPr>
          <p:cNvSpPr txBox="1"/>
          <p:nvPr/>
        </p:nvSpPr>
        <p:spPr>
          <a:xfrm>
            <a:off x="2844800" y="4426312"/>
            <a:ext cx="2959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Activation Function</a:t>
            </a:r>
          </a:p>
          <a:p>
            <a:r>
              <a:rPr lang="en-US" altLang="en-US" sz="2000" dirty="0"/>
              <a:t>Adding non-linearity to the model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AACF-5682-E944-B6B2-B613B2C33BCE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651024" y="4112859"/>
            <a:ext cx="925863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0BA2B0-DC48-9840-B8AF-75E1ECF06DE8}"/>
              </a:ext>
            </a:extLst>
          </p:cNvPr>
          <p:cNvCxnSpPr/>
          <p:nvPr/>
        </p:nvCxnSpPr>
        <p:spPr>
          <a:xfrm>
            <a:off x="6423378" y="4112859"/>
            <a:ext cx="0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756AF4-24D0-5E49-B3BE-6725C114AF3A}"/>
              </a:ext>
            </a:extLst>
          </p:cNvPr>
          <p:cNvCxnSpPr/>
          <p:nvPr/>
        </p:nvCxnSpPr>
        <p:spPr>
          <a:xfrm>
            <a:off x="7281333" y="4112859"/>
            <a:ext cx="479778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 dirty="0"/>
              <a:t>Perceptron: Predecessor of a Neural Network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1190494"/>
            <a:ext cx="10588624" cy="1251079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Examples of activation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2DD39-22BF-1A48-98CA-14C504E7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6"/>
          <a:stretch/>
        </p:blipFill>
        <p:spPr>
          <a:xfrm>
            <a:off x="855040" y="1816033"/>
            <a:ext cx="10481920" cy="45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Multilayer Perceptron (MLP)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4392478"/>
            <a:ext cx="10588625" cy="264715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Stacking multiple layers of </a:t>
            </a:r>
            <a:r>
              <a:rPr lang="en-US" altLang="en-US" dirty="0" err="1"/>
              <a:t>perceptrons</a:t>
            </a:r>
            <a:r>
              <a:rPr lang="en-US" altLang="en-US" dirty="0"/>
              <a:t> (adding hidden layers) makes a multilayer perceptron (MLP)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MLP </a:t>
            </a:r>
            <a:r>
              <a:rPr lang="en-US" dirty="0"/>
              <a:t>can engage in sophisticated decision making, where </a:t>
            </a:r>
            <a:r>
              <a:rPr lang="en-US" dirty="0" err="1"/>
              <a:t>perceptrons</a:t>
            </a:r>
            <a:r>
              <a:rPr lang="en-US" dirty="0"/>
              <a:t> fail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E.g. XOR problem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Try it: </a:t>
            </a:r>
            <a:r>
              <a:rPr lang="en-US" altLang="en-US" dirty="0">
                <a:hlinkClick r:id="rId3"/>
              </a:rPr>
              <a:t>http://</a:t>
            </a:r>
            <a:r>
              <a:rPr lang="en-US" altLang="en-US" dirty="0" err="1">
                <a:hlinkClick r:id="rId3"/>
              </a:rPr>
              <a:t>playground.tensorflow.org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41659-CDDF-6A47-ADFC-D364C953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44" y="1208515"/>
            <a:ext cx="4671112" cy="32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Multilayer Perceptron (MLP)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14432" y="1226098"/>
            <a:ext cx="5374367" cy="264715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M</a:t>
            </a:r>
            <a:r>
              <a:rPr lang="en-US" altLang="en-US" dirty="0" smtClean="0"/>
              <a:t>ultilayer </a:t>
            </a:r>
            <a:r>
              <a:rPr lang="en-US" altLang="en-US" dirty="0"/>
              <a:t>perceptron (MLP)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MLP </a:t>
            </a:r>
            <a:r>
              <a:rPr lang="en-US" dirty="0"/>
              <a:t>can engage in sophisticated decision making, where </a:t>
            </a:r>
            <a:r>
              <a:rPr lang="en-US" dirty="0" err="1"/>
              <a:t>perceptrons</a:t>
            </a:r>
            <a:r>
              <a:rPr lang="en-US" dirty="0"/>
              <a:t> fail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E.g. XOR </a:t>
            </a:r>
            <a:r>
              <a:rPr lang="en-US" altLang="en-US" dirty="0" smtClean="0"/>
              <a:t>problem</a:t>
            </a:r>
            <a:endParaRPr lang="en-US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030605"/>
            <a:ext cx="6614433" cy="3968876"/>
            <a:chOff x="106680" y="725044"/>
            <a:chExt cx="6614433" cy="39688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104178"/>
              <a:ext cx="6614433" cy="3589742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2408056" y="725044"/>
              <a:ext cx="2225040" cy="3968876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5775" y="5899277"/>
            <a:ext cx="659764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000" dirty="0"/>
              <a:t>Stacking multiple layers of </a:t>
            </a:r>
            <a:r>
              <a:rPr lang="en-US" altLang="en-US" sz="2000" dirty="0" err="1"/>
              <a:t>perceptrons</a:t>
            </a:r>
            <a:r>
              <a:rPr lang="en-US" altLang="en-US" sz="2000" dirty="0"/>
              <a:t> (adding hidden layers)</a:t>
            </a:r>
            <a:endParaRPr lang="en-US" sz="2000" dirty="0"/>
          </a:p>
        </p:txBody>
      </p:sp>
      <p:cxnSp>
        <p:nvCxnSpPr>
          <p:cNvPr id="11" name="Straight Arrow Connector 10"/>
          <p:cNvCxnSpPr>
            <a:stCxn id="4" idx="4"/>
            <a:endCxn id="9" idx="0"/>
          </p:cNvCxnSpPr>
          <p:nvPr/>
        </p:nvCxnSpPr>
        <p:spPr>
          <a:xfrm>
            <a:off x="3413896" y="4999481"/>
            <a:ext cx="370699" cy="899796"/>
          </a:xfrm>
          <a:prstGeom prst="straightConnector1">
            <a:avLst/>
          </a:prstGeom>
          <a:ln w="539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7188951" y="4110332"/>
            <a:ext cx="2910840" cy="1514027"/>
          </a:xfrm>
          <a:prstGeom prst="wedgeRoundRectCallout">
            <a:avLst>
              <a:gd name="adj1" fmla="val -29734"/>
              <a:gd name="adj2" fmla="val -7037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altLang="en-US" dirty="0" smtClean="0"/>
              <a:t>Play with neural network: </a:t>
            </a:r>
            <a:r>
              <a:rPr lang="en-US" altLang="en-US" dirty="0" smtClean="0">
                <a:hlinkClick r:id="rId4"/>
              </a:rPr>
              <a:t>http</a:t>
            </a:r>
            <a:r>
              <a:rPr lang="en-US" altLang="en-US" dirty="0">
                <a:hlinkClick r:id="rId4"/>
              </a:rPr>
              <a:t>://playground.tensorflow.org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15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Learning NN Parameters</a:t>
            </a:r>
            <a:endParaRPr lang="en-US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6B26-6827-AF48-8253-87704E902958}"/>
                  </a:ext>
                </a:extLst>
              </p:cNvPr>
              <p:cNvSpPr txBox="1"/>
              <p:nvPr/>
            </p:nvSpPr>
            <p:spPr>
              <a:xfrm>
                <a:off x="1280904" y="1979537"/>
                <a:ext cx="128693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6B26-6827-AF48-8253-87704E902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904" y="1979537"/>
                <a:ext cx="1286934" cy="384721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FF0ABA3-CBF7-694D-9F3A-45E14525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94" y="1625600"/>
            <a:ext cx="1554012" cy="1092597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5841A-6738-ED46-9A4F-B897F02D90AD}"/>
              </a:ext>
            </a:extLst>
          </p:cNvPr>
          <p:cNvSpPr txBox="1"/>
          <p:nvPr/>
        </p:nvSpPr>
        <p:spPr>
          <a:xfrm>
            <a:off x="2619211" y="2849208"/>
            <a:ext cx="22577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Multilayer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EA49D-7CE2-1547-BB09-AC95FCD80C0A}"/>
                  </a:ext>
                </a:extLst>
              </p:cNvPr>
              <p:cNvSpPr txBox="1"/>
              <p:nvPr/>
            </p:nvSpPr>
            <p:spPr>
              <a:xfrm>
                <a:off x="4862222" y="1837888"/>
                <a:ext cx="191911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Predicted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EA49D-7CE2-1547-BB09-AC95FCD80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222" y="1837888"/>
                <a:ext cx="1919112" cy="677108"/>
              </a:xfrm>
              <a:prstGeom prst="rect">
                <a:avLst/>
              </a:prstGeom>
              <a:blipFill>
                <a:blip r:embed="rId5"/>
                <a:stretch>
                  <a:fillRect l="-658" t="-3704" r="-3947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7DDD54-989D-5242-9B0C-662032220013}"/>
                  </a:ext>
                </a:extLst>
              </p:cNvPr>
              <p:cNvSpPr txBox="1"/>
              <p:nvPr/>
            </p:nvSpPr>
            <p:spPr>
              <a:xfrm>
                <a:off x="8384500" y="1837888"/>
                <a:ext cx="154979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Ground truth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7DDD54-989D-5242-9B0C-662032220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500" y="1837888"/>
                <a:ext cx="1549795" cy="677108"/>
              </a:xfrm>
              <a:prstGeom prst="rect">
                <a:avLst/>
              </a:prstGeom>
              <a:blipFill>
                <a:blip r:embed="rId6"/>
                <a:stretch>
                  <a:fillRect l="-1639" t="-3704" r="-4918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677B6BC-F672-DD45-8357-C109F54A3F9D}"/>
                  </a:ext>
                </a:extLst>
              </p:cNvPr>
              <p:cNvSpPr/>
              <p:nvPr/>
            </p:nvSpPr>
            <p:spPr>
              <a:xfrm>
                <a:off x="7184590" y="1773571"/>
                <a:ext cx="796654" cy="79665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(.)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677B6BC-F672-DD45-8357-C109F54A3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90" y="1773571"/>
                <a:ext cx="796654" cy="796654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08CE04F-C554-D748-B4E4-EF2563C0C6D4}"/>
              </a:ext>
            </a:extLst>
          </p:cNvPr>
          <p:cNvSpPr txBox="1"/>
          <p:nvPr/>
        </p:nvSpPr>
        <p:spPr>
          <a:xfrm>
            <a:off x="6617405" y="1240879"/>
            <a:ext cx="23233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 (error)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5A6284-927D-E643-808C-D727933D733E}"/>
                  </a:ext>
                </a:extLst>
              </p:cNvPr>
              <p:cNvSpPr txBox="1"/>
              <p:nvPr/>
            </p:nvSpPr>
            <p:spPr>
              <a:xfrm>
                <a:off x="6815272" y="3236639"/>
                <a:ext cx="153528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5A6284-927D-E643-808C-D727933D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272" y="3236639"/>
                <a:ext cx="1535289" cy="384721"/>
              </a:xfrm>
              <a:prstGeom prst="rect">
                <a:avLst/>
              </a:prstGeom>
              <a:blipFill>
                <a:blip r:embed="rId8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78A7E2-79DD-6340-92CD-8592F11C7BB2}"/>
              </a:ext>
            </a:extLst>
          </p:cNvPr>
          <p:cNvCxnSpPr>
            <a:stCxn id="2" idx="3"/>
            <a:endCxn id="6" idx="1"/>
          </p:cNvCxnSpPr>
          <p:nvPr/>
        </p:nvCxnSpPr>
        <p:spPr>
          <a:xfrm>
            <a:off x="2567838" y="2171898"/>
            <a:ext cx="40325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AAF566-7BB1-314F-8334-620018A17347}"/>
              </a:ext>
            </a:extLst>
          </p:cNvPr>
          <p:cNvCxnSpPr>
            <a:stCxn id="6" idx="3"/>
            <a:endCxn id="4" idx="1"/>
          </p:cNvCxnSpPr>
          <p:nvPr/>
        </p:nvCxnSpPr>
        <p:spPr>
          <a:xfrm>
            <a:off x="4525106" y="2171899"/>
            <a:ext cx="337116" cy="4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951C32-EEED-9548-8EA6-36B8EDD65680}"/>
              </a:ext>
            </a:extLst>
          </p:cNvPr>
          <p:cNvCxnSpPr>
            <a:stCxn id="4" idx="3"/>
            <a:endCxn id="7" idx="2"/>
          </p:cNvCxnSpPr>
          <p:nvPr/>
        </p:nvCxnSpPr>
        <p:spPr>
          <a:xfrm flipV="1">
            <a:off x="6781334" y="2171898"/>
            <a:ext cx="403256" cy="4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80B6C3-B31E-434D-BDCA-AE63117CA4C9}"/>
              </a:ext>
            </a:extLst>
          </p:cNvPr>
          <p:cNvCxnSpPr>
            <a:stCxn id="9" idx="1"/>
            <a:endCxn id="7" idx="6"/>
          </p:cNvCxnSpPr>
          <p:nvPr/>
        </p:nvCxnSpPr>
        <p:spPr>
          <a:xfrm flipH="1" flipV="1">
            <a:off x="7981244" y="2171898"/>
            <a:ext cx="403256" cy="4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4E5F82-F4A4-0E49-B03A-3B64102FF902}"/>
              </a:ext>
            </a:extLst>
          </p:cNvPr>
          <p:cNvCxnSpPr>
            <a:stCxn id="7" idx="4"/>
            <a:endCxn id="10" idx="0"/>
          </p:cNvCxnSpPr>
          <p:nvPr/>
        </p:nvCxnSpPr>
        <p:spPr>
          <a:xfrm>
            <a:off x="7582917" y="2570225"/>
            <a:ext cx="0" cy="666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20CBD252-1108-5B40-ABE1-3A30121F1F4E}"/>
              </a:ext>
            </a:extLst>
          </p:cNvPr>
          <p:cNvCxnSpPr>
            <a:stCxn id="10" idx="1"/>
            <a:endCxn id="3" idx="2"/>
          </p:cNvCxnSpPr>
          <p:nvPr/>
        </p:nvCxnSpPr>
        <p:spPr>
          <a:xfrm rot="10800000">
            <a:off x="3748100" y="3233930"/>
            <a:ext cx="3067172" cy="19507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124EF31-9A02-F14C-8E36-B81443247892}"/>
              </a:ext>
            </a:extLst>
          </p:cNvPr>
          <p:cNvSpPr txBox="1"/>
          <p:nvPr/>
        </p:nvSpPr>
        <p:spPr>
          <a:xfrm>
            <a:off x="4399740" y="3393152"/>
            <a:ext cx="21221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099">
                <a:extLst>
                  <a:ext uri="{FF2B5EF4-FFF2-40B4-BE49-F238E27FC236}">
                    <a16:creationId xmlns:a16="http://schemas.microsoft.com/office/drawing/2014/main" id="{2DB2D713-6EAB-3E49-8319-B1F41078EF0A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843898"/>
                <a:ext cx="11390136" cy="2957657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b="1" dirty="0"/>
                  <a:t>Gradient Descent Algorithm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b="1" dirty="0"/>
                  <a:t>Input</a:t>
                </a:r>
                <a:r>
                  <a:rPr lang="en-US" altLang="en-US" dirty="0"/>
                  <a:t>: Training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and its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Feed Forward</a:t>
                </a:r>
                <a:r>
                  <a:rPr lang="en-US" altLang="en-US" dirty="0"/>
                  <a:t>: Get 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MLP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, and loss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Compute Gradient</a:t>
                </a:r>
                <a:r>
                  <a:rPr lang="en-US" altLang="en-US" dirty="0"/>
                  <a:t>: For each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(weights, bias), compute its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Update Parameter</a:t>
                </a:r>
                <a:r>
                  <a:rPr lang="en-US" alt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30" name="Rectangle 4099">
                <a:extLst>
                  <a:ext uri="{FF2B5EF4-FFF2-40B4-BE49-F238E27FC236}">
                    <a16:creationId xmlns:a16="http://schemas.microsoft.com/office/drawing/2014/main" id="{2DB2D713-6EAB-3E49-8319-B1F41078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843898"/>
                <a:ext cx="11390136" cy="2957657"/>
              </a:xfrm>
              <a:prstGeom prst="rect">
                <a:avLst/>
              </a:prstGeom>
              <a:blipFill>
                <a:blip r:embed="rId9"/>
                <a:stretch>
                  <a:fillRect l="-445" t="-1282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F6FDE1E-5366-5E4D-99DF-B1933091049F}"/>
              </a:ext>
            </a:extLst>
          </p:cNvPr>
          <p:cNvSpPr txBox="1"/>
          <p:nvPr/>
        </p:nvSpPr>
        <p:spPr>
          <a:xfrm>
            <a:off x="8726312" y="6254044"/>
            <a:ext cx="19755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Explained later</a:t>
            </a: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B8634153-975B-6547-802F-EE9042975AEC}"/>
              </a:ext>
            </a:extLst>
          </p:cNvPr>
          <p:cNvSpPr/>
          <p:nvPr/>
        </p:nvSpPr>
        <p:spPr>
          <a:xfrm rot="10800000">
            <a:off x="9386785" y="5896480"/>
            <a:ext cx="327305" cy="389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Empirical Explanation of Gradient Descent</a:t>
            </a:r>
            <a:endParaRPr lang="en-US" alt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6AF1F-584F-FE4C-9EEF-C23FEFAB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62" y="1309634"/>
            <a:ext cx="6255520" cy="3386543"/>
          </a:xfrm>
          <a:prstGeom prst="rect">
            <a:avLst/>
          </a:prstGeom>
        </p:spPr>
      </p:pic>
      <p:sp>
        <p:nvSpPr>
          <p:cNvPr id="20" name="Rectangle 4099">
            <a:extLst>
              <a:ext uri="{FF2B5EF4-FFF2-40B4-BE49-F238E27FC236}">
                <a16:creationId xmlns:a16="http://schemas.microsoft.com/office/drawing/2014/main" id="{7C0508A0-FC53-244C-8D3A-99F1727AB444}"/>
              </a:ext>
            </a:extLst>
          </p:cNvPr>
          <p:cNvSpPr txBox="1">
            <a:spLocks noChangeArrowheads="1"/>
          </p:cNvSpPr>
          <p:nvPr/>
        </p:nvSpPr>
        <p:spPr>
          <a:xfrm>
            <a:off x="6649157" y="1546701"/>
            <a:ext cx="5351182" cy="5147610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 smtClean="0"/>
              <a:t>The loss function J </a:t>
            </a:r>
            <a:r>
              <a:rPr lang="mr-IN" dirty="0" smtClean="0"/>
              <a:t>–</a:t>
            </a:r>
            <a:r>
              <a:rPr lang="en-US" dirty="0" smtClean="0"/>
              <a:t> a function of the model parameters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Objective </a:t>
            </a:r>
            <a:r>
              <a:rPr lang="mr-IN" dirty="0" smtClean="0"/>
              <a:t>–</a:t>
            </a:r>
            <a:r>
              <a:rPr lang="en-US" dirty="0" smtClean="0"/>
              <a:t> Minimize J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Gradient </a:t>
            </a:r>
            <a:r>
              <a:rPr lang="mr-IN" dirty="0" smtClean="0"/>
              <a:t>–</a:t>
            </a:r>
            <a:r>
              <a:rPr lang="en-US" dirty="0" smtClean="0"/>
              <a:t> Measures </a:t>
            </a:r>
            <a:r>
              <a:rPr lang="en-US" dirty="0"/>
              <a:t>how much the output of a function changes if you change the inputs a little bit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We update the parameters, based on their gradients, so that the loss function is going ‘downhill’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1C7C4C-C8B2-D54A-B787-E8BC3A5134CF}"/>
                  </a:ext>
                </a:extLst>
              </p:cNvPr>
              <p:cNvSpPr/>
              <p:nvPr/>
            </p:nvSpPr>
            <p:spPr>
              <a:xfrm>
                <a:off x="485775" y="4911586"/>
                <a:ext cx="2712409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1C7C4C-C8B2-D54A-B787-E8BC3A513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911586"/>
                <a:ext cx="2712409" cy="857029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3F05079-C8CA-964F-9828-755572C805EE}"/>
              </a:ext>
            </a:extLst>
          </p:cNvPr>
          <p:cNvSpPr txBox="1"/>
          <p:nvPr/>
        </p:nvSpPr>
        <p:spPr>
          <a:xfrm>
            <a:off x="1185335" y="5979376"/>
            <a:ext cx="4087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/>
              <a:t>learning rate</a:t>
            </a:r>
            <a:r>
              <a:rPr lang="en-US" sz="2400"/>
              <a:t> </a:t>
            </a:r>
            <a:r>
              <a:rPr lang="en-US" sz="2400" smtClean="0"/>
              <a:t>- ’step </a:t>
            </a:r>
            <a:r>
              <a:rPr lang="en-US" sz="2400" dirty="0"/>
              <a:t>size’ of the optimization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7893F1-3A82-0C4A-8CCF-6601128E7673}"/>
              </a:ext>
            </a:extLst>
          </p:cNvPr>
          <p:cNvCxnSpPr/>
          <p:nvPr/>
        </p:nvCxnSpPr>
        <p:spPr>
          <a:xfrm>
            <a:off x="2020711" y="5542844"/>
            <a:ext cx="0" cy="436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835770" y="5121378"/>
            <a:ext cx="289560" cy="4374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Gradient Computation: Backpropagation</a:t>
            </a:r>
            <a:endParaRPr lang="en-US" altLang="en-US" sz="4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AADA36-7973-3144-A383-92057D46D2BB}"/>
              </a:ext>
            </a:extLst>
          </p:cNvPr>
          <p:cNvSpPr/>
          <p:nvPr/>
        </p:nvSpPr>
        <p:spPr>
          <a:xfrm>
            <a:off x="294640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A6B068-0255-7346-A9B9-AF011E9AFCB0}"/>
              </a:ext>
            </a:extLst>
          </p:cNvPr>
          <p:cNvSpPr/>
          <p:nvPr/>
        </p:nvSpPr>
        <p:spPr>
          <a:xfrm>
            <a:off x="5399440" y="115146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23022-491A-5D40-9C66-5010B1460BC0}"/>
              </a:ext>
            </a:extLst>
          </p:cNvPr>
          <p:cNvSpPr/>
          <p:nvPr/>
        </p:nvSpPr>
        <p:spPr>
          <a:xfrm>
            <a:off x="539944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55D0D3-6C03-6042-8C72-F292CCC0B5AA}"/>
              </a:ext>
            </a:extLst>
          </p:cNvPr>
          <p:cNvSpPr/>
          <p:nvPr/>
        </p:nvSpPr>
        <p:spPr>
          <a:xfrm>
            <a:off x="5399440" y="265041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613612-927C-3D41-9D16-27EBC734051C}"/>
              </a:ext>
            </a:extLst>
          </p:cNvPr>
          <p:cNvSpPr/>
          <p:nvPr/>
        </p:nvSpPr>
        <p:spPr>
          <a:xfrm>
            <a:off x="2946400" y="115146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25BD70-8D52-B34E-B649-DA32A9A3C06C}"/>
              </a:ext>
            </a:extLst>
          </p:cNvPr>
          <p:cNvSpPr/>
          <p:nvPr/>
        </p:nvSpPr>
        <p:spPr>
          <a:xfrm>
            <a:off x="2946400" y="265041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/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blipFill>
                <a:blip r:embed="rId3"/>
                <a:stretch>
                  <a:fillRect l="-7692" t="-3448" r="-576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/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blipFill>
                <a:blip r:embed="rId4"/>
                <a:stretch>
                  <a:fillRect l="-7547" t="-3226" r="-56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/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blipFill>
                <a:blip r:embed="rId5"/>
                <a:stretch>
                  <a:fillRect l="-9615" r="-57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1652B2-13E9-0649-A579-803A539D864E}"/>
              </a:ext>
            </a:extLst>
          </p:cNvPr>
          <p:cNvCxnSpPr>
            <a:stCxn id="2" idx="6"/>
            <a:endCxn id="4" idx="2"/>
          </p:cNvCxnSpPr>
          <p:nvPr/>
        </p:nvCxnSpPr>
        <p:spPr>
          <a:xfrm flipV="1">
            <a:off x="3533422" y="1444978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EE79B0-270A-144A-A5D0-EC9CDF36D56B}"/>
              </a:ext>
            </a:extLst>
          </p:cNvPr>
          <p:cNvCxnSpPr>
            <a:stCxn id="2" idx="6"/>
            <a:endCxn id="5" idx="2"/>
          </p:cNvCxnSpPr>
          <p:nvPr/>
        </p:nvCxnSpPr>
        <p:spPr>
          <a:xfrm>
            <a:off x="3533422" y="2194453"/>
            <a:ext cx="1866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397C0E-8FB3-D746-991F-585E8795FF00}"/>
              </a:ext>
            </a:extLst>
          </p:cNvPr>
          <p:cNvCxnSpPr>
            <a:stCxn id="2" idx="6"/>
            <a:endCxn id="6" idx="2"/>
          </p:cNvCxnSpPr>
          <p:nvPr/>
        </p:nvCxnSpPr>
        <p:spPr>
          <a:xfrm>
            <a:off x="3533422" y="2194453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696FAF-90E5-794D-802D-937D1CE1E719}"/>
              </a:ext>
            </a:extLst>
          </p:cNvPr>
          <p:cNvCxnSpPr>
            <a:cxnSpLocks/>
          </p:cNvCxnSpPr>
          <p:nvPr/>
        </p:nvCxnSpPr>
        <p:spPr>
          <a:xfrm flipH="1">
            <a:off x="3735572" y="1360117"/>
            <a:ext cx="1570206" cy="63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4F6271-6AD7-1E42-B774-D2CBAFF6CA1C}"/>
              </a:ext>
            </a:extLst>
          </p:cNvPr>
          <p:cNvCxnSpPr>
            <a:cxnSpLocks/>
          </p:cNvCxnSpPr>
          <p:nvPr/>
        </p:nvCxnSpPr>
        <p:spPr>
          <a:xfrm flipH="1">
            <a:off x="3877340" y="2090128"/>
            <a:ext cx="14284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287C3A-E8A8-E249-BC63-6B718543E33D}"/>
              </a:ext>
            </a:extLst>
          </p:cNvPr>
          <p:cNvCxnSpPr>
            <a:cxnSpLocks/>
          </p:cNvCxnSpPr>
          <p:nvPr/>
        </p:nvCxnSpPr>
        <p:spPr>
          <a:xfrm flipH="1" flipV="1">
            <a:off x="3877340" y="2225400"/>
            <a:ext cx="1428438" cy="5717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48E771-B5AB-1D4B-87C4-B5BC033B357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2279737" y="2194453"/>
            <a:ext cx="666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F3FC60-C4FC-4A47-AC31-C10D0E4F93F2}"/>
              </a:ext>
            </a:extLst>
          </p:cNvPr>
          <p:cNvCxnSpPr/>
          <p:nvPr/>
        </p:nvCxnSpPr>
        <p:spPr>
          <a:xfrm flipH="1">
            <a:off x="2267211" y="2090127"/>
            <a:ext cx="6791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C956FC2-E8F5-964B-96D7-EC8319E7A719}"/>
              </a:ext>
            </a:extLst>
          </p:cNvPr>
          <p:cNvSpPr txBox="1"/>
          <p:nvPr/>
        </p:nvSpPr>
        <p:spPr>
          <a:xfrm>
            <a:off x="1692406" y="20330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F146DA-50EF-6046-A1ED-CB9AFC38BA5D}"/>
              </a:ext>
            </a:extLst>
          </p:cNvPr>
          <p:cNvSpPr txBox="1"/>
          <p:nvPr/>
        </p:nvSpPr>
        <p:spPr>
          <a:xfrm>
            <a:off x="3052279" y="3235841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B0F141-ABFB-9940-A5B0-DEF17C22C9C0}"/>
              </a:ext>
            </a:extLst>
          </p:cNvPr>
          <p:cNvSpPr txBox="1"/>
          <p:nvPr/>
        </p:nvSpPr>
        <p:spPr>
          <a:xfrm>
            <a:off x="5517845" y="32382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1CC402-F8E0-3541-9EB3-8BBF568864B5}"/>
              </a:ext>
            </a:extLst>
          </p:cNvPr>
          <p:cNvSpPr txBox="1"/>
          <p:nvPr/>
        </p:nvSpPr>
        <p:spPr>
          <a:xfrm>
            <a:off x="6567145" y="199741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BE57B7-DDA1-FB48-984B-D95FE52C029A}"/>
              </a:ext>
            </a:extLst>
          </p:cNvPr>
          <p:cNvCxnSpPr>
            <a:stCxn id="4" idx="6"/>
          </p:cNvCxnSpPr>
          <p:nvPr/>
        </p:nvCxnSpPr>
        <p:spPr>
          <a:xfrm>
            <a:off x="5986462" y="144497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1F4F6E1-735C-7240-A957-79EC0A19F876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5986462" y="2189779"/>
            <a:ext cx="464442" cy="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472413-8F30-7049-85AD-D5FEC97FED58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986462" y="294392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/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blipFill>
                <a:blip r:embed="rId6"/>
                <a:stretch>
                  <a:fillRect l="-11765" r="-882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/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blipFill>
                <a:blip r:embed="rId7"/>
                <a:stretch>
                  <a:fillRect l="-142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The gradient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en-US" dirty="0"/>
                  <a:t> 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en-US" dirty="0" err="1">
                    <a:solidFill>
                      <a:srgbClr val="FF0000"/>
                    </a:solidFill>
                  </a:rPr>
                  <a:t>th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dirty="0"/>
                  <a:t>layer (corresponding to unit j in layer l, connected to unit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in layer 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l-1</a:t>
                </a:r>
                <a:r>
                  <a:rPr lang="en-US" altLang="en-US" dirty="0"/>
                  <a:t>) is a function of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All ‘error’ terms from layer 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l+1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r>
                  <a:rPr lang="en-US" altLang="en-US" dirty="0"/>
                  <a:t>   -- An auxiliary term for computation, not to be confused with gradients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Output from unit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in layer 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l-1</a:t>
                </a:r>
                <a:r>
                  <a:rPr lang="en-US" altLang="en-US" dirty="0"/>
                  <a:t> (input to unit j in layer l)  -- Can be stored at the feed forward phase of computation</a:t>
                </a:r>
              </a:p>
            </p:txBody>
          </p:sp>
        </mc:Choice>
        <mc:Fallback xmlns="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1E495A0-7FE2-9045-B5C8-79A76D2F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blipFill rotWithShape="0">
                <a:blip r:embed="rId8"/>
                <a:stretch>
                  <a:fillRect l="-424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1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Gradient Computation: Backpropagation</a:t>
            </a:r>
            <a:endParaRPr lang="en-US" altLang="en-US" sz="4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AADA36-7973-3144-A383-92057D46D2BB}"/>
              </a:ext>
            </a:extLst>
          </p:cNvPr>
          <p:cNvSpPr/>
          <p:nvPr/>
        </p:nvSpPr>
        <p:spPr>
          <a:xfrm>
            <a:off x="294640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A6B068-0255-7346-A9B9-AF011E9AFCB0}"/>
              </a:ext>
            </a:extLst>
          </p:cNvPr>
          <p:cNvSpPr/>
          <p:nvPr/>
        </p:nvSpPr>
        <p:spPr>
          <a:xfrm>
            <a:off x="5399440" y="115146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23022-491A-5D40-9C66-5010B1460BC0}"/>
              </a:ext>
            </a:extLst>
          </p:cNvPr>
          <p:cNvSpPr/>
          <p:nvPr/>
        </p:nvSpPr>
        <p:spPr>
          <a:xfrm>
            <a:off x="539944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55D0D3-6C03-6042-8C72-F292CCC0B5AA}"/>
              </a:ext>
            </a:extLst>
          </p:cNvPr>
          <p:cNvSpPr/>
          <p:nvPr/>
        </p:nvSpPr>
        <p:spPr>
          <a:xfrm>
            <a:off x="5399440" y="265041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613612-927C-3D41-9D16-27EBC734051C}"/>
              </a:ext>
            </a:extLst>
          </p:cNvPr>
          <p:cNvSpPr/>
          <p:nvPr/>
        </p:nvSpPr>
        <p:spPr>
          <a:xfrm>
            <a:off x="2946400" y="115146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25BD70-8D52-B34E-B649-DA32A9A3C06C}"/>
              </a:ext>
            </a:extLst>
          </p:cNvPr>
          <p:cNvSpPr/>
          <p:nvPr/>
        </p:nvSpPr>
        <p:spPr>
          <a:xfrm>
            <a:off x="2946400" y="265041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/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blipFill>
                <a:blip r:embed="rId3"/>
                <a:stretch>
                  <a:fillRect l="-7692" t="-3448" r="-576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/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blipFill>
                <a:blip r:embed="rId4"/>
                <a:stretch>
                  <a:fillRect l="-7547" t="-3226" r="-56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/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blipFill>
                <a:blip r:embed="rId5"/>
                <a:stretch>
                  <a:fillRect l="-9615" r="-57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1652B2-13E9-0649-A579-803A539D864E}"/>
              </a:ext>
            </a:extLst>
          </p:cNvPr>
          <p:cNvCxnSpPr>
            <a:stCxn id="2" idx="6"/>
            <a:endCxn id="4" idx="2"/>
          </p:cNvCxnSpPr>
          <p:nvPr/>
        </p:nvCxnSpPr>
        <p:spPr>
          <a:xfrm flipV="1">
            <a:off x="3533422" y="1444978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EE79B0-270A-144A-A5D0-EC9CDF36D56B}"/>
              </a:ext>
            </a:extLst>
          </p:cNvPr>
          <p:cNvCxnSpPr>
            <a:stCxn id="2" idx="6"/>
            <a:endCxn id="5" idx="2"/>
          </p:cNvCxnSpPr>
          <p:nvPr/>
        </p:nvCxnSpPr>
        <p:spPr>
          <a:xfrm>
            <a:off x="3533422" y="2194453"/>
            <a:ext cx="1866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397C0E-8FB3-D746-991F-585E8795FF00}"/>
              </a:ext>
            </a:extLst>
          </p:cNvPr>
          <p:cNvCxnSpPr>
            <a:stCxn id="2" idx="6"/>
            <a:endCxn id="6" idx="2"/>
          </p:cNvCxnSpPr>
          <p:nvPr/>
        </p:nvCxnSpPr>
        <p:spPr>
          <a:xfrm>
            <a:off x="3533422" y="2194453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696FAF-90E5-794D-802D-937D1CE1E719}"/>
              </a:ext>
            </a:extLst>
          </p:cNvPr>
          <p:cNvCxnSpPr>
            <a:cxnSpLocks/>
          </p:cNvCxnSpPr>
          <p:nvPr/>
        </p:nvCxnSpPr>
        <p:spPr>
          <a:xfrm flipH="1">
            <a:off x="3735572" y="1360117"/>
            <a:ext cx="1570206" cy="63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4F6271-6AD7-1E42-B774-D2CBAFF6CA1C}"/>
              </a:ext>
            </a:extLst>
          </p:cNvPr>
          <p:cNvCxnSpPr>
            <a:cxnSpLocks/>
          </p:cNvCxnSpPr>
          <p:nvPr/>
        </p:nvCxnSpPr>
        <p:spPr>
          <a:xfrm flipH="1">
            <a:off x="3877340" y="2090128"/>
            <a:ext cx="14284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287C3A-E8A8-E249-BC63-6B718543E33D}"/>
              </a:ext>
            </a:extLst>
          </p:cNvPr>
          <p:cNvCxnSpPr>
            <a:cxnSpLocks/>
          </p:cNvCxnSpPr>
          <p:nvPr/>
        </p:nvCxnSpPr>
        <p:spPr>
          <a:xfrm flipH="1" flipV="1">
            <a:off x="3877340" y="2225400"/>
            <a:ext cx="1428438" cy="5717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48E771-B5AB-1D4B-87C4-B5BC033B357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2279737" y="2194453"/>
            <a:ext cx="666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F3FC60-C4FC-4A47-AC31-C10D0E4F93F2}"/>
              </a:ext>
            </a:extLst>
          </p:cNvPr>
          <p:cNvCxnSpPr/>
          <p:nvPr/>
        </p:nvCxnSpPr>
        <p:spPr>
          <a:xfrm flipH="1">
            <a:off x="2267211" y="2090127"/>
            <a:ext cx="6791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C956FC2-E8F5-964B-96D7-EC8319E7A719}"/>
              </a:ext>
            </a:extLst>
          </p:cNvPr>
          <p:cNvSpPr txBox="1"/>
          <p:nvPr/>
        </p:nvSpPr>
        <p:spPr>
          <a:xfrm>
            <a:off x="1692406" y="20330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F146DA-50EF-6046-A1ED-CB9AFC38BA5D}"/>
              </a:ext>
            </a:extLst>
          </p:cNvPr>
          <p:cNvSpPr txBox="1"/>
          <p:nvPr/>
        </p:nvSpPr>
        <p:spPr>
          <a:xfrm>
            <a:off x="3052279" y="3235841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B0F141-ABFB-9940-A5B0-DEF17C22C9C0}"/>
              </a:ext>
            </a:extLst>
          </p:cNvPr>
          <p:cNvSpPr txBox="1"/>
          <p:nvPr/>
        </p:nvSpPr>
        <p:spPr>
          <a:xfrm>
            <a:off x="5517845" y="32382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1CC402-F8E0-3541-9EB3-8BBF568864B5}"/>
              </a:ext>
            </a:extLst>
          </p:cNvPr>
          <p:cNvSpPr txBox="1"/>
          <p:nvPr/>
        </p:nvSpPr>
        <p:spPr>
          <a:xfrm>
            <a:off x="6567145" y="199741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BE57B7-DDA1-FB48-984B-D95FE52C029A}"/>
              </a:ext>
            </a:extLst>
          </p:cNvPr>
          <p:cNvCxnSpPr>
            <a:stCxn id="4" idx="6"/>
          </p:cNvCxnSpPr>
          <p:nvPr/>
        </p:nvCxnSpPr>
        <p:spPr>
          <a:xfrm>
            <a:off x="5986462" y="144497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1F4F6E1-735C-7240-A957-79EC0A19F876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5986462" y="2189779"/>
            <a:ext cx="464442" cy="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472413-8F30-7049-85AD-D5FEC97FED58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986462" y="294392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/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blipFill>
                <a:blip r:embed="rId6"/>
                <a:stretch>
                  <a:fillRect l="-11765" r="-882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/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blipFill>
                <a:blip r:embed="rId7"/>
                <a:stretch>
                  <a:fillRect l="-142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The ’error’ terms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en-US" dirty="0"/>
                  <a:t> is a function of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 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en-US" dirty="0"/>
                  <a:t> in the layer 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l+1</a:t>
                </a:r>
                <a:r>
                  <a:rPr lang="en-US" altLang="en-US" dirty="0"/>
                  <a:t>, if layer l is a hidden layer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The overall loss value, if layer l is the output layer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We can compute the error at the output, and distributed backwards throughout the network’s layers (backpropagation)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1E495A0-7FE2-9045-B5C8-79A76D2F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blipFill rotWithShape="0">
                <a:blip r:embed="rId8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4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10789680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Popular ensemble methods</a:t>
            </a:r>
          </a:p>
          <a:p>
            <a:pPr lvl="1" eaLnBrk="1" hangingPunct="1"/>
            <a:r>
              <a:rPr lang="en-US" altLang="en-US" sz="2400" dirty="0"/>
              <a:t>Bagging: </a:t>
            </a:r>
            <a:r>
              <a:rPr lang="en-US" altLang="zh-CN" sz="2400" dirty="0"/>
              <a:t> Trains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  <a:r>
              <a:rPr lang="zh-CN" altLang="en-US" sz="2400" dirty="0"/>
              <a:t> </a:t>
            </a:r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set,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parallel</a:t>
            </a:r>
          </a:p>
          <a:p>
            <a:pPr lvl="1"/>
            <a:r>
              <a:rPr lang="en-US" altLang="en-US" sz="2400" dirty="0"/>
              <a:t>Boosting:  </a:t>
            </a:r>
            <a:r>
              <a:rPr lang="en-US" altLang="zh-CN" sz="2400" dirty="0"/>
              <a:t>Trains each new model instance to emphasize the training instances that previous models </a:t>
            </a:r>
            <a:r>
              <a:rPr lang="en-US" altLang="zh-CN" sz="2400" dirty="0" err="1"/>
              <a:t>mis</a:t>
            </a:r>
            <a:r>
              <a:rPr lang="en-US" altLang="zh-CN" sz="2400" dirty="0"/>
              <a:t>-classified,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order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A6858-2622-8D4D-BCD6-23AB670CF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94" y="3502926"/>
            <a:ext cx="4086262" cy="2625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4E91-76B3-7647-ADA4-4BDD925E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307" y="4309695"/>
            <a:ext cx="4712540" cy="144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766C8-C6B7-4F4E-964C-56B5F32EC2CA}"/>
              </a:ext>
            </a:extLst>
          </p:cNvPr>
          <p:cNvSpPr txBox="1"/>
          <p:nvPr/>
        </p:nvSpPr>
        <p:spPr>
          <a:xfrm>
            <a:off x="1653186" y="6116186"/>
            <a:ext cx="2688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Bagging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BC1ED-9FC3-3C45-A948-D4F4AB1C8B28}"/>
              </a:ext>
            </a:extLst>
          </p:cNvPr>
          <p:cNvSpPr txBox="1"/>
          <p:nvPr/>
        </p:nvSpPr>
        <p:spPr>
          <a:xfrm>
            <a:off x="7446227" y="6116185"/>
            <a:ext cx="2688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Boosting</a:t>
            </a:r>
          </a:p>
        </p:txBody>
      </p:sp>
    </p:spTree>
    <p:extLst>
      <p:ext uri="{BB962C8B-B14F-4D97-AF65-F5344CB8AC3E}">
        <p14:creationId xmlns:p14="http://schemas.microsoft.com/office/powerpoint/2010/main" val="1261701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From Neural Networks to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b="1" dirty="0"/>
              <a:t>Deep Learning </a:t>
            </a:r>
            <a:r>
              <a:rPr lang="mr-IN" b="1" dirty="0" smtClean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Training </a:t>
            </a:r>
            <a:r>
              <a:rPr lang="en-US" dirty="0"/>
              <a:t>(deep) neural networks with </a:t>
            </a:r>
            <a:endParaRPr lang="en-US" dirty="0" smtClean="0"/>
          </a:p>
          <a:p>
            <a:pPr lvl="1"/>
            <a:r>
              <a:rPr lang="en-US" dirty="0" smtClean="0"/>
              <a:t>More </a:t>
            </a:r>
            <a:r>
              <a:rPr lang="en-US" dirty="0"/>
              <a:t>neurons, more layers</a:t>
            </a:r>
          </a:p>
          <a:p>
            <a:pPr lvl="1"/>
            <a:r>
              <a:rPr lang="en-US" dirty="0"/>
              <a:t>More complex ways to connect layers</a:t>
            </a:r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b="1" dirty="0" smtClean="0"/>
              <a:t>Tremendous improvement of performance </a:t>
            </a:r>
            <a:r>
              <a:rPr lang="en-US" dirty="0" smtClean="0"/>
              <a:t>in</a:t>
            </a:r>
            <a:endParaRPr lang="en-US" dirty="0"/>
          </a:p>
          <a:p>
            <a:pPr lvl="2"/>
            <a:r>
              <a:rPr lang="en-US" dirty="0" smtClean="0"/>
              <a:t>Image </a:t>
            </a:r>
            <a:r>
              <a:rPr lang="en-US" dirty="0"/>
              <a:t>recognition, natural language processing, AI game playing…</a:t>
            </a:r>
          </a:p>
          <a:p>
            <a:pPr lvl="1"/>
            <a:r>
              <a:rPr lang="en-US" altLang="zh-CN" b="1" dirty="0"/>
              <a:t>Requires no (or less) feature engineering</a:t>
            </a:r>
            <a:r>
              <a:rPr lang="en-US" altLang="zh-CN" dirty="0"/>
              <a:t>, making end-to-end models possible</a:t>
            </a:r>
          </a:p>
          <a:p>
            <a:r>
              <a:rPr lang="en-US" altLang="zh-CN" dirty="0"/>
              <a:t>Several factors lead to deep learning’s success</a:t>
            </a:r>
          </a:p>
          <a:p>
            <a:pPr lvl="1"/>
            <a:r>
              <a:rPr lang="en-US" altLang="zh-CN" dirty="0"/>
              <a:t>Very large data sets</a:t>
            </a:r>
          </a:p>
          <a:p>
            <a:pPr lvl="1"/>
            <a:r>
              <a:rPr lang="en-US" altLang="zh-CN" dirty="0"/>
              <a:t>Massive amounts of computation power (GPU acceleration)</a:t>
            </a:r>
          </a:p>
          <a:p>
            <a:pPr lvl="1"/>
            <a:r>
              <a:rPr lang="en-US" altLang="zh-CN" dirty="0"/>
              <a:t>Advanced neural network structures and tricks</a:t>
            </a:r>
          </a:p>
          <a:p>
            <a:pPr lvl="2"/>
            <a:r>
              <a:rPr lang="en-US" altLang="zh-CN" dirty="0"/>
              <a:t>Convolutional neural networks, recurrent neural networks, …</a:t>
            </a:r>
          </a:p>
          <a:p>
            <a:pPr lvl="2"/>
            <a:r>
              <a:rPr lang="en-US" altLang="zh-CN" dirty="0"/>
              <a:t>Dropout, </a:t>
            </a:r>
            <a:r>
              <a:rPr lang="en-US" altLang="zh-CN" dirty="0" err="1"/>
              <a:t>ReLU</a:t>
            </a:r>
            <a:r>
              <a:rPr lang="en-US" altLang="zh-CN" dirty="0"/>
              <a:t>, residual connection, … (not covered)</a:t>
            </a:r>
          </a:p>
        </p:txBody>
      </p:sp>
    </p:spTree>
    <p:extLst>
      <p:ext uri="{BB962C8B-B14F-4D97-AF65-F5344CB8AC3E}">
        <p14:creationId xmlns:p14="http://schemas.microsoft.com/office/powerpoint/2010/main" val="38461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Convolutional Neural Networks (CNN)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What is convolution?</a:t>
            </a:r>
            <a:endParaRPr lang="en-US" altLang="zh-CN" dirty="0"/>
          </a:p>
        </p:txBody>
      </p:sp>
      <p:pic>
        <p:nvPicPr>
          <p:cNvPr id="4" name="Picture 3" descr="A picture containing crossword puzzle, text&#10;&#10;Description automatically generated">
            <a:extLst>
              <a:ext uri="{FF2B5EF4-FFF2-40B4-BE49-F238E27FC236}">
                <a16:creationId xmlns:a16="http://schemas.microsoft.com/office/drawing/2014/main" id="{FA223FFF-8718-FB41-B2E1-6812F705F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164" y="1818041"/>
            <a:ext cx="4092447" cy="2987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2E4F2-432D-0A40-AA9E-EFC5BAC0A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84" y="1829345"/>
            <a:ext cx="3340100" cy="3057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0A2C1-1BAD-FC4A-96EA-4E3B00F9E0A7}"/>
              </a:ext>
            </a:extLst>
          </p:cNvPr>
          <p:cNvSpPr txBox="1"/>
          <p:nvPr/>
        </p:nvSpPr>
        <p:spPr>
          <a:xfrm>
            <a:off x="416623" y="5047989"/>
            <a:ext cx="37828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B284B-4811-094A-BEBE-1099AA85E649}"/>
              </a:ext>
            </a:extLst>
          </p:cNvPr>
          <p:cNvSpPr txBox="1"/>
          <p:nvPr/>
        </p:nvSpPr>
        <p:spPr>
          <a:xfrm>
            <a:off x="6885750" y="5047988"/>
            <a:ext cx="37828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847E7AD-640E-B041-BE4B-4DD30D477FE6}"/>
              </a:ext>
            </a:extLst>
          </p:cNvPr>
          <p:cNvSpPr txBox="1">
            <a:spLocks noChangeArrowheads="1"/>
          </p:cNvSpPr>
          <p:nvPr/>
        </p:nvSpPr>
        <p:spPr>
          <a:xfrm>
            <a:off x="719553" y="5582255"/>
            <a:ext cx="10915650" cy="1133475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outputs are computed by sliding a </a:t>
            </a:r>
            <a:r>
              <a:rPr lang="en-US" b="1" dirty="0"/>
              <a:t>kernel</a:t>
            </a:r>
            <a:r>
              <a:rPr lang="en-US" dirty="0"/>
              <a:t> (of weights) on the inputs, and computing weighted sum locally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75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Why not deep MLP?</a:t>
            </a:r>
          </a:p>
          <a:p>
            <a:pPr lvl="1"/>
            <a:r>
              <a:rPr lang="en-US" b="1" dirty="0"/>
              <a:t>C</a:t>
            </a:r>
            <a:r>
              <a:rPr lang="en-US" b="1" dirty="0" smtClean="0"/>
              <a:t>omputationally expensive </a:t>
            </a:r>
            <a:r>
              <a:rPr lang="en-US" dirty="0" smtClean="0"/>
              <a:t>(</a:t>
            </a:r>
            <a:r>
              <a:rPr lang="en-US" altLang="zh-CN" dirty="0" smtClean="0"/>
              <a:t>Long training time</a:t>
            </a:r>
            <a:r>
              <a:rPr lang="en-US" dirty="0" smtClean="0"/>
              <a:t>)</a:t>
            </a:r>
          </a:p>
          <a:p>
            <a:pPr lvl="1"/>
            <a:r>
              <a:rPr lang="en-US" b="1" dirty="0"/>
              <a:t>H</a:t>
            </a:r>
            <a:r>
              <a:rPr lang="en-US" b="1" dirty="0" smtClean="0"/>
              <a:t>ard to train </a:t>
            </a:r>
            <a:r>
              <a:rPr lang="en-US" dirty="0" smtClean="0"/>
              <a:t>(</a:t>
            </a:r>
            <a:r>
              <a:rPr lang="en-US" altLang="zh-CN" dirty="0" smtClean="0"/>
              <a:t>slow convergence, local minima</a:t>
            </a:r>
            <a:r>
              <a:rPr lang="en-US" dirty="0" smtClean="0"/>
              <a:t>).</a:t>
            </a:r>
          </a:p>
          <a:p>
            <a:r>
              <a:rPr lang="en-US" altLang="zh-CN" dirty="0" smtClean="0"/>
              <a:t>Motivations </a:t>
            </a:r>
            <a:r>
              <a:rPr lang="en-US" altLang="zh-CN" dirty="0"/>
              <a:t>of convolution</a:t>
            </a:r>
          </a:p>
          <a:p>
            <a:pPr lvl="1"/>
            <a:r>
              <a:rPr lang="en-US" altLang="zh-CN" dirty="0"/>
              <a:t>Sparse interactions</a:t>
            </a:r>
          </a:p>
          <a:p>
            <a:pPr lvl="1"/>
            <a:r>
              <a:rPr lang="en-US" altLang="zh-CN" dirty="0"/>
              <a:t>Parameter sharing</a:t>
            </a:r>
          </a:p>
          <a:p>
            <a:pPr lvl="1"/>
            <a:r>
              <a:rPr lang="en-US" altLang="zh-CN" dirty="0"/>
              <a:t>Equivariant representations</a:t>
            </a:r>
          </a:p>
          <a:p>
            <a:r>
              <a:rPr lang="en-US" altLang="zh-CN" dirty="0"/>
              <a:t>The properties of CNNs are well aligned with properties of many forms of data (e.g. images, text), making them very successful</a:t>
            </a:r>
          </a:p>
        </p:txBody>
      </p:sp>
    </p:spTree>
    <p:extLst>
      <p:ext uri="{BB962C8B-B14F-4D97-AF65-F5344CB8AC3E}">
        <p14:creationId xmlns:p14="http://schemas.microsoft.com/office/powerpoint/2010/main" val="3473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Motivations of convolution</a:t>
            </a:r>
          </a:p>
          <a:p>
            <a:pPr lvl="1"/>
            <a:r>
              <a:rPr lang="en-US" altLang="zh-CN" dirty="0"/>
              <a:t>Sparse interactions</a:t>
            </a:r>
          </a:p>
          <a:p>
            <a:pPr lvl="2"/>
            <a:r>
              <a:rPr lang="en-US" altLang="zh-CN" dirty="0"/>
              <a:t>E.g. 1D convolution with kernel size 3</a:t>
            </a:r>
          </a:p>
          <a:p>
            <a:pPr lvl="2"/>
            <a:r>
              <a:rPr lang="en-US" altLang="zh-CN" dirty="0"/>
              <a:t>Units in deeper layers still connect to a wide range of inputs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200021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5ECB78-CAF2-3A4B-858C-3FDAE0AD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8479"/>
            <a:ext cx="3943524" cy="2677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21B39E-8825-7442-BD22-7876901A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00" y="3178478"/>
            <a:ext cx="4184646" cy="2782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0D695-502D-B343-A97A-EB95931D13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2446" y="3178478"/>
            <a:ext cx="4066912" cy="3344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E6337-5ACE-CF46-B4AA-61B010521232}"/>
              </a:ext>
            </a:extLst>
          </p:cNvPr>
          <p:cNvSpPr txBox="1"/>
          <p:nvPr/>
        </p:nvSpPr>
        <p:spPr>
          <a:xfrm>
            <a:off x="876822" y="5855545"/>
            <a:ext cx="17536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5B895-593B-7D44-830C-9B0B1D23410B}"/>
              </a:ext>
            </a:extLst>
          </p:cNvPr>
          <p:cNvSpPr txBox="1"/>
          <p:nvPr/>
        </p:nvSpPr>
        <p:spPr>
          <a:xfrm>
            <a:off x="5938290" y="5976149"/>
            <a:ext cx="17536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</p:spTree>
    <p:extLst>
      <p:ext uri="{BB962C8B-B14F-4D97-AF65-F5344CB8AC3E}">
        <p14:creationId xmlns:p14="http://schemas.microsoft.com/office/powerpoint/2010/main" val="35012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Motivations of convolution</a:t>
            </a:r>
          </a:p>
          <a:p>
            <a:pPr lvl="1"/>
            <a:r>
              <a:rPr lang="en-US" altLang="zh-CN" b="1" dirty="0"/>
              <a:t>Parameter sharing</a:t>
            </a:r>
          </a:p>
          <a:p>
            <a:pPr lvl="2"/>
            <a:r>
              <a:rPr lang="en-US" altLang="zh-CN" dirty="0"/>
              <a:t>Each kernel is used on all locations of input</a:t>
            </a:r>
          </a:p>
          <a:p>
            <a:pPr lvl="2"/>
            <a:r>
              <a:rPr lang="en-US" altLang="zh-CN" dirty="0"/>
              <a:t>Reduce </a:t>
            </a:r>
            <a:r>
              <a:rPr lang="en-US" altLang="zh-CN" dirty="0" smtClean="0"/>
              <a:t># of parameters</a:t>
            </a:r>
            <a:endParaRPr lang="en-US" altLang="zh-CN" dirty="0"/>
          </a:p>
          <a:p>
            <a:pPr lvl="1"/>
            <a:r>
              <a:rPr lang="en-US" altLang="zh-CN" b="1" dirty="0"/>
              <a:t>Equivariance</a:t>
            </a:r>
          </a:p>
          <a:p>
            <a:pPr lvl="2"/>
            <a:r>
              <a:rPr lang="en-US" altLang="zh-CN" dirty="0"/>
              <a:t>Same input at different location gives same output</a:t>
            </a:r>
          </a:p>
          <a:p>
            <a:pPr lvl="2"/>
            <a:r>
              <a:rPr lang="en-US" altLang="zh-CN" dirty="0"/>
              <a:t>E.g. a cat at the upper right corner and at the lower left corner of an image, will produce the same outputs</a:t>
            </a:r>
          </a:p>
          <a:p>
            <a:pPr lvl="2"/>
            <a:r>
              <a:rPr lang="en-US" altLang="zh-CN" dirty="0"/>
              <a:t>E.g. “University of Illinois” at the start of the sentence and at the end of the sentence produce the same outputs</a:t>
            </a:r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200021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0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CNN: Pooling Layer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CE42B-E155-2F43-9FE4-4721D658B382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Pooling (Subsampling)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Pool hidden units in the same neighborhood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Introduces invariance to local translations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Reduces the number of hidden units in hidden layer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3" name="Picture 2" descr="Max pooling">
            <a:extLst>
              <a:ext uri="{FF2B5EF4-FFF2-40B4-BE49-F238E27FC236}">
                <a16:creationId xmlns:a16="http://schemas.microsoft.com/office/drawing/2014/main" id="{DAD21786-3390-264E-9885-2D0C27A32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257" y="3694526"/>
            <a:ext cx="5773220" cy="25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for Image Recognition: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95B33-42D2-2E49-A697-01134293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37" y="1133475"/>
            <a:ext cx="9257256" cy="4955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456C8-AB29-D84C-8D5F-CF6437F65117}"/>
              </a:ext>
            </a:extLst>
          </p:cNvPr>
          <p:cNvSpPr txBox="1"/>
          <p:nvPr/>
        </p:nvSpPr>
        <p:spPr>
          <a:xfrm>
            <a:off x="3265118" y="5999967"/>
            <a:ext cx="56617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example CNN for hand written digit recognition</a:t>
            </a:r>
          </a:p>
        </p:txBody>
      </p:sp>
    </p:spTree>
    <p:extLst>
      <p:ext uri="{BB962C8B-B14F-4D97-AF65-F5344CB8AC3E}">
        <p14:creationId xmlns:p14="http://schemas.microsoft.com/office/powerpoint/2010/main" val="17089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Recurrent Neural Networks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Handling sequences with </a:t>
            </a:r>
            <a:r>
              <a:rPr lang="en-US" altLang="en-US" b="1" dirty="0"/>
              <a:t>Recurrent Neural Networks (RNN)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At each time step, the input and the previous hidden state are fed into the network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9" name="Picture 8" descr="RNN">
            <a:extLst>
              <a:ext uri="{FF2B5EF4-FFF2-40B4-BE49-F238E27FC236}">
                <a16:creationId xmlns:a16="http://schemas.microsoft.com/office/drawing/2014/main" id="{7D4C0AB9-638F-C745-8E30-ADD15A344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876" y="2194126"/>
            <a:ext cx="6249705" cy="44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0" y="3409983"/>
            <a:ext cx="5954132" cy="811927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Recurrent Neural Networks: General Concepts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3374" y="1133474"/>
            <a:ext cx="10915650" cy="542712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Modeling the time dimension</a:t>
            </a:r>
            <a:r>
              <a:rPr lang="en-US" altLang="zh-CN" dirty="0" smtClean="0"/>
              <a:t>: </a:t>
            </a:r>
          </a:p>
          <a:p>
            <a:pPr lvl="1">
              <a:spcAft>
                <a:spcPts val="600"/>
              </a:spcAft>
            </a:pPr>
            <a:r>
              <a:rPr lang="en-US" altLang="zh-CN" b="1" dirty="0"/>
              <a:t>F</a:t>
            </a:r>
            <a:r>
              <a:rPr lang="en-US" altLang="zh-CN" b="1" dirty="0" smtClean="0"/>
              <a:t>eedback</a:t>
            </a:r>
            <a:r>
              <a:rPr lang="zh-CN" altLang="en-US" b="1" dirty="0" smtClean="0"/>
              <a:t> </a:t>
            </a:r>
            <a:r>
              <a:rPr lang="en-US" altLang="zh-CN" b="1" dirty="0"/>
              <a:t>loops</a:t>
            </a:r>
            <a:r>
              <a:rPr lang="zh-CN" altLang="en-US" b="1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past</a:t>
            </a:r>
            <a:r>
              <a:rPr lang="zh-CN" altLang="en-US" dirty="0"/>
              <a:t> </a:t>
            </a:r>
            <a:r>
              <a:rPr lang="en-US" altLang="zh-CN" dirty="0"/>
              <a:t>decisions</a:t>
            </a:r>
          </a:p>
          <a:p>
            <a:pPr lvl="1">
              <a:spcAft>
                <a:spcPts val="600"/>
              </a:spcAft>
            </a:pPr>
            <a:r>
              <a:rPr lang="en-US" altLang="zh-CN" b="1" dirty="0"/>
              <a:t>Long-term</a:t>
            </a:r>
            <a:r>
              <a:rPr lang="zh-CN" altLang="en-US" b="1" dirty="0"/>
              <a:t> </a:t>
            </a:r>
            <a:r>
              <a:rPr lang="en-US" altLang="zh-CN" b="1" dirty="0"/>
              <a:t>dependencies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preserve</a:t>
            </a:r>
            <a:r>
              <a:rPr lang="zh-CN" altLang="en-US" dirty="0"/>
              <a:t> </a:t>
            </a:r>
            <a:r>
              <a:rPr lang="en-US" altLang="zh-CN" dirty="0"/>
              <a:t>sequential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RNNs are trained to generate sequences: Output at each timestamp is based on </a:t>
            </a:r>
            <a:r>
              <a:rPr lang="en-US" altLang="zh-CN" dirty="0" smtClean="0">
                <a:solidFill>
                  <a:srgbClr val="FF0000"/>
                </a:solidFill>
              </a:rPr>
              <a:t>ALL</a:t>
            </a:r>
            <a:r>
              <a:rPr lang="en-US" altLang="zh-CN" dirty="0" smtClean="0"/>
              <a:t> inputs (current and previous)</a:t>
            </a:r>
          </a:p>
          <a:p>
            <a:pPr>
              <a:spcAft>
                <a:spcPts val="600"/>
              </a:spcAft>
            </a:pPr>
            <a:endParaRPr lang="en-US" altLang="zh-CN" dirty="0"/>
          </a:p>
          <a:p>
            <a:pPr lvl="1">
              <a:spcAft>
                <a:spcPts val="600"/>
              </a:spcAft>
            </a:pPr>
            <a:r>
              <a:rPr lang="en-US" altLang="zh-CN" dirty="0"/>
              <a:t>Compute a gradient with the algorithm BPTT (backpropagation through time)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Major obstacles of RNN: Vanishing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Exploding</a:t>
            </a:r>
            <a:r>
              <a:rPr lang="zh-CN" altLang="en-US" dirty="0"/>
              <a:t> </a:t>
            </a:r>
            <a:r>
              <a:rPr lang="en-US" altLang="zh-CN" dirty="0"/>
              <a:t>Gradients 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When the gradient becomes too large or too small, it is difficult to model long-range dependencies (10 timestamps or more)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Solution: Use a variant of RNN: LSTM (1997, by </a:t>
            </a:r>
            <a:r>
              <a:rPr lang="en-US" altLang="zh-CN" dirty="0" err="1"/>
              <a:t>Hochreiter</a:t>
            </a:r>
            <a:r>
              <a:rPr lang="en-US" altLang="zh-CN" dirty="0"/>
              <a:t> and </a:t>
            </a:r>
            <a:r>
              <a:rPr lang="en-US" altLang="zh-CN" dirty="0" err="1"/>
              <a:t>Schmidthuber</a:t>
            </a:r>
            <a:r>
              <a:rPr lang="en-US" altLang="zh-C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62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RNN for Machine Translation: Example</a:t>
            </a:r>
          </a:p>
        </p:txBody>
      </p:sp>
      <p:pic>
        <p:nvPicPr>
          <p:cNvPr id="3" name="Picture 2" descr="NMT">
            <a:extLst>
              <a:ext uri="{FF2B5EF4-FFF2-40B4-BE49-F238E27FC236}">
                <a16:creationId xmlns:a16="http://schemas.microsoft.com/office/drawing/2014/main" id="{5A87396F-1CEC-AF4D-B71F-ECB3CF8C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907" y="1691013"/>
            <a:ext cx="7898186" cy="40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533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Bagging: Boo</a:t>
            </a:r>
            <a:r>
              <a:rPr lang="en-US" altLang="zh-CN" sz="4000" dirty="0"/>
              <a:t>t</a:t>
            </a:r>
            <a:r>
              <a:rPr lang="en-US" altLang="en-US" sz="4000" dirty="0"/>
              <a:t>strap Aggregation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471" y="1125630"/>
            <a:ext cx="10991850" cy="559117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Analogy: Diagnosis based on multiple doctors’ majority vote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Training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For </a:t>
            </a:r>
            <a:r>
              <a:rPr lang="en-US" altLang="en-US" sz="2400" dirty="0" err="1"/>
              <a:t>i</a:t>
            </a:r>
            <a:r>
              <a:rPr lang="en-US" altLang="en-US" sz="2400" dirty="0"/>
              <a:t> = 1 to k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create bootstrap sample,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, by sampling D with replacement;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use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and the learning scheme to derive a model, M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;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Classification: classify an unknown sample</a:t>
            </a:r>
            <a:r>
              <a:rPr lang="en-US" altLang="en-US" sz="2400" b="1" dirty="0"/>
              <a:t> X</a:t>
            </a:r>
            <a:r>
              <a:rPr lang="en-US" altLang="en-US" sz="240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let each of the k models classify X and return the majority vote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Prediction: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To predict continuous variables, use average prediction instead of vote</a:t>
            </a:r>
          </a:p>
        </p:txBody>
      </p:sp>
    </p:spTree>
    <p:extLst>
      <p:ext uri="{BB962C8B-B14F-4D97-AF65-F5344CB8AC3E}">
        <p14:creationId xmlns:p14="http://schemas.microsoft.com/office/powerpoint/2010/main" val="396803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Deep Learning Recap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1232610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Pros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Very good performance on certain tasks, for certain types of data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Images: image recognition, segmentation, …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Text (sometimes): machine translation, language modeling,…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…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Requires very little feature engineering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Good generalization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E.g. models trained on ImageNet dataset for classification can help tasks such as segmentation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Cons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Requires huge amounts of computation power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Black box model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Hard to tune the architecture and hyperparameters for new tasks</a:t>
            </a:r>
          </a:p>
        </p:txBody>
      </p:sp>
    </p:spTree>
    <p:extLst>
      <p:ext uri="{BB962C8B-B14F-4D97-AF65-F5344CB8AC3E}">
        <p14:creationId xmlns:p14="http://schemas.microsoft.com/office/powerpoint/2010/main" val="21525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5208822" y="4091180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C75E068-1729-4E67-BA58-BA1F84D48BE4}"/>
                  </a:ext>
                </a:extLst>
              </p14:cNvPr>
              <p14:cNvContentPartPr/>
              <p14:nvPr/>
            </p14:nvContentPartPr>
            <p14:xfrm>
              <a:off x="114480" y="62676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75E068-1729-4E67-BA58-BA1F84D48B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120" y="62582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E230E6-495D-456D-B28E-DBC6087C8BC8}"/>
                  </a:ext>
                </a:extLst>
              </p14:cNvPr>
              <p14:cNvContentPartPr/>
              <p14:nvPr/>
            </p14:nvContentPartPr>
            <p14:xfrm>
              <a:off x="3305160" y="4809960"/>
              <a:ext cx="2467440" cy="762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E230E6-495D-456D-B28E-DBC6087C8B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5800" y="4800600"/>
                <a:ext cx="2486160" cy="78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2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8783638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Using IF-THEN Rules for Classification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1095375"/>
            <a:ext cx="11753056" cy="568642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Represent the knowledge in the form of </a:t>
            </a:r>
            <a:r>
              <a:rPr lang="en-US" altLang="en-US" sz="2400" b="1" dirty="0"/>
              <a:t>IF-THEN</a:t>
            </a:r>
            <a:r>
              <a:rPr lang="en-US" altLang="en-US" sz="2400" dirty="0"/>
              <a:t> rules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400" dirty="0"/>
              <a:t>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:  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youth AND </a:t>
            </a:r>
            <a:r>
              <a:rPr lang="en-US" altLang="en-US" sz="2400" i="1" dirty="0"/>
              <a:t>student</a:t>
            </a:r>
            <a:r>
              <a:rPr lang="en-US" altLang="en-US" sz="2400" dirty="0"/>
              <a:t> = yes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yes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Assessment of a rule: </a:t>
            </a:r>
            <a:r>
              <a:rPr lang="en-US" altLang="en-US" sz="2400" i="1" dirty="0"/>
              <a:t>coverage</a:t>
            </a:r>
            <a:r>
              <a:rPr lang="en-US" altLang="en-US" sz="2400" dirty="0"/>
              <a:t> and </a:t>
            </a:r>
            <a:r>
              <a:rPr lang="en-US" altLang="en-US" sz="2400" i="1" dirty="0"/>
              <a:t>accuracy</a:t>
            </a:r>
            <a:r>
              <a:rPr lang="en-US" altLang="en-US" sz="240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coverage(R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) = ratio of tuples covered by </a:t>
            </a:r>
            <a:r>
              <a:rPr lang="en-US" altLang="en-US" sz="2400" b="1" dirty="0"/>
              <a:t>the condition of </a:t>
            </a:r>
            <a:r>
              <a:rPr lang="en-US" altLang="en-US" sz="2400" dirty="0"/>
              <a:t>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(THEN-part is not important for this)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accuracy(R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)</a:t>
            </a:r>
            <a:r>
              <a:rPr lang="en-US" altLang="en-US" sz="2400" baseline="-25000" dirty="0"/>
              <a:t> </a:t>
            </a:r>
            <a:r>
              <a:rPr lang="en-US" altLang="en-US" sz="2400" dirty="0"/>
              <a:t>= ratio of tuples correctly classified by R</a:t>
            </a:r>
            <a:r>
              <a:rPr lang="en-US" altLang="en-US" sz="2400" baseline="-25000" dirty="0"/>
              <a:t>1  </a:t>
            </a:r>
            <a:r>
              <a:rPr lang="en-US" altLang="en-US" sz="2400" dirty="0"/>
              <a:t>in the covered ones (both IF-part and THEN-part counts)</a:t>
            </a:r>
          </a:p>
          <a:p>
            <a:pPr lvl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If more than one rule are triggered, need </a:t>
            </a:r>
            <a:r>
              <a:rPr lang="en-US" altLang="en-US" sz="2400" b="1" dirty="0"/>
              <a:t>conflict resolution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b="1" dirty="0"/>
              <a:t>Size ordering</a:t>
            </a:r>
            <a:r>
              <a:rPr lang="en-US" altLang="en-US" sz="2400" dirty="0"/>
              <a:t>: assign the highest priority to the triggering rules that has the “toughest” requirement (i.e., with the </a:t>
            </a:r>
            <a:r>
              <a:rPr lang="en-US" altLang="en-US" sz="2400" i="1" dirty="0"/>
              <a:t>most attribute tests</a:t>
            </a:r>
            <a:r>
              <a:rPr lang="en-US" altLang="en-US" sz="2400" dirty="0"/>
              <a:t>)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b="1" dirty="0"/>
              <a:t>Class-based ordering</a:t>
            </a:r>
            <a:r>
              <a:rPr lang="en-US" altLang="en-US" sz="2400" dirty="0"/>
              <a:t>: decreasing order of </a:t>
            </a:r>
            <a:r>
              <a:rPr lang="en-US" altLang="en-US" sz="2400" i="1" dirty="0"/>
              <a:t>prevalence or misclassification cost per class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b="1" dirty="0"/>
              <a:t>Rule-based ordering </a:t>
            </a:r>
            <a:r>
              <a:rPr lang="en-US" altLang="en-US" sz="2400" dirty="0"/>
              <a:t>(</a:t>
            </a:r>
            <a:r>
              <a:rPr lang="en-US" altLang="en-US" sz="2400" b="1" dirty="0"/>
              <a:t>decision list</a:t>
            </a:r>
            <a:r>
              <a:rPr lang="en-US" altLang="en-US" sz="2400" dirty="0"/>
              <a:t>): rules are organized into one long priority list, according to some measure of rule quality or by experts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CD470E-2343-4494-890F-B551F6E5F7D7}"/>
                  </a:ext>
                </a:extLst>
              </p14:cNvPr>
              <p14:cNvContentPartPr/>
              <p14:nvPr/>
            </p14:nvContentPartPr>
            <p14:xfrm>
              <a:off x="590400" y="780840"/>
              <a:ext cx="10906200" cy="1095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CD470E-2343-4494-890F-B551F6E5F7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040" y="771480"/>
                <a:ext cx="10924920" cy="111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54332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9" name="Group 59"/>
          <p:cNvGrpSpPr>
            <a:grpSpLocks/>
          </p:cNvGrpSpPr>
          <p:nvPr/>
        </p:nvGrpSpPr>
        <p:grpSpPr bwMode="auto">
          <a:xfrm>
            <a:off x="7399781" y="1276351"/>
            <a:ext cx="4173094" cy="2600324"/>
            <a:chOff x="3509" y="144"/>
            <a:chExt cx="2080" cy="1236"/>
          </a:xfrm>
        </p:grpSpPr>
        <p:sp>
          <p:nvSpPr>
            <p:cNvPr id="45063" name="Rectangle 34"/>
            <p:cNvSpPr>
              <a:spLocks noChangeArrowheads="1"/>
            </p:cNvSpPr>
            <p:nvPr/>
          </p:nvSpPr>
          <p:spPr bwMode="auto">
            <a:xfrm>
              <a:off x="4272" y="144"/>
              <a:ext cx="336" cy="180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age?</a:t>
              </a:r>
            </a:p>
          </p:txBody>
        </p:sp>
        <p:grpSp>
          <p:nvGrpSpPr>
            <p:cNvPr id="45064" name="Group 58"/>
            <p:cNvGrpSpPr>
              <a:grpSpLocks/>
            </p:cNvGrpSpPr>
            <p:nvPr/>
          </p:nvGrpSpPr>
          <p:grpSpPr bwMode="auto">
            <a:xfrm>
              <a:off x="3509" y="290"/>
              <a:ext cx="2080" cy="1090"/>
              <a:chOff x="3509" y="144"/>
              <a:chExt cx="2080" cy="1090"/>
            </a:xfrm>
          </p:grpSpPr>
          <p:sp>
            <p:nvSpPr>
              <p:cNvPr id="45065" name="Rectangle 36"/>
              <p:cNvSpPr>
                <a:spLocks noChangeArrowheads="1"/>
              </p:cNvSpPr>
              <p:nvPr/>
            </p:nvSpPr>
            <p:spPr bwMode="auto">
              <a:xfrm>
                <a:off x="3732" y="528"/>
                <a:ext cx="469" cy="180"/>
              </a:xfrm>
              <a:prstGeom prst="rect">
                <a:avLst/>
              </a:prstGeom>
              <a:solidFill>
                <a:srgbClr val="00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student?</a:t>
                </a:r>
              </a:p>
            </p:txBody>
          </p:sp>
          <p:sp>
            <p:nvSpPr>
              <p:cNvPr id="45066" name="Rectangle 37"/>
              <p:cNvSpPr>
                <a:spLocks noChangeArrowheads="1"/>
              </p:cNvSpPr>
              <p:nvPr/>
            </p:nvSpPr>
            <p:spPr bwMode="auto">
              <a:xfrm>
                <a:off x="4844" y="528"/>
                <a:ext cx="679" cy="180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credit rating?</a:t>
                </a:r>
              </a:p>
            </p:txBody>
          </p:sp>
          <p:sp>
            <p:nvSpPr>
              <p:cNvPr id="45067" name="Line 38"/>
              <p:cNvSpPr>
                <a:spLocks noChangeShapeType="1"/>
              </p:cNvSpPr>
              <p:nvPr/>
            </p:nvSpPr>
            <p:spPr bwMode="auto">
              <a:xfrm flipH="1">
                <a:off x="3971" y="155"/>
                <a:ext cx="317" cy="4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68" name="Line 39"/>
              <p:cNvSpPr>
                <a:spLocks noChangeShapeType="1"/>
              </p:cNvSpPr>
              <p:nvPr/>
            </p:nvSpPr>
            <p:spPr bwMode="auto">
              <a:xfrm flipH="1">
                <a:off x="4481" y="169"/>
                <a:ext cx="0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69" name="Line 40"/>
              <p:cNvSpPr>
                <a:spLocks noChangeShapeType="1"/>
              </p:cNvSpPr>
              <p:nvPr/>
            </p:nvSpPr>
            <p:spPr bwMode="auto">
              <a:xfrm>
                <a:off x="4636" y="144"/>
                <a:ext cx="534" cy="44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0" name="Rectangle 41"/>
              <p:cNvSpPr>
                <a:spLocks noChangeArrowheads="1"/>
              </p:cNvSpPr>
              <p:nvPr/>
            </p:nvSpPr>
            <p:spPr bwMode="auto">
              <a:xfrm>
                <a:off x="3900" y="288"/>
                <a:ext cx="308" cy="16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&lt;=30</a:t>
                </a:r>
                <a:endPara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071" name="Rectangle 42"/>
              <p:cNvSpPr>
                <a:spLocks noChangeArrowheads="1"/>
              </p:cNvSpPr>
              <p:nvPr/>
            </p:nvSpPr>
            <p:spPr bwMode="auto">
              <a:xfrm>
                <a:off x="4834" y="325"/>
                <a:ext cx="255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&gt;40</a:t>
                </a:r>
                <a:endPara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072" name="Line 43"/>
              <p:cNvSpPr>
                <a:spLocks noChangeShapeType="1"/>
              </p:cNvSpPr>
              <p:nvPr/>
            </p:nvSpPr>
            <p:spPr bwMode="auto">
              <a:xfrm flipH="1">
                <a:off x="3636" y="743"/>
                <a:ext cx="268" cy="3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3" name="Line 44"/>
              <p:cNvSpPr>
                <a:spLocks noChangeShapeType="1"/>
              </p:cNvSpPr>
              <p:nvPr/>
            </p:nvSpPr>
            <p:spPr bwMode="auto">
              <a:xfrm>
                <a:off x="4026" y="743"/>
                <a:ext cx="244" cy="3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4" name="Line 45"/>
              <p:cNvSpPr>
                <a:spLocks noChangeShapeType="1"/>
              </p:cNvSpPr>
              <p:nvPr/>
            </p:nvSpPr>
            <p:spPr bwMode="auto">
              <a:xfrm flipH="1">
                <a:off x="4856" y="743"/>
                <a:ext cx="244" cy="2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5" name="Line 46"/>
              <p:cNvSpPr>
                <a:spLocks noChangeShapeType="1"/>
              </p:cNvSpPr>
              <p:nvPr/>
            </p:nvSpPr>
            <p:spPr bwMode="auto">
              <a:xfrm>
                <a:off x="5246" y="743"/>
                <a:ext cx="220" cy="2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6" name="Line 47"/>
              <p:cNvSpPr>
                <a:spLocks noChangeShapeType="1"/>
              </p:cNvSpPr>
              <p:nvPr/>
            </p:nvSpPr>
            <p:spPr bwMode="auto">
              <a:xfrm>
                <a:off x="4481" y="438"/>
                <a:ext cx="0" cy="1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7" name="Rectangle 48"/>
              <p:cNvSpPr>
                <a:spLocks noChangeArrowheads="1"/>
              </p:cNvSpPr>
              <p:nvPr/>
            </p:nvSpPr>
            <p:spPr bwMode="auto">
              <a:xfrm>
                <a:off x="3509" y="1054"/>
                <a:ext cx="218" cy="18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no</a:t>
                </a:r>
              </a:p>
            </p:txBody>
          </p:sp>
          <p:sp>
            <p:nvSpPr>
              <p:cNvPr id="45078" name="Rectangle 49"/>
              <p:cNvSpPr>
                <a:spLocks noChangeArrowheads="1"/>
              </p:cNvSpPr>
              <p:nvPr/>
            </p:nvSpPr>
            <p:spPr bwMode="auto">
              <a:xfrm>
                <a:off x="4145" y="1054"/>
                <a:ext cx="254" cy="18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79" name="Rectangle 50"/>
              <p:cNvSpPr>
                <a:spLocks noChangeArrowheads="1"/>
              </p:cNvSpPr>
              <p:nvPr/>
            </p:nvSpPr>
            <p:spPr bwMode="auto">
              <a:xfrm>
                <a:off x="5335" y="1030"/>
                <a:ext cx="254" cy="18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80" name="Rectangle 51"/>
              <p:cNvSpPr>
                <a:spLocks noChangeArrowheads="1"/>
              </p:cNvSpPr>
              <p:nvPr/>
            </p:nvSpPr>
            <p:spPr bwMode="auto">
              <a:xfrm>
                <a:off x="4354" y="595"/>
                <a:ext cx="254" cy="18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81" name="Rectangle 52"/>
              <p:cNvSpPr>
                <a:spLocks noChangeArrowheads="1"/>
              </p:cNvSpPr>
              <p:nvPr/>
            </p:nvSpPr>
            <p:spPr bwMode="auto">
              <a:xfrm>
                <a:off x="4295" y="335"/>
                <a:ext cx="341" cy="9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31..40</a:t>
                </a:r>
                <a:endPara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082" name="Rectangle 53"/>
              <p:cNvSpPr>
                <a:spLocks noChangeArrowheads="1"/>
              </p:cNvSpPr>
              <p:nvPr/>
            </p:nvSpPr>
            <p:spPr bwMode="auto">
              <a:xfrm rot="21456844">
                <a:off x="4728" y="1036"/>
                <a:ext cx="218" cy="18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no</a:t>
                </a:r>
              </a:p>
            </p:txBody>
          </p:sp>
          <p:sp>
            <p:nvSpPr>
              <p:cNvPr id="45083" name="Rectangle 54"/>
              <p:cNvSpPr>
                <a:spLocks noChangeArrowheads="1"/>
              </p:cNvSpPr>
              <p:nvPr/>
            </p:nvSpPr>
            <p:spPr bwMode="auto">
              <a:xfrm>
                <a:off x="5247" y="815"/>
                <a:ext cx="239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fair</a:t>
                </a:r>
              </a:p>
            </p:txBody>
          </p:sp>
          <p:sp>
            <p:nvSpPr>
              <p:cNvPr id="45084" name="Rectangle 55"/>
              <p:cNvSpPr>
                <a:spLocks noChangeArrowheads="1"/>
              </p:cNvSpPr>
              <p:nvPr/>
            </p:nvSpPr>
            <p:spPr bwMode="auto">
              <a:xfrm>
                <a:off x="4692" y="815"/>
                <a:ext cx="445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excellent</a:t>
                </a:r>
              </a:p>
            </p:txBody>
          </p:sp>
          <p:sp>
            <p:nvSpPr>
              <p:cNvPr id="45085" name="Rectangle 56"/>
              <p:cNvSpPr>
                <a:spLocks noChangeArrowheads="1"/>
              </p:cNvSpPr>
              <p:nvPr/>
            </p:nvSpPr>
            <p:spPr bwMode="auto">
              <a:xfrm>
                <a:off x="4075" y="839"/>
                <a:ext cx="233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86" name="Rectangle 57"/>
              <p:cNvSpPr>
                <a:spLocks noChangeArrowheads="1"/>
              </p:cNvSpPr>
              <p:nvPr/>
            </p:nvSpPr>
            <p:spPr bwMode="auto">
              <a:xfrm>
                <a:off x="3637" y="839"/>
                <a:ext cx="218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no</a:t>
                </a:r>
              </a:p>
            </p:txBody>
          </p:sp>
        </p:grpSp>
      </p:grp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629" y="3986652"/>
            <a:ext cx="9623902" cy="2756494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Example: Rule extraction from our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decision-tree</a:t>
            </a:r>
          </a:p>
          <a:p>
            <a:pPr lvl="1" eaLnBrk="1" hangingPunct="1">
              <a:spcBef>
                <a:spcPct val="40000"/>
              </a:spcBef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young AND </a:t>
            </a:r>
            <a:r>
              <a:rPr lang="en-US" altLang="en-US" sz="2400" i="1" dirty="0"/>
              <a:t>student</a:t>
            </a:r>
            <a:r>
              <a:rPr lang="en-US" altLang="en-US" sz="2400" dirty="0"/>
              <a:t> = </a:t>
            </a:r>
            <a:r>
              <a:rPr lang="en-US" altLang="en-US" sz="2400" i="1" dirty="0"/>
              <a:t>no</a:t>
            </a:r>
            <a:r>
              <a:rPr lang="en-US" altLang="en-US" sz="2400" dirty="0"/>
              <a:t>     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no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young AND </a:t>
            </a:r>
            <a:r>
              <a:rPr lang="en-US" altLang="en-US" sz="2400" i="1" dirty="0"/>
              <a:t>student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  <a:r>
              <a:rPr lang="en-US" altLang="en-US" sz="2400" dirty="0"/>
              <a:t>    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mid-age 			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old AND </a:t>
            </a:r>
            <a:r>
              <a:rPr lang="en-US" altLang="en-US" sz="2400" i="1" dirty="0" err="1"/>
              <a:t>credit_rating</a:t>
            </a:r>
            <a:r>
              <a:rPr lang="en-US" altLang="en-US" sz="2400" dirty="0"/>
              <a:t> = </a:t>
            </a:r>
            <a:r>
              <a:rPr lang="en-US" altLang="en-US" sz="2400" i="1" dirty="0"/>
              <a:t>excellent</a:t>
            </a:r>
            <a:r>
              <a:rPr lang="en-US" altLang="en-US" sz="2400" dirty="0"/>
              <a:t>  THEN </a:t>
            </a:r>
            <a:r>
              <a:rPr lang="en-US" altLang="en-US" sz="2400" i="1" dirty="0" err="1"/>
              <a:t>buys_computer</a:t>
            </a:r>
            <a:r>
              <a:rPr lang="en-US" altLang="en-US" sz="2400" i="1" dirty="0"/>
              <a:t> </a:t>
            </a:r>
            <a:r>
              <a:rPr lang="en-US" altLang="en-US" sz="2400" dirty="0"/>
              <a:t>= </a:t>
            </a:r>
            <a:r>
              <a:rPr lang="en-US" altLang="en-US" sz="2400" i="1" dirty="0"/>
              <a:t>no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old AND </a:t>
            </a:r>
            <a:r>
              <a:rPr lang="en-US" altLang="en-US" sz="2400" i="1" dirty="0" err="1"/>
              <a:t>credit_rating</a:t>
            </a:r>
            <a:r>
              <a:rPr lang="en-US" altLang="en-US" sz="2400" dirty="0"/>
              <a:t> = </a:t>
            </a:r>
            <a:r>
              <a:rPr lang="en-US" altLang="en-US" sz="2400" i="1" dirty="0"/>
              <a:t>fair</a:t>
            </a:r>
            <a:r>
              <a:rPr lang="en-US" altLang="en-US" sz="2400" dirty="0"/>
              <a:t>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375" y="228600"/>
            <a:ext cx="8783638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Rule Extraction from a Decision Tree</a:t>
            </a:r>
          </a:p>
        </p:txBody>
      </p:sp>
      <p:sp>
        <p:nvSpPr>
          <p:cNvPr id="45062" name="Rectangle 60"/>
          <p:cNvSpPr>
            <a:spLocks noChangeArrowheads="1"/>
          </p:cNvSpPr>
          <p:nvPr/>
        </p:nvSpPr>
        <p:spPr bwMode="auto">
          <a:xfrm>
            <a:off x="496629" y="1174507"/>
            <a:ext cx="6465012" cy="279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Rules are </a:t>
            </a:r>
            <a:r>
              <a:rPr lang="en-US" altLang="en-US" sz="2400" i="1" dirty="0">
                <a:solidFill>
                  <a:srgbClr val="000000"/>
                </a:solidFill>
              </a:rPr>
              <a:t>easier to understand</a:t>
            </a:r>
            <a:r>
              <a:rPr lang="en-US" altLang="en-US" sz="2400" dirty="0">
                <a:solidFill>
                  <a:srgbClr val="000000"/>
                </a:solidFill>
              </a:rPr>
              <a:t> than large trees</a:t>
            </a:r>
          </a:p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One rule is created </a:t>
            </a:r>
            <a:r>
              <a:rPr lang="en-US" altLang="en-US" sz="2400" i="1" dirty="0">
                <a:solidFill>
                  <a:srgbClr val="000000"/>
                </a:solidFill>
              </a:rPr>
              <a:t>for each path</a:t>
            </a:r>
            <a:r>
              <a:rPr lang="en-US" altLang="en-US" sz="2400" dirty="0">
                <a:solidFill>
                  <a:srgbClr val="000000"/>
                </a:solidFill>
              </a:rPr>
              <a:t> from the root to a leaf</a:t>
            </a:r>
          </a:p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Each attribute-value pair along a path forms a conjunction: the leaf holds the class prediction </a:t>
            </a:r>
          </a:p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Rules are mutually exclusive and exhaustive</a:t>
            </a:r>
          </a:p>
        </p:txBody>
      </p:sp>
    </p:spTree>
    <p:extLst>
      <p:ext uri="{BB962C8B-B14F-4D97-AF65-F5344CB8AC3E}">
        <p14:creationId xmlns:p14="http://schemas.microsoft.com/office/powerpoint/2010/main" val="15142236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 eaLnBrk="1" hangingPunct="1">
              <a:spcAft>
                <a:spcPts val="600"/>
              </a:spcAft>
            </a:pPr>
            <a:r>
              <a:rPr lang="en-US" altLang="en-US" sz="2400" i="1" dirty="0"/>
              <a:t>Step 0: Start with an empty list of rules.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2279"/>
          <a:stretch/>
        </p:blipFill>
        <p:spPr bwMode="auto">
          <a:xfrm>
            <a:off x="6896902" y="3590121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2082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 eaLnBrk="1" hangingPunct="1">
              <a:spcAft>
                <a:spcPts val="600"/>
              </a:spcAft>
            </a:pPr>
            <a:r>
              <a:rPr lang="en-US" altLang="en-US" sz="2400" i="1" dirty="0"/>
              <a:t>Step 1: Learn a rule 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2279"/>
          <a:stretch/>
        </p:blipFill>
        <p:spPr bwMode="auto">
          <a:xfrm>
            <a:off x="7172426" y="3580498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624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 eaLnBrk="1" hangingPunct="1">
              <a:spcAft>
                <a:spcPts val="600"/>
              </a:spcAft>
            </a:pPr>
            <a:r>
              <a:rPr lang="en-US" altLang="en-US" sz="2400" i="1" dirty="0"/>
              <a:t>Step 2: The tuples covered by the rules are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altLang="en-US" sz="2400" i="1" dirty="0"/>
              <a:t>  removed.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2" r="50000" b="3347"/>
          <a:stretch/>
        </p:blipFill>
        <p:spPr bwMode="auto">
          <a:xfrm>
            <a:off x="6816291" y="3587715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797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>
              <a:spcAft>
                <a:spcPts val="600"/>
              </a:spcAft>
            </a:pPr>
            <a:r>
              <a:rPr lang="en-US" altLang="en-US" sz="2400" i="1" dirty="0"/>
              <a:t>Step 3: Repeat the process </a:t>
            </a:r>
            <a:r>
              <a:rPr lang="en-US" altLang="en-US" sz="2400" dirty="0"/>
              <a:t>on the remaining </a:t>
            </a:r>
          </a:p>
          <a:p>
            <a:pPr marL="0" lvl="1" indent="0">
              <a:spcAft>
                <a:spcPts val="600"/>
              </a:spcAft>
              <a:buClr>
                <a:srgbClr val="0000CC"/>
              </a:buClr>
              <a:buNone/>
            </a:pPr>
            <a:r>
              <a:rPr lang="en-US" altLang="en-US" sz="2400" dirty="0"/>
              <a:t> tuples until </a:t>
            </a:r>
            <a:r>
              <a:rPr lang="en-US" altLang="en-US" sz="2400" i="1" dirty="0"/>
              <a:t>termination condition</a:t>
            </a:r>
            <a:r>
              <a:rPr lang="en-US" altLang="en-US" sz="2400" dirty="0"/>
              <a:t>, e.g., when </a:t>
            </a:r>
          </a:p>
          <a:p>
            <a:pPr marL="0" lvl="1" indent="0">
              <a:spcAft>
                <a:spcPts val="600"/>
              </a:spcAft>
              <a:buClr>
                <a:srgbClr val="0000CC"/>
              </a:buClr>
              <a:buNone/>
            </a:pPr>
            <a:r>
              <a:rPr lang="en-US" altLang="en-US" sz="2400" dirty="0"/>
              <a:t> no more training examples or when the quality </a:t>
            </a:r>
          </a:p>
          <a:p>
            <a:pPr marL="0" lvl="1" indent="0">
              <a:spcAft>
                <a:spcPts val="600"/>
              </a:spcAft>
              <a:buClr>
                <a:srgbClr val="0000CC"/>
              </a:buClr>
              <a:buNone/>
            </a:pPr>
            <a:r>
              <a:rPr lang="en-US" altLang="en-US" sz="2400" dirty="0"/>
              <a:t> of a rule returned is below a threshold.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en-US" sz="24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50000" r="943" b="2279"/>
          <a:stretch/>
        </p:blipFill>
        <p:spPr bwMode="auto">
          <a:xfrm>
            <a:off x="7076174" y="3667124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5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5354" y="191655"/>
            <a:ext cx="11277600" cy="8382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Pattern-Based Classification, Why?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1" y="2667000"/>
            <a:ext cx="8489476" cy="3962400"/>
          </a:xfrm>
        </p:spPr>
        <p:txBody>
          <a:bodyPr/>
          <a:lstStyle/>
          <a:p>
            <a:pPr eaLnBrk="1" hangingPunct="1"/>
            <a:r>
              <a:rPr lang="en-US" altLang="zh-CN" sz="2400" b="1" dirty="0">
                <a:ea typeface="SimSun" pitchFamily="2" charset="-122"/>
              </a:rPr>
              <a:t>Pattern-based classification: </a:t>
            </a:r>
            <a:r>
              <a:rPr lang="en-US" altLang="zh-CN" sz="2400" dirty="0">
                <a:ea typeface="SimSun" pitchFamily="2" charset="-122"/>
              </a:rPr>
              <a:t>An integration of both themes</a:t>
            </a:r>
          </a:p>
          <a:p>
            <a:pPr eaLnBrk="1" hangingPunct="1"/>
            <a:r>
              <a:rPr lang="en-US" altLang="zh-CN" sz="2400" b="1" dirty="0">
                <a:ea typeface="SimSun" pitchFamily="2" charset="-122"/>
              </a:rPr>
              <a:t>Why pattern-based classification?</a:t>
            </a:r>
          </a:p>
          <a:p>
            <a:pPr lvl="1" eaLnBrk="1" hangingPunct="1"/>
            <a:r>
              <a:rPr lang="en-US" altLang="zh-CN" sz="2400" b="1" dirty="0">
                <a:ea typeface="SimSun" pitchFamily="2" charset="-122"/>
              </a:rPr>
              <a:t>Feature construction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Higher order; compact; discriminative 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E.g., single word → phrase (Apple pie, Apple </a:t>
            </a:r>
            <a:r>
              <a:rPr lang="en-US" altLang="zh-CN" sz="2400" dirty="0" err="1">
                <a:ea typeface="SimSun" pitchFamily="2" charset="-122"/>
              </a:rPr>
              <a:t>i</a:t>
            </a:r>
            <a:r>
              <a:rPr lang="en-US" altLang="zh-CN" sz="2400" dirty="0">
                <a:ea typeface="SimSun" pitchFamily="2" charset="-122"/>
              </a:rPr>
              <a:t>-pad)</a:t>
            </a:r>
          </a:p>
          <a:p>
            <a:pPr lvl="1" eaLnBrk="1" hangingPunct="1"/>
            <a:r>
              <a:rPr lang="en-US" altLang="zh-CN" sz="2400" b="1" dirty="0">
                <a:ea typeface="SimSun" pitchFamily="2" charset="-122"/>
              </a:rPr>
              <a:t>Complex data modeling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Graphs (no predefined feature vectors)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Sequences 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Semi-structured/unstructured Data</a:t>
            </a:r>
          </a:p>
        </p:txBody>
      </p:sp>
      <p:grpSp>
        <p:nvGrpSpPr>
          <p:cNvPr id="29700" name="Group 3"/>
          <p:cNvGrpSpPr>
            <a:grpSpLocks/>
          </p:cNvGrpSpPr>
          <p:nvPr/>
        </p:nvGrpSpPr>
        <p:grpSpPr bwMode="auto">
          <a:xfrm>
            <a:off x="1117600" y="1371600"/>
            <a:ext cx="10261600" cy="1123950"/>
            <a:chOff x="762000" y="1295400"/>
            <a:chExt cx="7696200" cy="1123950"/>
          </a:xfrm>
        </p:grpSpPr>
        <p:sp>
          <p:nvSpPr>
            <p:cNvPr id="29702" name="Right Arrow 1"/>
            <p:cNvSpPr>
              <a:spLocks noChangeArrowheads="1"/>
            </p:cNvSpPr>
            <p:nvPr/>
          </p:nvSpPr>
          <p:spPr bwMode="auto">
            <a:xfrm>
              <a:off x="2733675" y="1676400"/>
              <a:ext cx="762000" cy="38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03" name="Left Arrow 2"/>
            <p:cNvSpPr>
              <a:spLocks noChangeArrowheads="1"/>
            </p:cNvSpPr>
            <p:nvPr/>
          </p:nvSpPr>
          <p:spPr bwMode="auto">
            <a:xfrm>
              <a:off x="5653086" y="1669256"/>
              <a:ext cx="752476" cy="395288"/>
            </a:xfrm>
            <a:prstGeom prst="leftArrow">
              <a:avLst>
                <a:gd name="adj1" fmla="val 50000"/>
                <a:gd name="adj2" fmla="val 499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04" name="Oval 4"/>
            <p:cNvSpPr>
              <a:spLocks noChangeArrowheads="1"/>
            </p:cNvSpPr>
            <p:nvPr/>
          </p:nvSpPr>
          <p:spPr bwMode="auto">
            <a:xfrm>
              <a:off x="762000" y="1328737"/>
              <a:ext cx="2057400" cy="10763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Calibri" pitchFamily="34" charset="0"/>
                  <a:ea typeface="SimSun" pitchFamily="2" charset="-122"/>
                </a:rPr>
                <a:t>Frequent Pattern </a:t>
              </a:r>
            </a:p>
            <a:p>
              <a:pPr algn="ctr" eaLnBrk="1" hangingPunct="1"/>
              <a:r>
                <a:rPr lang="en-US" altLang="zh-CN" sz="2000" b="1">
                  <a:latin typeface="Calibri" pitchFamily="34" charset="0"/>
                  <a:ea typeface="SimSun" pitchFamily="2" charset="-122"/>
                </a:rPr>
                <a:t>Mining</a:t>
              </a:r>
            </a:p>
          </p:txBody>
        </p:sp>
        <p:sp>
          <p:nvSpPr>
            <p:cNvPr id="29705" name="Oval 7"/>
            <p:cNvSpPr>
              <a:spLocks noChangeArrowheads="1"/>
            </p:cNvSpPr>
            <p:nvPr/>
          </p:nvSpPr>
          <p:spPr bwMode="auto">
            <a:xfrm>
              <a:off x="6343650" y="1295400"/>
              <a:ext cx="2114550" cy="1066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Calibri" pitchFamily="34" charset="0"/>
                  <a:ea typeface="SimSun" pitchFamily="2" charset="-122"/>
                </a:rPr>
                <a:t>Classification</a:t>
              </a:r>
            </a:p>
          </p:txBody>
        </p:sp>
        <p:sp>
          <p:nvSpPr>
            <p:cNvPr id="29706" name="Oval 19"/>
            <p:cNvSpPr>
              <a:spLocks noChangeArrowheads="1"/>
            </p:cNvSpPr>
            <p:nvPr/>
          </p:nvSpPr>
          <p:spPr bwMode="auto">
            <a:xfrm>
              <a:off x="3505200" y="1362075"/>
              <a:ext cx="2143124" cy="1057275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latin typeface="Calibri" pitchFamily="34" charset="0"/>
                  <a:ea typeface="SimSun" pitchFamily="2" charset="-122"/>
                </a:rPr>
                <a:t>Pattern-Based </a:t>
              </a:r>
            </a:p>
            <a:p>
              <a:pPr algn="ctr" eaLnBrk="1" hangingPunct="1"/>
              <a:r>
                <a:rPr lang="en-US" altLang="zh-CN" sz="2000" b="1" dirty="0">
                  <a:latin typeface="Calibri" pitchFamily="34" charset="0"/>
                  <a:ea typeface="SimSun" pitchFamily="2" charset="-122"/>
                </a:rPr>
                <a:t>Classification</a:t>
              </a: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5591798" y="5230630"/>
            <a:ext cx="2746043" cy="1102874"/>
            <a:chOff x="336" y="3248"/>
            <a:chExt cx="1608" cy="736"/>
          </a:xfrm>
          <a:solidFill>
            <a:srgbClr val="FAE2F6"/>
          </a:solidFill>
        </p:grpSpPr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336" y="3293"/>
              <a:ext cx="1608" cy="691"/>
              <a:chOff x="336" y="2717"/>
              <a:chExt cx="1608" cy="691"/>
            </a:xfrm>
            <a:grpFill/>
          </p:grpSpPr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390" y="2717"/>
                <a:ext cx="1554" cy="691"/>
                <a:chOff x="390" y="2717"/>
                <a:chExt cx="1554" cy="691"/>
              </a:xfrm>
              <a:grpFill/>
            </p:grpSpPr>
            <p:sp>
              <p:nvSpPr>
                <p:cNvPr id="21" name="Freeform 48"/>
                <p:cNvSpPr>
                  <a:spLocks/>
                </p:cNvSpPr>
                <p:nvPr/>
              </p:nvSpPr>
              <p:spPr bwMode="auto">
                <a:xfrm>
                  <a:off x="1116" y="3097"/>
                  <a:ext cx="44" cy="62"/>
                </a:xfrm>
                <a:custGeom>
                  <a:avLst/>
                  <a:gdLst>
                    <a:gd name="T0" fmla="*/ 0 w 44"/>
                    <a:gd name="T1" fmla="*/ 62 h 62"/>
                    <a:gd name="T2" fmla="*/ 0 w 44"/>
                    <a:gd name="T3" fmla="*/ 0 h 62"/>
                    <a:gd name="T4" fmla="*/ 8 w 44"/>
                    <a:gd name="T5" fmla="*/ 0 h 62"/>
                    <a:gd name="T6" fmla="*/ 36 w 44"/>
                    <a:gd name="T7" fmla="*/ 49 h 62"/>
                    <a:gd name="T8" fmla="*/ 36 w 44"/>
                    <a:gd name="T9" fmla="*/ 0 h 62"/>
                    <a:gd name="T10" fmla="*/ 44 w 44"/>
                    <a:gd name="T11" fmla="*/ 0 h 62"/>
                    <a:gd name="T12" fmla="*/ 44 w 44"/>
                    <a:gd name="T13" fmla="*/ 62 h 62"/>
                    <a:gd name="T14" fmla="*/ 36 w 44"/>
                    <a:gd name="T15" fmla="*/ 62 h 62"/>
                    <a:gd name="T16" fmla="*/ 8 w 44"/>
                    <a:gd name="T17" fmla="*/ 15 h 62"/>
                    <a:gd name="T18" fmla="*/ 8 w 44"/>
                    <a:gd name="T19" fmla="*/ 62 h 62"/>
                    <a:gd name="T20" fmla="*/ 0 w 44"/>
                    <a:gd name="T21" fmla="*/ 62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4"/>
                    <a:gd name="T34" fmla="*/ 0 h 62"/>
                    <a:gd name="T35" fmla="*/ 44 w 44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4" h="62">
                      <a:moveTo>
                        <a:pt x="0" y="62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6" y="49"/>
                      </a:lnTo>
                      <a:lnTo>
                        <a:pt x="36" y="0"/>
                      </a:lnTo>
                      <a:lnTo>
                        <a:pt x="44" y="0"/>
                      </a:lnTo>
                      <a:lnTo>
                        <a:pt x="44" y="62"/>
                      </a:lnTo>
                      <a:lnTo>
                        <a:pt x="36" y="62"/>
                      </a:lnTo>
                      <a:lnTo>
                        <a:pt x="8" y="15"/>
                      </a:lnTo>
                      <a:lnTo>
                        <a:pt x="8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2" name="Freeform 49"/>
                <p:cNvSpPr>
                  <a:spLocks/>
                </p:cNvSpPr>
                <p:nvPr/>
              </p:nvSpPr>
              <p:spPr bwMode="auto">
                <a:xfrm>
                  <a:off x="756" y="2875"/>
                  <a:ext cx="44" cy="62"/>
                </a:xfrm>
                <a:custGeom>
                  <a:avLst/>
                  <a:gdLst>
                    <a:gd name="T0" fmla="*/ 0 w 44"/>
                    <a:gd name="T1" fmla="*/ 62 h 62"/>
                    <a:gd name="T2" fmla="*/ 0 w 44"/>
                    <a:gd name="T3" fmla="*/ 0 h 62"/>
                    <a:gd name="T4" fmla="*/ 8 w 44"/>
                    <a:gd name="T5" fmla="*/ 0 h 62"/>
                    <a:gd name="T6" fmla="*/ 36 w 44"/>
                    <a:gd name="T7" fmla="*/ 49 h 62"/>
                    <a:gd name="T8" fmla="*/ 36 w 44"/>
                    <a:gd name="T9" fmla="*/ 0 h 62"/>
                    <a:gd name="T10" fmla="*/ 44 w 44"/>
                    <a:gd name="T11" fmla="*/ 0 h 62"/>
                    <a:gd name="T12" fmla="*/ 44 w 44"/>
                    <a:gd name="T13" fmla="*/ 62 h 62"/>
                    <a:gd name="T14" fmla="*/ 36 w 44"/>
                    <a:gd name="T15" fmla="*/ 62 h 62"/>
                    <a:gd name="T16" fmla="*/ 8 w 44"/>
                    <a:gd name="T17" fmla="*/ 15 h 62"/>
                    <a:gd name="T18" fmla="*/ 8 w 44"/>
                    <a:gd name="T19" fmla="*/ 62 h 62"/>
                    <a:gd name="T20" fmla="*/ 0 w 44"/>
                    <a:gd name="T21" fmla="*/ 62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4"/>
                    <a:gd name="T34" fmla="*/ 0 h 62"/>
                    <a:gd name="T35" fmla="*/ 44 w 44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4" h="62">
                      <a:moveTo>
                        <a:pt x="0" y="62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6" y="49"/>
                      </a:lnTo>
                      <a:lnTo>
                        <a:pt x="36" y="0"/>
                      </a:lnTo>
                      <a:lnTo>
                        <a:pt x="44" y="0"/>
                      </a:lnTo>
                      <a:lnTo>
                        <a:pt x="44" y="62"/>
                      </a:lnTo>
                      <a:lnTo>
                        <a:pt x="36" y="62"/>
                      </a:lnTo>
                      <a:lnTo>
                        <a:pt x="8" y="15"/>
                      </a:lnTo>
                      <a:lnTo>
                        <a:pt x="8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3" name="Freeform 50"/>
                <p:cNvSpPr>
                  <a:spLocks noEditPoints="1"/>
                </p:cNvSpPr>
                <p:nvPr/>
              </p:nvSpPr>
              <p:spPr bwMode="auto">
                <a:xfrm>
                  <a:off x="390" y="3097"/>
                  <a:ext cx="56" cy="64"/>
                </a:xfrm>
                <a:custGeom>
                  <a:avLst/>
                  <a:gdLst>
                    <a:gd name="T0" fmla="*/ 0 w 56"/>
                    <a:gd name="T1" fmla="*/ 32 h 64"/>
                    <a:gd name="T2" fmla="*/ 2 w 56"/>
                    <a:gd name="T3" fmla="*/ 23 h 64"/>
                    <a:gd name="T4" fmla="*/ 4 w 56"/>
                    <a:gd name="T5" fmla="*/ 15 h 64"/>
                    <a:gd name="T6" fmla="*/ 8 w 56"/>
                    <a:gd name="T7" fmla="*/ 9 h 64"/>
                    <a:gd name="T8" fmla="*/ 14 w 56"/>
                    <a:gd name="T9" fmla="*/ 4 h 64"/>
                    <a:gd name="T10" fmla="*/ 20 w 56"/>
                    <a:gd name="T11" fmla="*/ 0 h 64"/>
                    <a:gd name="T12" fmla="*/ 28 w 56"/>
                    <a:gd name="T13" fmla="*/ 0 h 64"/>
                    <a:gd name="T14" fmla="*/ 36 w 56"/>
                    <a:gd name="T15" fmla="*/ 2 h 64"/>
                    <a:gd name="T16" fmla="*/ 42 w 56"/>
                    <a:gd name="T17" fmla="*/ 4 h 64"/>
                    <a:gd name="T18" fmla="*/ 48 w 56"/>
                    <a:gd name="T19" fmla="*/ 9 h 64"/>
                    <a:gd name="T20" fmla="*/ 52 w 56"/>
                    <a:gd name="T21" fmla="*/ 15 h 64"/>
                    <a:gd name="T22" fmla="*/ 54 w 56"/>
                    <a:gd name="T23" fmla="*/ 23 h 64"/>
                    <a:gd name="T24" fmla="*/ 56 w 56"/>
                    <a:gd name="T25" fmla="*/ 32 h 64"/>
                    <a:gd name="T26" fmla="*/ 54 w 56"/>
                    <a:gd name="T27" fmla="*/ 41 h 64"/>
                    <a:gd name="T28" fmla="*/ 52 w 56"/>
                    <a:gd name="T29" fmla="*/ 49 h 64"/>
                    <a:gd name="T30" fmla="*/ 48 w 56"/>
                    <a:gd name="T31" fmla="*/ 55 h 64"/>
                    <a:gd name="T32" fmla="*/ 42 w 56"/>
                    <a:gd name="T33" fmla="*/ 60 h 64"/>
                    <a:gd name="T34" fmla="*/ 36 w 56"/>
                    <a:gd name="T35" fmla="*/ 62 h 64"/>
                    <a:gd name="T36" fmla="*/ 28 w 56"/>
                    <a:gd name="T37" fmla="*/ 64 h 64"/>
                    <a:gd name="T38" fmla="*/ 20 w 56"/>
                    <a:gd name="T39" fmla="*/ 62 h 64"/>
                    <a:gd name="T40" fmla="*/ 14 w 56"/>
                    <a:gd name="T41" fmla="*/ 60 h 64"/>
                    <a:gd name="T42" fmla="*/ 8 w 56"/>
                    <a:gd name="T43" fmla="*/ 53 h 64"/>
                    <a:gd name="T44" fmla="*/ 4 w 56"/>
                    <a:gd name="T45" fmla="*/ 47 h 64"/>
                    <a:gd name="T46" fmla="*/ 2 w 56"/>
                    <a:gd name="T47" fmla="*/ 41 h 64"/>
                    <a:gd name="T48" fmla="*/ 0 w 56"/>
                    <a:gd name="T49" fmla="*/ 32 h 64"/>
                    <a:gd name="T50" fmla="*/ 8 w 56"/>
                    <a:gd name="T51" fmla="*/ 32 h 64"/>
                    <a:gd name="T52" fmla="*/ 8 w 56"/>
                    <a:gd name="T53" fmla="*/ 38 h 64"/>
                    <a:gd name="T54" fmla="*/ 10 w 56"/>
                    <a:gd name="T55" fmla="*/ 45 h 64"/>
                    <a:gd name="T56" fmla="*/ 14 w 56"/>
                    <a:gd name="T57" fmla="*/ 49 h 64"/>
                    <a:gd name="T58" fmla="*/ 18 w 56"/>
                    <a:gd name="T59" fmla="*/ 53 h 64"/>
                    <a:gd name="T60" fmla="*/ 22 w 56"/>
                    <a:gd name="T61" fmla="*/ 55 h 64"/>
                    <a:gd name="T62" fmla="*/ 28 w 56"/>
                    <a:gd name="T63" fmla="*/ 55 h 64"/>
                    <a:gd name="T64" fmla="*/ 34 w 56"/>
                    <a:gd name="T65" fmla="*/ 55 h 64"/>
                    <a:gd name="T66" fmla="*/ 38 w 56"/>
                    <a:gd name="T67" fmla="*/ 53 h 64"/>
                    <a:gd name="T68" fmla="*/ 42 w 56"/>
                    <a:gd name="T69" fmla="*/ 49 h 64"/>
                    <a:gd name="T70" fmla="*/ 46 w 56"/>
                    <a:gd name="T71" fmla="*/ 45 h 64"/>
                    <a:gd name="T72" fmla="*/ 46 w 56"/>
                    <a:gd name="T73" fmla="*/ 38 h 64"/>
                    <a:gd name="T74" fmla="*/ 48 w 56"/>
                    <a:gd name="T75" fmla="*/ 32 h 64"/>
                    <a:gd name="T76" fmla="*/ 46 w 56"/>
                    <a:gd name="T77" fmla="*/ 26 h 64"/>
                    <a:gd name="T78" fmla="*/ 46 w 56"/>
                    <a:gd name="T79" fmla="*/ 19 h 64"/>
                    <a:gd name="T80" fmla="*/ 42 w 56"/>
                    <a:gd name="T81" fmla="*/ 15 h 64"/>
                    <a:gd name="T82" fmla="*/ 38 w 56"/>
                    <a:gd name="T83" fmla="*/ 11 h 64"/>
                    <a:gd name="T84" fmla="*/ 34 w 56"/>
                    <a:gd name="T85" fmla="*/ 9 h 64"/>
                    <a:gd name="T86" fmla="*/ 28 w 56"/>
                    <a:gd name="T87" fmla="*/ 6 h 64"/>
                    <a:gd name="T88" fmla="*/ 20 w 56"/>
                    <a:gd name="T89" fmla="*/ 9 h 64"/>
                    <a:gd name="T90" fmla="*/ 14 w 56"/>
                    <a:gd name="T91" fmla="*/ 13 h 64"/>
                    <a:gd name="T92" fmla="*/ 10 w 56"/>
                    <a:gd name="T93" fmla="*/ 17 h 64"/>
                    <a:gd name="T94" fmla="*/ 10 w 56"/>
                    <a:gd name="T95" fmla="*/ 23 h 64"/>
                    <a:gd name="T96" fmla="*/ 8 w 56"/>
                    <a:gd name="T97" fmla="*/ 32 h 6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6"/>
                    <a:gd name="T148" fmla="*/ 0 h 64"/>
                    <a:gd name="T149" fmla="*/ 56 w 56"/>
                    <a:gd name="T150" fmla="*/ 64 h 6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6" h="64">
                      <a:moveTo>
                        <a:pt x="0" y="32"/>
                      </a:moveTo>
                      <a:lnTo>
                        <a:pt x="2" y="23"/>
                      </a:lnTo>
                      <a:lnTo>
                        <a:pt x="4" y="15"/>
                      </a:lnTo>
                      <a:lnTo>
                        <a:pt x="8" y="9"/>
                      </a:lnTo>
                      <a:lnTo>
                        <a:pt x="14" y="4"/>
                      </a:lnTo>
                      <a:lnTo>
                        <a:pt x="20" y="0"/>
                      </a:lnTo>
                      <a:lnTo>
                        <a:pt x="28" y="0"/>
                      </a:lnTo>
                      <a:lnTo>
                        <a:pt x="36" y="2"/>
                      </a:lnTo>
                      <a:lnTo>
                        <a:pt x="42" y="4"/>
                      </a:lnTo>
                      <a:lnTo>
                        <a:pt x="48" y="9"/>
                      </a:lnTo>
                      <a:lnTo>
                        <a:pt x="52" y="15"/>
                      </a:lnTo>
                      <a:lnTo>
                        <a:pt x="54" y="23"/>
                      </a:lnTo>
                      <a:lnTo>
                        <a:pt x="56" y="32"/>
                      </a:lnTo>
                      <a:lnTo>
                        <a:pt x="54" y="41"/>
                      </a:lnTo>
                      <a:lnTo>
                        <a:pt x="52" y="49"/>
                      </a:lnTo>
                      <a:lnTo>
                        <a:pt x="48" y="55"/>
                      </a:lnTo>
                      <a:lnTo>
                        <a:pt x="42" y="60"/>
                      </a:lnTo>
                      <a:lnTo>
                        <a:pt x="36" y="62"/>
                      </a:lnTo>
                      <a:lnTo>
                        <a:pt x="28" y="64"/>
                      </a:lnTo>
                      <a:lnTo>
                        <a:pt x="20" y="62"/>
                      </a:lnTo>
                      <a:lnTo>
                        <a:pt x="14" y="60"/>
                      </a:lnTo>
                      <a:lnTo>
                        <a:pt x="8" y="53"/>
                      </a:lnTo>
                      <a:lnTo>
                        <a:pt x="4" y="47"/>
                      </a:lnTo>
                      <a:lnTo>
                        <a:pt x="2" y="41"/>
                      </a:lnTo>
                      <a:lnTo>
                        <a:pt x="0" y="32"/>
                      </a:lnTo>
                      <a:close/>
                      <a:moveTo>
                        <a:pt x="8" y="32"/>
                      </a:moveTo>
                      <a:lnTo>
                        <a:pt x="8" y="38"/>
                      </a:lnTo>
                      <a:lnTo>
                        <a:pt x="10" y="45"/>
                      </a:lnTo>
                      <a:lnTo>
                        <a:pt x="14" y="49"/>
                      </a:lnTo>
                      <a:lnTo>
                        <a:pt x="18" y="53"/>
                      </a:lnTo>
                      <a:lnTo>
                        <a:pt x="22" y="55"/>
                      </a:lnTo>
                      <a:lnTo>
                        <a:pt x="28" y="55"/>
                      </a:lnTo>
                      <a:lnTo>
                        <a:pt x="34" y="55"/>
                      </a:lnTo>
                      <a:lnTo>
                        <a:pt x="38" y="53"/>
                      </a:lnTo>
                      <a:lnTo>
                        <a:pt x="42" y="49"/>
                      </a:lnTo>
                      <a:lnTo>
                        <a:pt x="46" y="45"/>
                      </a:lnTo>
                      <a:lnTo>
                        <a:pt x="46" y="38"/>
                      </a:lnTo>
                      <a:lnTo>
                        <a:pt x="48" y="32"/>
                      </a:lnTo>
                      <a:lnTo>
                        <a:pt x="46" y="26"/>
                      </a:lnTo>
                      <a:lnTo>
                        <a:pt x="46" y="19"/>
                      </a:lnTo>
                      <a:lnTo>
                        <a:pt x="42" y="15"/>
                      </a:lnTo>
                      <a:lnTo>
                        <a:pt x="38" y="11"/>
                      </a:lnTo>
                      <a:lnTo>
                        <a:pt x="34" y="9"/>
                      </a:lnTo>
                      <a:lnTo>
                        <a:pt x="28" y="6"/>
                      </a:lnTo>
                      <a:lnTo>
                        <a:pt x="20" y="9"/>
                      </a:lnTo>
                      <a:lnTo>
                        <a:pt x="14" y="13"/>
                      </a:lnTo>
                      <a:lnTo>
                        <a:pt x="10" y="17"/>
                      </a:lnTo>
                      <a:lnTo>
                        <a:pt x="10" y="23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4" name="Freeform 51"/>
                <p:cNvSpPr>
                  <a:spLocks/>
                </p:cNvSpPr>
                <p:nvPr/>
              </p:nvSpPr>
              <p:spPr bwMode="auto">
                <a:xfrm>
                  <a:off x="1746" y="3253"/>
                  <a:ext cx="198" cy="155"/>
                </a:xfrm>
                <a:custGeom>
                  <a:avLst/>
                  <a:gdLst>
                    <a:gd name="T0" fmla="*/ 198 w 198"/>
                    <a:gd name="T1" fmla="*/ 149 h 155"/>
                    <a:gd name="T2" fmla="*/ 194 w 198"/>
                    <a:gd name="T3" fmla="*/ 155 h 155"/>
                    <a:gd name="T4" fmla="*/ 0 w 198"/>
                    <a:gd name="T5" fmla="*/ 6 h 155"/>
                    <a:gd name="T6" fmla="*/ 2 w 198"/>
                    <a:gd name="T7" fmla="*/ 2 h 155"/>
                    <a:gd name="T8" fmla="*/ 6 w 198"/>
                    <a:gd name="T9" fmla="*/ 0 h 155"/>
                    <a:gd name="T10" fmla="*/ 198 w 198"/>
                    <a:gd name="T11" fmla="*/ 149 h 15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"/>
                    <a:gd name="T19" fmla="*/ 0 h 155"/>
                    <a:gd name="T20" fmla="*/ 198 w 198"/>
                    <a:gd name="T21" fmla="*/ 155 h 15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" h="155">
                      <a:moveTo>
                        <a:pt x="198" y="149"/>
                      </a:moveTo>
                      <a:lnTo>
                        <a:pt x="194" y="155"/>
                      </a:lnTo>
                      <a:lnTo>
                        <a:pt x="0" y="6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198" y="149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5" name="Freeform 52"/>
                <p:cNvSpPr>
                  <a:spLocks/>
                </p:cNvSpPr>
                <p:nvPr/>
              </p:nvSpPr>
              <p:spPr bwMode="auto">
                <a:xfrm>
                  <a:off x="1558" y="3251"/>
                  <a:ext cx="190" cy="72"/>
                </a:xfrm>
                <a:custGeom>
                  <a:avLst/>
                  <a:gdLst>
                    <a:gd name="T0" fmla="*/ 186 w 190"/>
                    <a:gd name="T1" fmla="*/ 0 h 72"/>
                    <a:gd name="T2" fmla="*/ 190 w 190"/>
                    <a:gd name="T3" fmla="*/ 4 h 72"/>
                    <a:gd name="T4" fmla="*/ 188 w 190"/>
                    <a:gd name="T5" fmla="*/ 8 h 72"/>
                    <a:gd name="T6" fmla="*/ 2 w 190"/>
                    <a:gd name="T7" fmla="*/ 72 h 72"/>
                    <a:gd name="T8" fmla="*/ 0 w 190"/>
                    <a:gd name="T9" fmla="*/ 64 h 72"/>
                    <a:gd name="T10" fmla="*/ 186 w 190"/>
                    <a:gd name="T11" fmla="*/ 0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0"/>
                    <a:gd name="T19" fmla="*/ 0 h 72"/>
                    <a:gd name="T20" fmla="*/ 190 w 190"/>
                    <a:gd name="T21" fmla="*/ 72 h 7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0" h="72">
                      <a:moveTo>
                        <a:pt x="186" y="0"/>
                      </a:moveTo>
                      <a:lnTo>
                        <a:pt x="190" y="4"/>
                      </a:lnTo>
                      <a:lnTo>
                        <a:pt x="188" y="8"/>
                      </a:lnTo>
                      <a:lnTo>
                        <a:pt x="2" y="72"/>
                      </a:lnTo>
                      <a:lnTo>
                        <a:pt x="0" y="64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6" name="Freeform 53"/>
                <p:cNvSpPr>
                  <a:spLocks/>
                </p:cNvSpPr>
                <p:nvPr/>
              </p:nvSpPr>
              <p:spPr bwMode="auto">
                <a:xfrm>
                  <a:off x="1376" y="3127"/>
                  <a:ext cx="120" cy="171"/>
                </a:xfrm>
                <a:custGeom>
                  <a:avLst/>
                  <a:gdLst>
                    <a:gd name="T0" fmla="*/ 120 w 120"/>
                    <a:gd name="T1" fmla="*/ 166 h 171"/>
                    <a:gd name="T2" fmla="*/ 114 w 120"/>
                    <a:gd name="T3" fmla="*/ 171 h 171"/>
                    <a:gd name="T4" fmla="*/ 0 w 120"/>
                    <a:gd name="T5" fmla="*/ 4 h 171"/>
                    <a:gd name="T6" fmla="*/ 2 w 120"/>
                    <a:gd name="T7" fmla="*/ 0 h 171"/>
                    <a:gd name="T8" fmla="*/ 8 w 120"/>
                    <a:gd name="T9" fmla="*/ 0 h 171"/>
                    <a:gd name="T10" fmla="*/ 120 w 120"/>
                    <a:gd name="T11" fmla="*/ 166 h 17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0"/>
                    <a:gd name="T19" fmla="*/ 0 h 171"/>
                    <a:gd name="T20" fmla="*/ 120 w 120"/>
                    <a:gd name="T21" fmla="*/ 171 h 17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0" h="171">
                      <a:moveTo>
                        <a:pt x="120" y="166"/>
                      </a:moveTo>
                      <a:lnTo>
                        <a:pt x="114" y="171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120" y="166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7" name="Freeform 54"/>
                <p:cNvSpPr>
                  <a:spLocks/>
                </p:cNvSpPr>
                <p:nvPr/>
              </p:nvSpPr>
              <p:spPr bwMode="auto">
                <a:xfrm>
                  <a:off x="1376" y="2914"/>
                  <a:ext cx="144" cy="213"/>
                </a:xfrm>
                <a:custGeom>
                  <a:avLst/>
                  <a:gdLst>
                    <a:gd name="T0" fmla="*/ 8 w 144"/>
                    <a:gd name="T1" fmla="*/ 213 h 213"/>
                    <a:gd name="T2" fmla="*/ 2 w 144"/>
                    <a:gd name="T3" fmla="*/ 213 h 213"/>
                    <a:gd name="T4" fmla="*/ 0 w 144"/>
                    <a:gd name="T5" fmla="*/ 209 h 213"/>
                    <a:gd name="T6" fmla="*/ 142 w 144"/>
                    <a:gd name="T7" fmla="*/ 0 h 213"/>
                    <a:gd name="T8" fmla="*/ 144 w 144"/>
                    <a:gd name="T9" fmla="*/ 6 h 213"/>
                    <a:gd name="T10" fmla="*/ 144 w 144"/>
                    <a:gd name="T11" fmla="*/ 10 h 213"/>
                    <a:gd name="T12" fmla="*/ 8 w 144"/>
                    <a:gd name="T13" fmla="*/ 213 h 2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4"/>
                    <a:gd name="T22" fmla="*/ 0 h 213"/>
                    <a:gd name="T23" fmla="*/ 144 w 144"/>
                    <a:gd name="T24" fmla="*/ 213 h 2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4" h="213">
                      <a:moveTo>
                        <a:pt x="8" y="213"/>
                      </a:moveTo>
                      <a:lnTo>
                        <a:pt x="2" y="213"/>
                      </a:lnTo>
                      <a:lnTo>
                        <a:pt x="0" y="209"/>
                      </a:lnTo>
                      <a:lnTo>
                        <a:pt x="142" y="0"/>
                      </a:lnTo>
                      <a:lnTo>
                        <a:pt x="144" y="6"/>
                      </a:lnTo>
                      <a:lnTo>
                        <a:pt x="144" y="10"/>
                      </a:lnTo>
                      <a:lnTo>
                        <a:pt x="8" y="213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8" name="Freeform 55"/>
                <p:cNvSpPr>
                  <a:spLocks/>
                </p:cNvSpPr>
                <p:nvPr/>
              </p:nvSpPr>
              <p:spPr bwMode="auto">
                <a:xfrm>
                  <a:off x="1518" y="2914"/>
                  <a:ext cx="230" cy="87"/>
                </a:xfrm>
                <a:custGeom>
                  <a:avLst/>
                  <a:gdLst>
                    <a:gd name="T0" fmla="*/ 2 w 230"/>
                    <a:gd name="T1" fmla="*/ 10 h 87"/>
                    <a:gd name="T2" fmla="*/ 2 w 230"/>
                    <a:gd name="T3" fmla="*/ 6 h 87"/>
                    <a:gd name="T4" fmla="*/ 0 w 230"/>
                    <a:gd name="T5" fmla="*/ 0 h 87"/>
                    <a:gd name="T6" fmla="*/ 228 w 230"/>
                    <a:gd name="T7" fmla="*/ 78 h 87"/>
                    <a:gd name="T8" fmla="*/ 230 w 230"/>
                    <a:gd name="T9" fmla="*/ 85 h 87"/>
                    <a:gd name="T10" fmla="*/ 226 w 230"/>
                    <a:gd name="T11" fmla="*/ 87 h 87"/>
                    <a:gd name="T12" fmla="*/ 2 w 230"/>
                    <a:gd name="T13" fmla="*/ 10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0"/>
                    <a:gd name="T22" fmla="*/ 0 h 87"/>
                    <a:gd name="T23" fmla="*/ 230 w 230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0" h="87">
                      <a:moveTo>
                        <a:pt x="2" y="10"/>
                      </a:move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228" y="78"/>
                      </a:lnTo>
                      <a:lnTo>
                        <a:pt x="230" y="85"/>
                      </a:lnTo>
                      <a:lnTo>
                        <a:pt x="226" y="87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9" name="Freeform 56"/>
                <p:cNvSpPr>
                  <a:spLocks/>
                </p:cNvSpPr>
                <p:nvPr/>
              </p:nvSpPr>
              <p:spPr bwMode="auto">
                <a:xfrm>
                  <a:off x="1744" y="2999"/>
                  <a:ext cx="8" cy="256"/>
                </a:xfrm>
                <a:custGeom>
                  <a:avLst/>
                  <a:gdLst>
                    <a:gd name="T0" fmla="*/ 0 w 8"/>
                    <a:gd name="T1" fmla="*/ 2 h 256"/>
                    <a:gd name="T2" fmla="*/ 4 w 8"/>
                    <a:gd name="T3" fmla="*/ 0 h 256"/>
                    <a:gd name="T4" fmla="*/ 8 w 8"/>
                    <a:gd name="T5" fmla="*/ 2 h 256"/>
                    <a:gd name="T6" fmla="*/ 8 w 8"/>
                    <a:gd name="T7" fmla="*/ 254 h 256"/>
                    <a:gd name="T8" fmla="*/ 4 w 8"/>
                    <a:gd name="T9" fmla="*/ 256 h 256"/>
                    <a:gd name="T10" fmla="*/ 0 w 8"/>
                    <a:gd name="T11" fmla="*/ 252 h 256"/>
                    <a:gd name="T12" fmla="*/ 0 w 8"/>
                    <a:gd name="T13" fmla="*/ 2 h 2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"/>
                    <a:gd name="T22" fmla="*/ 0 h 256"/>
                    <a:gd name="T23" fmla="*/ 8 w 8"/>
                    <a:gd name="T24" fmla="*/ 256 h 2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" h="25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8" y="254"/>
                      </a:lnTo>
                      <a:lnTo>
                        <a:pt x="4" y="256"/>
                      </a:lnTo>
                      <a:lnTo>
                        <a:pt x="0" y="25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0" name="Freeform 57"/>
                <p:cNvSpPr>
                  <a:spLocks/>
                </p:cNvSpPr>
                <p:nvPr/>
              </p:nvSpPr>
              <p:spPr bwMode="auto">
                <a:xfrm>
                  <a:off x="1746" y="2843"/>
                  <a:ext cx="198" cy="158"/>
                </a:xfrm>
                <a:custGeom>
                  <a:avLst/>
                  <a:gdLst>
                    <a:gd name="T0" fmla="*/ 6 w 198"/>
                    <a:gd name="T1" fmla="*/ 158 h 158"/>
                    <a:gd name="T2" fmla="*/ 2 w 198"/>
                    <a:gd name="T3" fmla="*/ 156 h 158"/>
                    <a:gd name="T4" fmla="*/ 0 w 198"/>
                    <a:gd name="T5" fmla="*/ 149 h 158"/>
                    <a:gd name="T6" fmla="*/ 194 w 198"/>
                    <a:gd name="T7" fmla="*/ 0 h 158"/>
                    <a:gd name="T8" fmla="*/ 198 w 198"/>
                    <a:gd name="T9" fmla="*/ 9 h 158"/>
                    <a:gd name="T10" fmla="*/ 6 w 198"/>
                    <a:gd name="T11" fmla="*/ 158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"/>
                    <a:gd name="T19" fmla="*/ 0 h 158"/>
                    <a:gd name="T20" fmla="*/ 198 w 198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" h="158">
                      <a:moveTo>
                        <a:pt x="6" y="158"/>
                      </a:moveTo>
                      <a:lnTo>
                        <a:pt x="2" y="156"/>
                      </a:lnTo>
                      <a:lnTo>
                        <a:pt x="0" y="149"/>
                      </a:lnTo>
                      <a:lnTo>
                        <a:pt x="194" y="0"/>
                      </a:lnTo>
                      <a:lnTo>
                        <a:pt x="198" y="9"/>
                      </a:lnTo>
                      <a:lnTo>
                        <a:pt x="6" y="158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1" name="Freeform 58"/>
                <p:cNvSpPr>
                  <a:spLocks/>
                </p:cNvSpPr>
                <p:nvPr/>
              </p:nvSpPr>
              <p:spPr bwMode="auto">
                <a:xfrm>
                  <a:off x="1016" y="2901"/>
                  <a:ext cx="100" cy="181"/>
                </a:xfrm>
                <a:custGeom>
                  <a:avLst/>
                  <a:gdLst>
                    <a:gd name="T0" fmla="*/ 100 w 100"/>
                    <a:gd name="T1" fmla="*/ 177 h 181"/>
                    <a:gd name="T2" fmla="*/ 94 w 100"/>
                    <a:gd name="T3" fmla="*/ 181 h 181"/>
                    <a:gd name="T4" fmla="*/ 0 w 100"/>
                    <a:gd name="T5" fmla="*/ 8 h 181"/>
                    <a:gd name="T6" fmla="*/ 2 w 100"/>
                    <a:gd name="T7" fmla="*/ 4 h 181"/>
                    <a:gd name="T8" fmla="*/ 4 w 100"/>
                    <a:gd name="T9" fmla="*/ 0 h 181"/>
                    <a:gd name="T10" fmla="*/ 100 w 100"/>
                    <a:gd name="T11" fmla="*/ 177 h 1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0"/>
                    <a:gd name="T19" fmla="*/ 0 h 181"/>
                    <a:gd name="T20" fmla="*/ 100 w 100"/>
                    <a:gd name="T21" fmla="*/ 181 h 1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0" h="181">
                      <a:moveTo>
                        <a:pt x="100" y="177"/>
                      </a:moveTo>
                      <a:lnTo>
                        <a:pt x="94" y="181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4" y="0"/>
                      </a:lnTo>
                      <a:lnTo>
                        <a:pt x="100" y="177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2" name="Freeform 59"/>
                <p:cNvSpPr>
                  <a:spLocks/>
                </p:cNvSpPr>
                <p:nvPr/>
              </p:nvSpPr>
              <p:spPr bwMode="auto">
                <a:xfrm>
                  <a:off x="1022" y="2732"/>
                  <a:ext cx="108" cy="190"/>
                </a:xfrm>
                <a:custGeom>
                  <a:avLst/>
                  <a:gdLst>
                    <a:gd name="T0" fmla="*/ 8 w 108"/>
                    <a:gd name="T1" fmla="*/ 190 h 190"/>
                    <a:gd name="T2" fmla="*/ 0 w 108"/>
                    <a:gd name="T3" fmla="*/ 186 h 190"/>
                    <a:gd name="T4" fmla="*/ 102 w 108"/>
                    <a:gd name="T5" fmla="*/ 0 h 190"/>
                    <a:gd name="T6" fmla="*/ 108 w 108"/>
                    <a:gd name="T7" fmla="*/ 4 h 190"/>
                    <a:gd name="T8" fmla="*/ 8 w 108"/>
                    <a:gd name="T9" fmla="*/ 190 h 1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"/>
                    <a:gd name="T16" fmla="*/ 0 h 190"/>
                    <a:gd name="T17" fmla="*/ 108 w 108"/>
                    <a:gd name="T18" fmla="*/ 190 h 1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" h="190">
                      <a:moveTo>
                        <a:pt x="8" y="190"/>
                      </a:moveTo>
                      <a:lnTo>
                        <a:pt x="0" y="186"/>
                      </a:lnTo>
                      <a:lnTo>
                        <a:pt x="102" y="0"/>
                      </a:lnTo>
                      <a:lnTo>
                        <a:pt x="108" y="4"/>
                      </a:lnTo>
                      <a:lnTo>
                        <a:pt x="8" y="19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3" name="Freeform 60"/>
                <p:cNvSpPr>
                  <a:spLocks/>
                </p:cNvSpPr>
                <p:nvPr/>
              </p:nvSpPr>
              <p:spPr bwMode="auto">
                <a:xfrm>
                  <a:off x="998" y="2717"/>
                  <a:ext cx="108" cy="190"/>
                </a:xfrm>
                <a:custGeom>
                  <a:avLst/>
                  <a:gdLst>
                    <a:gd name="T0" fmla="*/ 6 w 108"/>
                    <a:gd name="T1" fmla="*/ 190 h 190"/>
                    <a:gd name="T2" fmla="*/ 0 w 108"/>
                    <a:gd name="T3" fmla="*/ 186 h 190"/>
                    <a:gd name="T4" fmla="*/ 100 w 108"/>
                    <a:gd name="T5" fmla="*/ 0 h 190"/>
                    <a:gd name="T6" fmla="*/ 108 w 108"/>
                    <a:gd name="T7" fmla="*/ 5 h 190"/>
                    <a:gd name="T8" fmla="*/ 6 w 108"/>
                    <a:gd name="T9" fmla="*/ 190 h 1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"/>
                    <a:gd name="T16" fmla="*/ 0 h 190"/>
                    <a:gd name="T17" fmla="*/ 108 w 108"/>
                    <a:gd name="T18" fmla="*/ 190 h 1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" h="190">
                      <a:moveTo>
                        <a:pt x="6" y="190"/>
                      </a:moveTo>
                      <a:lnTo>
                        <a:pt x="0" y="186"/>
                      </a:lnTo>
                      <a:lnTo>
                        <a:pt x="100" y="0"/>
                      </a:lnTo>
                      <a:lnTo>
                        <a:pt x="108" y="5"/>
                      </a:lnTo>
                      <a:lnTo>
                        <a:pt x="6" y="19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4" name="Freeform 61"/>
                <p:cNvSpPr>
                  <a:spLocks/>
                </p:cNvSpPr>
                <p:nvPr/>
              </p:nvSpPr>
              <p:spPr bwMode="auto">
                <a:xfrm>
                  <a:off x="816" y="2901"/>
                  <a:ext cx="204" cy="8"/>
                </a:xfrm>
                <a:custGeom>
                  <a:avLst/>
                  <a:gdLst>
                    <a:gd name="T0" fmla="*/ 204 w 204"/>
                    <a:gd name="T1" fmla="*/ 0 h 8"/>
                    <a:gd name="T2" fmla="*/ 202 w 204"/>
                    <a:gd name="T3" fmla="*/ 4 h 8"/>
                    <a:gd name="T4" fmla="*/ 200 w 204"/>
                    <a:gd name="T5" fmla="*/ 8 h 8"/>
                    <a:gd name="T6" fmla="*/ 0 w 204"/>
                    <a:gd name="T7" fmla="*/ 8 h 8"/>
                    <a:gd name="T8" fmla="*/ 0 w 204"/>
                    <a:gd name="T9" fmla="*/ 0 h 8"/>
                    <a:gd name="T10" fmla="*/ 204 w 204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4"/>
                    <a:gd name="T19" fmla="*/ 0 h 8"/>
                    <a:gd name="T20" fmla="*/ 204 w 204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4" h="8">
                      <a:moveTo>
                        <a:pt x="204" y="0"/>
                      </a:moveTo>
                      <a:lnTo>
                        <a:pt x="202" y="4"/>
                      </a:lnTo>
                      <a:lnTo>
                        <a:pt x="20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5" name="Freeform 62"/>
                <p:cNvSpPr>
                  <a:spLocks/>
                </p:cNvSpPr>
                <p:nvPr/>
              </p:nvSpPr>
              <p:spPr bwMode="auto">
                <a:xfrm>
                  <a:off x="656" y="2952"/>
                  <a:ext cx="98" cy="175"/>
                </a:xfrm>
                <a:custGeom>
                  <a:avLst/>
                  <a:gdLst>
                    <a:gd name="T0" fmla="*/ 92 w 98"/>
                    <a:gd name="T1" fmla="*/ 0 h 175"/>
                    <a:gd name="T2" fmla="*/ 98 w 98"/>
                    <a:gd name="T3" fmla="*/ 4 h 175"/>
                    <a:gd name="T4" fmla="*/ 6 w 98"/>
                    <a:gd name="T5" fmla="*/ 175 h 175"/>
                    <a:gd name="T6" fmla="*/ 2 w 98"/>
                    <a:gd name="T7" fmla="*/ 175 h 175"/>
                    <a:gd name="T8" fmla="*/ 0 w 98"/>
                    <a:gd name="T9" fmla="*/ 171 h 175"/>
                    <a:gd name="T10" fmla="*/ 92 w 98"/>
                    <a:gd name="T11" fmla="*/ 0 h 1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"/>
                    <a:gd name="T19" fmla="*/ 0 h 175"/>
                    <a:gd name="T20" fmla="*/ 98 w 98"/>
                    <a:gd name="T21" fmla="*/ 175 h 17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" h="175">
                      <a:moveTo>
                        <a:pt x="92" y="0"/>
                      </a:moveTo>
                      <a:lnTo>
                        <a:pt x="98" y="4"/>
                      </a:lnTo>
                      <a:lnTo>
                        <a:pt x="6" y="175"/>
                      </a:lnTo>
                      <a:lnTo>
                        <a:pt x="2" y="175"/>
                      </a:lnTo>
                      <a:lnTo>
                        <a:pt x="0" y="171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6" name="Freeform 63"/>
                <p:cNvSpPr>
                  <a:spLocks/>
                </p:cNvSpPr>
                <p:nvPr/>
              </p:nvSpPr>
              <p:spPr bwMode="auto">
                <a:xfrm>
                  <a:off x="688" y="2967"/>
                  <a:ext cx="92" cy="162"/>
                </a:xfrm>
                <a:custGeom>
                  <a:avLst/>
                  <a:gdLst>
                    <a:gd name="T0" fmla="*/ 84 w 92"/>
                    <a:gd name="T1" fmla="*/ 0 h 162"/>
                    <a:gd name="T2" fmla="*/ 92 w 92"/>
                    <a:gd name="T3" fmla="*/ 4 h 162"/>
                    <a:gd name="T4" fmla="*/ 6 w 92"/>
                    <a:gd name="T5" fmla="*/ 162 h 162"/>
                    <a:gd name="T6" fmla="*/ 0 w 92"/>
                    <a:gd name="T7" fmla="*/ 158 h 162"/>
                    <a:gd name="T8" fmla="*/ 84 w 92"/>
                    <a:gd name="T9" fmla="*/ 0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162"/>
                    <a:gd name="T17" fmla="*/ 92 w 92"/>
                    <a:gd name="T18" fmla="*/ 162 h 1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162">
                      <a:moveTo>
                        <a:pt x="84" y="0"/>
                      </a:moveTo>
                      <a:lnTo>
                        <a:pt x="92" y="4"/>
                      </a:lnTo>
                      <a:lnTo>
                        <a:pt x="6" y="162"/>
                      </a:lnTo>
                      <a:lnTo>
                        <a:pt x="0" y="158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7" name="Freeform 64"/>
                <p:cNvSpPr>
                  <a:spLocks/>
                </p:cNvSpPr>
                <p:nvPr/>
              </p:nvSpPr>
              <p:spPr bwMode="auto">
                <a:xfrm>
                  <a:off x="460" y="3123"/>
                  <a:ext cx="198" cy="8"/>
                </a:xfrm>
                <a:custGeom>
                  <a:avLst/>
                  <a:gdLst>
                    <a:gd name="T0" fmla="*/ 196 w 198"/>
                    <a:gd name="T1" fmla="*/ 0 h 8"/>
                    <a:gd name="T2" fmla="*/ 198 w 198"/>
                    <a:gd name="T3" fmla="*/ 4 h 8"/>
                    <a:gd name="T4" fmla="*/ 196 w 198"/>
                    <a:gd name="T5" fmla="*/ 8 h 8"/>
                    <a:gd name="T6" fmla="*/ 0 w 198"/>
                    <a:gd name="T7" fmla="*/ 8 h 8"/>
                    <a:gd name="T8" fmla="*/ 0 w 198"/>
                    <a:gd name="T9" fmla="*/ 0 h 8"/>
                    <a:gd name="T10" fmla="*/ 196 w 198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"/>
                    <a:gd name="T19" fmla="*/ 0 h 8"/>
                    <a:gd name="T20" fmla="*/ 198 w 198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" h="8">
                      <a:moveTo>
                        <a:pt x="196" y="0"/>
                      </a:moveTo>
                      <a:lnTo>
                        <a:pt x="198" y="4"/>
                      </a:lnTo>
                      <a:lnTo>
                        <a:pt x="19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8" name="Freeform 65"/>
                <p:cNvSpPr>
                  <a:spLocks/>
                </p:cNvSpPr>
                <p:nvPr/>
              </p:nvSpPr>
              <p:spPr bwMode="auto">
                <a:xfrm>
                  <a:off x="656" y="3127"/>
                  <a:ext cx="124" cy="226"/>
                </a:xfrm>
                <a:custGeom>
                  <a:avLst/>
                  <a:gdLst>
                    <a:gd name="T0" fmla="*/ 0 w 124"/>
                    <a:gd name="T1" fmla="*/ 4 h 226"/>
                    <a:gd name="T2" fmla="*/ 2 w 124"/>
                    <a:gd name="T3" fmla="*/ 0 h 226"/>
                    <a:gd name="T4" fmla="*/ 6 w 124"/>
                    <a:gd name="T5" fmla="*/ 0 h 226"/>
                    <a:gd name="T6" fmla="*/ 124 w 124"/>
                    <a:gd name="T7" fmla="*/ 217 h 226"/>
                    <a:gd name="T8" fmla="*/ 122 w 124"/>
                    <a:gd name="T9" fmla="*/ 222 h 226"/>
                    <a:gd name="T10" fmla="*/ 120 w 124"/>
                    <a:gd name="T11" fmla="*/ 226 h 226"/>
                    <a:gd name="T12" fmla="*/ 0 w 124"/>
                    <a:gd name="T13" fmla="*/ 4 h 2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4"/>
                    <a:gd name="T22" fmla="*/ 0 h 226"/>
                    <a:gd name="T23" fmla="*/ 124 w 124"/>
                    <a:gd name="T24" fmla="*/ 226 h 2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4" h="226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124" y="217"/>
                      </a:lnTo>
                      <a:lnTo>
                        <a:pt x="122" y="222"/>
                      </a:lnTo>
                      <a:lnTo>
                        <a:pt x="120" y="226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9" name="Freeform 66"/>
                <p:cNvSpPr>
                  <a:spLocks/>
                </p:cNvSpPr>
                <p:nvPr/>
              </p:nvSpPr>
              <p:spPr bwMode="auto">
                <a:xfrm>
                  <a:off x="776" y="3344"/>
                  <a:ext cx="244" cy="9"/>
                </a:xfrm>
                <a:custGeom>
                  <a:avLst/>
                  <a:gdLst>
                    <a:gd name="T0" fmla="*/ 0 w 244"/>
                    <a:gd name="T1" fmla="*/ 9 h 9"/>
                    <a:gd name="T2" fmla="*/ 2 w 244"/>
                    <a:gd name="T3" fmla="*/ 5 h 9"/>
                    <a:gd name="T4" fmla="*/ 4 w 244"/>
                    <a:gd name="T5" fmla="*/ 0 h 9"/>
                    <a:gd name="T6" fmla="*/ 240 w 244"/>
                    <a:gd name="T7" fmla="*/ 0 h 9"/>
                    <a:gd name="T8" fmla="*/ 242 w 244"/>
                    <a:gd name="T9" fmla="*/ 5 h 9"/>
                    <a:gd name="T10" fmla="*/ 244 w 244"/>
                    <a:gd name="T11" fmla="*/ 9 h 9"/>
                    <a:gd name="T12" fmla="*/ 0 w 244"/>
                    <a:gd name="T13" fmla="*/ 9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4"/>
                    <a:gd name="T22" fmla="*/ 0 h 9"/>
                    <a:gd name="T23" fmla="*/ 244 w 244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4" h="9">
                      <a:moveTo>
                        <a:pt x="0" y="9"/>
                      </a:moveTo>
                      <a:lnTo>
                        <a:pt x="2" y="5"/>
                      </a:lnTo>
                      <a:lnTo>
                        <a:pt x="4" y="0"/>
                      </a:lnTo>
                      <a:lnTo>
                        <a:pt x="240" y="0"/>
                      </a:lnTo>
                      <a:lnTo>
                        <a:pt x="242" y="5"/>
                      </a:lnTo>
                      <a:lnTo>
                        <a:pt x="244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40" name="Rectangle 67"/>
                <p:cNvSpPr>
                  <a:spLocks noChangeArrowheads="1"/>
                </p:cNvSpPr>
                <p:nvPr/>
              </p:nvSpPr>
              <p:spPr bwMode="auto">
                <a:xfrm>
                  <a:off x="794" y="3312"/>
                  <a:ext cx="208" cy="9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41" name="Freeform 68"/>
                <p:cNvSpPr>
                  <a:spLocks/>
                </p:cNvSpPr>
                <p:nvPr/>
              </p:nvSpPr>
              <p:spPr bwMode="auto">
                <a:xfrm>
                  <a:off x="1016" y="3174"/>
                  <a:ext cx="98" cy="179"/>
                </a:xfrm>
                <a:custGeom>
                  <a:avLst/>
                  <a:gdLst>
                    <a:gd name="T0" fmla="*/ 92 w 98"/>
                    <a:gd name="T1" fmla="*/ 0 h 179"/>
                    <a:gd name="T2" fmla="*/ 98 w 98"/>
                    <a:gd name="T3" fmla="*/ 4 h 179"/>
                    <a:gd name="T4" fmla="*/ 4 w 98"/>
                    <a:gd name="T5" fmla="*/ 179 h 179"/>
                    <a:gd name="T6" fmla="*/ 2 w 98"/>
                    <a:gd name="T7" fmla="*/ 175 h 179"/>
                    <a:gd name="T8" fmla="*/ 0 w 98"/>
                    <a:gd name="T9" fmla="*/ 170 h 179"/>
                    <a:gd name="T10" fmla="*/ 92 w 98"/>
                    <a:gd name="T11" fmla="*/ 0 h 1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"/>
                    <a:gd name="T19" fmla="*/ 0 h 179"/>
                    <a:gd name="T20" fmla="*/ 98 w 98"/>
                    <a:gd name="T21" fmla="*/ 179 h 17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" h="179">
                      <a:moveTo>
                        <a:pt x="92" y="0"/>
                      </a:moveTo>
                      <a:lnTo>
                        <a:pt x="98" y="4"/>
                      </a:lnTo>
                      <a:lnTo>
                        <a:pt x="4" y="179"/>
                      </a:lnTo>
                      <a:lnTo>
                        <a:pt x="2" y="175"/>
                      </a:lnTo>
                      <a:lnTo>
                        <a:pt x="0" y="17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</p:grpSp>
          <p:sp>
            <p:nvSpPr>
              <p:cNvPr id="19" name="Freeform 69"/>
              <p:cNvSpPr>
                <a:spLocks/>
              </p:cNvSpPr>
              <p:nvPr/>
            </p:nvSpPr>
            <p:spPr bwMode="auto">
              <a:xfrm>
                <a:off x="336" y="3106"/>
                <a:ext cx="44" cy="62"/>
              </a:xfrm>
              <a:custGeom>
                <a:avLst/>
                <a:gdLst>
                  <a:gd name="T0" fmla="*/ 0 w 44"/>
                  <a:gd name="T1" fmla="*/ 62 h 62"/>
                  <a:gd name="T2" fmla="*/ 0 w 44"/>
                  <a:gd name="T3" fmla="*/ 0 h 62"/>
                  <a:gd name="T4" fmla="*/ 8 w 44"/>
                  <a:gd name="T5" fmla="*/ 0 h 62"/>
                  <a:gd name="T6" fmla="*/ 8 w 44"/>
                  <a:gd name="T7" fmla="*/ 26 h 62"/>
                  <a:gd name="T8" fmla="*/ 36 w 44"/>
                  <a:gd name="T9" fmla="*/ 26 h 62"/>
                  <a:gd name="T10" fmla="*/ 36 w 44"/>
                  <a:gd name="T11" fmla="*/ 0 h 62"/>
                  <a:gd name="T12" fmla="*/ 44 w 44"/>
                  <a:gd name="T13" fmla="*/ 0 h 62"/>
                  <a:gd name="T14" fmla="*/ 44 w 44"/>
                  <a:gd name="T15" fmla="*/ 62 h 62"/>
                  <a:gd name="T16" fmla="*/ 36 w 44"/>
                  <a:gd name="T17" fmla="*/ 62 h 62"/>
                  <a:gd name="T18" fmla="*/ 36 w 44"/>
                  <a:gd name="T19" fmla="*/ 32 h 62"/>
                  <a:gd name="T20" fmla="*/ 8 w 44"/>
                  <a:gd name="T21" fmla="*/ 32 h 62"/>
                  <a:gd name="T22" fmla="*/ 8 w 44"/>
                  <a:gd name="T23" fmla="*/ 62 h 62"/>
                  <a:gd name="T24" fmla="*/ 0 w 44"/>
                  <a:gd name="T25" fmla="*/ 62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62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26"/>
                    </a:lnTo>
                    <a:lnTo>
                      <a:pt x="36" y="26"/>
                    </a:lnTo>
                    <a:lnTo>
                      <a:pt x="36" y="0"/>
                    </a:lnTo>
                    <a:lnTo>
                      <a:pt x="44" y="0"/>
                    </a:lnTo>
                    <a:lnTo>
                      <a:pt x="44" y="62"/>
                    </a:lnTo>
                    <a:lnTo>
                      <a:pt x="36" y="62"/>
                    </a:lnTo>
                    <a:lnTo>
                      <a:pt x="36" y="32"/>
                    </a:lnTo>
                    <a:lnTo>
                      <a:pt x="8" y="32"/>
                    </a:lnTo>
                    <a:lnTo>
                      <a:pt x="8" y="62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" name="Freeform 70"/>
              <p:cNvSpPr>
                <a:spLocks noEditPoints="1"/>
              </p:cNvSpPr>
              <p:nvPr/>
            </p:nvSpPr>
            <p:spPr bwMode="auto">
              <a:xfrm>
                <a:off x="1492" y="3304"/>
                <a:ext cx="54" cy="64"/>
              </a:xfrm>
              <a:custGeom>
                <a:avLst/>
                <a:gdLst>
                  <a:gd name="T0" fmla="*/ 0 w 54"/>
                  <a:gd name="T1" fmla="*/ 32 h 64"/>
                  <a:gd name="T2" fmla="*/ 2 w 54"/>
                  <a:gd name="T3" fmla="*/ 23 h 64"/>
                  <a:gd name="T4" fmla="*/ 4 w 54"/>
                  <a:gd name="T5" fmla="*/ 15 h 64"/>
                  <a:gd name="T6" fmla="*/ 8 w 54"/>
                  <a:gd name="T7" fmla="*/ 8 h 64"/>
                  <a:gd name="T8" fmla="*/ 14 w 54"/>
                  <a:gd name="T9" fmla="*/ 4 h 64"/>
                  <a:gd name="T10" fmla="*/ 20 w 54"/>
                  <a:gd name="T11" fmla="*/ 0 h 64"/>
                  <a:gd name="T12" fmla="*/ 28 w 54"/>
                  <a:gd name="T13" fmla="*/ 0 h 64"/>
                  <a:gd name="T14" fmla="*/ 34 w 54"/>
                  <a:gd name="T15" fmla="*/ 2 h 64"/>
                  <a:gd name="T16" fmla="*/ 42 w 54"/>
                  <a:gd name="T17" fmla="*/ 4 h 64"/>
                  <a:gd name="T18" fmla="*/ 46 w 54"/>
                  <a:gd name="T19" fmla="*/ 8 h 64"/>
                  <a:gd name="T20" fmla="*/ 52 w 54"/>
                  <a:gd name="T21" fmla="*/ 15 h 64"/>
                  <a:gd name="T22" fmla="*/ 54 w 54"/>
                  <a:gd name="T23" fmla="*/ 23 h 64"/>
                  <a:gd name="T24" fmla="*/ 54 w 54"/>
                  <a:gd name="T25" fmla="*/ 32 h 64"/>
                  <a:gd name="T26" fmla="*/ 54 w 54"/>
                  <a:gd name="T27" fmla="*/ 40 h 64"/>
                  <a:gd name="T28" fmla="*/ 50 w 54"/>
                  <a:gd name="T29" fmla="*/ 49 h 64"/>
                  <a:gd name="T30" fmla="*/ 46 w 54"/>
                  <a:gd name="T31" fmla="*/ 55 h 64"/>
                  <a:gd name="T32" fmla="*/ 42 w 54"/>
                  <a:gd name="T33" fmla="*/ 60 h 64"/>
                  <a:gd name="T34" fmla="*/ 34 w 54"/>
                  <a:gd name="T35" fmla="*/ 62 h 64"/>
                  <a:gd name="T36" fmla="*/ 28 w 54"/>
                  <a:gd name="T37" fmla="*/ 64 h 64"/>
                  <a:gd name="T38" fmla="*/ 20 w 54"/>
                  <a:gd name="T39" fmla="*/ 62 h 64"/>
                  <a:gd name="T40" fmla="*/ 12 w 54"/>
                  <a:gd name="T41" fmla="*/ 60 h 64"/>
                  <a:gd name="T42" fmla="*/ 8 w 54"/>
                  <a:gd name="T43" fmla="*/ 53 h 64"/>
                  <a:gd name="T44" fmla="*/ 4 w 54"/>
                  <a:gd name="T45" fmla="*/ 47 h 64"/>
                  <a:gd name="T46" fmla="*/ 0 w 54"/>
                  <a:gd name="T47" fmla="*/ 40 h 64"/>
                  <a:gd name="T48" fmla="*/ 0 w 54"/>
                  <a:gd name="T49" fmla="*/ 32 h 64"/>
                  <a:gd name="T50" fmla="*/ 8 w 54"/>
                  <a:gd name="T51" fmla="*/ 32 h 64"/>
                  <a:gd name="T52" fmla="*/ 8 w 54"/>
                  <a:gd name="T53" fmla="*/ 38 h 64"/>
                  <a:gd name="T54" fmla="*/ 10 w 54"/>
                  <a:gd name="T55" fmla="*/ 45 h 64"/>
                  <a:gd name="T56" fmla="*/ 14 w 54"/>
                  <a:gd name="T57" fmla="*/ 49 h 64"/>
                  <a:gd name="T58" fmla="*/ 18 w 54"/>
                  <a:gd name="T59" fmla="*/ 53 h 64"/>
                  <a:gd name="T60" fmla="*/ 22 w 54"/>
                  <a:gd name="T61" fmla="*/ 55 h 64"/>
                  <a:gd name="T62" fmla="*/ 28 w 54"/>
                  <a:gd name="T63" fmla="*/ 55 h 64"/>
                  <a:gd name="T64" fmla="*/ 32 w 54"/>
                  <a:gd name="T65" fmla="*/ 55 h 64"/>
                  <a:gd name="T66" fmla="*/ 38 w 54"/>
                  <a:gd name="T67" fmla="*/ 53 h 64"/>
                  <a:gd name="T68" fmla="*/ 42 w 54"/>
                  <a:gd name="T69" fmla="*/ 49 h 64"/>
                  <a:gd name="T70" fmla="*/ 44 w 54"/>
                  <a:gd name="T71" fmla="*/ 45 h 64"/>
                  <a:gd name="T72" fmla="*/ 46 w 54"/>
                  <a:gd name="T73" fmla="*/ 38 h 64"/>
                  <a:gd name="T74" fmla="*/ 46 w 54"/>
                  <a:gd name="T75" fmla="*/ 32 h 64"/>
                  <a:gd name="T76" fmla="*/ 46 w 54"/>
                  <a:gd name="T77" fmla="*/ 26 h 64"/>
                  <a:gd name="T78" fmla="*/ 44 w 54"/>
                  <a:gd name="T79" fmla="*/ 19 h 64"/>
                  <a:gd name="T80" fmla="*/ 42 w 54"/>
                  <a:gd name="T81" fmla="*/ 15 h 64"/>
                  <a:gd name="T82" fmla="*/ 38 w 54"/>
                  <a:gd name="T83" fmla="*/ 11 h 64"/>
                  <a:gd name="T84" fmla="*/ 32 w 54"/>
                  <a:gd name="T85" fmla="*/ 8 h 64"/>
                  <a:gd name="T86" fmla="*/ 28 w 54"/>
                  <a:gd name="T87" fmla="*/ 6 h 64"/>
                  <a:gd name="T88" fmla="*/ 20 w 54"/>
                  <a:gd name="T89" fmla="*/ 8 h 64"/>
                  <a:gd name="T90" fmla="*/ 14 w 54"/>
                  <a:gd name="T91" fmla="*/ 13 h 64"/>
                  <a:gd name="T92" fmla="*/ 10 w 54"/>
                  <a:gd name="T93" fmla="*/ 17 h 64"/>
                  <a:gd name="T94" fmla="*/ 8 w 54"/>
                  <a:gd name="T95" fmla="*/ 23 h 64"/>
                  <a:gd name="T96" fmla="*/ 8 w 54"/>
                  <a:gd name="T97" fmla="*/ 32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4"/>
                  <a:gd name="T148" fmla="*/ 0 h 64"/>
                  <a:gd name="T149" fmla="*/ 54 w 54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4" h="64">
                    <a:moveTo>
                      <a:pt x="0" y="32"/>
                    </a:moveTo>
                    <a:lnTo>
                      <a:pt x="2" y="23"/>
                    </a:lnTo>
                    <a:lnTo>
                      <a:pt x="4" y="15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4" y="2"/>
                    </a:lnTo>
                    <a:lnTo>
                      <a:pt x="42" y="4"/>
                    </a:lnTo>
                    <a:lnTo>
                      <a:pt x="46" y="8"/>
                    </a:lnTo>
                    <a:lnTo>
                      <a:pt x="52" y="15"/>
                    </a:lnTo>
                    <a:lnTo>
                      <a:pt x="54" y="23"/>
                    </a:lnTo>
                    <a:lnTo>
                      <a:pt x="54" y="32"/>
                    </a:lnTo>
                    <a:lnTo>
                      <a:pt x="54" y="40"/>
                    </a:lnTo>
                    <a:lnTo>
                      <a:pt x="50" y="49"/>
                    </a:lnTo>
                    <a:lnTo>
                      <a:pt x="46" y="55"/>
                    </a:lnTo>
                    <a:lnTo>
                      <a:pt x="42" y="60"/>
                    </a:lnTo>
                    <a:lnTo>
                      <a:pt x="34" y="62"/>
                    </a:lnTo>
                    <a:lnTo>
                      <a:pt x="28" y="64"/>
                    </a:lnTo>
                    <a:lnTo>
                      <a:pt x="20" y="62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7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  <a:moveTo>
                      <a:pt x="8" y="32"/>
                    </a:moveTo>
                    <a:lnTo>
                      <a:pt x="8" y="38"/>
                    </a:lnTo>
                    <a:lnTo>
                      <a:pt x="10" y="45"/>
                    </a:lnTo>
                    <a:lnTo>
                      <a:pt x="14" y="49"/>
                    </a:lnTo>
                    <a:lnTo>
                      <a:pt x="18" y="53"/>
                    </a:lnTo>
                    <a:lnTo>
                      <a:pt x="22" y="55"/>
                    </a:lnTo>
                    <a:lnTo>
                      <a:pt x="28" y="55"/>
                    </a:lnTo>
                    <a:lnTo>
                      <a:pt x="32" y="55"/>
                    </a:lnTo>
                    <a:lnTo>
                      <a:pt x="38" y="53"/>
                    </a:lnTo>
                    <a:lnTo>
                      <a:pt x="42" y="49"/>
                    </a:lnTo>
                    <a:lnTo>
                      <a:pt x="44" y="45"/>
                    </a:lnTo>
                    <a:lnTo>
                      <a:pt x="46" y="38"/>
                    </a:lnTo>
                    <a:lnTo>
                      <a:pt x="46" y="32"/>
                    </a:lnTo>
                    <a:lnTo>
                      <a:pt x="46" y="26"/>
                    </a:lnTo>
                    <a:lnTo>
                      <a:pt x="44" y="19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2" y="8"/>
                    </a:lnTo>
                    <a:lnTo>
                      <a:pt x="28" y="6"/>
                    </a:lnTo>
                    <a:lnTo>
                      <a:pt x="20" y="8"/>
                    </a:lnTo>
                    <a:lnTo>
                      <a:pt x="14" y="13"/>
                    </a:lnTo>
                    <a:lnTo>
                      <a:pt x="10" y="17"/>
                    </a:lnTo>
                    <a:lnTo>
                      <a:pt x="8" y="23"/>
                    </a:lnTo>
                    <a:lnTo>
                      <a:pt x="8" y="3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sp>
          <p:nvSpPr>
            <p:cNvPr id="17" name="Freeform 71"/>
            <p:cNvSpPr>
              <a:spLocks noEditPoints="1"/>
            </p:cNvSpPr>
            <p:nvPr/>
          </p:nvSpPr>
          <p:spPr bwMode="auto">
            <a:xfrm>
              <a:off x="1110" y="3248"/>
              <a:ext cx="56" cy="64"/>
            </a:xfrm>
            <a:custGeom>
              <a:avLst/>
              <a:gdLst>
                <a:gd name="T0" fmla="*/ 0 w 56"/>
                <a:gd name="T1" fmla="*/ 32 h 64"/>
                <a:gd name="T2" fmla="*/ 2 w 56"/>
                <a:gd name="T3" fmla="*/ 24 h 64"/>
                <a:gd name="T4" fmla="*/ 4 w 56"/>
                <a:gd name="T5" fmla="*/ 15 h 64"/>
                <a:gd name="T6" fmla="*/ 8 w 56"/>
                <a:gd name="T7" fmla="*/ 9 h 64"/>
                <a:gd name="T8" fmla="*/ 14 w 56"/>
                <a:gd name="T9" fmla="*/ 5 h 64"/>
                <a:gd name="T10" fmla="*/ 20 w 56"/>
                <a:gd name="T11" fmla="*/ 2 h 64"/>
                <a:gd name="T12" fmla="*/ 28 w 56"/>
                <a:gd name="T13" fmla="*/ 0 h 64"/>
                <a:gd name="T14" fmla="*/ 36 w 56"/>
                <a:gd name="T15" fmla="*/ 2 h 64"/>
                <a:gd name="T16" fmla="*/ 42 w 56"/>
                <a:gd name="T17" fmla="*/ 5 h 64"/>
                <a:gd name="T18" fmla="*/ 48 w 56"/>
                <a:gd name="T19" fmla="*/ 9 h 64"/>
                <a:gd name="T20" fmla="*/ 52 w 56"/>
                <a:gd name="T21" fmla="*/ 15 h 64"/>
                <a:gd name="T22" fmla="*/ 54 w 56"/>
                <a:gd name="T23" fmla="*/ 24 h 64"/>
                <a:gd name="T24" fmla="*/ 56 w 56"/>
                <a:gd name="T25" fmla="*/ 32 h 64"/>
                <a:gd name="T26" fmla="*/ 54 w 56"/>
                <a:gd name="T27" fmla="*/ 41 h 64"/>
                <a:gd name="T28" fmla="*/ 52 w 56"/>
                <a:gd name="T29" fmla="*/ 49 h 64"/>
                <a:gd name="T30" fmla="*/ 48 w 56"/>
                <a:gd name="T31" fmla="*/ 56 h 64"/>
                <a:gd name="T32" fmla="*/ 42 w 56"/>
                <a:gd name="T33" fmla="*/ 60 h 64"/>
                <a:gd name="T34" fmla="*/ 36 w 56"/>
                <a:gd name="T35" fmla="*/ 62 h 64"/>
                <a:gd name="T36" fmla="*/ 28 w 56"/>
                <a:gd name="T37" fmla="*/ 64 h 64"/>
                <a:gd name="T38" fmla="*/ 20 w 56"/>
                <a:gd name="T39" fmla="*/ 62 h 64"/>
                <a:gd name="T40" fmla="*/ 14 w 56"/>
                <a:gd name="T41" fmla="*/ 60 h 64"/>
                <a:gd name="T42" fmla="*/ 8 w 56"/>
                <a:gd name="T43" fmla="*/ 56 h 64"/>
                <a:gd name="T44" fmla="*/ 4 w 56"/>
                <a:gd name="T45" fmla="*/ 49 h 64"/>
                <a:gd name="T46" fmla="*/ 2 w 56"/>
                <a:gd name="T47" fmla="*/ 41 h 64"/>
                <a:gd name="T48" fmla="*/ 0 w 56"/>
                <a:gd name="T49" fmla="*/ 32 h 64"/>
                <a:gd name="T50" fmla="*/ 8 w 56"/>
                <a:gd name="T51" fmla="*/ 32 h 64"/>
                <a:gd name="T52" fmla="*/ 10 w 56"/>
                <a:gd name="T53" fmla="*/ 41 h 64"/>
                <a:gd name="T54" fmla="*/ 10 w 56"/>
                <a:gd name="T55" fmla="*/ 45 h 64"/>
                <a:gd name="T56" fmla="*/ 14 w 56"/>
                <a:gd name="T57" fmla="*/ 51 h 64"/>
                <a:gd name="T58" fmla="*/ 18 w 56"/>
                <a:gd name="T59" fmla="*/ 54 h 64"/>
                <a:gd name="T60" fmla="*/ 22 w 56"/>
                <a:gd name="T61" fmla="*/ 56 h 64"/>
                <a:gd name="T62" fmla="*/ 28 w 56"/>
                <a:gd name="T63" fmla="*/ 56 h 64"/>
                <a:gd name="T64" fmla="*/ 34 w 56"/>
                <a:gd name="T65" fmla="*/ 56 h 64"/>
                <a:gd name="T66" fmla="*/ 38 w 56"/>
                <a:gd name="T67" fmla="*/ 54 h 64"/>
                <a:gd name="T68" fmla="*/ 42 w 56"/>
                <a:gd name="T69" fmla="*/ 51 h 64"/>
                <a:gd name="T70" fmla="*/ 46 w 56"/>
                <a:gd name="T71" fmla="*/ 45 h 64"/>
                <a:gd name="T72" fmla="*/ 48 w 56"/>
                <a:gd name="T73" fmla="*/ 39 h 64"/>
                <a:gd name="T74" fmla="*/ 48 w 56"/>
                <a:gd name="T75" fmla="*/ 32 h 64"/>
                <a:gd name="T76" fmla="*/ 48 w 56"/>
                <a:gd name="T77" fmla="*/ 26 h 64"/>
                <a:gd name="T78" fmla="*/ 46 w 56"/>
                <a:gd name="T79" fmla="*/ 19 h 64"/>
                <a:gd name="T80" fmla="*/ 42 w 56"/>
                <a:gd name="T81" fmla="*/ 15 h 64"/>
                <a:gd name="T82" fmla="*/ 38 w 56"/>
                <a:gd name="T83" fmla="*/ 11 h 64"/>
                <a:gd name="T84" fmla="*/ 34 w 56"/>
                <a:gd name="T85" fmla="*/ 9 h 64"/>
                <a:gd name="T86" fmla="*/ 28 w 56"/>
                <a:gd name="T87" fmla="*/ 9 h 64"/>
                <a:gd name="T88" fmla="*/ 20 w 56"/>
                <a:gd name="T89" fmla="*/ 9 h 64"/>
                <a:gd name="T90" fmla="*/ 14 w 56"/>
                <a:gd name="T91" fmla="*/ 13 h 64"/>
                <a:gd name="T92" fmla="*/ 12 w 56"/>
                <a:gd name="T93" fmla="*/ 19 h 64"/>
                <a:gd name="T94" fmla="*/ 10 w 56"/>
                <a:gd name="T95" fmla="*/ 26 h 64"/>
                <a:gd name="T96" fmla="*/ 8 w 56"/>
                <a:gd name="T97" fmla="*/ 32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"/>
                <a:gd name="T148" fmla="*/ 0 h 64"/>
                <a:gd name="T149" fmla="*/ 56 w 56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" h="64">
                  <a:moveTo>
                    <a:pt x="0" y="32"/>
                  </a:moveTo>
                  <a:lnTo>
                    <a:pt x="2" y="24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6" y="2"/>
                  </a:lnTo>
                  <a:lnTo>
                    <a:pt x="42" y="5"/>
                  </a:lnTo>
                  <a:lnTo>
                    <a:pt x="48" y="9"/>
                  </a:lnTo>
                  <a:lnTo>
                    <a:pt x="52" y="15"/>
                  </a:lnTo>
                  <a:lnTo>
                    <a:pt x="54" y="24"/>
                  </a:lnTo>
                  <a:lnTo>
                    <a:pt x="56" y="32"/>
                  </a:lnTo>
                  <a:lnTo>
                    <a:pt x="54" y="41"/>
                  </a:lnTo>
                  <a:lnTo>
                    <a:pt x="52" y="49"/>
                  </a:lnTo>
                  <a:lnTo>
                    <a:pt x="48" y="56"/>
                  </a:lnTo>
                  <a:lnTo>
                    <a:pt x="42" y="60"/>
                  </a:lnTo>
                  <a:lnTo>
                    <a:pt x="36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8" y="56"/>
                  </a:lnTo>
                  <a:lnTo>
                    <a:pt x="4" y="49"/>
                  </a:lnTo>
                  <a:lnTo>
                    <a:pt x="2" y="41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10" y="41"/>
                  </a:lnTo>
                  <a:lnTo>
                    <a:pt x="10" y="45"/>
                  </a:lnTo>
                  <a:lnTo>
                    <a:pt x="14" y="51"/>
                  </a:lnTo>
                  <a:lnTo>
                    <a:pt x="18" y="54"/>
                  </a:lnTo>
                  <a:lnTo>
                    <a:pt x="22" y="56"/>
                  </a:lnTo>
                  <a:lnTo>
                    <a:pt x="28" y="56"/>
                  </a:lnTo>
                  <a:lnTo>
                    <a:pt x="34" y="56"/>
                  </a:lnTo>
                  <a:lnTo>
                    <a:pt x="38" y="54"/>
                  </a:lnTo>
                  <a:lnTo>
                    <a:pt x="42" y="51"/>
                  </a:lnTo>
                  <a:lnTo>
                    <a:pt x="46" y="45"/>
                  </a:lnTo>
                  <a:lnTo>
                    <a:pt x="48" y="39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6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28" y="9"/>
                  </a:lnTo>
                  <a:lnTo>
                    <a:pt x="20" y="9"/>
                  </a:lnTo>
                  <a:lnTo>
                    <a:pt x="14" y="13"/>
                  </a:lnTo>
                  <a:lnTo>
                    <a:pt x="12" y="19"/>
                  </a:lnTo>
                  <a:lnTo>
                    <a:pt x="10" y="26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9364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2392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CBA: Classification Based on Associations</a:t>
            </a:r>
            <a:endParaRPr lang="en-US" altLang="zh-CN" sz="4000" dirty="0">
              <a:ea typeface="SimSun" pitchFamily="2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1156853"/>
            <a:ext cx="10871200" cy="5474855"/>
          </a:xfrm>
        </p:spPr>
        <p:txBody>
          <a:bodyPr/>
          <a:lstStyle/>
          <a:p>
            <a:r>
              <a:rPr lang="en-US" altLang="en-US" sz="2400" dirty="0"/>
              <a:t>CBA </a:t>
            </a:r>
            <a:r>
              <a:rPr lang="en-US" altLang="zh-CN" sz="2400" dirty="0"/>
              <a:t>[Liu, Hsu and Ma, KDD’98]</a:t>
            </a:r>
          </a:p>
          <a:p>
            <a:r>
              <a:rPr lang="en-US" altLang="en-US" sz="2400" dirty="0"/>
              <a:t>Method</a:t>
            </a:r>
          </a:p>
          <a:p>
            <a:pPr lvl="1"/>
            <a:r>
              <a:rPr lang="en-US" altLang="en-US" sz="2400" dirty="0"/>
              <a:t>Mine high-confidence, high-support class association rules </a:t>
            </a:r>
          </a:p>
          <a:p>
            <a:pPr lvl="1"/>
            <a:r>
              <a:rPr lang="en-US" altLang="en-US" sz="2400" dirty="0"/>
              <a:t>LHS: conjunctions of attribute-value pairs); RHS: class labels</a:t>
            </a:r>
          </a:p>
          <a:p>
            <a:pPr lvl="5">
              <a:buFont typeface="Wingdings" pitchFamily="2" charset="2"/>
              <a:buNone/>
            </a:pPr>
            <a:r>
              <a:rPr lang="en-US" altLang="en-US" sz="2400" dirty="0"/>
              <a:t>p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^ p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… ^ </a:t>
            </a:r>
            <a:r>
              <a:rPr lang="en-US" altLang="en-US" sz="2400" dirty="0" err="1"/>
              <a:t>p</a:t>
            </a:r>
            <a:r>
              <a:rPr lang="en-US" altLang="en-US" sz="2400" baseline="-25000" dirty="0" err="1"/>
              <a:t>l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Wingdings" pitchFamily="2" charset="2"/>
              </a:rPr>
              <a:t></a:t>
            </a:r>
            <a:r>
              <a:rPr lang="en-US" altLang="en-US" sz="2400" dirty="0"/>
              <a:t> “</a:t>
            </a:r>
            <a:r>
              <a:rPr lang="en-US" altLang="en-US" sz="2400" dirty="0" err="1"/>
              <a:t>A</a:t>
            </a:r>
            <a:r>
              <a:rPr lang="en-US" altLang="en-US" sz="2400" baseline="-25000" dirty="0" err="1"/>
              <a:t>class</a:t>
            </a:r>
            <a:r>
              <a:rPr lang="en-US" altLang="en-US" sz="2400" baseline="-25000" dirty="0"/>
              <a:t>-label</a:t>
            </a:r>
            <a:r>
              <a:rPr lang="en-US" altLang="en-US" sz="2400" dirty="0"/>
              <a:t> = C” (confidence, support)</a:t>
            </a:r>
          </a:p>
          <a:p>
            <a:pPr lvl="1"/>
            <a:r>
              <a:rPr lang="en-US" altLang="en-US" sz="2400" dirty="0"/>
              <a:t>Rank rules in descending order of confidence and support</a:t>
            </a:r>
          </a:p>
          <a:p>
            <a:pPr lvl="1"/>
            <a:r>
              <a:rPr lang="en-US" altLang="en-US" sz="2400" dirty="0"/>
              <a:t>Classification: Apply the first rule that matches a test case; </a:t>
            </a:r>
            <a:r>
              <a:rPr lang="en-US" altLang="en-US" sz="2400" dirty="0" err="1"/>
              <a:t>o.w</a:t>
            </a:r>
            <a:r>
              <a:rPr lang="en-US" altLang="en-US" sz="2400" dirty="0"/>
              <a:t>. apply the default rule</a:t>
            </a:r>
          </a:p>
          <a:p>
            <a:pPr lvl="1"/>
            <a:r>
              <a:rPr lang="en-US" altLang="en-US" sz="2400" dirty="0"/>
              <a:t>Effectiveness: Often found more accurate than some traditional classification methods, such as C4.5</a:t>
            </a:r>
          </a:p>
          <a:p>
            <a:pPr lvl="1"/>
            <a:r>
              <a:rPr lang="en-US" altLang="en-US" sz="2400" dirty="0"/>
              <a:t>Why? — Exploring high confident associations among multiple attributes may overcome some constraints introduced by some classifiers that consider only one attribute at a time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984C50-2D99-4EBE-B3CF-780AB2024DD7}"/>
                  </a:ext>
                </a:extLst>
              </p14:cNvPr>
              <p14:cNvContentPartPr/>
              <p14:nvPr/>
            </p14:nvContentPartPr>
            <p14:xfrm>
              <a:off x="8485560" y="1279440"/>
              <a:ext cx="3189240" cy="2649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984C50-2D99-4EBE-B3CF-780AB2024D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76200" y="1270080"/>
                <a:ext cx="3207960" cy="266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631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Forest: Basic Concepts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670241" cy="5715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Random Forest (first proposed by L. </a:t>
            </a:r>
            <a:r>
              <a:rPr lang="en-US" altLang="en-US" sz="2400" dirty="0" err="1"/>
              <a:t>Breiman</a:t>
            </a:r>
            <a:r>
              <a:rPr lang="en-US" altLang="en-US" sz="2400" dirty="0"/>
              <a:t> in 2001)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Bagging with </a:t>
            </a:r>
            <a:r>
              <a:rPr lang="en-US" altLang="zh-CN" sz="2400" b="1" dirty="0"/>
              <a:t>decision trees </a:t>
            </a:r>
            <a:r>
              <a:rPr lang="en-US" altLang="zh-CN" sz="2400" dirty="0"/>
              <a:t>as base models</a:t>
            </a:r>
            <a:endParaRPr lang="en-US" altLang="zh-CN" sz="2400" i="1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Data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b="1" dirty="0"/>
              <a:t>subset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training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data</a:t>
            </a:r>
            <a:r>
              <a:rPr lang="zh-CN" altLang="en-US" sz="2400" b="1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sampling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replacement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tree</a:t>
            </a:r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Feature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en-US" sz="2400" dirty="0"/>
              <a:t>us</a:t>
            </a:r>
            <a:r>
              <a:rPr lang="en-US" altLang="zh-CN" sz="2400" dirty="0"/>
              <a:t>e</a:t>
            </a:r>
            <a:r>
              <a:rPr lang="en-US" altLang="en-US" sz="2400" dirty="0"/>
              <a:t> a </a:t>
            </a:r>
            <a:r>
              <a:rPr lang="en-US" altLang="en-US" sz="2400" b="1" dirty="0"/>
              <a:t>random selection of attributes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candidates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best</a:t>
            </a:r>
            <a:r>
              <a:rPr lang="zh-CN" altLang="en-US" sz="2400" dirty="0"/>
              <a:t> </a:t>
            </a:r>
            <a:r>
              <a:rPr lang="en-US" altLang="zh-CN" sz="2400" dirty="0"/>
              <a:t>attribute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them</a:t>
            </a:r>
          </a:p>
          <a:p>
            <a:pPr marL="200021" lvl="1" indent="0">
              <a:spcAft>
                <a:spcPts val="600"/>
              </a:spcAft>
              <a:buNone/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During classification, each tree votes and the most popular class is returned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4186A-1658-DE40-B258-89082FB738C9}"/>
              </a:ext>
            </a:extLst>
          </p:cNvPr>
          <p:cNvSpPr txBox="1"/>
          <p:nvPr/>
        </p:nvSpPr>
        <p:spPr>
          <a:xfrm>
            <a:off x="4759724" y="3285084"/>
            <a:ext cx="4590167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Advantage of decision trees – more diversity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14117E-4835-2E46-B9C0-7841ECAE4EC0}"/>
              </a:ext>
            </a:extLst>
          </p:cNvPr>
          <p:cNvCxnSpPr/>
          <p:nvPr/>
        </p:nvCxnSpPr>
        <p:spPr>
          <a:xfrm flipH="1">
            <a:off x="3990660" y="3512265"/>
            <a:ext cx="6297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1437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6233796" y="4734522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62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8839200" cy="6096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/>
              <a:t>Lazy vs. Eager Learning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71600"/>
            <a:ext cx="10877550" cy="501015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u="sng" dirty="0"/>
              <a:t>Lazy vs. eager learning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b="1" dirty="0"/>
              <a:t>Lazy learning</a:t>
            </a:r>
            <a:r>
              <a:rPr lang="en-US" altLang="en-US" sz="2400" dirty="0"/>
              <a:t> (e.g., instance-based learning): Simply stores training data (or only minor processing) and waits until it is given a test tuple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b="1" dirty="0"/>
              <a:t>Eager learning</a:t>
            </a:r>
            <a:r>
              <a:rPr lang="en-US" altLang="en-US" sz="2400" dirty="0"/>
              <a:t> (the above discussed methods): Given a set of training tuples, constructs a classification model before receiving new (e.g., test) data to classify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Lazy: less time in training but more time in predicting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Accuracy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Lazy method effectively uses a richer hypothesis space since it uses many local linear functions to form an implicit global approximation to the target function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Eager: must commit to a single hypothesis that covers the entire instance space</a:t>
            </a:r>
          </a:p>
        </p:txBody>
      </p:sp>
    </p:spTree>
    <p:extLst>
      <p:ext uri="{BB962C8B-B14F-4D97-AF65-F5344CB8AC3E}">
        <p14:creationId xmlns:p14="http://schemas.microsoft.com/office/powerpoint/2010/main" val="2844655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-1"/>
            <a:ext cx="11049000" cy="107632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Lazy Learner: Instance-Based Methods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9150" y="1371600"/>
            <a:ext cx="10610850" cy="5029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Instance-based learning: </a:t>
            </a:r>
          </a:p>
          <a:p>
            <a:pPr lvl="1" eaLnBrk="1" hangingPunct="1"/>
            <a:r>
              <a:rPr lang="en-US" altLang="en-US" sz="2400" dirty="0"/>
              <a:t>Store training examples and delay the processing (“lazy evaluation”) until a new instance must be classified</a:t>
            </a:r>
          </a:p>
          <a:p>
            <a:pPr eaLnBrk="1" hangingPunct="1"/>
            <a:r>
              <a:rPr lang="en-US" altLang="en-US" sz="2400" dirty="0"/>
              <a:t>Typical approaches</a:t>
            </a:r>
            <a:endParaRPr lang="en-US" altLang="en-US" sz="2400" u="sng" dirty="0"/>
          </a:p>
          <a:p>
            <a:pPr lvl="1" eaLnBrk="1" hangingPunct="1"/>
            <a:r>
              <a:rPr lang="en-US" altLang="en-US" sz="2400" i="1" u="sng" dirty="0"/>
              <a:t>k</a:t>
            </a:r>
            <a:r>
              <a:rPr lang="en-US" altLang="en-US" sz="2400" u="sng" dirty="0"/>
              <a:t>-nearest neighbor approach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Instances represented as points in a Euclidean space.</a:t>
            </a:r>
          </a:p>
          <a:p>
            <a:pPr lvl="1" eaLnBrk="1" hangingPunct="1"/>
            <a:r>
              <a:rPr lang="en-US" altLang="en-US" sz="2400" u="sng" dirty="0"/>
              <a:t>Locally weighted regression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Constructs local approximation</a:t>
            </a:r>
          </a:p>
          <a:p>
            <a:pPr lvl="1" eaLnBrk="1" hangingPunct="1"/>
            <a:r>
              <a:rPr lang="en-US" altLang="en-US" sz="2400" u="sng" dirty="0"/>
              <a:t>Case-based reasoning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Uses symbolic representations and knowledge-based inference</a:t>
            </a:r>
          </a:p>
        </p:txBody>
      </p:sp>
    </p:spTree>
    <p:extLst>
      <p:ext uri="{BB962C8B-B14F-4D97-AF65-F5344CB8AC3E}">
        <p14:creationId xmlns:p14="http://schemas.microsoft.com/office/powerpoint/2010/main" val="27007164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0"/>
            <a:ext cx="11029950" cy="1014414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The </a:t>
            </a:r>
            <a:r>
              <a:rPr lang="en-US" altLang="en-US" i="1" dirty="0"/>
              <a:t>k</a:t>
            </a:r>
            <a:r>
              <a:rPr lang="en-US" altLang="en-US" dirty="0"/>
              <a:t>-Nearest Neighbor Algorithm</a:t>
            </a:r>
            <a:endParaRPr lang="en-US" altLang="en-US" sz="3200" dirty="0"/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43014"/>
            <a:ext cx="10677525" cy="30067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All instances correspond to points in the n-D space</a:t>
            </a:r>
          </a:p>
          <a:p>
            <a:pPr eaLnBrk="1" hangingPunct="1"/>
            <a:r>
              <a:rPr lang="en-US" altLang="en-US" sz="2400" dirty="0"/>
              <a:t>The nearest neighbor are defined in terms of Euclidean distance, </a:t>
            </a:r>
            <a:r>
              <a:rPr lang="en-US" altLang="en-US" sz="2400" dirty="0" err="1"/>
              <a:t>dist</a:t>
            </a:r>
            <a:r>
              <a:rPr lang="en-US" altLang="en-US" sz="2400" dirty="0"/>
              <a:t>(</a:t>
            </a:r>
            <a:r>
              <a:rPr lang="en-US" altLang="en-US" sz="2400" b="1" dirty="0"/>
              <a:t>X</a:t>
            </a:r>
            <a:r>
              <a:rPr lang="en-US" altLang="en-US" sz="2400" b="1" baseline="-25000" dirty="0"/>
              <a:t>1</a:t>
            </a:r>
            <a:r>
              <a:rPr lang="en-US" altLang="en-US" sz="2400" dirty="0"/>
              <a:t>, </a:t>
            </a:r>
            <a:r>
              <a:rPr lang="en-US" altLang="en-US" sz="2400" b="1" dirty="0"/>
              <a:t>X</a:t>
            </a:r>
            <a:r>
              <a:rPr lang="en-US" altLang="en-US" sz="2400" b="1" baseline="-25000" dirty="0"/>
              <a:t>2</a:t>
            </a:r>
            <a:r>
              <a:rPr lang="en-US" altLang="en-US" sz="2400" dirty="0"/>
              <a:t>)</a:t>
            </a:r>
          </a:p>
          <a:p>
            <a:pPr eaLnBrk="1" hangingPunct="1"/>
            <a:r>
              <a:rPr lang="en-US" altLang="en-US" sz="2400" dirty="0"/>
              <a:t>Target function could be discrete- or real- valued</a:t>
            </a:r>
          </a:p>
          <a:p>
            <a:pPr eaLnBrk="1" hangingPunct="1"/>
            <a:r>
              <a:rPr lang="en-US" altLang="en-US" sz="2400" dirty="0"/>
              <a:t>For discrete-valued, </a:t>
            </a:r>
            <a:r>
              <a:rPr lang="en-US" altLang="en-US" sz="2400" i="1" dirty="0"/>
              <a:t>k</a:t>
            </a:r>
            <a:r>
              <a:rPr lang="en-US" altLang="en-US" sz="2400" dirty="0"/>
              <a:t>-NN returns the most common value among the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training examples nearest to </a:t>
            </a:r>
            <a:r>
              <a:rPr lang="en-US" altLang="en-US" sz="2400" i="1" dirty="0" err="1"/>
              <a:t>x</a:t>
            </a:r>
            <a:r>
              <a:rPr lang="en-US" altLang="en-US" sz="2400" i="1" baseline="-25000" dirty="0" err="1"/>
              <a:t>q</a:t>
            </a:r>
            <a:endParaRPr lang="en-US" altLang="en-US" sz="2400" dirty="0"/>
          </a:p>
          <a:p>
            <a:pPr eaLnBrk="1" hangingPunct="1"/>
            <a:r>
              <a:rPr lang="en-US" altLang="en-US" sz="2400" dirty="0" err="1"/>
              <a:t>Vonoroi</a:t>
            </a:r>
            <a:r>
              <a:rPr lang="en-US" altLang="en-US" sz="2400" dirty="0"/>
              <a:t> diagram: the decision surface induced by 1-NN for a typical set of training examples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97075" y="4419599"/>
            <a:ext cx="7356475" cy="2057401"/>
            <a:chOff x="2168525" y="4724400"/>
            <a:chExt cx="7356475" cy="2057401"/>
          </a:xfrm>
        </p:grpSpPr>
        <p:sp>
          <p:nvSpPr>
            <p:cNvPr id="54277" name="Rectangle 4"/>
            <p:cNvSpPr>
              <a:spLocks noChangeArrowheads="1"/>
            </p:cNvSpPr>
            <p:nvPr/>
          </p:nvSpPr>
          <p:spPr bwMode="auto">
            <a:xfrm>
              <a:off x="2168525" y="4762501"/>
              <a:ext cx="3581400" cy="19050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278" name="Rectangle 5"/>
            <p:cNvSpPr>
              <a:spLocks noChangeArrowheads="1"/>
            </p:cNvSpPr>
            <p:nvPr/>
          </p:nvSpPr>
          <p:spPr bwMode="auto">
            <a:xfrm>
              <a:off x="6096000" y="4724400"/>
              <a:ext cx="3429000" cy="19050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79" name="Oval 6"/>
            <p:cNvSpPr>
              <a:spLocks noChangeArrowheads="1"/>
            </p:cNvSpPr>
            <p:nvPr/>
          </p:nvSpPr>
          <p:spPr bwMode="auto">
            <a:xfrm>
              <a:off x="3276600" y="5029200"/>
              <a:ext cx="1371600" cy="1447800"/>
            </a:xfrm>
            <a:prstGeom prst="ellipse">
              <a:avLst/>
            </a:prstGeom>
            <a:solidFill>
              <a:srgbClr val="FF66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  . </a:t>
              </a:r>
            </a:p>
          </p:txBody>
        </p:sp>
        <p:sp>
          <p:nvSpPr>
            <p:cNvPr id="54280" name="Text Box 7"/>
            <p:cNvSpPr txBox="1">
              <a:spLocks noChangeArrowheads="1"/>
            </p:cNvSpPr>
            <p:nvPr/>
          </p:nvSpPr>
          <p:spPr bwMode="auto">
            <a:xfrm>
              <a:off x="3505200" y="52578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4038600" y="54864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3352800" y="57150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962400" y="5791201"/>
              <a:ext cx="368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i="1">
                  <a:solidFill>
                    <a:srgbClr val="001010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1600" b="1" i="1" baseline="-25000">
                  <a:solidFill>
                    <a:srgbClr val="001010"/>
                  </a:solidFill>
                  <a:latin typeface="Times New Roman" panose="02020603050405020304" pitchFamily="18" charset="0"/>
                </a:rPr>
                <a:t>q</a:t>
              </a:r>
              <a:endParaRPr lang="en-US" altLang="en-US" sz="18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54284" name="Text Box 11"/>
            <p:cNvSpPr txBox="1">
              <a:spLocks noChangeArrowheads="1"/>
            </p:cNvSpPr>
            <p:nvPr/>
          </p:nvSpPr>
          <p:spPr bwMode="auto">
            <a:xfrm>
              <a:off x="3810001" y="6248401"/>
              <a:ext cx="296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4114800" y="51054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_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6" name="Text Box 13"/>
            <p:cNvSpPr txBox="1">
              <a:spLocks noChangeArrowheads="1"/>
            </p:cNvSpPr>
            <p:nvPr/>
          </p:nvSpPr>
          <p:spPr bwMode="auto">
            <a:xfrm>
              <a:off x="4556125" y="51435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_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2879725" y="53721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8" name="Text Box 15"/>
            <p:cNvSpPr txBox="1">
              <a:spLocks noChangeArrowheads="1"/>
            </p:cNvSpPr>
            <p:nvPr/>
          </p:nvSpPr>
          <p:spPr bwMode="auto">
            <a:xfrm>
              <a:off x="3108325" y="61341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54289" name="Text Box 16"/>
            <p:cNvSpPr txBox="1">
              <a:spLocks noChangeArrowheads="1"/>
            </p:cNvSpPr>
            <p:nvPr/>
          </p:nvSpPr>
          <p:spPr bwMode="auto">
            <a:xfrm>
              <a:off x="3200400" y="48768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_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0" name="Text Box 17"/>
            <p:cNvSpPr txBox="1">
              <a:spLocks noChangeArrowheads="1"/>
            </p:cNvSpPr>
            <p:nvPr/>
          </p:nvSpPr>
          <p:spPr bwMode="auto">
            <a:xfrm>
              <a:off x="4632325" y="57531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1" name="Text Box 18"/>
            <p:cNvSpPr txBox="1">
              <a:spLocks noChangeArrowheads="1"/>
            </p:cNvSpPr>
            <p:nvPr/>
          </p:nvSpPr>
          <p:spPr bwMode="auto">
            <a:xfrm>
              <a:off x="7315200" y="4759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2" name="Line 19"/>
            <p:cNvSpPr>
              <a:spLocks noChangeShapeType="1"/>
            </p:cNvSpPr>
            <p:nvPr/>
          </p:nvSpPr>
          <p:spPr bwMode="auto">
            <a:xfrm>
              <a:off x="6705600" y="5181600"/>
              <a:ext cx="609600" cy="6096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Line 20"/>
            <p:cNvSpPr>
              <a:spLocks noChangeShapeType="1"/>
            </p:cNvSpPr>
            <p:nvPr/>
          </p:nvSpPr>
          <p:spPr bwMode="auto">
            <a:xfrm flipV="1">
              <a:off x="7315200" y="5410200"/>
              <a:ext cx="129540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21"/>
            <p:cNvSpPr>
              <a:spLocks noChangeShapeType="1"/>
            </p:cNvSpPr>
            <p:nvPr/>
          </p:nvSpPr>
          <p:spPr bwMode="auto">
            <a:xfrm>
              <a:off x="7315200" y="5791200"/>
              <a:ext cx="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Line 22"/>
            <p:cNvSpPr>
              <a:spLocks noChangeShapeType="1"/>
            </p:cNvSpPr>
            <p:nvPr/>
          </p:nvSpPr>
          <p:spPr bwMode="auto">
            <a:xfrm>
              <a:off x="7315200" y="6172200"/>
              <a:ext cx="1447800" cy="3048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6" name="Line 23"/>
            <p:cNvSpPr>
              <a:spLocks noChangeShapeType="1"/>
            </p:cNvSpPr>
            <p:nvPr/>
          </p:nvSpPr>
          <p:spPr bwMode="auto">
            <a:xfrm flipH="1">
              <a:off x="6477000" y="6172200"/>
              <a:ext cx="838200" cy="2286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7" name="Line 24"/>
            <p:cNvSpPr>
              <a:spLocks noChangeShapeType="1"/>
            </p:cNvSpPr>
            <p:nvPr/>
          </p:nvSpPr>
          <p:spPr bwMode="auto">
            <a:xfrm>
              <a:off x="8305800" y="5486400"/>
              <a:ext cx="228600" cy="9144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8" name="Rectangle 25"/>
            <p:cNvSpPr>
              <a:spLocks noChangeArrowheads="1"/>
            </p:cNvSpPr>
            <p:nvPr/>
          </p:nvSpPr>
          <p:spPr bwMode="auto">
            <a:xfrm>
              <a:off x="7772400" y="5521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9" name="Text Box 26"/>
            <p:cNvSpPr txBox="1">
              <a:spLocks noChangeArrowheads="1"/>
            </p:cNvSpPr>
            <p:nvPr/>
          </p:nvSpPr>
          <p:spPr bwMode="auto">
            <a:xfrm>
              <a:off x="7299325" y="60801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300" name="Text Box 27"/>
            <p:cNvSpPr txBox="1">
              <a:spLocks noChangeArrowheads="1"/>
            </p:cNvSpPr>
            <p:nvPr/>
          </p:nvSpPr>
          <p:spPr bwMode="auto">
            <a:xfrm>
              <a:off x="6623050" y="5334001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301" name="Text Box 28"/>
            <p:cNvSpPr txBox="1">
              <a:spLocks noChangeArrowheads="1"/>
            </p:cNvSpPr>
            <p:nvPr/>
          </p:nvSpPr>
          <p:spPr bwMode="auto">
            <a:xfrm>
              <a:off x="8839200" y="5394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0375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6868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/>
              <a:t>Discussion on the </a:t>
            </a:r>
            <a:r>
              <a:rPr lang="en-US" altLang="en-US" i="1"/>
              <a:t>k</a:t>
            </a:r>
            <a:r>
              <a:rPr lang="en-US" altLang="en-US"/>
              <a:t>-NN Algorithm</a:t>
            </a:r>
            <a:endParaRPr lang="en-US" altLang="en-US" sz="3200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225899"/>
            <a:ext cx="10610850" cy="5251101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i="1" dirty="0"/>
              <a:t>k</a:t>
            </a:r>
            <a:r>
              <a:rPr lang="en-US" altLang="en-US" sz="2400" dirty="0"/>
              <a:t>-NN for </a:t>
            </a:r>
            <a:r>
              <a:rPr lang="en-US" altLang="en-US" sz="2400" u="sng" dirty="0"/>
              <a:t>real-valued prediction</a:t>
            </a:r>
            <a:r>
              <a:rPr lang="en-US" altLang="en-US" sz="2400" dirty="0"/>
              <a:t> for a given unknown tuple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Returns the mean values of the</a:t>
            </a:r>
            <a:r>
              <a:rPr lang="en-US" altLang="en-US" sz="2400" i="1" dirty="0"/>
              <a:t> k</a:t>
            </a:r>
            <a:r>
              <a:rPr lang="en-US" altLang="en-US" sz="2400" dirty="0"/>
              <a:t> nearest neighbors</a:t>
            </a:r>
          </a:p>
          <a:p>
            <a:pPr eaLnBrk="1" hangingPunct="1"/>
            <a:r>
              <a:rPr lang="en-US" altLang="en-US" sz="2400" u="sng" dirty="0"/>
              <a:t>Distance-weighted</a:t>
            </a:r>
            <a:r>
              <a:rPr lang="en-US" altLang="en-US" sz="2400" dirty="0"/>
              <a:t> nearest neighbor algorithm</a:t>
            </a:r>
          </a:p>
          <a:p>
            <a:pPr lvl="1" eaLnBrk="1" hangingPunct="1"/>
            <a:r>
              <a:rPr lang="en-US" altLang="en-US" sz="2400" dirty="0"/>
              <a:t>Weight the contribution of each of the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neighbors according to their distance to the query </a:t>
            </a:r>
            <a:r>
              <a:rPr lang="en-US" altLang="en-US" sz="2400" i="1" dirty="0" err="1"/>
              <a:t>x</a:t>
            </a:r>
            <a:r>
              <a:rPr lang="en-US" altLang="en-US" sz="2400" i="1" baseline="-25000" dirty="0" err="1"/>
              <a:t>q</a:t>
            </a:r>
            <a:endParaRPr lang="en-US" altLang="en-US" sz="2400" dirty="0"/>
          </a:p>
          <a:p>
            <a:pPr lvl="2" eaLnBrk="1" hangingPunct="1">
              <a:spcAft>
                <a:spcPts val="600"/>
              </a:spcAft>
            </a:pPr>
            <a:r>
              <a:rPr lang="en-US" altLang="en-US" sz="2400" dirty="0"/>
              <a:t>Give greater weight to closer neighbors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u="sng" dirty="0" smtClean="0"/>
              <a:t>Pro:</a:t>
            </a:r>
            <a:r>
              <a:rPr lang="en-US" altLang="en-US" sz="2400" dirty="0" smtClean="0"/>
              <a:t> Robust </a:t>
            </a:r>
            <a:r>
              <a:rPr lang="en-US" altLang="en-US" sz="2400" dirty="0"/>
              <a:t>to noisy data by averaging </a:t>
            </a:r>
            <a:r>
              <a:rPr lang="en-US" altLang="en-US" sz="2400" i="1" dirty="0"/>
              <a:t>k</a:t>
            </a:r>
            <a:r>
              <a:rPr lang="en-US" altLang="en-US" sz="2400" dirty="0"/>
              <a:t>-nearest neighbors</a:t>
            </a:r>
          </a:p>
          <a:p>
            <a:pPr eaLnBrk="1" hangingPunct="1"/>
            <a:r>
              <a:rPr lang="en-US" altLang="en-US" sz="2400" u="sng" dirty="0" smtClean="0"/>
              <a:t>Cons:</a:t>
            </a:r>
            <a:r>
              <a:rPr lang="en-US" altLang="en-US" sz="2400" dirty="0" smtClean="0"/>
              <a:t> </a:t>
            </a:r>
          </a:p>
          <a:p>
            <a:pPr lvl="1"/>
            <a:r>
              <a:rPr lang="en-US" altLang="en-US" sz="2400" dirty="0" smtClean="0"/>
              <a:t>Curse </a:t>
            </a:r>
            <a:r>
              <a:rPr lang="en-US" altLang="en-US" sz="2400" dirty="0"/>
              <a:t>of </a:t>
            </a:r>
            <a:r>
              <a:rPr lang="en-US" altLang="en-US" sz="2400" dirty="0" smtClean="0"/>
              <a:t>dimensionality- distance </a:t>
            </a:r>
            <a:r>
              <a:rPr lang="en-US" altLang="en-US" sz="2400" dirty="0"/>
              <a:t>between neighbors could be dominated by irrelevant attributes   </a:t>
            </a:r>
          </a:p>
          <a:p>
            <a:pPr lvl="2"/>
            <a:r>
              <a:rPr lang="en-US" altLang="en-US" sz="2400" dirty="0"/>
              <a:t>To overcome it, axes stretch or elimination of the least relevant </a:t>
            </a:r>
            <a:r>
              <a:rPr lang="en-US" altLang="en-US" sz="2400" dirty="0" smtClean="0"/>
              <a:t>attributes</a:t>
            </a:r>
          </a:p>
          <a:p>
            <a:pPr lvl="1"/>
            <a:r>
              <a:rPr lang="en-US" altLang="en-US" sz="2400" dirty="0" smtClean="0"/>
              <a:t>How to measure similarity?</a:t>
            </a:r>
            <a:endParaRPr lang="en-US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301" name="Object 4"/>
              <p:cNvSpPr txBox="1"/>
              <p:nvPr/>
            </p:nvSpPr>
            <p:spPr bwMode="auto">
              <a:xfrm>
                <a:off x="8975380" y="3352110"/>
                <a:ext cx="1976437" cy="9509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30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5380" y="3352110"/>
                <a:ext cx="1976437" cy="950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1059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069CC-5E72-4E8F-A494-C7A88265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k for </a:t>
            </a:r>
            <a:r>
              <a:rPr lang="en-US" dirty="0" err="1"/>
              <a:t>kNN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0D66-1F55-4492-B2DA-14DEA124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number of neighbors k </a:t>
            </a:r>
          </a:p>
          <a:p>
            <a:pPr lvl="1"/>
            <a:r>
              <a:rPr lang="en-US" dirty="0"/>
              <a:t>Small k: overfitting (high var., low bias) </a:t>
            </a:r>
          </a:p>
          <a:p>
            <a:pPr lvl="1"/>
            <a:r>
              <a:rPr lang="en-US" dirty="0"/>
              <a:t>Big k: bringing too many irrelevant points (high bias, low var.)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8C198-FF22-423E-B017-F10EEFBE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9" y="2758445"/>
            <a:ext cx="11207599" cy="36855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73441E-0523-41FF-9E11-65E80B88F014}"/>
              </a:ext>
            </a:extLst>
          </p:cNvPr>
          <p:cNvSpPr/>
          <p:nvPr/>
        </p:nvSpPr>
        <p:spPr>
          <a:xfrm>
            <a:off x="6361695" y="6443963"/>
            <a:ext cx="562423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http://scott.fortmann-roe.com/docs/BiasVariance.html</a:t>
            </a:r>
          </a:p>
        </p:txBody>
      </p:sp>
    </p:spTree>
    <p:extLst>
      <p:ext uri="{BB962C8B-B14F-4D97-AF65-F5344CB8AC3E}">
        <p14:creationId xmlns:p14="http://schemas.microsoft.com/office/powerpoint/2010/main" val="25064865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75" y="0"/>
            <a:ext cx="10086975" cy="1085849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Case-Based Reasoning (CBR)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7" y="1171575"/>
            <a:ext cx="11015663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b="1" dirty="0"/>
              <a:t>CBR</a:t>
            </a:r>
            <a:r>
              <a:rPr lang="en-US" altLang="en-US" sz="2400" dirty="0"/>
              <a:t>: Uses a database of problem solutions to solve new problems</a:t>
            </a:r>
          </a:p>
          <a:p>
            <a:pPr eaLnBrk="1" hangingPunct="1"/>
            <a:r>
              <a:rPr lang="en-US" altLang="en-US" sz="2400" dirty="0"/>
              <a:t>Store </a:t>
            </a:r>
            <a:r>
              <a:rPr lang="en-US" altLang="en-US" sz="2400" u="sng" dirty="0"/>
              <a:t>symbolic description</a:t>
            </a:r>
            <a:r>
              <a:rPr lang="en-US" altLang="en-US" sz="2400" dirty="0"/>
              <a:t> (tuples or cases)—not points in a Euclidean space</a:t>
            </a:r>
          </a:p>
          <a:p>
            <a:pPr eaLnBrk="1" hangingPunct="1"/>
            <a:r>
              <a:rPr lang="en-US" altLang="en-US" sz="2400" u="sng" dirty="0"/>
              <a:t>Applications:</a:t>
            </a:r>
            <a:r>
              <a:rPr lang="en-US" altLang="en-US" sz="2400" dirty="0"/>
              <a:t> Customer-service (product-related diagnosis), legal ruling</a:t>
            </a:r>
          </a:p>
          <a:p>
            <a:pPr eaLnBrk="1" hangingPunct="1"/>
            <a:r>
              <a:rPr lang="en-US" altLang="en-US" sz="2400" u="sng" dirty="0"/>
              <a:t>Methodology</a:t>
            </a:r>
          </a:p>
          <a:p>
            <a:pPr lvl="1" eaLnBrk="1" hangingPunct="1"/>
            <a:r>
              <a:rPr lang="en-US" altLang="en-US" sz="2400" dirty="0"/>
              <a:t>Instances represented by rich symbolic descriptions (e.g., function graphs)</a:t>
            </a:r>
          </a:p>
          <a:p>
            <a:pPr lvl="1" eaLnBrk="1" hangingPunct="1"/>
            <a:r>
              <a:rPr lang="en-US" altLang="en-US" sz="2400" dirty="0"/>
              <a:t>Search for similar cases, multiple retrieved cases may be combined</a:t>
            </a:r>
          </a:p>
          <a:p>
            <a:pPr lvl="1" eaLnBrk="1" hangingPunct="1"/>
            <a:r>
              <a:rPr lang="en-US" altLang="en-US" sz="2400" dirty="0"/>
              <a:t>Tight coupling between case retrieval, knowledge-based reasoning, and problem solving</a:t>
            </a:r>
          </a:p>
          <a:p>
            <a:pPr eaLnBrk="1" hangingPunct="1"/>
            <a:r>
              <a:rPr lang="en-US" altLang="en-US" sz="2400" u="sng" dirty="0"/>
              <a:t>Challenges</a:t>
            </a:r>
            <a:endParaRPr lang="en-US" altLang="en-US" sz="2400" dirty="0"/>
          </a:p>
          <a:p>
            <a:pPr lvl="1" eaLnBrk="1" hangingPunct="1"/>
            <a:r>
              <a:rPr lang="en-US" altLang="en-US" sz="2400" dirty="0"/>
              <a:t>Find a good similarity metric </a:t>
            </a:r>
          </a:p>
          <a:p>
            <a:pPr lvl="1" eaLnBrk="1" hangingPunct="1"/>
            <a:r>
              <a:rPr lang="en-US" altLang="en-US" sz="2400" dirty="0"/>
              <a:t>Indexing based on syntactic similarity measure,  and when failure, backtracking, and adapting to additional cases</a:t>
            </a:r>
          </a:p>
        </p:txBody>
      </p:sp>
    </p:spTree>
    <p:extLst>
      <p:ext uri="{BB962C8B-B14F-4D97-AF65-F5344CB8AC3E}">
        <p14:creationId xmlns:p14="http://schemas.microsoft.com/office/powerpoint/2010/main" val="15418256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5150171" y="5460293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8229600" cy="522288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/>
              <a:t>Genetic Algorithms (GA)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699" y="1152525"/>
            <a:ext cx="10810875" cy="54864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Genetic Algorithm: </a:t>
            </a:r>
            <a:r>
              <a:rPr lang="en-US" altLang="en-US" sz="2400" dirty="0" smtClean="0"/>
              <a:t>(biological evolution)</a:t>
            </a:r>
            <a:endParaRPr lang="en-US" altLang="en-US" sz="2400" dirty="0"/>
          </a:p>
          <a:p>
            <a:pPr eaLnBrk="1" hangingPunct="1"/>
            <a:r>
              <a:rPr lang="en-US" altLang="en-US" sz="2400" dirty="0"/>
              <a:t>An initial </a:t>
            </a:r>
            <a:r>
              <a:rPr lang="en-US" altLang="en-US" sz="2400" b="1" dirty="0"/>
              <a:t>population</a:t>
            </a:r>
            <a:r>
              <a:rPr lang="en-US" altLang="en-US" sz="2400" dirty="0"/>
              <a:t> is created consisting of randomly generated rules</a:t>
            </a:r>
          </a:p>
          <a:p>
            <a:pPr lvl="1" eaLnBrk="1" hangingPunct="1"/>
            <a:r>
              <a:rPr lang="en-US" altLang="en-US" sz="2400" dirty="0"/>
              <a:t>Each rule is represented by a string of bits</a:t>
            </a:r>
          </a:p>
          <a:p>
            <a:pPr lvl="1" eaLnBrk="1" hangingPunct="1"/>
            <a:r>
              <a:rPr lang="en-US" altLang="en-US" sz="2400" dirty="0"/>
              <a:t>E.g., if A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¬A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then C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can be encoded as 100 </a:t>
            </a:r>
          </a:p>
          <a:p>
            <a:pPr lvl="1" eaLnBrk="1" hangingPunct="1"/>
            <a:r>
              <a:rPr lang="en-US" altLang="en-US" sz="2400" dirty="0"/>
              <a:t>If an attribute has k &gt; 2 values, k bits can be used </a:t>
            </a:r>
            <a:endParaRPr lang="en-US" altLang="en-US" sz="2400" dirty="0" smtClean="0"/>
          </a:p>
          <a:p>
            <a:r>
              <a:rPr lang="en-US" altLang="en-US" sz="2400" dirty="0" smtClean="0"/>
              <a:t>Fitness: </a:t>
            </a:r>
            <a:r>
              <a:rPr lang="en-US" altLang="en-US" sz="2400" dirty="0"/>
              <a:t>classification accuracy on a set of training </a:t>
            </a:r>
            <a:r>
              <a:rPr lang="en-US" altLang="en-US" sz="2400" dirty="0" smtClean="0"/>
              <a:t>examples</a:t>
            </a:r>
            <a:endParaRPr lang="en-US" altLang="en-US" sz="2400" dirty="0"/>
          </a:p>
          <a:p>
            <a:pPr eaLnBrk="1" hangingPunct="1"/>
            <a:r>
              <a:rPr lang="en-US" altLang="en-US" sz="2400" dirty="0"/>
              <a:t>S</a:t>
            </a:r>
            <a:r>
              <a:rPr lang="en-US" altLang="en-US" sz="2400" dirty="0" smtClean="0"/>
              <a:t>urvival </a:t>
            </a:r>
            <a:r>
              <a:rPr lang="en-US" altLang="en-US" sz="2400" dirty="0"/>
              <a:t>of the </a:t>
            </a:r>
            <a:r>
              <a:rPr lang="en-US" altLang="en-US" sz="2400" b="1" dirty="0" smtClean="0"/>
              <a:t>fittest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-&gt;a </a:t>
            </a:r>
            <a:r>
              <a:rPr lang="en-US" altLang="en-US" sz="2400" dirty="0"/>
              <a:t>new population </a:t>
            </a:r>
            <a:r>
              <a:rPr lang="en-US" altLang="en-US" sz="2400" dirty="0" smtClean="0"/>
              <a:t>(the </a:t>
            </a:r>
            <a:r>
              <a:rPr lang="en-US" altLang="en-US" sz="2400" dirty="0"/>
              <a:t>fittest rules and their </a:t>
            </a:r>
            <a:r>
              <a:rPr lang="en-US" altLang="en-US" sz="2400" dirty="0" smtClean="0"/>
              <a:t>offspring)</a:t>
            </a:r>
            <a:endParaRPr lang="en-US" altLang="en-US" sz="2400" dirty="0"/>
          </a:p>
          <a:p>
            <a:pPr eaLnBrk="1" hangingPunct="1"/>
            <a:r>
              <a:rPr lang="en-US" altLang="en-US" sz="2400" dirty="0" smtClean="0"/>
              <a:t>Offspring </a:t>
            </a:r>
            <a:r>
              <a:rPr lang="en-US" altLang="en-US" sz="2400" dirty="0"/>
              <a:t>are generated by </a:t>
            </a:r>
            <a:r>
              <a:rPr lang="en-US" altLang="en-US" sz="2400" i="1" dirty="0"/>
              <a:t>crossover</a:t>
            </a:r>
            <a:r>
              <a:rPr lang="en-US" altLang="en-US" sz="2400" dirty="0"/>
              <a:t> and </a:t>
            </a:r>
            <a:r>
              <a:rPr lang="en-US" altLang="en-US" sz="2400" i="1" dirty="0"/>
              <a:t>mutation</a:t>
            </a:r>
          </a:p>
          <a:p>
            <a:pPr eaLnBrk="1" hangingPunct="1"/>
            <a:r>
              <a:rPr lang="en-US" altLang="en-US" sz="2400" dirty="0"/>
              <a:t>The process continues until a population P evolves </a:t>
            </a:r>
            <a:r>
              <a:rPr lang="en-US" altLang="en-US" sz="2400" i="1" dirty="0"/>
              <a:t>when each rule in P satisfies a pre-specified threshold</a:t>
            </a:r>
          </a:p>
          <a:p>
            <a:pPr eaLnBrk="1" hangingPunct="1"/>
            <a:r>
              <a:rPr lang="en-US" altLang="en-US" sz="2400" dirty="0"/>
              <a:t>Slow but easily parallelizable</a:t>
            </a:r>
          </a:p>
        </p:txBody>
      </p:sp>
    </p:spTree>
    <p:extLst>
      <p:ext uri="{BB962C8B-B14F-4D97-AF65-F5344CB8AC3E}">
        <p14:creationId xmlns:p14="http://schemas.microsoft.com/office/powerpoint/2010/main" val="29841808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B59A-A1D5-4158-B18B-8E4D0BD6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5EAA7-2CE7-4CBE-8B25-297822BE6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Lazy learning</a:t>
            </a:r>
          </a:p>
          <a:p>
            <a:r>
              <a:rPr lang="en-US" dirty="0"/>
              <a:t>Probabilistic prediction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F39B26D-61EB-4AC3-9B65-5DD8DB1CF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767" y="2782998"/>
            <a:ext cx="7417181" cy="37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4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972800" cy="508115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Two Methods to construct Random Forest: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Forest-RI (</a:t>
            </a:r>
            <a:r>
              <a:rPr lang="en-US" altLang="en-US" sz="2400" i="1" dirty="0"/>
              <a:t>random input selection</a:t>
            </a:r>
            <a:r>
              <a:rPr lang="en-US" altLang="en-US" sz="2400" dirty="0"/>
              <a:t>):  Randomly select, at each node, F attributes as candidates for the split at the node. The CART methodology is used to grow the trees to maximum size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Forest-RC (</a:t>
            </a:r>
            <a:r>
              <a:rPr lang="en-US" altLang="en-US" sz="2400" i="1" dirty="0"/>
              <a:t>random linear combinations</a:t>
            </a:r>
            <a:r>
              <a:rPr lang="en-US" altLang="en-US" sz="2400" dirty="0"/>
              <a:t>)</a:t>
            </a:r>
            <a:r>
              <a:rPr lang="en-US" altLang="en-US" sz="2400" i="1" dirty="0"/>
              <a:t>: </a:t>
            </a:r>
            <a:r>
              <a:rPr lang="en-US" altLang="en-US" sz="2400" dirty="0"/>
              <a:t> Creates new attributes (or features) that are a linear combination of the existing attributes (reduces the correlation between individual classifiers)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Comparable in accuracy to </a:t>
            </a:r>
            <a:r>
              <a:rPr lang="en-US" altLang="en-US" sz="2400" dirty="0" err="1"/>
              <a:t>Adaboost</a:t>
            </a:r>
            <a:r>
              <a:rPr lang="en-US" altLang="en-US" sz="2400" dirty="0"/>
              <a:t>, but more robust to errors and outliers 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Insensitive to the number of attributes selected for consideration at each split, and faster than typical bagging or boosting</a:t>
            </a:r>
          </a:p>
        </p:txBody>
      </p:sp>
    </p:spTree>
    <p:extLst>
      <p:ext uri="{BB962C8B-B14F-4D97-AF65-F5344CB8AC3E}">
        <p14:creationId xmlns:p14="http://schemas.microsoft.com/office/powerpoint/2010/main" val="27252441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3220603" y="6148435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4582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238250"/>
            <a:ext cx="10906125" cy="53149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Bayesian belief network (probabilistic networks)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Support Vector Machine (SVM)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Neural networks and Deep Learning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Pattern-Based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Other classification methods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lazy learners (KNN, case-based </a:t>
            </a:r>
            <a:r>
              <a:rPr lang="en-US" altLang="en-US" sz="2400"/>
              <a:t>reasoning)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94432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381000"/>
            <a:ext cx="8018462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(1)</a:t>
            </a:r>
            <a:endParaRPr lang="en-US" altLang="en-US" sz="4000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748" y="1138136"/>
            <a:ext cx="11102722" cy="5447722"/>
          </a:xfrm>
        </p:spPr>
        <p:txBody>
          <a:bodyPr/>
          <a:lstStyle/>
          <a:p>
            <a:pPr marL="533400" indent="-533400"/>
            <a:r>
              <a:rPr lang="en-US" altLang="en-US" sz="2000" dirty="0"/>
              <a:t>C. M. Bishop,  Neural Networks for Pattern Recognition.  Oxford University Press, 1995</a:t>
            </a:r>
          </a:p>
          <a:p>
            <a:pPr marL="533400" indent="-533400"/>
            <a:r>
              <a:rPr lang="en-US" altLang="en-US" sz="2000" dirty="0"/>
              <a:t>C. M. Bishop, Pattern Recognition and Machine Learning. Springer, 2006</a:t>
            </a:r>
          </a:p>
          <a:p>
            <a:pPr marL="533400" indent="-533400"/>
            <a:r>
              <a:rPr lang="en-US" altLang="en-US" sz="2000" dirty="0"/>
              <a:t>L. </a:t>
            </a:r>
            <a:r>
              <a:rPr lang="en-US" altLang="en-US" sz="2000" dirty="0" err="1"/>
              <a:t>Breiman</a:t>
            </a:r>
            <a:r>
              <a:rPr lang="en-US" altLang="en-US" sz="2000" dirty="0"/>
              <a:t>, J. Friedman, R. </a:t>
            </a:r>
            <a:r>
              <a:rPr lang="en-US" altLang="en-US" sz="2000" dirty="0" err="1"/>
              <a:t>Olshen</a:t>
            </a:r>
            <a:r>
              <a:rPr lang="en-US" altLang="en-US" sz="2000" dirty="0"/>
              <a:t>, and C. Stone. Classification and Regression Trees. Wadsworth International Group, 1984</a:t>
            </a:r>
          </a:p>
          <a:p>
            <a:pPr marL="533400" indent="-533400"/>
            <a:r>
              <a:rPr lang="en-US" altLang="en-US" sz="2000" dirty="0"/>
              <a:t>C. J. C. Burges. A Tutorial on Support Vector Machines for Pattern Recognition. </a:t>
            </a:r>
            <a:r>
              <a:rPr lang="en-US" altLang="en-US" sz="2000" i="1" dirty="0"/>
              <a:t>Data Mining and Knowledge Discovery</a:t>
            </a:r>
            <a:r>
              <a:rPr lang="en-US" altLang="en-US" sz="2000" dirty="0"/>
              <a:t>, 2(2): 121-168, 1998</a:t>
            </a:r>
          </a:p>
          <a:p>
            <a:pPr marL="533400" indent="-533400"/>
            <a:r>
              <a:rPr lang="en-US" altLang="en-US" sz="2000" dirty="0"/>
              <a:t>N. </a:t>
            </a:r>
            <a:r>
              <a:rPr lang="en-US" altLang="en-US" sz="2000" dirty="0" err="1"/>
              <a:t>Cristianini</a:t>
            </a:r>
            <a:r>
              <a:rPr lang="en-US" altLang="en-US" sz="2000" dirty="0"/>
              <a:t> and J. </a:t>
            </a:r>
            <a:r>
              <a:rPr lang="en-US" altLang="en-US" sz="2000" dirty="0" err="1"/>
              <a:t>Shawe</a:t>
            </a:r>
            <a:r>
              <a:rPr lang="en-US" altLang="en-US" sz="2000" dirty="0"/>
              <a:t>-Taylor, Introduction to Support Vector Machines and Other Kernel-Based Learning Methods, Cambridge University Press, 2000</a:t>
            </a:r>
          </a:p>
          <a:p>
            <a:pPr marL="533400" indent="-533400"/>
            <a:r>
              <a:rPr lang="en-US" altLang="en-US" sz="2000" dirty="0"/>
              <a:t>H. Yu, J. Yang, and J. Han. Classifying large data sets using SVM with hierarchical clusters. KDD'03</a:t>
            </a:r>
          </a:p>
          <a:p>
            <a:pPr marL="533400" indent="-533400"/>
            <a:r>
              <a:rPr lang="en-US" altLang="en-US" sz="2000" dirty="0"/>
              <a:t>A. J. Dobson.  An Introduction to Generalized Linear Models.  Chapman &amp; Hall, 1990</a:t>
            </a:r>
          </a:p>
          <a:p>
            <a:pPr marL="533400" indent="-533400"/>
            <a:r>
              <a:rPr lang="en-US" altLang="en-US" sz="2000" dirty="0"/>
              <a:t>R. O. </a:t>
            </a:r>
            <a:r>
              <a:rPr lang="en-US" altLang="en-US" sz="2000" dirty="0" err="1"/>
              <a:t>Duda</a:t>
            </a:r>
            <a:r>
              <a:rPr lang="en-US" altLang="en-US" sz="2000" dirty="0"/>
              <a:t>, P. E. Hart, and D. G. Stork. Pattern Classification, 2ed. John Wiley, 2001</a:t>
            </a:r>
          </a:p>
          <a:p>
            <a:pPr marL="533400" indent="-533400"/>
            <a:r>
              <a:rPr lang="en-US" altLang="en-US" sz="2000" dirty="0"/>
              <a:t>T. Hastie, R. </a:t>
            </a:r>
            <a:r>
              <a:rPr lang="en-US" altLang="en-US" sz="2000" dirty="0" err="1"/>
              <a:t>Tibshirani</a:t>
            </a:r>
            <a:r>
              <a:rPr lang="en-US" altLang="en-US" sz="2000" dirty="0"/>
              <a:t>, and J. Friedman. The Elements of Statistical Learning: Data Mining, Inference,  and Prediction. Springer-</a:t>
            </a:r>
            <a:r>
              <a:rPr lang="en-US" altLang="en-US" sz="2000" dirty="0" err="1"/>
              <a:t>Verlag</a:t>
            </a:r>
            <a:r>
              <a:rPr lang="en-US" altLang="en-US" sz="2000" dirty="0"/>
              <a:t>, 2001</a:t>
            </a:r>
          </a:p>
          <a:p>
            <a:pPr marL="533400" indent="-533400"/>
            <a:r>
              <a:rPr lang="en-US" altLang="en-US" sz="2000" dirty="0"/>
              <a:t>S. </a:t>
            </a:r>
            <a:r>
              <a:rPr lang="en-US" altLang="en-US" sz="2000" dirty="0" err="1"/>
              <a:t>Haykin</a:t>
            </a:r>
            <a:r>
              <a:rPr lang="en-US" altLang="en-US" sz="2000" dirty="0"/>
              <a:t>, Neural Networks and Learning Machines, Prentice Hall, 2008</a:t>
            </a:r>
          </a:p>
          <a:p>
            <a:pPr marL="533400" indent="-533400"/>
            <a:r>
              <a:rPr lang="en-US" altLang="en-US" sz="2000" dirty="0"/>
              <a:t>D. Heckerman, D. Geiger, and D. M. </a:t>
            </a:r>
            <a:r>
              <a:rPr lang="en-US" altLang="en-US" sz="2000" dirty="0" err="1"/>
              <a:t>Chickering</a:t>
            </a:r>
            <a:r>
              <a:rPr lang="en-US" altLang="en-US" sz="2000" dirty="0"/>
              <a:t>. Learning Bayesian networks: The combination of knowledge and statistical data. Machine Learning, 1995</a:t>
            </a:r>
          </a:p>
          <a:p>
            <a:pPr marL="533400" indent="-533400">
              <a:spcAft>
                <a:spcPts val="600"/>
              </a:spcAft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509696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19075"/>
            <a:ext cx="12630150" cy="67627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References (2): Rule and Pattern-Based Classification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182" y="1128409"/>
            <a:ext cx="11180618" cy="5643866"/>
          </a:xfrm>
        </p:spPr>
        <p:txBody>
          <a:bodyPr/>
          <a:lstStyle/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H. Cheng, X. Yan, J. Han &amp; C.-W. Hsu, Discriminative Frequent Pattern Analysis for Effective Classification, ICDE'07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H. Cheng, X. Yan, J. Han &amp; P. S. Yu, Direct Discriminative Pattern Mining for Effective Classification, ICDE’08</a:t>
            </a:r>
          </a:p>
          <a:p>
            <a:pPr>
              <a:spcBef>
                <a:spcPts val="400"/>
              </a:spcBef>
            </a:pPr>
            <a:r>
              <a:rPr lang="en-US" altLang="en-US" sz="1800" dirty="0"/>
              <a:t>W. Cohen.  Fast effective rule induction. ICML'95</a:t>
            </a:r>
            <a:endParaRPr lang="en-US" altLang="en-US" sz="1800" dirty="0">
              <a:ea typeface="PMingLiU" pitchFamily="18" charset="-120"/>
            </a:endParaRP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G. Cong, K. Tan, A. Tung &amp; X. Xu. Mining Top-k Covering Rule Groups for Gene Expression Data, SIGMOD’05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M. Deshpande, M. </a:t>
            </a:r>
            <a:r>
              <a:rPr lang="en-US" altLang="zh-CN" sz="1800" dirty="0" err="1">
                <a:ea typeface="SimSun" pitchFamily="2" charset="-122"/>
              </a:rPr>
              <a:t>Kuramochi</a:t>
            </a:r>
            <a:r>
              <a:rPr lang="en-US" altLang="zh-CN" sz="1800" dirty="0">
                <a:ea typeface="SimSun" pitchFamily="2" charset="-122"/>
              </a:rPr>
              <a:t>, N. Wale &amp; G. </a:t>
            </a:r>
            <a:r>
              <a:rPr lang="en-US" altLang="zh-CN" sz="1800" dirty="0" err="1">
                <a:ea typeface="SimSun" pitchFamily="2" charset="-122"/>
              </a:rPr>
              <a:t>Karypis</a:t>
            </a:r>
            <a:r>
              <a:rPr lang="en-US" altLang="zh-CN" sz="1800" dirty="0">
                <a:ea typeface="SimSun" pitchFamily="2" charset="-122"/>
              </a:rPr>
              <a:t>. Frequent Substructure-based Approaches for Classifying Chemical Compounds, TKDE’05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G. Dong &amp; J. Li. Efficient Mining of Emerging Patterns: Discovering Trends and Differences, KDD’99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W. Fan, K. Zhang, H. Cheng, J. Gao, X. Yan, J. Han, P. S. Yu &amp; O. </a:t>
            </a:r>
            <a:r>
              <a:rPr lang="en-US" altLang="zh-CN" sz="1800" dirty="0" err="1">
                <a:ea typeface="SimSun" pitchFamily="2" charset="-122"/>
              </a:rPr>
              <a:t>Verscheure</a:t>
            </a:r>
            <a:r>
              <a:rPr lang="en-US" altLang="zh-CN" sz="1800" dirty="0">
                <a:ea typeface="SimSun" pitchFamily="2" charset="-122"/>
              </a:rPr>
              <a:t>. Direct Mining of Discriminative and Essential Graphical and </a:t>
            </a:r>
            <a:r>
              <a:rPr lang="en-US" altLang="zh-CN" sz="1800" dirty="0" err="1">
                <a:ea typeface="SimSun" pitchFamily="2" charset="-122"/>
              </a:rPr>
              <a:t>Itemset</a:t>
            </a:r>
            <a:r>
              <a:rPr lang="en-US" altLang="zh-CN" sz="1800" dirty="0">
                <a:ea typeface="SimSun" pitchFamily="2" charset="-122"/>
              </a:rPr>
              <a:t> Features via Model-based Search Tree, KDD’08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en-US" sz="1800" dirty="0">
                <a:ea typeface="PMingLiU" pitchFamily="18" charset="-120"/>
              </a:rPr>
              <a:t>W. Li, J. Han </a:t>
            </a:r>
            <a:r>
              <a:rPr lang="en-US" altLang="zh-CN" sz="1800" dirty="0">
                <a:ea typeface="SimSun" pitchFamily="2" charset="-122"/>
              </a:rPr>
              <a:t>&amp;</a:t>
            </a:r>
            <a:r>
              <a:rPr lang="en-US" altLang="en-US" sz="1800" dirty="0">
                <a:ea typeface="PMingLiU" pitchFamily="18" charset="-120"/>
              </a:rPr>
              <a:t> J. Pei. CMAR: Accurate and Efficient Classification based on Multiple Class-association Rules, ICDM’01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en-US" sz="1800" dirty="0">
                <a:ea typeface="PMingLiU" pitchFamily="18" charset="-120"/>
              </a:rPr>
              <a:t>B. Liu, W. Hsu</a:t>
            </a:r>
            <a:r>
              <a:rPr lang="en-US" altLang="zh-CN" sz="1800" dirty="0">
                <a:ea typeface="SimSun" pitchFamily="2" charset="-122"/>
              </a:rPr>
              <a:t> &amp; </a:t>
            </a:r>
            <a:r>
              <a:rPr lang="en-US" altLang="en-US" sz="1800" dirty="0">
                <a:ea typeface="PMingLiU" pitchFamily="18" charset="-120"/>
              </a:rPr>
              <a:t>Y. Ma. Integrating Classification and Association Rule Mining, KDD’98</a:t>
            </a:r>
          </a:p>
          <a:p>
            <a:pPr>
              <a:spcBef>
                <a:spcPts val="400"/>
              </a:spcBef>
            </a:pPr>
            <a:r>
              <a:rPr lang="en-US" altLang="en-US" sz="1800" dirty="0"/>
              <a:t>J. R. Quinlan and R. M. Cameron-Jones. FOIL: A midterm report. ECML’93</a:t>
            </a:r>
            <a:endParaRPr lang="en-US" altLang="en-US" sz="1800" dirty="0">
              <a:ea typeface="PMingLiU" pitchFamily="18" charset="-120"/>
            </a:endParaRPr>
          </a:p>
          <a:p>
            <a:pPr>
              <a:spcBef>
                <a:spcPts val="400"/>
              </a:spcBef>
            </a:pPr>
            <a:r>
              <a:rPr lang="en-US" sz="1800" dirty="0" err="1"/>
              <a:t>Jingbo</a:t>
            </a:r>
            <a:r>
              <a:rPr lang="en-US" sz="1800" dirty="0"/>
              <a:t> Shang, </a:t>
            </a:r>
            <a:r>
              <a:rPr lang="en-US" sz="1800" dirty="0" err="1"/>
              <a:t>Wenzhu</a:t>
            </a:r>
            <a:r>
              <a:rPr lang="en-US" sz="1800" dirty="0"/>
              <a:t> Tong, Jian Peng, and Jiawei Han, "</a:t>
            </a:r>
            <a:r>
              <a:rPr lang="en-US" sz="1800" dirty="0" err="1">
                <a:hlinkClick r:id="rId2"/>
              </a:rPr>
              <a:t>DPClass</a:t>
            </a:r>
            <a:r>
              <a:rPr lang="en-US" sz="1800" dirty="0">
                <a:hlinkClick r:id="rId2"/>
              </a:rPr>
              <a:t>: An Effective but Concise Discriminative Patterns-Based Classification Framework</a:t>
            </a:r>
            <a:r>
              <a:rPr lang="en-US" sz="1800" dirty="0"/>
              <a:t>", SDM’16</a:t>
            </a:r>
            <a:endParaRPr lang="en-US" altLang="en-US" sz="1800" dirty="0">
              <a:ea typeface="PMingLiU" pitchFamily="18" charset="-120"/>
            </a:endParaRPr>
          </a:p>
          <a:p>
            <a:pPr>
              <a:spcBef>
                <a:spcPts val="400"/>
              </a:spcBef>
              <a:buSzPct val="80000"/>
            </a:pPr>
            <a:r>
              <a:rPr lang="en-US" altLang="en-US" sz="1800" dirty="0">
                <a:ea typeface="PMingLiU" pitchFamily="18" charset="-120"/>
              </a:rPr>
              <a:t>J. Wang and G. </a:t>
            </a:r>
            <a:r>
              <a:rPr lang="en-US" altLang="en-US" sz="1800" dirty="0" err="1">
                <a:ea typeface="PMingLiU" pitchFamily="18" charset="-120"/>
              </a:rPr>
              <a:t>Karypis</a:t>
            </a:r>
            <a:r>
              <a:rPr lang="en-US" altLang="en-US" sz="1800" dirty="0">
                <a:ea typeface="PMingLiU" pitchFamily="18" charset="-120"/>
              </a:rPr>
              <a:t>. HARMONY: Efficiently Mining the Best Rules for Classification, SDM’05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X. Yin &amp; J. Han. CPAR: Classi</a:t>
            </a:r>
            <a:r>
              <a:rPr lang="en-US" altLang="en-US" sz="1800" dirty="0">
                <a:ea typeface="PMingLiU" pitchFamily="18" charset="-120"/>
              </a:rPr>
              <a:t>fi</a:t>
            </a:r>
            <a:r>
              <a:rPr lang="en-US" altLang="zh-CN" sz="1800" dirty="0">
                <a:ea typeface="SimSun" pitchFamily="2" charset="-122"/>
              </a:rPr>
              <a:t>cation Based on Predictive Association Rules</a:t>
            </a:r>
            <a:r>
              <a:rPr lang="en-US" altLang="en-US" sz="1800" dirty="0">
                <a:ea typeface="PMingLiU" pitchFamily="18" charset="-120"/>
              </a:rPr>
              <a:t>, SDM’</a:t>
            </a:r>
            <a:r>
              <a:rPr lang="en-US" altLang="zh-CN" sz="1800" dirty="0">
                <a:ea typeface="SimSun" pitchFamily="2" charset="-122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706109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6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06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0075" y="1295400"/>
            <a:ext cx="10706100" cy="5181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000" u="sng" dirty="0"/>
              <a:t>Generalized linear model</a:t>
            </a:r>
            <a:r>
              <a:rPr lang="en-US" altLang="en-US" sz="2000" dirty="0"/>
              <a:t>: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Foundation on which linear regression can be applied to modeling categorical response variables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Variance of y is a function of the mean value of y, not a constant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u="sng" dirty="0"/>
              <a:t>Logistic regression</a:t>
            </a:r>
            <a:r>
              <a:rPr lang="en-US" altLang="en-US" sz="2000" dirty="0"/>
              <a:t>: models the prob. of some event occurring as a linear function of a set of predictor variables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u="sng" dirty="0"/>
              <a:t>Poisson regression</a:t>
            </a:r>
            <a:r>
              <a:rPr lang="en-US" altLang="en-US" sz="2000" dirty="0"/>
              <a:t>: models the data that exhibit a Poisson distribution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000" u="sng" dirty="0"/>
              <a:t>Log-linear models</a:t>
            </a:r>
            <a:r>
              <a:rPr lang="en-US" altLang="en-US" sz="2000" dirty="0"/>
              <a:t>: (for categorical data)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Approximate discrete multidimensional prob. distributions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Also useful for data compression and smoothing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000" u="sng" dirty="0"/>
              <a:t>Regression trees and model trees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Trees to predict continuous values rather than class labels</a:t>
            </a: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8686800" cy="8382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/>
              <a:t>Other Regression-Based Models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5178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3900" y="381001"/>
            <a:ext cx="8172450" cy="487363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/>
              <a:t>Regression Trees and Model Trees</a:t>
            </a:r>
          </a:p>
        </p:txBody>
      </p:sp>
      <p:sp>
        <p:nvSpPr>
          <p:cNvPr id="798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295400"/>
            <a:ext cx="10744200" cy="52578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000" dirty="0"/>
              <a:t>Regression tree: proposed in CART system (</a:t>
            </a:r>
            <a:r>
              <a:rPr lang="en-US" altLang="en-US" sz="2000" dirty="0" err="1"/>
              <a:t>Breiman</a:t>
            </a:r>
            <a:r>
              <a:rPr lang="en-US" altLang="en-US" sz="2000" dirty="0"/>
              <a:t> et al. 1984)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CART: Classification And Regression Trees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Each leaf stores a </a:t>
            </a:r>
            <a:r>
              <a:rPr lang="en-US" altLang="en-US" sz="2000" i="1" dirty="0"/>
              <a:t>continuous-valued prediction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It is the </a:t>
            </a:r>
            <a:r>
              <a:rPr lang="en-US" altLang="en-US" sz="2000" i="1" dirty="0"/>
              <a:t>average value of the predicted attribute</a:t>
            </a:r>
            <a:r>
              <a:rPr lang="en-US" altLang="en-US" sz="2000" dirty="0"/>
              <a:t> for the training tuples that reach the leaf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000" dirty="0"/>
              <a:t>Model tree: proposed by Quinlan (1992)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Each leaf holds a regression model—a multivariate linear equation for the predicted attribute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A more general case than regression tree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000" dirty="0"/>
              <a:t>Regression and model trees tend to be more accurate than linear regression when the data are not represented well by a simple linear model</a:t>
            </a:r>
          </a:p>
        </p:txBody>
      </p:sp>
    </p:spTree>
    <p:extLst>
      <p:ext uri="{BB962C8B-B14F-4D97-AF65-F5344CB8AC3E}">
        <p14:creationId xmlns:p14="http://schemas.microsoft.com/office/powerpoint/2010/main" val="27370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Neuron: A Hidden/Output Layer Unit</a:t>
            </a:r>
            <a:r>
              <a:rPr lang="en-US" altLang="en-US" sz="4000" dirty="0"/>
              <a:t> </a:t>
            </a:r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1975" y="4821239"/>
            <a:ext cx="10925175" cy="189547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An </a:t>
            </a:r>
            <a:r>
              <a:rPr lang="en-US" altLang="en-US" i="1" dirty="0">
                <a:latin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</a:rPr>
              <a:t>-dimensional input vector </a:t>
            </a:r>
            <a:r>
              <a:rPr lang="en-US" altLang="en-US" b="1" dirty="0">
                <a:latin typeface="Calibri" panose="020F0502020204030204" pitchFamily="34" charset="0"/>
                <a:ea typeface="HYGungSo-Bold" pitchFamily="18" charset="-127"/>
              </a:rPr>
              <a:t>x</a:t>
            </a:r>
            <a:r>
              <a:rPr lang="en-US" altLang="en-US" dirty="0">
                <a:latin typeface="Calibri" panose="020F0502020204030204" pitchFamily="34" charset="0"/>
              </a:rPr>
              <a:t> is mapped into variable y by means of the scalar product and a nonlinear function mapping</a:t>
            </a:r>
          </a:p>
          <a:p>
            <a:r>
              <a:rPr lang="en-US" altLang="en-US" dirty="0">
                <a:latin typeface="Calibri" panose="020F0502020204030204" pitchFamily="34" charset="0"/>
              </a:rPr>
              <a:t>The inputs to unit are outputs from the previous layer. They are multiplied by their corresponding weights to form a weighted sum, which is added to the bias associated with unit. Then a nonlinear activation function is applied to it.</a:t>
            </a:r>
          </a:p>
        </p:txBody>
      </p:sp>
      <p:grpSp>
        <p:nvGrpSpPr>
          <p:cNvPr id="12293" name="Group 42"/>
          <p:cNvGrpSpPr>
            <a:grpSpLocks/>
          </p:cNvGrpSpPr>
          <p:nvPr/>
        </p:nvGrpSpPr>
        <p:grpSpPr bwMode="auto">
          <a:xfrm>
            <a:off x="1562101" y="1209676"/>
            <a:ext cx="8991599" cy="3590925"/>
            <a:chOff x="210" y="768"/>
            <a:chExt cx="5502" cy="2262"/>
          </a:xfrm>
        </p:grpSpPr>
        <p:sp>
          <p:nvSpPr>
            <p:cNvPr id="12294" name="Rectangle 4101"/>
            <p:cNvSpPr>
              <a:spLocks noChangeArrowheads="1"/>
            </p:cNvSpPr>
            <p:nvPr/>
          </p:nvSpPr>
          <p:spPr bwMode="auto">
            <a:xfrm>
              <a:off x="3072" y="864"/>
              <a:ext cx="41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>
                  <a:latin typeface="Symbol" panose="05050102010706020507" pitchFamily="18" charset="2"/>
                </a:rPr>
                <a:t>m</a:t>
              </a:r>
              <a:r>
                <a:rPr lang="en-US" altLang="en-US" sz="3600" i="1" baseline="-25000">
                  <a:latin typeface="Times New Roman" panose="02020603050405020304" pitchFamily="18" charset="0"/>
                </a:rPr>
                <a:t>k </a:t>
              </a:r>
            </a:p>
          </p:txBody>
        </p:sp>
        <p:sp>
          <p:nvSpPr>
            <p:cNvPr id="12295" name="Oval 4104"/>
            <p:cNvSpPr>
              <a:spLocks noChangeArrowheads="1"/>
            </p:cNvSpPr>
            <p:nvPr/>
          </p:nvSpPr>
          <p:spPr bwMode="auto">
            <a:xfrm>
              <a:off x="1180" y="810"/>
              <a:ext cx="480" cy="1584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2296" name="Oval 4105"/>
            <p:cNvSpPr>
              <a:spLocks noChangeArrowheads="1"/>
            </p:cNvSpPr>
            <p:nvPr/>
          </p:nvSpPr>
          <p:spPr bwMode="auto">
            <a:xfrm>
              <a:off x="356" y="801"/>
              <a:ext cx="478" cy="1582"/>
            </a:xfrm>
            <a:prstGeom prst="ellipse">
              <a:avLst/>
            </a:prstGeom>
            <a:solidFill>
              <a:srgbClr val="66FFFF"/>
            </a:solidFill>
            <a:ln w="12700">
              <a:solidFill>
                <a:srgbClr val="66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2297" name="Line 4106"/>
            <p:cNvSpPr>
              <a:spLocks noChangeShapeType="1"/>
            </p:cNvSpPr>
            <p:nvPr/>
          </p:nvSpPr>
          <p:spPr bwMode="auto">
            <a:xfrm>
              <a:off x="2661" y="1615"/>
              <a:ext cx="6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4107"/>
            <p:cNvSpPr>
              <a:spLocks noChangeArrowheads="1"/>
            </p:cNvSpPr>
            <p:nvPr/>
          </p:nvSpPr>
          <p:spPr bwMode="auto">
            <a:xfrm>
              <a:off x="3328" y="1373"/>
              <a:ext cx="515" cy="488"/>
            </a:xfrm>
            <a:prstGeom prst="rect">
              <a:avLst/>
            </a:prstGeom>
            <a:solidFill>
              <a:srgbClr val="00FF99"/>
            </a:solidFill>
            <a:ln w="12700">
              <a:solidFill>
                <a:srgbClr val="00FF99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4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2299" name="Line 4108"/>
            <p:cNvSpPr>
              <a:spLocks noChangeShapeType="1"/>
            </p:cNvSpPr>
            <p:nvPr/>
          </p:nvSpPr>
          <p:spPr bwMode="auto">
            <a:xfrm>
              <a:off x="3851" y="1625"/>
              <a:ext cx="9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Rectangle 4109"/>
            <p:cNvSpPr>
              <a:spLocks noChangeArrowheads="1"/>
            </p:cNvSpPr>
            <p:nvPr/>
          </p:nvSpPr>
          <p:spPr bwMode="auto">
            <a:xfrm>
              <a:off x="1940" y="2506"/>
              <a:ext cx="910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weighted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sum</a:t>
              </a:r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12301" name="Rectangle 4110"/>
            <p:cNvSpPr>
              <a:spLocks noChangeArrowheads="1"/>
            </p:cNvSpPr>
            <p:nvPr/>
          </p:nvSpPr>
          <p:spPr bwMode="auto">
            <a:xfrm>
              <a:off x="210" y="2506"/>
              <a:ext cx="757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Input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vector </a:t>
              </a:r>
              <a:r>
                <a:rPr lang="en-US" altLang="en-US" sz="2400" b="1">
                  <a:latin typeface="Calibri" panose="020F0502020204030204" pitchFamily="34" charset="0"/>
                  <a:ea typeface="HYGungSo-Bold" pitchFamily="18" charset="-127"/>
                </a:rPr>
                <a:t>x</a:t>
              </a:r>
            </a:p>
          </p:txBody>
        </p:sp>
        <p:sp>
          <p:nvSpPr>
            <p:cNvPr id="12302" name="Rectangle 4111"/>
            <p:cNvSpPr>
              <a:spLocks noChangeArrowheads="1"/>
            </p:cNvSpPr>
            <p:nvPr/>
          </p:nvSpPr>
          <p:spPr bwMode="auto">
            <a:xfrm>
              <a:off x="4546" y="1584"/>
              <a:ext cx="80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output </a:t>
              </a:r>
              <a:r>
                <a:rPr lang="en-US" altLang="en-US" sz="2400" b="1" i="1">
                  <a:latin typeface="Calibri" panose="020F0502020204030204" pitchFamily="34" charset="0"/>
                </a:rPr>
                <a:t>y</a:t>
              </a:r>
              <a:endParaRPr lang="en-US" altLang="en-US" sz="2400" i="1">
                <a:latin typeface="Calibri" panose="020F0502020204030204" pitchFamily="34" charset="0"/>
              </a:endParaRPr>
            </a:p>
          </p:txBody>
        </p:sp>
        <p:sp>
          <p:nvSpPr>
            <p:cNvPr id="12303" name="Rectangle 4112"/>
            <p:cNvSpPr>
              <a:spLocks noChangeArrowheads="1"/>
            </p:cNvSpPr>
            <p:nvPr/>
          </p:nvSpPr>
          <p:spPr bwMode="auto">
            <a:xfrm>
              <a:off x="3098" y="2506"/>
              <a:ext cx="936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Activation</a:t>
              </a:r>
              <a:endParaRPr lang="en-US" altLang="en-US" sz="2400"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function</a:t>
              </a:r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12304" name="Oval 4113"/>
            <p:cNvSpPr>
              <a:spLocks noChangeArrowheads="1"/>
            </p:cNvSpPr>
            <p:nvPr/>
          </p:nvSpPr>
          <p:spPr bwMode="auto">
            <a:xfrm>
              <a:off x="2719" y="798"/>
              <a:ext cx="401" cy="402"/>
            </a:xfrm>
            <a:prstGeom prst="ellipse">
              <a:avLst/>
            </a:prstGeom>
            <a:solidFill>
              <a:srgbClr val="00FFCC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305" name="Line 4114"/>
            <p:cNvSpPr>
              <a:spLocks noChangeShapeType="1"/>
            </p:cNvSpPr>
            <p:nvPr/>
          </p:nvSpPr>
          <p:spPr bwMode="auto">
            <a:xfrm flipH="1">
              <a:off x="2918" y="1200"/>
              <a:ext cx="10" cy="4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Rectangle 4115"/>
            <p:cNvSpPr>
              <a:spLocks noChangeArrowheads="1"/>
            </p:cNvSpPr>
            <p:nvPr/>
          </p:nvSpPr>
          <p:spPr bwMode="auto">
            <a:xfrm>
              <a:off x="990" y="2506"/>
              <a:ext cx="812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weight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vector </a:t>
              </a:r>
              <a:r>
                <a:rPr lang="en-US" altLang="en-US" sz="2400" b="1">
                  <a:latin typeface="Calibri" panose="020F0502020204030204" pitchFamily="34" charset="0"/>
                  <a:ea typeface="HYGungSo-Bold" pitchFamily="18" charset="-127"/>
                </a:rPr>
                <a:t>w</a:t>
              </a:r>
              <a:endParaRPr lang="en-US" altLang="en-US" sz="2400">
                <a:latin typeface="Calibri" panose="020F0502020204030204" pitchFamily="34" charset="0"/>
                <a:ea typeface="HYGungSo-Bold" pitchFamily="18" charset="-127"/>
              </a:endParaRPr>
            </a:p>
          </p:txBody>
        </p:sp>
        <p:sp>
          <p:nvSpPr>
            <p:cNvPr id="12307" name="Freeform 4116"/>
            <p:cNvSpPr>
              <a:spLocks/>
            </p:cNvSpPr>
            <p:nvPr/>
          </p:nvSpPr>
          <p:spPr bwMode="auto">
            <a:xfrm>
              <a:off x="2064" y="991"/>
              <a:ext cx="568" cy="1220"/>
            </a:xfrm>
            <a:custGeom>
              <a:avLst/>
              <a:gdLst>
                <a:gd name="T0" fmla="*/ 0 w 568"/>
                <a:gd name="T1" fmla="*/ 0 h 1220"/>
                <a:gd name="T2" fmla="*/ 0 w 568"/>
                <a:gd name="T3" fmla="*/ 1219 h 1220"/>
                <a:gd name="T4" fmla="*/ 254 w 568"/>
                <a:gd name="T5" fmla="*/ 1219 h 1220"/>
                <a:gd name="T6" fmla="*/ 567 w 568"/>
                <a:gd name="T7" fmla="*/ 632 h 1220"/>
                <a:gd name="T8" fmla="*/ 254 w 568"/>
                <a:gd name="T9" fmla="*/ 14 h 1220"/>
                <a:gd name="T10" fmla="*/ 0 w 568"/>
                <a:gd name="T11" fmla="*/ 0 h 1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8"/>
                <a:gd name="T19" fmla="*/ 0 h 1220"/>
                <a:gd name="T20" fmla="*/ 568 w 568"/>
                <a:gd name="T21" fmla="*/ 1220 h 1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8" h="1220">
                  <a:moveTo>
                    <a:pt x="0" y="0"/>
                  </a:moveTo>
                  <a:lnTo>
                    <a:pt x="0" y="1219"/>
                  </a:lnTo>
                  <a:lnTo>
                    <a:pt x="254" y="1219"/>
                  </a:lnTo>
                  <a:lnTo>
                    <a:pt x="567" y="632"/>
                  </a:lnTo>
                  <a:lnTo>
                    <a:pt x="254" y="14"/>
                  </a:lnTo>
                  <a:lnTo>
                    <a:pt x="0" y="0"/>
                  </a:lnTo>
                </a:path>
              </a:pathLst>
            </a:custGeom>
            <a:solidFill>
              <a:srgbClr val="99CC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Rectangle 4117"/>
            <p:cNvSpPr>
              <a:spLocks noChangeArrowheads="1"/>
            </p:cNvSpPr>
            <p:nvPr/>
          </p:nvSpPr>
          <p:spPr bwMode="auto">
            <a:xfrm>
              <a:off x="2116" y="1387"/>
              <a:ext cx="32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>
                  <a:latin typeface="Symbol" panose="05050102010706020507" pitchFamily="18" charset="2"/>
                </a:rPr>
                <a:t>å</a:t>
              </a:r>
            </a:p>
          </p:txBody>
        </p:sp>
        <p:sp>
          <p:nvSpPr>
            <p:cNvPr id="12309" name="Line 4118"/>
            <p:cNvSpPr>
              <a:spLocks noChangeShapeType="1"/>
            </p:cNvSpPr>
            <p:nvPr/>
          </p:nvSpPr>
          <p:spPr bwMode="auto">
            <a:xfrm>
              <a:off x="1643" y="1126"/>
              <a:ext cx="4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Rectangle 4119"/>
            <p:cNvSpPr>
              <a:spLocks noChangeArrowheads="1"/>
            </p:cNvSpPr>
            <p:nvPr/>
          </p:nvSpPr>
          <p:spPr bwMode="auto">
            <a:xfrm>
              <a:off x="1275" y="979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2311" name="Line 4120"/>
            <p:cNvSpPr>
              <a:spLocks noChangeShapeType="1"/>
            </p:cNvSpPr>
            <p:nvPr/>
          </p:nvSpPr>
          <p:spPr bwMode="auto">
            <a:xfrm>
              <a:off x="817" y="1126"/>
              <a:ext cx="4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4121"/>
            <p:cNvSpPr>
              <a:spLocks noChangeShapeType="1"/>
            </p:cNvSpPr>
            <p:nvPr/>
          </p:nvSpPr>
          <p:spPr bwMode="auto">
            <a:xfrm>
              <a:off x="1634" y="1482"/>
              <a:ext cx="4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Rectangle 4122"/>
            <p:cNvSpPr>
              <a:spLocks noChangeArrowheads="1"/>
            </p:cNvSpPr>
            <p:nvPr/>
          </p:nvSpPr>
          <p:spPr bwMode="auto">
            <a:xfrm>
              <a:off x="1266" y="1335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314" name="Line 4123"/>
            <p:cNvSpPr>
              <a:spLocks noChangeShapeType="1"/>
            </p:cNvSpPr>
            <p:nvPr/>
          </p:nvSpPr>
          <p:spPr bwMode="auto">
            <a:xfrm>
              <a:off x="808" y="1482"/>
              <a:ext cx="4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Line 4124"/>
            <p:cNvSpPr>
              <a:spLocks noChangeShapeType="1"/>
            </p:cNvSpPr>
            <p:nvPr/>
          </p:nvSpPr>
          <p:spPr bwMode="auto">
            <a:xfrm>
              <a:off x="1633" y="2066"/>
              <a:ext cx="4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Rectangle 4125"/>
            <p:cNvSpPr>
              <a:spLocks noChangeArrowheads="1"/>
            </p:cNvSpPr>
            <p:nvPr/>
          </p:nvSpPr>
          <p:spPr bwMode="auto">
            <a:xfrm>
              <a:off x="1265" y="1919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2317" name="Line 4126"/>
            <p:cNvSpPr>
              <a:spLocks noChangeShapeType="1"/>
            </p:cNvSpPr>
            <p:nvPr/>
          </p:nvSpPr>
          <p:spPr bwMode="auto">
            <a:xfrm>
              <a:off x="807" y="2066"/>
              <a:ext cx="4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Rectangle 4127"/>
            <p:cNvSpPr>
              <a:spLocks noChangeArrowheads="1"/>
            </p:cNvSpPr>
            <p:nvPr/>
          </p:nvSpPr>
          <p:spPr bwMode="auto">
            <a:xfrm>
              <a:off x="433" y="951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2319" name="Rectangle 4128"/>
            <p:cNvSpPr>
              <a:spLocks noChangeArrowheads="1"/>
            </p:cNvSpPr>
            <p:nvPr/>
          </p:nvSpPr>
          <p:spPr bwMode="auto">
            <a:xfrm>
              <a:off x="452" y="1326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320" name="Rectangle 4129"/>
            <p:cNvSpPr>
              <a:spLocks noChangeArrowheads="1"/>
            </p:cNvSpPr>
            <p:nvPr/>
          </p:nvSpPr>
          <p:spPr bwMode="auto">
            <a:xfrm>
              <a:off x="471" y="1883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n</a:t>
              </a:r>
            </a:p>
          </p:txBody>
        </p:sp>
        <p:grpSp>
          <p:nvGrpSpPr>
            <p:cNvPr id="12321" name="Group 41"/>
            <p:cNvGrpSpPr>
              <a:grpSpLocks/>
            </p:cNvGrpSpPr>
            <p:nvPr/>
          </p:nvGrpSpPr>
          <p:grpSpPr bwMode="auto">
            <a:xfrm>
              <a:off x="3360" y="2016"/>
              <a:ext cx="528" cy="384"/>
              <a:chOff x="3408" y="2352"/>
              <a:chExt cx="528" cy="384"/>
            </a:xfrm>
          </p:grpSpPr>
          <p:sp>
            <p:nvSpPr>
              <p:cNvPr id="12324" name="Rectangle 4130"/>
              <p:cNvSpPr>
                <a:spLocks noChangeArrowheads="1"/>
              </p:cNvSpPr>
              <p:nvPr/>
            </p:nvSpPr>
            <p:spPr bwMode="auto">
              <a:xfrm>
                <a:off x="3408" y="2352"/>
                <a:ext cx="528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25" name="Line 4131"/>
              <p:cNvSpPr>
                <a:spLocks noChangeShapeType="1"/>
              </p:cNvSpPr>
              <p:nvPr/>
            </p:nvSpPr>
            <p:spPr bwMode="auto">
              <a:xfrm>
                <a:off x="3408" y="2736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326" name="Line 4132"/>
              <p:cNvSpPr>
                <a:spLocks noChangeShapeType="1"/>
              </p:cNvSpPr>
              <p:nvPr/>
            </p:nvSpPr>
            <p:spPr bwMode="auto">
              <a:xfrm flipV="1">
                <a:off x="3648" y="2352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327" name="Line 4133"/>
              <p:cNvSpPr>
                <a:spLocks noChangeShapeType="1"/>
              </p:cNvSpPr>
              <p:nvPr/>
            </p:nvSpPr>
            <p:spPr bwMode="auto">
              <a:xfrm>
                <a:off x="3648" y="2352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22" name="Object 4134"/>
                <p:cNvSpPr txBox="1"/>
                <p:nvPr/>
              </p:nvSpPr>
              <p:spPr bwMode="auto">
                <a:xfrm>
                  <a:off x="4224" y="2016"/>
                  <a:ext cx="1488" cy="7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Example</m:t>
                        </m:r>
                      </m:oMath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322" name="Object 4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24" y="2016"/>
                  <a:ext cx="1488" cy="7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23" name="Text Box 43"/>
            <p:cNvSpPr txBox="1">
              <a:spLocks noChangeArrowheads="1"/>
            </p:cNvSpPr>
            <p:nvPr/>
          </p:nvSpPr>
          <p:spPr bwMode="auto">
            <a:xfrm>
              <a:off x="3024" y="76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Calibri" panose="020F0502020204030204" pitchFamily="34" charset="0"/>
                </a:rPr>
                <a:t>bias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099"/>
            <a:ext cx="12192000" cy="963613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A Multi-Layer Feed-Forward Neural Network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08802" y="1485900"/>
            <a:ext cx="6083412" cy="5049838"/>
            <a:chOff x="1927977" y="1600200"/>
            <a:chExt cx="6083412" cy="5049838"/>
          </a:xfrm>
        </p:grpSpPr>
        <p:grpSp>
          <p:nvGrpSpPr>
            <p:cNvPr id="14340" name="Group 3"/>
            <p:cNvGrpSpPr>
              <a:grpSpLocks/>
            </p:cNvGrpSpPr>
            <p:nvPr/>
          </p:nvGrpSpPr>
          <p:grpSpPr bwMode="auto">
            <a:xfrm>
              <a:off x="3962400" y="1701800"/>
              <a:ext cx="3409950" cy="4948238"/>
              <a:chOff x="1536" y="1072"/>
              <a:chExt cx="2148" cy="3117"/>
            </a:xfrm>
          </p:grpSpPr>
          <p:sp>
            <p:nvSpPr>
              <p:cNvPr id="14349" name="Oval 4"/>
              <p:cNvSpPr>
                <a:spLocks noChangeArrowheads="1"/>
              </p:cNvSpPr>
              <p:nvPr/>
            </p:nvSpPr>
            <p:spPr bwMode="auto">
              <a:xfrm>
                <a:off x="1730" y="1625"/>
                <a:ext cx="340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0" name="Oval 5"/>
              <p:cNvSpPr>
                <a:spLocks noChangeArrowheads="1"/>
              </p:cNvSpPr>
              <p:nvPr/>
            </p:nvSpPr>
            <p:spPr bwMode="auto">
              <a:xfrm>
                <a:off x="2430" y="1642"/>
                <a:ext cx="340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1" name="Oval 6"/>
              <p:cNvSpPr>
                <a:spLocks noChangeArrowheads="1"/>
              </p:cNvSpPr>
              <p:nvPr/>
            </p:nvSpPr>
            <p:spPr bwMode="auto">
              <a:xfrm>
                <a:off x="3094" y="1642"/>
                <a:ext cx="340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2" name="Oval 7"/>
              <p:cNvSpPr>
                <a:spLocks noChangeArrowheads="1"/>
              </p:cNvSpPr>
              <p:nvPr/>
            </p:nvSpPr>
            <p:spPr bwMode="auto">
              <a:xfrm>
                <a:off x="2449" y="2432"/>
                <a:ext cx="339" cy="3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3" name="Oval 8"/>
              <p:cNvSpPr>
                <a:spLocks noChangeArrowheads="1"/>
              </p:cNvSpPr>
              <p:nvPr/>
            </p:nvSpPr>
            <p:spPr bwMode="auto">
              <a:xfrm>
                <a:off x="3344" y="2432"/>
                <a:ext cx="340" cy="3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4" name="Oval 9"/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340" cy="3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5" name="Oval 10"/>
              <p:cNvSpPr>
                <a:spLocks noChangeArrowheads="1"/>
              </p:cNvSpPr>
              <p:nvPr/>
            </p:nvSpPr>
            <p:spPr bwMode="auto">
              <a:xfrm>
                <a:off x="2055" y="3288"/>
                <a:ext cx="339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6" name="Oval 11"/>
              <p:cNvSpPr>
                <a:spLocks noChangeArrowheads="1"/>
              </p:cNvSpPr>
              <p:nvPr/>
            </p:nvSpPr>
            <p:spPr bwMode="auto">
              <a:xfrm>
                <a:off x="2897" y="3269"/>
                <a:ext cx="339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7" name="Line 12"/>
              <p:cNvSpPr>
                <a:spLocks noChangeShapeType="1"/>
              </p:cNvSpPr>
              <p:nvPr/>
            </p:nvSpPr>
            <p:spPr bwMode="auto">
              <a:xfrm flipH="1" flipV="1">
                <a:off x="1768" y="2781"/>
                <a:ext cx="320" cy="5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8" name="Line 13"/>
              <p:cNvSpPr>
                <a:spLocks noChangeShapeType="1"/>
              </p:cNvSpPr>
              <p:nvPr/>
            </p:nvSpPr>
            <p:spPr bwMode="auto">
              <a:xfrm flipV="1">
                <a:off x="2217" y="2732"/>
                <a:ext cx="303" cy="5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9" name="Line 14"/>
              <p:cNvSpPr>
                <a:spLocks noChangeShapeType="1"/>
              </p:cNvSpPr>
              <p:nvPr/>
            </p:nvSpPr>
            <p:spPr bwMode="auto">
              <a:xfrm flipV="1">
                <a:off x="2358" y="2715"/>
                <a:ext cx="1022" cy="6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0" name="Line 15"/>
              <p:cNvSpPr>
                <a:spLocks noChangeShapeType="1"/>
              </p:cNvSpPr>
              <p:nvPr/>
            </p:nvSpPr>
            <p:spPr bwMode="auto">
              <a:xfrm flipH="1" flipV="1">
                <a:off x="1875" y="2714"/>
                <a:ext cx="1020" cy="5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1" name="Line 16"/>
              <p:cNvSpPr>
                <a:spLocks noChangeShapeType="1"/>
              </p:cNvSpPr>
              <p:nvPr/>
            </p:nvSpPr>
            <p:spPr bwMode="auto">
              <a:xfrm flipH="1" flipV="1">
                <a:off x="2735" y="2765"/>
                <a:ext cx="322" cy="5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2" name="Line 17"/>
              <p:cNvSpPr>
                <a:spLocks noChangeShapeType="1"/>
              </p:cNvSpPr>
              <p:nvPr/>
            </p:nvSpPr>
            <p:spPr bwMode="auto">
              <a:xfrm flipV="1">
                <a:off x="3219" y="2799"/>
                <a:ext cx="287" cy="4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3" name="Line 18"/>
              <p:cNvSpPr>
                <a:spLocks noChangeShapeType="1"/>
              </p:cNvSpPr>
              <p:nvPr/>
            </p:nvSpPr>
            <p:spPr bwMode="auto">
              <a:xfrm flipV="1">
                <a:off x="1606" y="1943"/>
                <a:ext cx="268" cy="5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4" name="Line 19"/>
              <p:cNvSpPr>
                <a:spLocks noChangeShapeType="1"/>
              </p:cNvSpPr>
              <p:nvPr/>
            </p:nvSpPr>
            <p:spPr bwMode="auto">
              <a:xfrm flipV="1">
                <a:off x="1767" y="1940"/>
                <a:ext cx="787" cy="5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5" name="Line 20"/>
              <p:cNvSpPr>
                <a:spLocks noChangeShapeType="1"/>
              </p:cNvSpPr>
              <p:nvPr/>
            </p:nvSpPr>
            <p:spPr bwMode="auto">
              <a:xfrm flipV="1">
                <a:off x="1858" y="1959"/>
                <a:ext cx="1380" cy="5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6" name="Line 21"/>
              <p:cNvSpPr>
                <a:spLocks noChangeShapeType="1"/>
              </p:cNvSpPr>
              <p:nvPr/>
            </p:nvSpPr>
            <p:spPr bwMode="auto">
              <a:xfrm flipH="1" flipV="1">
                <a:off x="2017" y="1905"/>
                <a:ext cx="1342" cy="5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7" name="Line 22"/>
              <p:cNvSpPr>
                <a:spLocks noChangeShapeType="1"/>
              </p:cNvSpPr>
              <p:nvPr/>
            </p:nvSpPr>
            <p:spPr bwMode="auto">
              <a:xfrm flipH="1" flipV="1">
                <a:off x="3341" y="1940"/>
                <a:ext cx="197" cy="5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8" name="Line 23"/>
              <p:cNvSpPr>
                <a:spLocks noChangeShapeType="1"/>
              </p:cNvSpPr>
              <p:nvPr/>
            </p:nvSpPr>
            <p:spPr bwMode="auto">
              <a:xfrm flipH="1" flipV="1">
                <a:off x="2679" y="1990"/>
                <a:ext cx="734" cy="4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9" name="Line 24"/>
              <p:cNvSpPr>
                <a:spLocks noChangeShapeType="1"/>
              </p:cNvSpPr>
              <p:nvPr/>
            </p:nvSpPr>
            <p:spPr bwMode="auto">
              <a:xfrm flipH="1" flipV="1">
                <a:off x="1965" y="1960"/>
                <a:ext cx="537" cy="4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0" name="Line 25"/>
              <p:cNvSpPr>
                <a:spLocks noChangeShapeType="1"/>
              </p:cNvSpPr>
              <p:nvPr/>
            </p:nvSpPr>
            <p:spPr bwMode="auto">
              <a:xfrm flipV="1">
                <a:off x="2610" y="1977"/>
                <a:ext cx="0" cy="4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1" name="Line 26"/>
              <p:cNvSpPr>
                <a:spLocks noChangeShapeType="1"/>
              </p:cNvSpPr>
              <p:nvPr/>
            </p:nvSpPr>
            <p:spPr bwMode="auto">
              <a:xfrm flipV="1">
                <a:off x="2736" y="2011"/>
                <a:ext cx="501" cy="4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2" name="Line 27"/>
              <p:cNvSpPr>
                <a:spLocks noChangeShapeType="1"/>
              </p:cNvSpPr>
              <p:nvPr/>
            </p:nvSpPr>
            <p:spPr bwMode="auto">
              <a:xfrm flipV="1">
                <a:off x="2179" y="3604"/>
                <a:ext cx="0" cy="5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3" name="Line 28"/>
              <p:cNvSpPr>
                <a:spLocks noChangeShapeType="1"/>
              </p:cNvSpPr>
              <p:nvPr/>
            </p:nvSpPr>
            <p:spPr bwMode="auto">
              <a:xfrm flipV="1">
                <a:off x="3075" y="3621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4" name="Line 29"/>
              <p:cNvSpPr>
                <a:spLocks noChangeShapeType="1"/>
              </p:cNvSpPr>
              <p:nvPr/>
            </p:nvSpPr>
            <p:spPr bwMode="auto">
              <a:xfrm flipV="1">
                <a:off x="1875" y="1088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5" name="Line 30"/>
              <p:cNvSpPr>
                <a:spLocks noChangeShapeType="1"/>
              </p:cNvSpPr>
              <p:nvPr/>
            </p:nvSpPr>
            <p:spPr bwMode="auto">
              <a:xfrm flipV="1">
                <a:off x="2591" y="1072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6" name="Line 31"/>
              <p:cNvSpPr>
                <a:spLocks noChangeShapeType="1"/>
              </p:cNvSpPr>
              <p:nvPr/>
            </p:nvSpPr>
            <p:spPr bwMode="auto">
              <a:xfrm flipV="1">
                <a:off x="3235" y="1072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1" name="Rectangle 32"/>
            <p:cNvSpPr>
              <a:spLocks noChangeArrowheads="1"/>
            </p:cNvSpPr>
            <p:nvPr/>
          </p:nvSpPr>
          <p:spPr bwMode="auto">
            <a:xfrm>
              <a:off x="2067746" y="2514600"/>
              <a:ext cx="1800173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Output layer</a:t>
              </a:r>
              <a:endParaRPr lang="en-US" altLang="en-US" sz="2000"/>
            </a:p>
          </p:txBody>
        </p:sp>
        <p:sp>
          <p:nvSpPr>
            <p:cNvPr id="14342" name="Rectangle 33"/>
            <p:cNvSpPr>
              <a:spLocks noChangeArrowheads="1"/>
            </p:cNvSpPr>
            <p:nvPr/>
          </p:nvSpPr>
          <p:spPr bwMode="auto">
            <a:xfrm>
              <a:off x="2033689" y="5191125"/>
              <a:ext cx="1620636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Input layer</a:t>
              </a:r>
            </a:p>
          </p:txBody>
        </p:sp>
        <p:sp>
          <p:nvSpPr>
            <p:cNvPr id="14343" name="Rectangle 34"/>
            <p:cNvSpPr>
              <a:spLocks noChangeArrowheads="1"/>
            </p:cNvSpPr>
            <p:nvPr/>
          </p:nvSpPr>
          <p:spPr bwMode="auto">
            <a:xfrm>
              <a:off x="1927977" y="3946525"/>
              <a:ext cx="1814599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Hidden layer</a:t>
              </a:r>
              <a:endParaRPr lang="en-US" altLang="en-US" sz="2000"/>
            </a:p>
          </p:txBody>
        </p:sp>
        <p:sp>
          <p:nvSpPr>
            <p:cNvPr id="14344" name="Rectangle 35"/>
            <p:cNvSpPr>
              <a:spLocks noChangeArrowheads="1"/>
            </p:cNvSpPr>
            <p:nvPr/>
          </p:nvSpPr>
          <p:spPr bwMode="auto">
            <a:xfrm>
              <a:off x="1952625" y="1600200"/>
              <a:ext cx="1970091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Output vector</a:t>
              </a:r>
              <a:endParaRPr lang="en-US" altLang="en-US" sz="2000"/>
            </a:p>
          </p:txBody>
        </p:sp>
        <p:sp>
          <p:nvSpPr>
            <p:cNvPr id="14345" name="Rectangle 36"/>
            <p:cNvSpPr>
              <a:spLocks noChangeArrowheads="1"/>
            </p:cNvSpPr>
            <p:nvPr/>
          </p:nvSpPr>
          <p:spPr bwMode="auto">
            <a:xfrm>
              <a:off x="1967700" y="6076950"/>
              <a:ext cx="2135200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Input vector: </a:t>
              </a:r>
              <a:r>
                <a:rPr lang="en-US" altLang="en-US" sz="2000" b="1" i="1"/>
                <a:t>X</a:t>
              </a:r>
              <a:endParaRPr lang="en-US" altLang="en-US" sz="2000" b="1" i="1" baseline="-25000"/>
            </a:p>
          </p:txBody>
        </p:sp>
        <p:sp>
          <p:nvSpPr>
            <p:cNvPr id="14346" name="Rectangle 37"/>
            <p:cNvSpPr>
              <a:spLocks noChangeArrowheads="1"/>
            </p:cNvSpPr>
            <p:nvPr/>
          </p:nvSpPr>
          <p:spPr bwMode="auto">
            <a:xfrm>
              <a:off x="7504840" y="4521201"/>
              <a:ext cx="506549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ij</a:t>
              </a:r>
            </a:p>
          </p:txBody>
        </p:sp>
        <p:sp>
          <p:nvSpPr>
            <p:cNvPr id="14347" name="Freeform 38"/>
            <p:cNvSpPr>
              <a:spLocks/>
            </p:cNvSpPr>
            <p:nvPr/>
          </p:nvSpPr>
          <p:spPr bwMode="auto">
            <a:xfrm>
              <a:off x="6773864" y="4808539"/>
              <a:ext cx="611187" cy="160337"/>
            </a:xfrm>
            <a:custGeom>
              <a:avLst/>
              <a:gdLst>
                <a:gd name="T0" fmla="*/ 2147483647 w 385"/>
                <a:gd name="T1" fmla="*/ 0 h 101"/>
                <a:gd name="T2" fmla="*/ 2147483647 w 385"/>
                <a:gd name="T3" fmla="*/ 2147483647 h 101"/>
                <a:gd name="T4" fmla="*/ 2147483647 w 385"/>
                <a:gd name="T5" fmla="*/ 2147483647 h 101"/>
                <a:gd name="T6" fmla="*/ 2147483647 w 385"/>
                <a:gd name="T7" fmla="*/ 2147483647 h 101"/>
                <a:gd name="T8" fmla="*/ 2147483647 w 385"/>
                <a:gd name="T9" fmla="*/ 2147483647 h 101"/>
                <a:gd name="T10" fmla="*/ 2147483647 w 385"/>
                <a:gd name="T11" fmla="*/ 2147483647 h 101"/>
                <a:gd name="T12" fmla="*/ 2147483647 w 385"/>
                <a:gd name="T13" fmla="*/ 2147483647 h 101"/>
                <a:gd name="T14" fmla="*/ 2147483647 w 385"/>
                <a:gd name="T15" fmla="*/ 2147483647 h 101"/>
                <a:gd name="T16" fmla="*/ 2147483647 w 385"/>
                <a:gd name="T17" fmla="*/ 2147483647 h 101"/>
                <a:gd name="T18" fmla="*/ 2147483647 w 385"/>
                <a:gd name="T19" fmla="*/ 2147483647 h 101"/>
                <a:gd name="T20" fmla="*/ 2147483647 w 385"/>
                <a:gd name="T21" fmla="*/ 2147483647 h 101"/>
                <a:gd name="T22" fmla="*/ 2147483647 w 385"/>
                <a:gd name="T23" fmla="*/ 2147483647 h 101"/>
                <a:gd name="T24" fmla="*/ 0 w 385"/>
                <a:gd name="T25" fmla="*/ 2147483647 h 10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5"/>
                <a:gd name="T40" fmla="*/ 0 h 101"/>
                <a:gd name="T41" fmla="*/ 385 w 385"/>
                <a:gd name="T42" fmla="*/ 101 h 10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5" h="101">
                  <a:moveTo>
                    <a:pt x="384" y="0"/>
                  </a:moveTo>
                  <a:lnTo>
                    <a:pt x="313" y="5"/>
                  </a:lnTo>
                  <a:lnTo>
                    <a:pt x="254" y="15"/>
                  </a:lnTo>
                  <a:lnTo>
                    <a:pt x="230" y="25"/>
                  </a:lnTo>
                  <a:lnTo>
                    <a:pt x="213" y="30"/>
                  </a:lnTo>
                  <a:lnTo>
                    <a:pt x="201" y="40"/>
                  </a:lnTo>
                  <a:lnTo>
                    <a:pt x="195" y="50"/>
                  </a:lnTo>
                  <a:lnTo>
                    <a:pt x="189" y="60"/>
                  </a:lnTo>
                  <a:lnTo>
                    <a:pt x="177" y="70"/>
                  </a:lnTo>
                  <a:lnTo>
                    <a:pt x="160" y="75"/>
                  </a:lnTo>
                  <a:lnTo>
                    <a:pt x="136" y="85"/>
                  </a:lnTo>
                  <a:lnTo>
                    <a:pt x="71" y="95"/>
                  </a:lnTo>
                  <a:lnTo>
                    <a:pt x="0" y="10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348" name="Object 42"/>
              <p:cNvSpPr txBox="1"/>
              <p:nvPr/>
            </p:nvSpPr>
            <p:spPr bwMode="auto">
              <a:xfrm>
                <a:off x="6332536" y="1920875"/>
                <a:ext cx="3705225" cy="5445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348" name="Object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2536" y="1920875"/>
                <a:ext cx="3705225" cy="544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27" descr="https://upload.wikimedia.org/wikipedia/commons/thumb/4/46/Colored_neural_network.svg/296px-Colored_neural_network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2963862"/>
            <a:ext cx="38290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Sequential Covering Algorithm	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075" y="1224405"/>
            <a:ext cx="5486400" cy="169977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</a:t>
            </a:r>
            <a:r>
              <a:rPr lang="en-US" altLang="en-US" sz="2400" b="1" dirty="0"/>
              <a:t>while </a:t>
            </a:r>
            <a:r>
              <a:rPr lang="en-US" altLang="en-US" sz="2400" dirty="0"/>
              <a:t>(enough target tuples left)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generate a rule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remove positive target tuples satisfying this rule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1950" y="3232740"/>
            <a:ext cx="5486400" cy="2895600"/>
            <a:chOff x="866775" y="3228975"/>
            <a:chExt cx="5486400" cy="2895600"/>
          </a:xfrm>
        </p:grpSpPr>
        <p:sp>
          <p:nvSpPr>
            <p:cNvPr id="47109" name="Oval 4"/>
            <p:cNvSpPr>
              <a:spLocks noChangeArrowheads="1"/>
            </p:cNvSpPr>
            <p:nvPr/>
          </p:nvSpPr>
          <p:spPr bwMode="auto">
            <a:xfrm>
              <a:off x="866775" y="3228975"/>
              <a:ext cx="5486400" cy="2895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914400" y="3228975"/>
              <a:ext cx="5181600" cy="2774950"/>
              <a:chOff x="914400" y="3228975"/>
              <a:chExt cx="5181600" cy="2774950"/>
            </a:xfrm>
          </p:grpSpPr>
          <p:sp>
            <p:nvSpPr>
              <p:cNvPr id="1985541" name="Oval 5"/>
              <p:cNvSpPr>
                <a:spLocks noChangeArrowheads="1"/>
              </p:cNvSpPr>
              <p:nvPr/>
            </p:nvSpPr>
            <p:spPr bwMode="auto">
              <a:xfrm>
                <a:off x="3505200" y="3990975"/>
                <a:ext cx="2590800" cy="18288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Examples covered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by Rule 3</a:t>
                </a:r>
              </a:p>
            </p:txBody>
          </p:sp>
          <p:sp>
            <p:nvSpPr>
              <p:cNvPr id="1985542" name="Oval 6"/>
              <p:cNvSpPr>
                <a:spLocks noChangeArrowheads="1"/>
              </p:cNvSpPr>
              <p:nvPr/>
            </p:nvSpPr>
            <p:spPr bwMode="auto">
              <a:xfrm>
                <a:off x="2438400" y="3228975"/>
                <a:ext cx="2667000" cy="1905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Examples covered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by Rule 2</a:t>
                </a:r>
              </a:p>
            </p:txBody>
          </p:sp>
          <p:sp>
            <p:nvSpPr>
              <p:cNvPr id="1985543" name="Oval 7"/>
              <p:cNvSpPr>
                <a:spLocks noChangeArrowheads="1"/>
              </p:cNvSpPr>
              <p:nvPr/>
            </p:nvSpPr>
            <p:spPr bwMode="auto">
              <a:xfrm>
                <a:off x="914400" y="3762375"/>
                <a:ext cx="1981200" cy="16002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Examples covered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by Rule 1</a:t>
                </a:r>
              </a:p>
            </p:txBody>
          </p:sp>
          <p:sp>
            <p:nvSpPr>
              <p:cNvPr id="47113" name="Text Box 8"/>
              <p:cNvSpPr txBox="1">
                <a:spLocks noChangeArrowheads="1"/>
              </p:cNvSpPr>
              <p:nvPr/>
            </p:nvSpPr>
            <p:spPr bwMode="auto">
              <a:xfrm>
                <a:off x="2590800" y="5362575"/>
                <a:ext cx="15240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Positive examples</a:t>
                </a:r>
              </a:p>
            </p:txBody>
          </p:sp>
        </p:grpSp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581775" y="1184865"/>
            <a:ext cx="4600575" cy="232033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To generate a rule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while</a:t>
            </a:r>
            <a:r>
              <a:rPr lang="en-US" altLang="en-US" sz="2400" dirty="0">
                <a:solidFill>
                  <a:srgbClr val="000000"/>
                </a:solidFill>
              </a:rPr>
              <a:t>(true)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	find the best predicate 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	</a:t>
            </a:r>
            <a:r>
              <a:rPr lang="en-US" altLang="en-US" sz="2400" b="1" dirty="0">
                <a:solidFill>
                  <a:srgbClr val="000000"/>
                </a:solidFill>
              </a:rPr>
              <a:t>if</a:t>
            </a:r>
            <a:r>
              <a:rPr lang="en-US" altLang="en-US" sz="2400" dirty="0">
                <a:solidFill>
                  <a:srgbClr val="000000"/>
                </a:solidFill>
              </a:rPr>
              <a:t> foil-gain(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r>
              <a:rPr lang="en-US" altLang="en-US" sz="2400" dirty="0">
                <a:solidFill>
                  <a:srgbClr val="000000"/>
                </a:solidFill>
              </a:rPr>
              <a:t>) &gt; threshold </a:t>
            </a:r>
            <a:r>
              <a:rPr lang="en-US" altLang="en-US" sz="2400" b="1" dirty="0">
                <a:solidFill>
                  <a:srgbClr val="000000"/>
                </a:solidFill>
              </a:rPr>
              <a:t>then</a:t>
            </a:r>
            <a:r>
              <a:rPr lang="en-US" altLang="en-US" sz="2400" dirty="0">
                <a:solidFill>
                  <a:srgbClr val="000000"/>
                </a:solidFill>
              </a:rPr>
              <a:t> add 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r>
              <a:rPr lang="en-US" altLang="en-US" sz="2400" dirty="0">
                <a:solidFill>
                  <a:srgbClr val="000000"/>
                </a:solidFill>
              </a:rPr>
              <a:t> to current rule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	</a:t>
            </a:r>
            <a:r>
              <a:rPr lang="en-US" altLang="en-US" sz="2400" b="1" dirty="0">
                <a:solidFill>
                  <a:srgbClr val="000000"/>
                </a:solidFill>
              </a:rPr>
              <a:t>else</a:t>
            </a:r>
            <a:r>
              <a:rPr lang="en-US" altLang="en-US" sz="2400" dirty="0">
                <a:solidFill>
                  <a:srgbClr val="000000"/>
                </a:solidFill>
              </a:rPr>
              <a:t> break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76975" y="3505200"/>
            <a:ext cx="5562600" cy="2971800"/>
            <a:chOff x="3352800" y="3276600"/>
            <a:chExt cx="5562600" cy="2971800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352800" y="3276600"/>
              <a:ext cx="2057400" cy="2971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410200" y="3276600"/>
              <a:ext cx="3505200" cy="29718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733800" y="5562600"/>
              <a:ext cx="12192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panose="020B0604020202020204" pitchFamily="34" charset="0"/>
                </a:rPr>
                <a:t>Positive examples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629400" y="5562600"/>
              <a:ext cx="12192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panose="020B0604020202020204" pitchFamily="34" charset="0"/>
                </a:rPr>
                <a:t>Negative examples</a:t>
              </a:r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3429000" y="3352800"/>
              <a:ext cx="3352800" cy="2362200"/>
            </a:xfrm>
            <a:prstGeom prst="ellipse">
              <a:avLst/>
            </a:prstGeom>
            <a:solidFill>
              <a:srgbClr val="CC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A3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=1</a:t>
              </a: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3581400" y="3429000"/>
              <a:ext cx="2362200" cy="1905000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A3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=1&amp;&amp;</a:t>
              </a: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A1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=2</a:t>
              </a:r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3581400" y="3657600"/>
              <a:ext cx="1752600" cy="1371600"/>
            </a:xfrm>
            <a:prstGeom prst="ellipse">
              <a:avLst/>
            </a:prstGeom>
            <a:solidFill>
              <a:schemeClr val="accent1">
                <a:alpha val="6509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A3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=1&amp;&amp;</a:t>
              </a: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A1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=2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&amp;&amp;A8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=5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258175" y="6488668"/>
            <a:ext cx="20002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Rule Generation</a:t>
            </a:r>
          </a:p>
        </p:txBody>
      </p:sp>
    </p:spTree>
    <p:extLst>
      <p:ext uri="{BB962C8B-B14F-4D97-AF65-F5344CB8AC3E}">
        <p14:creationId xmlns:p14="http://schemas.microsoft.com/office/powerpoint/2010/main" val="29996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Boosting</a:t>
            </a:r>
            <a:endParaRPr lang="en-US" altLang="en-US" sz="2400" dirty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2450" y="1219200"/>
            <a:ext cx="10972800" cy="5486400"/>
          </a:xfrm>
        </p:spPr>
        <p:txBody>
          <a:bodyPr/>
          <a:lstStyle/>
          <a:p>
            <a:pPr marL="457200" indent="-457200"/>
            <a:r>
              <a:rPr lang="en-US" altLang="en-US" sz="2400" dirty="0"/>
              <a:t>Analogy: Consult several doctors, based on a combination of weighted diagnoses—weight assigned based on the previous diagnosis accuracy</a:t>
            </a:r>
          </a:p>
          <a:p>
            <a:pPr marL="457200" indent="-457200"/>
            <a:r>
              <a:rPr lang="en-US" altLang="en-US" sz="2400" dirty="0"/>
              <a:t>How boosting works?</a:t>
            </a:r>
          </a:p>
          <a:p>
            <a:pPr marL="914400" lvl="1" indent="-457200"/>
            <a:r>
              <a:rPr lang="en-US" altLang="en-US" sz="2400" dirty="0"/>
              <a:t>A series of k classifiers are iteratively learned</a:t>
            </a:r>
          </a:p>
          <a:p>
            <a:pPr marL="914400" lvl="1" indent="-457200"/>
            <a:r>
              <a:rPr lang="en-US" altLang="en-US" sz="2400" dirty="0"/>
              <a:t>After a classifier M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is learned, set the subsequent classifier, M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, to </a:t>
            </a:r>
            <a:r>
              <a:rPr lang="en-US" altLang="en-US" sz="2400" b="1" dirty="0"/>
              <a:t>pay more attention to the training tuples that were misclassified</a:t>
            </a:r>
            <a:r>
              <a:rPr lang="en-US" altLang="en-US" sz="2400" dirty="0"/>
              <a:t> by M</a:t>
            </a:r>
            <a:r>
              <a:rPr lang="en-US" altLang="en-US" sz="2400" baseline="-25000" dirty="0"/>
              <a:t>i</a:t>
            </a:r>
            <a:endParaRPr lang="en-US" altLang="en-US" sz="2400" dirty="0"/>
          </a:p>
          <a:p>
            <a:pPr marL="914400" lvl="1" indent="-457200"/>
            <a:r>
              <a:rPr lang="en-US" altLang="en-US" sz="2400" dirty="0"/>
              <a:t>The final </a:t>
            </a:r>
            <a:r>
              <a:rPr lang="en-US" altLang="en-US" sz="2400" b="1" dirty="0"/>
              <a:t>M* combines the votes</a:t>
            </a:r>
            <a:r>
              <a:rPr lang="en-US" altLang="en-US" sz="2400" dirty="0"/>
              <a:t> of each individual classifier, where the weight of each classifier's vote is a function of its accuracy</a:t>
            </a:r>
          </a:p>
          <a:p>
            <a:pPr marL="457200" indent="-457200"/>
            <a:r>
              <a:rPr lang="en-US" altLang="en-US" sz="2400" dirty="0"/>
              <a:t>Boosting algorithm can be extended for numeric prediction</a:t>
            </a:r>
          </a:p>
        </p:txBody>
      </p:sp>
    </p:spTree>
    <p:extLst>
      <p:ext uri="{BB962C8B-B14F-4D97-AF65-F5344CB8AC3E}">
        <p14:creationId xmlns:p14="http://schemas.microsoft.com/office/powerpoint/2010/main" val="31209860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How to Learn-One-Rule?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0075" y="1171575"/>
            <a:ext cx="10858500" cy="5429250"/>
          </a:xfrm>
        </p:spPr>
        <p:txBody>
          <a:bodyPr/>
          <a:lstStyle/>
          <a:p>
            <a:pPr eaLnBrk="1" hangingPunct="1"/>
            <a:r>
              <a:rPr lang="en-US" altLang="en-US" dirty="0"/>
              <a:t>Start with the </a:t>
            </a:r>
            <a:r>
              <a:rPr lang="en-US" altLang="en-US" i="1" dirty="0"/>
              <a:t>most general rule</a:t>
            </a:r>
            <a:r>
              <a:rPr lang="en-US" altLang="en-US" dirty="0"/>
              <a:t> possible: condition = empty</a:t>
            </a:r>
          </a:p>
          <a:p>
            <a:pPr eaLnBrk="1" hangingPunct="1"/>
            <a:r>
              <a:rPr lang="en-US" altLang="en-US" i="1" dirty="0"/>
              <a:t>Adding new attributes</a:t>
            </a:r>
            <a:r>
              <a:rPr lang="en-US" altLang="en-US" dirty="0"/>
              <a:t> by adopting a greedy depth-first strategy</a:t>
            </a:r>
          </a:p>
          <a:p>
            <a:pPr lvl="1" eaLnBrk="1" hangingPunct="1"/>
            <a:r>
              <a:rPr lang="en-US" altLang="en-US" dirty="0"/>
              <a:t>Picks the one that most improves the rule quality</a:t>
            </a:r>
          </a:p>
          <a:p>
            <a:pPr eaLnBrk="1" hangingPunct="1"/>
            <a:r>
              <a:rPr lang="en-US" altLang="en-US" dirty="0"/>
              <a:t>Rule-Quality measures: consider both coverage and accuracy</a:t>
            </a:r>
          </a:p>
          <a:p>
            <a:pPr lvl="1" eaLnBrk="1" hangingPunct="1"/>
            <a:r>
              <a:rPr lang="en-US" altLang="en-US" dirty="0"/>
              <a:t>Foil-gain (in FOIL &amp; RIPPER): assesses </a:t>
            </a:r>
            <a:r>
              <a:rPr lang="en-US" altLang="en-US" dirty="0" err="1"/>
              <a:t>info_gain</a:t>
            </a:r>
            <a:r>
              <a:rPr lang="en-US" altLang="en-US" dirty="0"/>
              <a:t> by extending condition</a:t>
            </a:r>
          </a:p>
          <a:p>
            <a:pPr lvl="1" eaLnBrk="1" hangingPunct="1"/>
            <a:endParaRPr lang="en-US" altLang="en-US" dirty="0"/>
          </a:p>
          <a:p>
            <a:pPr lvl="2" eaLnBrk="1" hangingPunct="1"/>
            <a:r>
              <a:rPr lang="en-US" altLang="en-US" dirty="0"/>
              <a:t>favors rules that have high accuracy and cover many positive tuples</a:t>
            </a:r>
          </a:p>
          <a:p>
            <a:pPr eaLnBrk="1" hangingPunct="1"/>
            <a:r>
              <a:rPr lang="en-US" altLang="en-US" dirty="0"/>
              <a:t>Rule pruning based on an independent set of test tuples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lvl="2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en-US" altLang="en-US" dirty="0" err="1"/>
              <a:t>Pos</a:t>
            </a:r>
            <a:r>
              <a:rPr lang="en-US" altLang="en-US" dirty="0"/>
              <a:t>/</a:t>
            </a:r>
            <a:r>
              <a:rPr lang="en-US" altLang="en-US" dirty="0" err="1"/>
              <a:t>neg</a:t>
            </a:r>
            <a:r>
              <a:rPr lang="en-US" altLang="en-US" dirty="0"/>
              <a:t> are # of positive/negative tuples covered by R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If </a:t>
            </a:r>
            <a:r>
              <a:rPr lang="en-US" altLang="en-US" i="1" dirty="0" err="1"/>
              <a:t>FOIL_Prune</a:t>
            </a:r>
            <a:r>
              <a:rPr lang="en-US" altLang="en-US" dirty="0"/>
              <a:t> is higher for the pruned version of R, prune 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7" name="Object 4"/>
              <p:cNvSpPr txBox="1">
                <a:spLocks noGrp="1"/>
              </p:cNvSpPr>
              <p:nvPr>
                <p:ph sz="quarter" idx="2"/>
              </p:nvPr>
            </p:nvSpPr>
            <p:spPr bwMode="auto">
              <a:xfrm>
                <a:off x="4191000" y="3305175"/>
                <a:ext cx="5105400" cy="6858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𝐹𝑂𝐼𝐿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𝐺𝑎𝑖𝑛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𝑝𝑜𝑠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′×(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𝑛𝑒𝑔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𝑛𝑒𝑔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9157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quarter" idx="2"/>
              </p:nvPr>
            </p:nvSpPr>
            <p:spPr bwMode="auto">
              <a:xfrm>
                <a:off x="4191000" y="3305175"/>
                <a:ext cx="5105400" cy="685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158" name="Object 6"/>
              <p:cNvSpPr txBox="1">
                <a:spLocks noGrp="1"/>
              </p:cNvSpPr>
              <p:nvPr>
                <p:ph sz="quarter" idx="3"/>
              </p:nvPr>
            </p:nvSpPr>
            <p:spPr bwMode="auto">
              <a:xfrm>
                <a:off x="5448301" y="4724400"/>
                <a:ext cx="3160713" cy="70008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 fontScale="700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𝐹𝑂𝐼𝐿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𝑃𝑟𝑢𝑛𝑒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𝑝𝑜𝑠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𝑛𝑒𝑔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𝑝𝑜𝑠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𝑛𝑒𝑔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915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quarter" idx="3"/>
              </p:nvPr>
            </p:nvSpPr>
            <p:spPr bwMode="auto">
              <a:xfrm>
                <a:off x="5448301" y="4724400"/>
                <a:ext cx="3160713" cy="700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668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Defining a Network Topology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228725"/>
            <a:ext cx="10896600" cy="5029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Decide the </a:t>
            </a:r>
            <a:r>
              <a:rPr lang="en-US" altLang="en-US" sz="2400" b="1" dirty="0"/>
              <a:t>network topology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Specify # of units in the </a:t>
            </a:r>
            <a:r>
              <a:rPr lang="en-US" altLang="en-US" sz="2400" i="1" dirty="0"/>
              <a:t>input layer</a:t>
            </a:r>
            <a:r>
              <a:rPr lang="en-US" altLang="en-US" sz="2400" dirty="0"/>
              <a:t>, # of </a:t>
            </a:r>
            <a:r>
              <a:rPr lang="en-US" altLang="en-US" sz="2400" i="1" dirty="0"/>
              <a:t>hidden layers</a:t>
            </a:r>
            <a:r>
              <a:rPr lang="en-US" altLang="en-US" sz="2400" dirty="0"/>
              <a:t> (if &gt; 1), # of units in </a:t>
            </a:r>
            <a:r>
              <a:rPr lang="en-US" altLang="en-US" sz="2400" i="1" dirty="0"/>
              <a:t>each hidden layer</a:t>
            </a:r>
            <a:r>
              <a:rPr lang="en-US" altLang="en-US" sz="2400" dirty="0"/>
              <a:t>, and # of units in the </a:t>
            </a:r>
            <a:r>
              <a:rPr lang="en-US" altLang="en-US" sz="2400" i="1" dirty="0"/>
              <a:t>output layer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Normalize the input values for each attribute measured in the training tuples to [0.0—1.0]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One </a:t>
            </a:r>
            <a:r>
              <a:rPr lang="en-US" altLang="en-US" sz="2400" b="1" dirty="0"/>
              <a:t>input</a:t>
            </a:r>
            <a:r>
              <a:rPr lang="en-US" altLang="en-US" sz="2400" dirty="0"/>
              <a:t> unit per domain value, each initialized to 0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b="1" dirty="0"/>
              <a:t>Output</a:t>
            </a:r>
            <a:r>
              <a:rPr lang="en-US" altLang="en-US" sz="2400" dirty="0"/>
              <a:t>, if for classification and more than two classes, one output unit per class is used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Once a network has been trained and its accuracy is </a:t>
            </a:r>
            <a:r>
              <a:rPr lang="en-US" altLang="en-US" sz="2400" b="1" dirty="0"/>
              <a:t>unacceptable</a:t>
            </a:r>
            <a:r>
              <a:rPr lang="en-US" altLang="en-US" sz="2400" dirty="0"/>
              <a:t>, repeat the training process with a </a:t>
            </a:r>
            <a:r>
              <a:rPr lang="en-US" altLang="en-US" sz="2400" i="1" dirty="0"/>
              <a:t>different network topology</a:t>
            </a:r>
            <a:r>
              <a:rPr lang="en-US" altLang="en-US" sz="2400" dirty="0"/>
              <a:t> or a </a:t>
            </a:r>
            <a:r>
              <a:rPr lang="en-US" altLang="en-US" sz="2400" i="1" dirty="0"/>
              <a:t>different set of initial weights</a:t>
            </a:r>
          </a:p>
        </p:txBody>
      </p:sp>
    </p:spTree>
    <p:extLst>
      <p:ext uri="{BB962C8B-B14F-4D97-AF65-F5344CB8AC3E}">
        <p14:creationId xmlns:p14="http://schemas.microsoft.com/office/powerpoint/2010/main" val="32824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90487" y="209550"/>
            <a:ext cx="12372974" cy="709613"/>
          </a:xfrm>
        </p:spPr>
        <p:txBody>
          <a:bodyPr>
            <a:noAutofit/>
          </a:bodyPr>
          <a:lstStyle/>
          <a:p>
            <a:r>
              <a:rPr lang="en-US" altLang="en-US" dirty="0"/>
              <a:t>Error-Correcting Codes for Multiclass Classification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1158093"/>
            <a:ext cx="8162924" cy="1708932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dirty="0"/>
              <a:t>Originally designed to correct errors during data transmission for communication tasks by exploring data redundancy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Example</a:t>
            </a:r>
          </a:p>
          <a:p>
            <a:pPr lvl="1">
              <a:spcBef>
                <a:spcPts val="400"/>
              </a:spcBef>
            </a:pPr>
            <a:r>
              <a:rPr lang="en-US" altLang="en-US" dirty="0"/>
              <a:t>A 7-bit </a:t>
            </a:r>
            <a:r>
              <a:rPr lang="en-US" altLang="en-US" dirty="0" err="1"/>
              <a:t>codeword</a:t>
            </a:r>
            <a:r>
              <a:rPr lang="en-US" altLang="en-US" dirty="0"/>
              <a:t> associated with classes 1-4</a:t>
            </a:r>
          </a:p>
          <a:p>
            <a:endParaRPr lang="en-US" altLang="en-US" sz="2000" dirty="0"/>
          </a:p>
        </p:txBody>
      </p:sp>
      <p:graphicFrame>
        <p:nvGraphicFramePr>
          <p:cNvPr id="218296" name="Group 18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8724899" y="1158093"/>
          <a:ext cx="2752724" cy="1554180"/>
        </p:xfrm>
        <a:graphic>
          <a:graphicData uri="http://schemas.openxmlformats.org/drawingml/2006/table">
            <a:tbl>
              <a:tblPr/>
              <a:tblGrid>
                <a:gridCol w="72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6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7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Class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Error-Corr. Codeword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6250" y="2728971"/>
            <a:ext cx="10991850" cy="401754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400"/>
              </a:spcBef>
            </a:pPr>
            <a:r>
              <a:rPr lang="en-US" altLang="en-US" dirty="0"/>
              <a:t>Given a unknown tuple</a:t>
            </a:r>
            <a:r>
              <a:rPr lang="en-US" altLang="en-US" b="1" dirty="0"/>
              <a:t> X</a:t>
            </a:r>
            <a:r>
              <a:rPr lang="en-US" altLang="en-US" dirty="0"/>
              <a:t>, the 7-trained classifiers output: 0001010</a:t>
            </a:r>
          </a:p>
          <a:p>
            <a:pPr lvl="1">
              <a:spcBef>
                <a:spcPts val="400"/>
              </a:spcBef>
            </a:pPr>
            <a:r>
              <a:rPr lang="en-US" altLang="en-US" dirty="0"/>
              <a:t>Hamming distance: # of different bits between two </a:t>
            </a:r>
            <a:r>
              <a:rPr lang="en-US" altLang="en-US" dirty="0" err="1"/>
              <a:t>codewords</a:t>
            </a:r>
            <a:endParaRPr lang="en-US" altLang="en-US" dirty="0"/>
          </a:p>
          <a:p>
            <a:pPr lvl="1">
              <a:spcBef>
                <a:spcPts val="400"/>
              </a:spcBef>
            </a:pPr>
            <a:r>
              <a:rPr lang="en-US" altLang="en-US" dirty="0"/>
              <a:t>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1</a:t>
            </a:r>
            <a:r>
              <a:rPr lang="en-US" altLang="en-US" dirty="0"/>
              <a:t>) = 5, by checking # of bits between [1111111] &amp; [0001010]</a:t>
            </a:r>
          </a:p>
          <a:p>
            <a:pPr lvl="1">
              <a:spcBef>
                <a:spcPts val="400"/>
              </a:spcBef>
            </a:pPr>
            <a:r>
              <a:rPr lang="en-US" altLang="en-US" dirty="0"/>
              <a:t>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2</a:t>
            </a:r>
            <a:r>
              <a:rPr lang="en-US" altLang="en-US" dirty="0"/>
              <a:t>) = 3, 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3</a:t>
            </a:r>
            <a:r>
              <a:rPr lang="en-US" altLang="en-US" dirty="0"/>
              <a:t>) = 3, 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4</a:t>
            </a:r>
            <a:r>
              <a:rPr lang="en-US" altLang="en-US" dirty="0"/>
              <a:t>) = 1, thus C</a:t>
            </a:r>
            <a:r>
              <a:rPr lang="en-US" altLang="en-US" baseline="-25000" dirty="0"/>
              <a:t>4</a:t>
            </a:r>
            <a:r>
              <a:rPr lang="en-US" altLang="en-US" dirty="0"/>
              <a:t> as the label for </a:t>
            </a:r>
            <a:r>
              <a:rPr lang="en-US" altLang="en-US" b="1" dirty="0"/>
              <a:t>X</a:t>
            </a:r>
            <a:r>
              <a:rPr lang="en-US" altLang="en-US" dirty="0"/>
              <a:t> 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Error-correcting codes can correct up to (h  ̶  1)/2 1-bit error, where h is the minimum Hamming distance between any two </a:t>
            </a:r>
            <a:r>
              <a:rPr lang="en-US" altLang="en-US" dirty="0" err="1"/>
              <a:t>codewords</a:t>
            </a:r>
            <a:r>
              <a:rPr lang="en-US" altLang="en-US" dirty="0"/>
              <a:t> 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If we use 1-bit per class, it is equiv. to one-vs.-all approach, the code are insufficient to self-correct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When selecting error-correcting codes, there should be good row-wise and col.-wise separation between the </a:t>
            </a:r>
            <a:r>
              <a:rPr lang="en-US" altLang="en-US" dirty="0" err="1"/>
              <a:t>codewords</a:t>
            </a:r>
            <a:r>
              <a:rPr lang="en-US" altLang="en-US" dirty="0"/>
              <a:t> </a:t>
            </a:r>
          </a:p>
          <a:p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411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One-class SVM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896" y="1054098"/>
            <a:ext cx="10640291" cy="4527306"/>
          </a:xfrm>
        </p:spPr>
        <p:txBody>
          <a:bodyPr/>
          <a:lstStyle/>
          <a:p>
            <a:r>
              <a:rPr lang="en-US" dirty="0"/>
              <a:t>Is the test data alike or not like the training data?</a:t>
            </a:r>
          </a:p>
          <a:p>
            <a:pPr lvl="1"/>
            <a:r>
              <a:rPr lang="en-US" dirty="0"/>
              <a:t>Outlier detection, Novelty detection, etc.</a:t>
            </a:r>
          </a:p>
          <a:p>
            <a:r>
              <a:rPr lang="en-US" dirty="0"/>
              <a:t>Method 1: Separate all data points from the origin and maximize the distance from this hyperplane to the origin. It learns a binary function that captures regions where the data training reside. </a:t>
            </a:r>
          </a:p>
          <a:p>
            <a:r>
              <a:rPr lang="en-US" dirty="0"/>
              <a:t>Method 2: Obtains a spherical boundary around the data, with the volume of this hypersphere minimized. The sphere is characterized by a center a and a radius R&gt;0.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96" y="4876192"/>
            <a:ext cx="4380083" cy="1981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17" y="4664902"/>
            <a:ext cx="4937850" cy="20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810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How Are Bayesian Networks Constructed?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4" y="1114425"/>
            <a:ext cx="10944225" cy="561975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b="1" dirty="0"/>
              <a:t>Subjective construction</a:t>
            </a:r>
            <a:r>
              <a:rPr lang="en-US" altLang="en-US" sz="2400" dirty="0"/>
              <a:t>: Identification of (direct) causal structure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People are quite good at identifying direct causes from a given set of variables &amp; whether the set contains all relevant direct causes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Markovian assumption: Each variable becomes independent of its non-effects once its direct causes are known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E.g., S ← F → A ← T, path S → A is blocked once we know F → A 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HMM (Hidden Markov Model): often used to model dynamic systems whose states are not observable, yet their outputs are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72750" y="2771775"/>
            <a:ext cx="1318851" cy="675308"/>
            <a:chOff x="1600200" y="1447800"/>
            <a:chExt cx="4038600" cy="2357438"/>
          </a:xfrm>
        </p:grpSpPr>
        <p:sp>
          <p:nvSpPr>
            <p:cNvPr id="5" name="Oval 1027"/>
            <p:cNvSpPr>
              <a:spLocks noChangeArrowheads="1"/>
            </p:cNvSpPr>
            <p:nvPr/>
          </p:nvSpPr>
          <p:spPr bwMode="auto">
            <a:xfrm>
              <a:off x="2438400" y="1450975"/>
              <a:ext cx="1295400" cy="762000"/>
            </a:xfrm>
            <a:prstGeom prst="ellipse">
              <a:avLst/>
            </a:prstGeom>
            <a:solidFill>
              <a:srgbClr val="F6E6E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Oval 1028"/>
            <p:cNvSpPr>
              <a:spLocks noChangeArrowheads="1"/>
            </p:cNvSpPr>
            <p:nvPr/>
          </p:nvSpPr>
          <p:spPr bwMode="auto">
            <a:xfrm>
              <a:off x="1600200" y="3043238"/>
              <a:ext cx="1295400" cy="762000"/>
            </a:xfrm>
            <a:prstGeom prst="ellipse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Oval 1030"/>
            <p:cNvSpPr>
              <a:spLocks noChangeArrowheads="1"/>
            </p:cNvSpPr>
            <p:nvPr/>
          </p:nvSpPr>
          <p:spPr bwMode="auto">
            <a:xfrm>
              <a:off x="4191000" y="1447800"/>
              <a:ext cx="1447800" cy="7620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T</a:t>
              </a:r>
            </a:p>
          </p:txBody>
        </p:sp>
        <p:sp>
          <p:nvSpPr>
            <p:cNvPr id="9" name="Oval 1031"/>
            <p:cNvSpPr>
              <a:spLocks noChangeArrowheads="1"/>
            </p:cNvSpPr>
            <p:nvPr/>
          </p:nvSpPr>
          <p:spPr bwMode="auto">
            <a:xfrm>
              <a:off x="3498850" y="3003550"/>
              <a:ext cx="1295400" cy="7620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Line 1033"/>
            <p:cNvSpPr>
              <a:spLocks noChangeShapeType="1"/>
            </p:cNvSpPr>
            <p:nvPr/>
          </p:nvSpPr>
          <p:spPr bwMode="auto">
            <a:xfrm flipH="1">
              <a:off x="2247900" y="2212975"/>
              <a:ext cx="749300" cy="85883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37"/>
            <p:cNvSpPr>
              <a:spLocks noChangeShapeType="1"/>
            </p:cNvSpPr>
            <p:nvPr/>
          </p:nvSpPr>
          <p:spPr bwMode="auto">
            <a:xfrm flipH="1">
              <a:off x="4048126" y="2212975"/>
              <a:ext cx="828675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3124200" y="2209800"/>
              <a:ext cx="914400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457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810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How Are Bayesian Networks Constructed?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4" y="1114425"/>
            <a:ext cx="10944225" cy="561975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b="1" dirty="0"/>
              <a:t>Synthesis from other specifications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E.g., from a formal system design: block diagrams &amp; info flow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400" b="1" dirty="0"/>
              <a:t>Learning from data </a:t>
            </a:r>
            <a:r>
              <a:rPr lang="en-US" altLang="en-US" sz="2400" dirty="0"/>
              <a:t>(e.g., from medical records or student admission record)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Learn parameters give its structure or learn both structure and </a:t>
            </a:r>
            <a:r>
              <a:rPr lang="en-US" altLang="en-US" sz="2400" dirty="0" err="1"/>
              <a:t>params</a:t>
            </a:r>
            <a:endParaRPr lang="en-US" altLang="en-US" sz="2400" dirty="0"/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Maximum likelihood principle: favors Bayesian networks that maximize the probability of observing the given data set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72750" y="2771775"/>
            <a:ext cx="1318851" cy="675308"/>
            <a:chOff x="1600200" y="1447800"/>
            <a:chExt cx="4038600" cy="2357438"/>
          </a:xfrm>
        </p:grpSpPr>
        <p:sp>
          <p:nvSpPr>
            <p:cNvPr id="5" name="Oval 1027"/>
            <p:cNvSpPr>
              <a:spLocks noChangeArrowheads="1"/>
            </p:cNvSpPr>
            <p:nvPr/>
          </p:nvSpPr>
          <p:spPr bwMode="auto">
            <a:xfrm>
              <a:off x="2438400" y="1450975"/>
              <a:ext cx="1295400" cy="762000"/>
            </a:xfrm>
            <a:prstGeom prst="ellipse">
              <a:avLst/>
            </a:prstGeom>
            <a:solidFill>
              <a:srgbClr val="F6E6E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Oval 1028"/>
            <p:cNvSpPr>
              <a:spLocks noChangeArrowheads="1"/>
            </p:cNvSpPr>
            <p:nvPr/>
          </p:nvSpPr>
          <p:spPr bwMode="auto">
            <a:xfrm>
              <a:off x="1600200" y="3043238"/>
              <a:ext cx="1295400" cy="762000"/>
            </a:xfrm>
            <a:prstGeom prst="ellipse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Oval 1030"/>
            <p:cNvSpPr>
              <a:spLocks noChangeArrowheads="1"/>
            </p:cNvSpPr>
            <p:nvPr/>
          </p:nvSpPr>
          <p:spPr bwMode="auto">
            <a:xfrm>
              <a:off x="4191000" y="1447800"/>
              <a:ext cx="1447800" cy="7620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T</a:t>
              </a:r>
            </a:p>
          </p:txBody>
        </p:sp>
        <p:sp>
          <p:nvSpPr>
            <p:cNvPr id="9" name="Oval 1031"/>
            <p:cNvSpPr>
              <a:spLocks noChangeArrowheads="1"/>
            </p:cNvSpPr>
            <p:nvPr/>
          </p:nvSpPr>
          <p:spPr bwMode="auto">
            <a:xfrm>
              <a:off x="3498850" y="3003550"/>
              <a:ext cx="1295400" cy="7620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Line 1033"/>
            <p:cNvSpPr>
              <a:spLocks noChangeShapeType="1"/>
            </p:cNvSpPr>
            <p:nvPr/>
          </p:nvSpPr>
          <p:spPr bwMode="auto">
            <a:xfrm flipH="1">
              <a:off x="2247900" y="2212975"/>
              <a:ext cx="749300" cy="85883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37"/>
            <p:cNvSpPr>
              <a:spLocks noChangeShapeType="1"/>
            </p:cNvSpPr>
            <p:nvPr/>
          </p:nvSpPr>
          <p:spPr bwMode="auto">
            <a:xfrm flipH="1">
              <a:off x="4048126" y="2212975"/>
              <a:ext cx="828675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3124200" y="2209800"/>
              <a:ext cx="914400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98725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A separating hyperplane can be written as</a:t>
                </a:r>
              </a:p>
              <a:p>
                <a:pPr lvl="4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en-US" sz="2400" dirty="0"/>
              </a:p>
              <a:p>
                <a:pPr lvl="3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en-US" sz="2400" dirty="0"/>
                  <a:t>is a weight vector and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en-US" sz="2400" dirty="0"/>
                  <a:t> a scalar (bias)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en-US" sz="2400" dirty="0"/>
                  <a:t>For 2-D, it can be written as:  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The distance from any data point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en-US" sz="2400" b="1" dirty="0"/>
                  <a:t> </a:t>
                </a:r>
                <a:r>
                  <a:rPr lang="en-US" altLang="en-US" sz="2400" dirty="0"/>
                  <a:t>to the separating hyperplane is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en-US" sz="2400" b="1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Our objective is to maximize the distance of the closest data point to the hyperplane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4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hard to solve, we shall convert it to an easier problem</a:t>
                </a:r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  <a:blipFill>
                <a:blip r:embed="rId3"/>
                <a:stretch>
                  <a:fillRect l="-343" t="-444" r="-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17190A-D8AA-B74F-9D5D-2E7A85999C97}"/>
              </a:ext>
            </a:extLst>
          </p:cNvPr>
          <p:cNvSpPr txBox="1"/>
          <p:nvPr/>
        </p:nvSpPr>
        <p:spPr>
          <a:xfrm>
            <a:off x="9655081" y="1337601"/>
            <a:ext cx="2065867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 parameters to learn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F70FDDD-4B2A-7347-ADAC-3D3A19F3CF86}"/>
              </a:ext>
            </a:extLst>
          </p:cNvPr>
          <p:cNvSpPr/>
          <p:nvPr/>
        </p:nvSpPr>
        <p:spPr>
          <a:xfrm rot="8576344">
            <a:off x="9363874" y="1880709"/>
            <a:ext cx="264695" cy="176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090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0414" y="1141235"/>
                <a:ext cx="11101823" cy="5495089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If we rescale the model parameters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alt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en-US" sz="2400" dirty="0"/>
                  <a:t>, the distance from any data point to the hyperplane is not going to change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en-US" sz="2400" dirty="0"/>
                  <a:t> for the closest data point to the hyperplane, then all the data points will satisfy the constraint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We will then maximize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en-US" sz="2400" dirty="0"/>
                  <a:t> subject to this constraint. This is equivalent to minimizing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400" dirty="0"/>
                  <a:t>   </a:t>
                </a:r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the basic form of SVM, and it can be solved by using </a:t>
                </a:r>
                <a:r>
                  <a:rPr lang="en-US" altLang="en-US" sz="2400" i="1" dirty="0"/>
                  <a:t>quadratic programming</a:t>
                </a:r>
                <a:r>
                  <a:rPr lang="en-US" altLang="en-US" sz="2400" dirty="0"/>
                  <a:t>           </a:t>
                </a:r>
                <a:endParaRPr lang="en-US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0414" y="1141235"/>
                <a:ext cx="11101823" cy="5495089"/>
              </a:xfrm>
              <a:blipFill>
                <a:blip r:embed="rId3"/>
                <a:stretch>
                  <a:fillRect l="-343" t="-461" b="-1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365727E-FA76-A041-AB8B-DD91FB95EDE8}"/>
              </a:ext>
            </a:extLst>
          </p:cNvPr>
          <p:cNvGrpSpPr/>
          <p:nvPr/>
        </p:nvGrpSpPr>
        <p:grpSpPr>
          <a:xfrm>
            <a:off x="2966668" y="4391526"/>
            <a:ext cx="6258663" cy="1467854"/>
            <a:chOff x="2849642" y="4632158"/>
            <a:chExt cx="6258663" cy="14678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6F4E31-549D-C641-B9FE-63C8DA081297}"/>
                </a:ext>
              </a:extLst>
            </p:cNvPr>
            <p:cNvSpPr/>
            <p:nvPr/>
          </p:nvSpPr>
          <p:spPr>
            <a:xfrm>
              <a:off x="2849642" y="4632158"/>
              <a:ext cx="6258663" cy="1467854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/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4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4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/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≥1,  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056738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Linear SVM for Linearly Separable Data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579C1F-5778-C646-BAFE-161A26E13520}"/>
              </a:ext>
            </a:extLst>
          </p:cNvPr>
          <p:cNvGrpSpPr/>
          <p:nvPr/>
        </p:nvGrpSpPr>
        <p:grpSpPr>
          <a:xfrm>
            <a:off x="988695" y="2180143"/>
            <a:ext cx="4161889" cy="2887068"/>
            <a:chOff x="988695" y="2180143"/>
            <a:chExt cx="4161889" cy="288706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/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AED80-9AC9-5140-99FE-7BAB661CCA8E}"/>
              </a:ext>
            </a:extLst>
          </p:cNvPr>
          <p:cNvGrpSpPr/>
          <p:nvPr/>
        </p:nvGrpSpPr>
        <p:grpSpPr>
          <a:xfrm>
            <a:off x="120020" y="1348868"/>
            <a:ext cx="5845901" cy="4708034"/>
            <a:chOff x="120020" y="1348868"/>
            <a:chExt cx="5845901" cy="470803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7FAE814-B099-7641-9B19-1CF91DDE4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74" y="1615378"/>
              <a:ext cx="0" cy="4147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499CFE0-9E92-504F-BD9A-404239FBDAB2}"/>
                </a:ext>
              </a:extLst>
            </p:cNvPr>
            <p:cNvCxnSpPr>
              <a:cxnSpLocks/>
            </p:cNvCxnSpPr>
            <p:nvPr/>
          </p:nvCxnSpPr>
          <p:spPr>
            <a:xfrm>
              <a:off x="409074" y="5763126"/>
              <a:ext cx="55568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/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25000" r="-25000"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/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7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/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8000" r="-4000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/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/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3">
            <a:extLst>
              <a:ext uri="{FF2B5EF4-FFF2-40B4-BE49-F238E27FC236}">
                <a16:creationId xmlns:a16="http://schemas.microsoft.com/office/drawing/2014/main" id="{7FBB2B89-9243-954D-9212-768E37B83F5F}"/>
              </a:ext>
            </a:extLst>
          </p:cNvPr>
          <p:cNvSpPr txBox="1">
            <a:spLocks noChangeArrowheads="1"/>
          </p:cNvSpPr>
          <p:nvPr/>
        </p:nvSpPr>
        <p:spPr>
          <a:xfrm>
            <a:off x="6463127" y="1350436"/>
            <a:ext cx="5608853" cy="1819766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The data points closest to the separating hyperplane are called </a:t>
            </a:r>
            <a:r>
              <a:rPr lang="en-US" altLang="en-US" b="1" dirty="0">
                <a:latin typeface="Calibri" panose="020F0502020204030204" pitchFamily="34" charset="0"/>
              </a:rPr>
              <a:t>support vectors</a:t>
            </a:r>
          </a:p>
          <a:p>
            <a:pPr lvl="1"/>
            <a:endParaRPr lang="en-US" altLang="en-US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25C3E2D-8F32-C349-A2A6-992DC9113359}"/>
              </a:ext>
            </a:extLst>
          </p:cNvPr>
          <p:cNvSpPr/>
          <p:nvPr/>
        </p:nvSpPr>
        <p:spPr>
          <a:xfrm rot="3683240">
            <a:off x="3724110" y="4341290"/>
            <a:ext cx="156774" cy="11345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0163D0-D8CE-8946-B4EA-7AC1723F6D11}"/>
              </a:ext>
            </a:extLst>
          </p:cNvPr>
          <p:cNvCxnSpPr/>
          <p:nvPr/>
        </p:nvCxnSpPr>
        <p:spPr>
          <a:xfrm>
            <a:off x="2569261" y="1707810"/>
            <a:ext cx="62564" cy="582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7AEF85-536A-4646-87AE-364633C5767E}"/>
              </a:ext>
            </a:extLst>
          </p:cNvPr>
          <p:cNvCxnSpPr/>
          <p:nvPr/>
        </p:nvCxnSpPr>
        <p:spPr>
          <a:xfrm>
            <a:off x="1723176" y="2513902"/>
            <a:ext cx="298294" cy="7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1ED53E-E86C-A944-A626-36717C6E4454}"/>
              </a:ext>
            </a:extLst>
          </p:cNvPr>
          <p:cNvCxnSpPr/>
          <p:nvPr/>
        </p:nvCxnSpPr>
        <p:spPr>
          <a:xfrm flipH="1">
            <a:off x="3312865" y="2016648"/>
            <a:ext cx="415464" cy="186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/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blipFill>
                <a:blip r:embed="rId9"/>
                <a:stretch>
                  <a:fillRect l="-253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83BF55E-CDE3-914F-A584-166A71F232DC}"/>
              </a:ext>
            </a:extLst>
          </p:cNvPr>
          <p:cNvSpPr txBox="1"/>
          <p:nvPr/>
        </p:nvSpPr>
        <p:spPr>
          <a:xfrm>
            <a:off x="4956463" y="4932323"/>
            <a:ext cx="10871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“Margin”</a:t>
            </a:r>
          </a:p>
        </p:txBody>
      </p:sp>
    </p:spTree>
    <p:extLst>
      <p:ext uri="{BB962C8B-B14F-4D97-AF65-F5344CB8AC3E}">
        <p14:creationId xmlns:p14="http://schemas.microsoft.com/office/powerpoint/2010/main" val="22008782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09531" y="1256251"/>
                <a:ext cx="6242220" cy="3668519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</a:rPr>
                  <a:t>We allow data points to be on the “wrong side” of the </a:t>
                </a:r>
                <a:r>
                  <a:rPr lang="en-US" altLang="en-US" b="1" dirty="0">
                    <a:latin typeface="Calibri" panose="020F0502020204030204" pitchFamily="34" charset="0"/>
                  </a:rPr>
                  <a:t>margin boundary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Penalize points on the wrong side according to its distance to the margin boundary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We define </a:t>
                </a:r>
                <a:r>
                  <a:rPr lang="en-US" altLang="en-US" b="1" dirty="0">
                    <a:latin typeface="Calibri" panose="020F0502020204030204" pitchFamily="34" charset="0"/>
                  </a:rPr>
                  <a:t>slack variables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&amp;0,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correct</m:t>
                            </m:r>
                            <m: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side</m:t>
                            </m:r>
                          </m:e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       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wrong</m:t>
                            </m:r>
                            <m: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side</m:t>
                            </m:r>
                          </m:e>
                        </m:eqArr>
                      </m:e>
                    </m:d>
                  </m:oMath>
                </a14:m>
                <a:endParaRPr lang="en-US" altLang="en-US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altLang="en-US" b="0" dirty="0"/>
                  <a:t>	 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0, 1−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p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altLang="en-US" dirty="0">
                  <a:latin typeface="Calibri" panose="020F050202020403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1" y="1256251"/>
                <a:ext cx="6242220" cy="3668519"/>
              </a:xfrm>
              <a:prstGeom prst="rect">
                <a:avLst/>
              </a:prstGeom>
              <a:blipFill>
                <a:blip r:embed="rId3"/>
                <a:stretch>
                  <a:fillRect l="-610" t="-1034" b="-5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DD39086-3546-DB45-AC6D-490FA7865C9F}"/>
              </a:ext>
            </a:extLst>
          </p:cNvPr>
          <p:cNvGrpSpPr/>
          <p:nvPr/>
        </p:nvGrpSpPr>
        <p:grpSpPr>
          <a:xfrm>
            <a:off x="7320580" y="1933229"/>
            <a:ext cx="4161889" cy="2991541"/>
            <a:chOff x="988695" y="2075670"/>
            <a:chExt cx="4161889" cy="299154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F79F4C3-F2AA-9945-8196-72593CAA7DDE}"/>
                </a:ext>
              </a:extLst>
            </p:cNvPr>
            <p:cNvSpPr/>
            <p:nvPr/>
          </p:nvSpPr>
          <p:spPr>
            <a:xfrm rot="44196">
              <a:off x="3060204" y="2404465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A0887BE-7B56-A14E-994C-24F6D1A8640F}"/>
                </a:ext>
              </a:extLst>
            </p:cNvPr>
            <p:cNvSpPr/>
            <p:nvPr/>
          </p:nvSpPr>
          <p:spPr>
            <a:xfrm>
              <a:off x="2460171" y="2655349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C8FB7F-0215-D649-9BA7-C96C28054824}"/>
                </a:ext>
              </a:extLst>
            </p:cNvPr>
            <p:cNvSpPr/>
            <p:nvPr/>
          </p:nvSpPr>
          <p:spPr>
            <a:xfrm>
              <a:off x="2967572" y="4494364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9A7D6A-1D7A-204F-9F1B-88564BB7CE9C}"/>
                </a:ext>
              </a:extLst>
            </p:cNvPr>
            <p:cNvSpPr/>
            <p:nvPr/>
          </p:nvSpPr>
          <p:spPr>
            <a:xfrm rot="44196">
              <a:off x="3328796" y="4020502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55B85EB-642A-F343-BC4B-108D276840CA}"/>
                </a:ext>
              </a:extLst>
            </p:cNvPr>
            <p:cNvSpPr/>
            <p:nvPr/>
          </p:nvSpPr>
          <p:spPr>
            <a:xfrm rot="44196">
              <a:off x="2731327" y="347143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/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11765" r="-5882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/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9804" r="-7843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/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/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blipFill>
                  <a:blip r:embed="rId7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3">
                <a:extLst>
                  <a:ext uri="{FF2B5EF4-FFF2-40B4-BE49-F238E27FC236}">
                    <a16:creationId xmlns:a16="http://schemas.microsoft.com/office/drawing/2014/main" id="{471B0F5A-9CFF-8E40-8631-6618F4BF226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09531" y="5077032"/>
                <a:ext cx="6242220" cy="1359864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</a:rPr>
                  <a:t>Original constraint: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altLang="en-US" dirty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  <a:sym typeface="Symbol" panose="05050102010706020507" pitchFamily="18" charset="2"/>
                  </a:rPr>
                  <a:t>Updated constraint: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65" name="Rectangle 3">
                <a:extLst>
                  <a:ext uri="{FF2B5EF4-FFF2-40B4-BE49-F238E27FC236}">
                    <a16:creationId xmlns:a16="http://schemas.microsoft.com/office/drawing/2014/main" id="{471B0F5A-9CFF-8E40-8631-6618F4BF2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1" y="5077032"/>
                <a:ext cx="6242220" cy="1359864"/>
              </a:xfrm>
              <a:prstGeom prst="rect">
                <a:avLst/>
              </a:prstGeom>
              <a:blipFill>
                <a:blip r:embed="rId8"/>
                <a:stretch>
                  <a:fillRect l="-610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731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27900</TotalTime>
  <Words>9717</Words>
  <Application>Microsoft Office PowerPoint</Application>
  <PresentationFormat>Widescreen</PresentationFormat>
  <Paragraphs>1700</Paragraphs>
  <Slides>130</Slides>
  <Notes>122</Notes>
  <HiddenSlides>13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130</vt:i4>
      </vt:variant>
    </vt:vector>
  </HeadingPairs>
  <TitlesOfParts>
    <vt:vector size="151" baseType="lpstr">
      <vt:lpstr>MS PGothic</vt:lpstr>
      <vt:lpstr>MS PGothic</vt:lpstr>
      <vt:lpstr>宋体</vt:lpstr>
      <vt:lpstr>宋体</vt:lpstr>
      <vt:lpstr>Abadi MT Condensed Extra Bold</vt:lpstr>
      <vt:lpstr>Arial</vt:lpstr>
      <vt:lpstr>Berlin Sans FB Demi</vt:lpstr>
      <vt:lpstr>Calibri</vt:lpstr>
      <vt:lpstr>Calibri Light</vt:lpstr>
      <vt:lpstr>Cambria Math</vt:lpstr>
      <vt:lpstr>HYGungSo-Bold</vt:lpstr>
      <vt:lpstr>Mangal</vt:lpstr>
      <vt:lpstr>PMingLiU</vt:lpstr>
      <vt:lpstr>Symbol</vt:lpstr>
      <vt:lpstr>Tahoma</vt:lpstr>
      <vt:lpstr>Times New Roman</vt:lpstr>
      <vt:lpstr>Wingdings</vt:lpstr>
      <vt:lpstr>Retrospect</vt:lpstr>
      <vt:lpstr>1_Retrospect</vt:lpstr>
      <vt:lpstr>Bitmap Image</vt:lpstr>
      <vt:lpstr>Visio</vt:lpstr>
      <vt:lpstr>CS 412 Intro. to Data Mining</vt:lpstr>
      <vt:lpstr>Chapter 9. Classification: Advanced Methods</vt:lpstr>
      <vt:lpstr>Ensemble Methods: Increasing the Accuracy</vt:lpstr>
      <vt:lpstr>Ensemble Methods: Increasing the Accuracy</vt:lpstr>
      <vt:lpstr>Ensemble Methods: Increasing the Accuracy</vt:lpstr>
      <vt:lpstr>Bagging: Bootstrap Aggregation</vt:lpstr>
      <vt:lpstr>Random Forest: Basic Concepts</vt:lpstr>
      <vt:lpstr>Random Forest</vt:lpstr>
      <vt:lpstr>Boosting</vt:lpstr>
      <vt:lpstr>Adaboost (Freund and Schapire, 1997)</vt:lpstr>
      <vt:lpstr>Adaboost (Freund and Schapire, 1997)</vt:lpstr>
      <vt:lpstr>Gradient Boosting</vt:lpstr>
      <vt:lpstr>Ensemble Methods Recap</vt:lpstr>
      <vt:lpstr>Chapter 9. Classification: Advanced Methods</vt:lpstr>
      <vt:lpstr>From Naïve Bayes to Bayesian Networks</vt:lpstr>
      <vt:lpstr>Bayesian Belief Networks</vt:lpstr>
      <vt:lpstr>A Bayesian Network and Its CPTs</vt:lpstr>
      <vt:lpstr>Training Bayesian Networks: Several Scenarios</vt:lpstr>
      <vt:lpstr>Training Bayesian Networks: Several Scenarios</vt:lpstr>
      <vt:lpstr>Probabilistic Graphic Model: Plate Notations </vt:lpstr>
      <vt:lpstr>An Example of Plate Notation</vt:lpstr>
      <vt:lpstr>Chapter 9. Classification: Advanced Methods</vt:lpstr>
      <vt:lpstr>Classification: A Mathematical Mapping</vt:lpstr>
      <vt:lpstr>SVM—Support Vector Machines</vt:lpstr>
      <vt:lpstr>SVM—General Philosophy</vt:lpstr>
      <vt:lpstr>SVM—When Data Is Linearly Separable</vt:lpstr>
      <vt:lpstr>Linear SVM for Linearly Separable Data</vt:lpstr>
      <vt:lpstr>Linear SVM for Linearly Separable Data</vt:lpstr>
      <vt:lpstr>Linear SVM for Linearly Separable Data</vt:lpstr>
      <vt:lpstr>SVM for Linearly Inseparable Data</vt:lpstr>
      <vt:lpstr>Effect of slack variable</vt:lpstr>
      <vt:lpstr>SVM for Linearly Inseparable Data</vt:lpstr>
      <vt:lpstr>Kernel Functions for Nonlinear Classification</vt:lpstr>
      <vt:lpstr>Multi-class Classification with SVM</vt:lpstr>
      <vt:lpstr>Is SVM Scalable on Massive Data?</vt:lpstr>
      <vt:lpstr>SVM: Applications</vt:lpstr>
      <vt:lpstr>SVM Recap</vt:lpstr>
      <vt:lpstr>SVM Related Links</vt:lpstr>
      <vt:lpstr>Chapter 9. Classification: Advanced Methods</vt:lpstr>
      <vt:lpstr>Neural Network for Classification</vt:lpstr>
      <vt:lpstr>Neural Network for Classification</vt:lpstr>
      <vt:lpstr>Perceptron: Predecessor of a Neural Network</vt:lpstr>
      <vt:lpstr>Perceptron: Predecessor of a Neural Network</vt:lpstr>
      <vt:lpstr>Multilayer Perceptron (MLP)</vt:lpstr>
      <vt:lpstr>Multilayer Perceptron (MLP)</vt:lpstr>
      <vt:lpstr>Learning NN Parameters</vt:lpstr>
      <vt:lpstr>Empirical Explanation of Gradient Descent</vt:lpstr>
      <vt:lpstr>Gradient Computation: Backpropagation</vt:lpstr>
      <vt:lpstr>Gradient Computation: Backpropagation</vt:lpstr>
      <vt:lpstr>From Neural Networks to Deep Learning</vt:lpstr>
      <vt:lpstr>Convolutional Neural Networks (CNN)</vt:lpstr>
      <vt:lpstr>CNN Motivation</vt:lpstr>
      <vt:lpstr>CNN Motivation</vt:lpstr>
      <vt:lpstr>CNN Motivation</vt:lpstr>
      <vt:lpstr>CNN: Pooling Layer</vt:lpstr>
      <vt:lpstr>CNN for Image Recognition: Example</vt:lpstr>
      <vt:lpstr>Recurrent Neural Networks</vt:lpstr>
      <vt:lpstr>Recurrent Neural Networks: General Concepts</vt:lpstr>
      <vt:lpstr>RNN for Machine Translation: Example</vt:lpstr>
      <vt:lpstr>Deep Learning Recap</vt:lpstr>
      <vt:lpstr>Chapter 9. Classification: Advanced Methods</vt:lpstr>
      <vt:lpstr>Using IF-THEN Rules for Classification</vt:lpstr>
      <vt:lpstr>Rule Extraction from a Decision Tree</vt:lpstr>
      <vt:lpstr>Rule Induction: Sequential Covering Method </vt:lpstr>
      <vt:lpstr>Rule Induction: Sequential Covering Method </vt:lpstr>
      <vt:lpstr>Rule Induction: Sequential Covering Method </vt:lpstr>
      <vt:lpstr>Rule Induction: Sequential Covering Method </vt:lpstr>
      <vt:lpstr>Pattern-Based Classification, Why?</vt:lpstr>
      <vt:lpstr>CBA: Classification Based on Associations</vt:lpstr>
      <vt:lpstr>Chapter 9. Classification: Advanced Methods</vt:lpstr>
      <vt:lpstr>Lazy vs. Eager Learning</vt:lpstr>
      <vt:lpstr>Lazy Learner: Instance-Based Methods</vt:lpstr>
      <vt:lpstr>The k-Nearest Neighbor Algorithm</vt:lpstr>
      <vt:lpstr>Discussion on the k-NN Algorithm</vt:lpstr>
      <vt:lpstr>Selection of k for kNN</vt:lpstr>
      <vt:lpstr>Case-Based Reasoning (CBR)</vt:lpstr>
      <vt:lpstr>Chapter 9. Classification: Advanced Methods</vt:lpstr>
      <vt:lpstr>Genetic Algorithms (GA)</vt:lpstr>
      <vt:lpstr>Gaussian Process</vt:lpstr>
      <vt:lpstr>Chapter 9. Classification: Advanced Methods</vt:lpstr>
      <vt:lpstr>Summary</vt:lpstr>
      <vt:lpstr>References (1)</vt:lpstr>
      <vt:lpstr>References (2): Rule and Pattern-Based Classification</vt:lpstr>
      <vt:lpstr>PowerPoint Presentation</vt:lpstr>
      <vt:lpstr>Other Regression-Based Models</vt:lpstr>
      <vt:lpstr>Regression Trees and Model Trees</vt:lpstr>
      <vt:lpstr>Neuron: A Hidden/Output Layer Unit </vt:lpstr>
      <vt:lpstr>A Multi-Layer Feed-Forward Neural Network </vt:lpstr>
      <vt:lpstr>Sequential Covering Algorithm </vt:lpstr>
      <vt:lpstr>How to Learn-One-Rule?</vt:lpstr>
      <vt:lpstr>Defining a Network Topology</vt:lpstr>
      <vt:lpstr>Error-Correcting Codes for Multiclass Classification</vt:lpstr>
      <vt:lpstr>One-class SVM</vt:lpstr>
      <vt:lpstr>How Are Bayesian Networks Constructed?</vt:lpstr>
      <vt:lpstr>How Are Bayesian Networks Constructed?</vt:lpstr>
      <vt:lpstr>Linear SVM for Linearly Separable Data</vt:lpstr>
      <vt:lpstr>Linear SVM for Linearly Separable Data</vt:lpstr>
      <vt:lpstr>Linear SVM for Linearly Separable Data</vt:lpstr>
      <vt:lpstr>SVM for Linearly Inseparable Data</vt:lpstr>
      <vt:lpstr>SVM for Linearly Inseparable Data</vt:lpstr>
      <vt:lpstr>Scaling SVM by Hierarchical Micro-Clustering</vt:lpstr>
      <vt:lpstr>Selective Declustering: Ensure High Accuracy</vt:lpstr>
      <vt:lpstr>Accuracy and Scalability on Synthetic Dataset</vt:lpstr>
      <vt:lpstr>PowerPoint Presentation</vt:lpstr>
      <vt:lpstr>Architecture of a (Feed-Forward) Neural Network (NN)</vt:lpstr>
      <vt:lpstr>Neural Network Architecture: Feed-Forward vs. Recurrent</vt:lpstr>
      <vt:lpstr>Learning with Gradient Descent</vt:lpstr>
      <vt:lpstr>Stochastic Gradient Descent</vt:lpstr>
      <vt:lpstr>Backpropagation for Fast Gradient Computation</vt:lpstr>
      <vt:lpstr>More on Backpropagation</vt:lpstr>
      <vt:lpstr>From Neural Networks to Deep Learning</vt:lpstr>
      <vt:lpstr>Deep (Feed Forward) Neural Networks</vt:lpstr>
      <vt:lpstr>Convolutional Neural Networks: General Architecture</vt:lpstr>
      <vt:lpstr>Convolutional Neural Networks: Local Connectivity</vt:lpstr>
      <vt:lpstr>Convolutional Neural Networks: Parameter Sharing</vt:lpstr>
      <vt:lpstr>Convolutional Neural Networks: Subsampling</vt:lpstr>
      <vt:lpstr>Recurrent Neural Networks: General Concepts</vt:lpstr>
      <vt:lpstr>LSTM: One Variant of Recurrent Neural Network</vt:lpstr>
      <vt:lpstr>Difficulties of Training and Improvements</vt:lpstr>
      <vt:lpstr>Pattern-Based Classification on Graphs</vt:lpstr>
      <vt:lpstr>Associative or Pattern-Based Classification</vt:lpstr>
      <vt:lpstr>CMAR: Classification Based on Multiple Association Rules</vt:lpstr>
      <vt:lpstr>Discriminative Pattern-Based Classification</vt:lpstr>
      <vt:lpstr>On the Power of Discriminative Patterns</vt:lpstr>
      <vt:lpstr>Information Gain vs. Pattern Frequency</vt:lpstr>
      <vt:lpstr> Mining Concise Set of Discriminative Patterns</vt:lpstr>
      <vt:lpstr>DPClass: Discriminative Pattern-based Classification</vt:lpstr>
      <vt:lpstr>Explanatory Discriminative Patterns: Generation</vt:lpstr>
      <vt:lpstr>Explanatory Discriminative Patterns: Evaluation</vt:lpstr>
      <vt:lpstr>A Comparison on Classification Accuracy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Emily Hastings</cp:lastModifiedBy>
  <cp:revision>1219</cp:revision>
  <cp:lastPrinted>2016-11-03T00:53:29Z</cp:lastPrinted>
  <dcterms:created xsi:type="dcterms:W3CDTF">2014-06-02T15:06:14Z</dcterms:created>
  <dcterms:modified xsi:type="dcterms:W3CDTF">2018-11-29T19:17:54Z</dcterms:modified>
</cp:coreProperties>
</file>